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6" r:id="rId2"/>
  </p:sldMasterIdLst>
  <p:notesMasterIdLst>
    <p:notesMasterId r:id="rId57"/>
  </p:notesMasterIdLst>
  <p:sldIdLst>
    <p:sldId id="322" r:id="rId3"/>
    <p:sldId id="310" r:id="rId4"/>
    <p:sldId id="326" r:id="rId5"/>
    <p:sldId id="276" r:id="rId6"/>
    <p:sldId id="330" r:id="rId7"/>
    <p:sldId id="280" r:id="rId8"/>
    <p:sldId id="304" r:id="rId9"/>
    <p:sldId id="331" r:id="rId10"/>
    <p:sldId id="281" r:id="rId11"/>
    <p:sldId id="344" r:id="rId12"/>
    <p:sldId id="332" r:id="rId13"/>
    <p:sldId id="282" r:id="rId14"/>
    <p:sldId id="327" r:id="rId15"/>
    <p:sldId id="333" r:id="rId16"/>
    <p:sldId id="277" r:id="rId17"/>
    <p:sldId id="278" r:id="rId18"/>
    <p:sldId id="283" r:id="rId19"/>
    <p:sldId id="328" r:id="rId20"/>
    <p:sldId id="334" r:id="rId21"/>
    <p:sldId id="284" r:id="rId22"/>
    <p:sldId id="342" r:id="rId23"/>
    <p:sldId id="335" r:id="rId24"/>
    <p:sldId id="285" r:id="rId25"/>
    <p:sldId id="329" r:id="rId26"/>
    <p:sldId id="336" r:id="rId27"/>
    <p:sldId id="286" r:id="rId28"/>
    <p:sldId id="337" r:id="rId29"/>
    <p:sldId id="297" r:id="rId30"/>
    <p:sldId id="313" r:id="rId31"/>
    <p:sldId id="309" r:id="rId32"/>
    <p:sldId id="338" r:id="rId33"/>
    <p:sldId id="306" r:id="rId34"/>
    <p:sldId id="340" r:id="rId35"/>
    <p:sldId id="339" r:id="rId36"/>
    <p:sldId id="300" r:id="rId37"/>
    <p:sldId id="341" r:id="rId38"/>
    <p:sldId id="345" r:id="rId39"/>
    <p:sldId id="346" r:id="rId40"/>
    <p:sldId id="347" r:id="rId41"/>
    <p:sldId id="348" r:id="rId42"/>
    <p:sldId id="349" r:id="rId43"/>
    <p:sldId id="350" r:id="rId44"/>
    <p:sldId id="351" r:id="rId45"/>
    <p:sldId id="359" r:id="rId46"/>
    <p:sldId id="352" r:id="rId47"/>
    <p:sldId id="353" r:id="rId48"/>
    <p:sldId id="358" r:id="rId49"/>
    <p:sldId id="355" r:id="rId50"/>
    <p:sldId id="356" r:id="rId51"/>
    <p:sldId id="357" r:id="rId52"/>
    <p:sldId id="354" r:id="rId53"/>
    <p:sldId id="343" r:id="rId54"/>
    <p:sldId id="279" r:id="rId55"/>
    <p:sldId id="31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208B5-6D19-48E4-847C-56504BDC04F4}" v="23" dt="2019-01-17T15:08:40.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95" autoAdjust="0"/>
    <p:restoredTop sz="82889" autoAdjust="0"/>
  </p:normalViewPr>
  <p:slideViewPr>
    <p:cSldViewPr snapToGrid="0">
      <p:cViewPr varScale="1">
        <p:scale>
          <a:sx n="94" d="100"/>
          <a:sy n="94" d="100"/>
        </p:scale>
        <p:origin x="4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394208B5-6D19-48E4-847C-56504BDC04F4}"/>
    <pc:docChg chg="custSel addSld delSld modSld sldOrd">
      <pc:chgData name="Chris Woodruff" userId="2dbf025665e4d94d" providerId="LiveId" clId="{394208B5-6D19-48E4-847C-56504BDC04F4}" dt="2019-01-17T15:10:28.505" v="250" actId="113"/>
      <pc:docMkLst>
        <pc:docMk/>
      </pc:docMkLst>
      <pc:sldChg chg="del">
        <pc:chgData name="Chris Woodruff" userId="2dbf025665e4d94d" providerId="LiveId" clId="{394208B5-6D19-48E4-847C-56504BDC04F4}" dt="2019-01-17T13:18:35.109" v="26" actId="2696"/>
        <pc:sldMkLst>
          <pc:docMk/>
          <pc:sldMk cId="3231313208" sldId="290"/>
        </pc:sldMkLst>
      </pc:sldChg>
      <pc:sldChg chg="addSp delSp modSp">
        <pc:chgData name="Chris Woodruff" userId="2dbf025665e4d94d" providerId="LiveId" clId="{394208B5-6D19-48E4-847C-56504BDC04F4}" dt="2019-01-17T13:31:36.121" v="106" actId="478"/>
        <pc:sldMkLst>
          <pc:docMk/>
          <pc:sldMk cId="1515512664" sldId="310"/>
        </pc:sldMkLst>
        <pc:spChg chg="add del mod">
          <ac:chgData name="Chris Woodruff" userId="2dbf025665e4d94d" providerId="LiveId" clId="{394208B5-6D19-48E4-847C-56504BDC04F4}" dt="2019-01-17T13:17:58.787" v="4" actId="478"/>
          <ac:spMkLst>
            <pc:docMk/>
            <pc:sldMk cId="1515512664" sldId="310"/>
            <ac:spMk id="4" creationId="{DC407E3E-D87C-4B83-A195-41C5EAD3167D}"/>
          </ac:spMkLst>
        </pc:spChg>
        <pc:spChg chg="add del mod">
          <ac:chgData name="Chris Woodruff" userId="2dbf025665e4d94d" providerId="LiveId" clId="{394208B5-6D19-48E4-847C-56504BDC04F4}" dt="2019-01-17T13:17:58.787" v="4" actId="478"/>
          <ac:spMkLst>
            <pc:docMk/>
            <pc:sldMk cId="1515512664" sldId="310"/>
            <ac:spMk id="6" creationId="{0794A51E-3FD1-4321-AB9C-BE9BCA9F6DCF}"/>
          </ac:spMkLst>
        </pc:spChg>
        <pc:spChg chg="add del mod">
          <ac:chgData name="Chris Woodruff" userId="2dbf025665e4d94d" providerId="LiveId" clId="{394208B5-6D19-48E4-847C-56504BDC04F4}" dt="2019-01-17T13:17:58.787" v="4" actId="478"/>
          <ac:spMkLst>
            <pc:docMk/>
            <pc:sldMk cId="1515512664" sldId="310"/>
            <ac:spMk id="8" creationId="{42F8381A-D418-4F71-BDCE-75B85D2ECFD4}"/>
          </ac:spMkLst>
        </pc:spChg>
        <pc:spChg chg="add del mod">
          <ac:chgData name="Chris Woodruff" userId="2dbf025665e4d94d" providerId="LiveId" clId="{394208B5-6D19-48E4-847C-56504BDC04F4}" dt="2019-01-17T13:17:58.787" v="4" actId="478"/>
          <ac:spMkLst>
            <pc:docMk/>
            <pc:sldMk cId="1515512664" sldId="310"/>
            <ac:spMk id="10" creationId="{F3C0231C-1FA9-4365-B5EF-C84EB473F95B}"/>
          </ac:spMkLst>
        </pc:spChg>
        <pc:spChg chg="add del mod">
          <ac:chgData name="Chris Woodruff" userId="2dbf025665e4d94d" providerId="LiveId" clId="{394208B5-6D19-48E4-847C-56504BDC04F4}" dt="2019-01-17T13:17:58.787" v="4" actId="478"/>
          <ac:spMkLst>
            <pc:docMk/>
            <pc:sldMk cId="1515512664" sldId="310"/>
            <ac:spMk id="12" creationId="{4C9B6582-6B6A-43E0-B6B9-217EF6F0F60B}"/>
          </ac:spMkLst>
        </pc:spChg>
        <pc:spChg chg="add del mod">
          <ac:chgData name="Chris Woodruff" userId="2dbf025665e4d94d" providerId="LiveId" clId="{394208B5-6D19-48E4-847C-56504BDC04F4}" dt="2019-01-17T13:17:58.787" v="4" actId="478"/>
          <ac:spMkLst>
            <pc:docMk/>
            <pc:sldMk cId="1515512664" sldId="310"/>
            <ac:spMk id="14" creationId="{A591E9CD-F328-47E1-9369-A2EF2483E9C1}"/>
          </ac:spMkLst>
        </pc:spChg>
        <pc:spChg chg="del">
          <ac:chgData name="Chris Woodruff" userId="2dbf025665e4d94d" providerId="LiveId" clId="{394208B5-6D19-48E4-847C-56504BDC04F4}" dt="2019-01-17T13:17:54.312" v="3" actId="478"/>
          <ac:spMkLst>
            <pc:docMk/>
            <pc:sldMk cId="1515512664" sldId="310"/>
            <ac:spMk id="150" creationId="{00000000-0000-0000-0000-000000000000}"/>
          </ac:spMkLst>
        </pc:spChg>
        <pc:spChg chg="del">
          <ac:chgData name="Chris Woodruff" userId="2dbf025665e4d94d" providerId="LiveId" clId="{394208B5-6D19-48E4-847C-56504BDC04F4}" dt="2019-01-17T13:17:54.312" v="3" actId="478"/>
          <ac:spMkLst>
            <pc:docMk/>
            <pc:sldMk cId="1515512664" sldId="310"/>
            <ac:spMk id="152" creationId="{00000000-0000-0000-0000-000000000000}"/>
          </ac:spMkLst>
        </pc:spChg>
        <pc:spChg chg="del">
          <ac:chgData name="Chris Woodruff" userId="2dbf025665e4d94d" providerId="LiveId" clId="{394208B5-6D19-48E4-847C-56504BDC04F4}" dt="2019-01-17T13:17:54.312" v="3" actId="478"/>
          <ac:spMkLst>
            <pc:docMk/>
            <pc:sldMk cId="1515512664" sldId="310"/>
            <ac:spMk id="153" creationId="{00000000-0000-0000-0000-000000000000}"/>
          </ac:spMkLst>
        </pc:spChg>
        <pc:spChg chg="del">
          <ac:chgData name="Chris Woodruff" userId="2dbf025665e4d94d" providerId="LiveId" clId="{394208B5-6D19-48E4-847C-56504BDC04F4}" dt="2019-01-17T13:17:54.312" v="3" actId="478"/>
          <ac:spMkLst>
            <pc:docMk/>
            <pc:sldMk cId="1515512664" sldId="310"/>
            <ac:spMk id="154" creationId="{00000000-0000-0000-0000-000000000000}"/>
          </ac:spMkLst>
        </pc:spChg>
        <pc:spChg chg="del">
          <ac:chgData name="Chris Woodruff" userId="2dbf025665e4d94d" providerId="LiveId" clId="{394208B5-6D19-48E4-847C-56504BDC04F4}" dt="2019-01-17T13:17:54.312" v="3" actId="478"/>
          <ac:spMkLst>
            <pc:docMk/>
            <pc:sldMk cId="1515512664" sldId="310"/>
            <ac:spMk id="155" creationId="{00000000-0000-0000-0000-000000000000}"/>
          </ac:spMkLst>
        </pc:spChg>
        <pc:spChg chg="del">
          <ac:chgData name="Chris Woodruff" userId="2dbf025665e4d94d" providerId="LiveId" clId="{394208B5-6D19-48E4-847C-56504BDC04F4}" dt="2019-01-17T13:17:54.312" v="3" actId="478"/>
          <ac:spMkLst>
            <pc:docMk/>
            <pc:sldMk cId="1515512664" sldId="310"/>
            <ac:spMk id="156" creationId="{00000000-0000-0000-0000-000000000000}"/>
          </ac:spMkLst>
        </pc:spChg>
        <pc:spChg chg="del">
          <ac:chgData name="Chris Woodruff" userId="2dbf025665e4d94d" providerId="LiveId" clId="{394208B5-6D19-48E4-847C-56504BDC04F4}" dt="2019-01-17T13:31:36.121" v="106" actId="478"/>
          <ac:spMkLst>
            <pc:docMk/>
            <pc:sldMk cId="1515512664" sldId="310"/>
            <ac:spMk id="159" creationId="{00000000-0000-0000-0000-000000000000}"/>
          </ac:spMkLst>
        </pc:spChg>
        <pc:grpChg chg="del">
          <ac:chgData name="Chris Woodruff" userId="2dbf025665e4d94d" providerId="LiveId" clId="{394208B5-6D19-48E4-847C-56504BDC04F4}" dt="2019-01-17T13:31:32.584" v="105" actId="478"/>
          <ac:grpSpMkLst>
            <pc:docMk/>
            <pc:sldMk cId="1515512664" sldId="310"/>
            <ac:grpSpMk id="88" creationId="{00000000-0000-0000-0000-000000000000}"/>
          </ac:grpSpMkLst>
        </pc:grpChg>
      </pc:sldChg>
      <pc:sldChg chg="del">
        <pc:chgData name="Chris Woodruff" userId="2dbf025665e4d94d" providerId="LiveId" clId="{394208B5-6D19-48E4-847C-56504BDC04F4}" dt="2019-01-17T13:17:45.907" v="2" actId="2696"/>
        <pc:sldMkLst>
          <pc:docMk/>
          <pc:sldMk cId="1167667248" sldId="315"/>
        </pc:sldMkLst>
      </pc:sldChg>
      <pc:sldChg chg="modSp">
        <pc:chgData name="Chris Woodruff" userId="2dbf025665e4d94d" providerId="LiveId" clId="{394208B5-6D19-48E4-847C-56504BDC04F4}" dt="2019-01-17T13:18:25.703" v="25" actId="20577"/>
        <pc:sldMkLst>
          <pc:docMk/>
          <pc:sldMk cId="1690938764" sldId="322"/>
        </pc:sldMkLst>
        <pc:spChg chg="mod">
          <ac:chgData name="Chris Woodruff" userId="2dbf025665e4d94d" providerId="LiveId" clId="{394208B5-6D19-48E4-847C-56504BDC04F4}" dt="2019-01-17T13:18:25.703" v="25" actId="20577"/>
          <ac:spMkLst>
            <pc:docMk/>
            <pc:sldMk cId="1690938764" sldId="322"/>
            <ac:spMk id="4" creationId="{00000000-0000-0000-0000-000000000000}"/>
          </ac:spMkLst>
        </pc:spChg>
      </pc:sldChg>
      <pc:sldChg chg="del">
        <pc:chgData name="Chris Woodruff" userId="2dbf025665e4d94d" providerId="LiveId" clId="{394208B5-6D19-48E4-847C-56504BDC04F4}" dt="2019-01-17T13:17:43.394" v="1" actId="2696"/>
        <pc:sldMkLst>
          <pc:docMk/>
          <pc:sldMk cId="1239169279" sldId="323"/>
        </pc:sldMkLst>
      </pc:sldChg>
      <pc:sldChg chg="del">
        <pc:chgData name="Chris Woodruff" userId="2dbf025665e4d94d" providerId="LiveId" clId="{394208B5-6D19-48E4-847C-56504BDC04F4}" dt="2019-01-17T13:17:40.674" v="0" actId="2696"/>
        <pc:sldMkLst>
          <pc:docMk/>
          <pc:sldMk cId="1176017203" sldId="324"/>
        </pc:sldMkLst>
      </pc:sldChg>
      <pc:sldChg chg="del">
        <pc:chgData name="Chris Woodruff" userId="2dbf025665e4d94d" providerId="LiveId" clId="{394208B5-6D19-48E4-847C-56504BDC04F4}" dt="2019-01-17T13:18:47.067" v="28" actId="2696"/>
        <pc:sldMkLst>
          <pc:docMk/>
          <pc:sldMk cId="3666506997" sldId="325"/>
        </pc:sldMkLst>
      </pc:sldChg>
      <pc:sldChg chg="modSp">
        <pc:chgData name="Chris Woodruff" userId="2dbf025665e4d94d" providerId="LiveId" clId="{394208B5-6D19-48E4-847C-56504BDC04F4}" dt="2019-01-17T13:18:13.968" v="23" actId="20577"/>
        <pc:sldMkLst>
          <pc:docMk/>
          <pc:sldMk cId="380098896" sldId="326"/>
        </pc:sldMkLst>
        <pc:spChg chg="mod">
          <ac:chgData name="Chris Woodruff" userId="2dbf025665e4d94d" providerId="LiveId" clId="{394208B5-6D19-48E4-847C-56504BDC04F4}" dt="2019-01-17T13:18:13.968" v="23" actId="20577"/>
          <ac:spMkLst>
            <pc:docMk/>
            <pc:sldMk cId="380098896" sldId="326"/>
            <ac:spMk id="6" creationId="{BAAACD46-6589-499B-9D84-0E4B4C8ED697}"/>
          </ac:spMkLst>
        </pc:spChg>
      </pc:sldChg>
      <pc:sldChg chg="modSp">
        <pc:chgData name="Chris Woodruff" userId="2dbf025665e4d94d" providerId="LiveId" clId="{394208B5-6D19-48E4-847C-56504BDC04F4}" dt="2019-01-17T13:19:41.443" v="49" actId="20577"/>
        <pc:sldMkLst>
          <pc:docMk/>
          <pc:sldMk cId="2327828292" sldId="343"/>
        </pc:sldMkLst>
        <pc:spChg chg="mod">
          <ac:chgData name="Chris Woodruff" userId="2dbf025665e4d94d" providerId="LiveId" clId="{394208B5-6D19-48E4-847C-56504BDC04F4}" dt="2019-01-17T13:19:41.443" v="49" actId="20577"/>
          <ac:spMkLst>
            <pc:docMk/>
            <pc:sldMk cId="2327828292" sldId="343"/>
            <ac:spMk id="7" creationId="{00000000-0000-0000-0000-000000000000}"/>
          </ac:spMkLst>
        </pc:spChg>
      </pc:sldChg>
      <pc:sldChg chg="modSp add">
        <pc:chgData name="Chris Woodruff" userId="2dbf025665e4d94d" providerId="LiveId" clId="{394208B5-6D19-48E4-847C-56504BDC04F4}" dt="2019-01-17T13:30:12.894" v="58" actId="20577"/>
        <pc:sldMkLst>
          <pc:docMk/>
          <pc:sldMk cId="3139086520" sldId="351"/>
        </pc:sldMkLst>
        <pc:spChg chg="mod">
          <ac:chgData name="Chris Woodruff" userId="2dbf025665e4d94d" providerId="LiveId" clId="{394208B5-6D19-48E4-847C-56504BDC04F4}" dt="2019-01-17T13:30:12.894" v="58" actId="20577"/>
          <ac:spMkLst>
            <pc:docMk/>
            <pc:sldMk cId="3139086520" sldId="351"/>
            <ac:spMk id="4" creationId="{EEF78FDA-D428-4573-91F5-7C54C8A072D0}"/>
          </ac:spMkLst>
        </pc:spChg>
      </pc:sldChg>
      <pc:sldChg chg="addSp delSp modSp add">
        <pc:chgData name="Chris Woodruff" userId="2dbf025665e4d94d" providerId="LiveId" clId="{394208B5-6D19-48E4-847C-56504BDC04F4}" dt="2019-01-17T13:36:12.673" v="164" actId="20577"/>
        <pc:sldMkLst>
          <pc:docMk/>
          <pc:sldMk cId="312819023" sldId="352"/>
        </pc:sldMkLst>
        <pc:spChg chg="del mod">
          <ac:chgData name="Chris Woodruff" userId="2dbf025665e4d94d" providerId="LiveId" clId="{394208B5-6D19-48E4-847C-56504BDC04F4}" dt="2019-01-17T13:30:23.904" v="68"/>
          <ac:spMkLst>
            <pc:docMk/>
            <pc:sldMk cId="312819023" sldId="352"/>
            <ac:spMk id="2" creationId="{1617D4B6-43B3-4356-9DC2-C8C7F06A9220}"/>
          </ac:spMkLst>
        </pc:spChg>
        <pc:spChg chg="mod">
          <ac:chgData name="Chris Woodruff" userId="2dbf025665e4d94d" providerId="LiveId" clId="{394208B5-6D19-48E4-847C-56504BDC04F4}" dt="2019-01-17T13:30:18.661" v="65" actId="20577"/>
          <ac:spMkLst>
            <pc:docMk/>
            <pc:sldMk cId="312819023" sldId="352"/>
            <ac:spMk id="3" creationId="{1ED23200-E075-4367-B7FC-47D3054F5C28}"/>
          </ac:spMkLst>
        </pc:spChg>
        <pc:spChg chg="add mod">
          <ac:chgData name="Chris Woodruff" userId="2dbf025665e4d94d" providerId="LiveId" clId="{394208B5-6D19-48E4-847C-56504BDC04F4}" dt="2019-01-17T13:36:12.673" v="164" actId="20577"/>
          <ac:spMkLst>
            <pc:docMk/>
            <pc:sldMk cId="312819023" sldId="352"/>
            <ac:spMk id="4" creationId="{F79CE36E-870B-400B-9BF3-48C15831E015}"/>
          </ac:spMkLst>
        </pc:spChg>
      </pc:sldChg>
      <pc:sldChg chg="addSp delSp modSp add">
        <pc:chgData name="Chris Woodruff" userId="2dbf025665e4d94d" providerId="LiveId" clId="{394208B5-6D19-48E4-847C-56504BDC04F4}" dt="2019-01-17T13:34:51.914" v="136" actId="20577"/>
        <pc:sldMkLst>
          <pc:docMk/>
          <pc:sldMk cId="1669093290" sldId="353"/>
        </pc:sldMkLst>
        <pc:spChg chg="mod">
          <ac:chgData name="Chris Woodruff" userId="2dbf025665e4d94d" providerId="LiveId" clId="{394208B5-6D19-48E4-847C-56504BDC04F4}" dt="2019-01-17T13:30:28.909" v="75" actId="20577"/>
          <ac:spMkLst>
            <pc:docMk/>
            <pc:sldMk cId="1669093290" sldId="353"/>
            <ac:spMk id="2" creationId="{9D9400CA-6853-464E-A2BD-1D19D952532F}"/>
          </ac:spMkLst>
        </pc:spChg>
        <pc:spChg chg="add mod">
          <ac:chgData name="Chris Woodruff" userId="2dbf025665e4d94d" providerId="LiveId" clId="{394208B5-6D19-48E4-847C-56504BDC04F4}" dt="2019-01-17T13:34:51.914" v="136" actId="20577"/>
          <ac:spMkLst>
            <pc:docMk/>
            <pc:sldMk cId="1669093290" sldId="353"/>
            <ac:spMk id="3" creationId="{AF2566A0-9A71-4E25-A8F4-E44310C4C61B}"/>
          </ac:spMkLst>
        </pc:spChg>
        <pc:spChg chg="del mod">
          <ac:chgData name="Chris Woodruff" userId="2dbf025665e4d94d" providerId="LiveId" clId="{394208B5-6D19-48E4-847C-56504BDC04F4}" dt="2019-01-17T13:30:35.078" v="78"/>
          <ac:spMkLst>
            <pc:docMk/>
            <pc:sldMk cId="1669093290" sldId="353"/>
            <ac:spMk id="4" creationId="{CA9D0FF5-29B8-4C8D-8191-A18A10BA015A}"/>
          </ac:spMkLst>
        </pc:spChg>
      </pc:sldChg>
      <pc:sldChg chg="modSp add">
        <pc:chgData name="Chris Woodruff" userId="2dbf025665e4d94d" providerId="LiveId" clId="{394208B5-6D19-48E4-847C-56504BDC04F4}" dt="2019-01-17T13:31:11.093" v="104" actId="20577"/>
        <pc:sldMkLst>
          <pc:docMk/>
          <pc:sldMk cId="203425861" sldId="354"/>
        </pc:sldMkLst>
        <pc:spChg chg="mod">
          <ac:chgData name="Chris Woodruff" userId="2dbf025665e4d94d" providerId="LiveId" clId="{394208B5-6D19-48E4-847C-56504BDC04F4}" dt="2019-01-17T13:31:11.093" v="104" actId="20577"/>
          <ac:spMkLst>
            <pc:docMk/>
            <pc:sldMk cId="203425861" sldId="354"/>
            <ac:spMk id="5" creationId="{00000000-0000-0000-0000-000000000000}"/>
          </ac:spMkLst>
        </pc:spChg>
      </pc:sldChg>
      <pc:sldChg chg="modSp add">
        <pc:chgData name="Chris Woodruff" userId="2dbf025665e4d94d" providerId="LiveId" clId="{394208B5-6D19-48E4-847C-56504BDC04F4}" dt="2019-01-17T13:30:41.138" v="85" actId="20577"/>
        <pc:sldMkLst>
          <pc:docMk/>
          <pc:sldMk cId="1589447807" sldId="355"/>
        </pc:sldMkLst>
        <pc:spChg chg="mod">
          <ac:chgData name="Chris Woodruff" userId="2dbf025665e4d94d" providerId="LiveId" clId="{394208B5-6D19-48E4-847C-56504BDC04F4}" dt="2019-01-17T13:30:41.138" v="85" actId="20577"/>
          <ac:spMkLst>
            <pc:docMk/>
            <pc:sldMk cId="1589447807" sldId="355"/>
            <ac:spMk id="4" creationId="{EEF78FDA-D428-4573-91F5-7C54C8A072D0}"/>
          </ac:spMkLst>
        </pc:spChg>
      </pc:sldChg>
      <pc:sldChg chg="addSp delSp modSp add">
        <pc:chgData name="Chris Woodruff" userId="2dbf025665e4d94d" providerId="LiveId" clId="{394208B5-6D19-48E4-847C-56504BDC04F4}" dt="2019-01-17T13:38:41.475" v="194" actId="20577"/>
        <pc:sldMkLst>
          <pc:docMk/>
          <pc:sldMk cId="3525278487" sldId="356"/>
        </pc:sldMkLst>
        <pc:spChg chg="del mod">
          <ac:chgData name="Chris Woodruff" userId="2dbf025665e4d94d" providerId="LiveId" clId="{394208B5-6D19-48E4-847C-56504BDC04F4}" dt="2019-01-17T13:30:51.052" v="92"/>
          <ac:spMkLst>
            <pc:docMk/>
            <pc:sldMk cId="3525278487" sldId="356"/>
            <ac:spMk id="2" creationId="{1617D4B6-43B3-4356-9DC2-C8C7F06A9220}"/>
          </ac:spMkLst>
        </pc:spChg>
        <pc:spChg chg="mod">
          <ac:chgData name="Chris Woodruff" userId="2dbf025665e4d94d" providerId="LiveId" clId="{394208B5-6D19-48E4-847C-56504BDC04F4}" dt="2019-01-17T13:30:46.820" v="89" actId="20577"/>
          <ac:spMkLst>
            <pc:docMk/>
            <pc:sldMk cId="3525278487" sldId="356"/>
            <ac:spMk id="3" creationId="{1ED23200-E075-4367-B7FC-47D3054F5C28}"/>
          </ac:spMkLst>
        </pc:spChg>
        <pc:spChg chg="add mod">
          <ac:chgData name="Chris Woodruff" userId="2dbf025665e4d94d" providerId="LiveId" clId="{394208B5-6D19-48E4-847C-56504BDC04F4}" dt="2019-01-17T13:38:41.475" v="194" actId="20577"/>
          <ac:spMkLst>
            <pc:docMk/>
            <pc:sldMk cId="3525278487" sldId="356"/>
            <ac:spMk id="4" creationId="{9399C87C-7F47-4A66-9FB1-691448276CCF}"/>
          </ac:spMkLst>
        </pc:spChg>
      </pc:sldChg>
      <pc:sldChg chg="addSp delSp modSp add">
        <pc:chgData name="Chris Woodruff" userId="2dbf025665e4d94d" providerId="LiveId" clId="{394208B5-6D19-48E4-847C-56504BDC04F4}" dt="2019-01-17T13:39:22.681" v="203" actId="20577"/>
        <pc:sldMkLst>
          <pc:docMk/>
          <pc:sldMk cId="3805423866" sldId="357"/>
        </pc:sldMkLst>
        <pc:spChg chg="mod">
          <ac:chgData name="Chris Woodruff" userId="2dbf025665e4d94d" providerId="LiveId" clId="{394208B5-6D19-48E4-847C-56504BDC04F4}" dt="2019-01-17T13:30:53.818" v="96" actId="20577"/>
          <ac:spMkLst>
            <pc:docMk/>
            <pc:sldMk cId="3805423866" sldId="357"/>
            <ac:spMk id="2" creationId="{9D9400CA-6853-464E-A2BD-1D19D952532F}"/>
          </ac:spMkLst>
        </pc:spChg>
        <pc:spChg chg="add mod">
          <ac:chgData name="Chris Woodruff" userId="2dbf025665e4d94d" providerId="LiveId" clId="{394208B5-6D19-48E4-847C-56504BDC04F4}" dt="2019-01-17T13:39:22.681" v="203" actId="20577"/>
          <ac:spMkLst>
            <pc:docMk/>
            <pc:sldMk cId="3805423866" sldId="357"/>
            <ac:spMk id="3" creationId="{02E90B9D-BCBE-47BD-8DAD-EA30EA9D15F3}"/>
          </ac:spMkLst>
        </pc:spChg>
        <pc:spChg chg="del mod">
          <ac:chgData name="Chris Woodruff" userId="2dbf025665e4d94d" providerId="LiveId" clId="{394208B5-6D19-48E4-847C-56504BDC04F4}" dt="2019-01-17T13:30:57.940" v="99"/>
          <ac:spMkLst>
            <pc:docMk/>
            <pc:sldMk cId="3805423866" sldId="357"/>
            <ac:spMk id="4" creationId="{CA9D0FF5-29B8-4C8D-8191-A18A10BA015A}"/>
          </ac:spMkLst>
        </pc:spChg>
      </pc:sldChg>
      <pc:sldChg chg="modSp add">
        <pc:chgData name="Chris Woodruff" userId="2dbf025665e4d94d" providerId="LiveId" clId="{394208B5-6D19-48E4-847C-56504BDC04F4}" dt="2019-01-17T13:37:30.086" v="181" actId="20577"/>
        <pc:sldMkLst>
          <pc:docMk/>
          <pc:sldMk cId="517835796" sldId="358"/>
        </pc:sldMkLst>
        <pc:spChg chg="mod">
          <ac:chgData name="Chris Woodruff" userId="2dbf025665e4d94d" providerId="LiveId" clId="{394208B5-6D19-48E4-847C-56504BDC04F4}" dt="2019-01-17T13:37:10.914" v="174" actId="20577"/>
          <ac:spMkLst>
            <pc:docMk/>
            <pc:sldMk cId="517835796" sldId="358"/>
            <ac:spMk id="2" creationId="{D03FB26B-EE53-4281-BB3C-7F399A5000E5}"/>
          </ac:spMkLst>
        </pc:spChg>
        <pc:spChg chg="mod">
          <ac:chgData name="Chris Woodruff" userId="2dbf025665e4d94d" providerId="LiveId" clId="{394208B5-6D19-48E4-847C-56504BDC04F4}" dt="2019-01-17T13:37:30.086" v="181" actId="20577"/>
          <ac:spMkLst>
            <pc:docMk/>
            <pc:sldMk cId="517835796" sldId="358"/>
            <ac:spMk id="3" creationId="{6B322932-EC9E-4575-AAE2-7B2346D28CBB}"/>
          </ac:spMkLst>
        </pc:spChg>
      </pc:sldChg>
      <pc:sldChg chg="add del">
        <pc:chgData name="Chris Woodruff" userId="2dbf025665e4d94d" providerId="LiveId" clId="{394208B5-6D19-48E4-847C-56504BDC04F4}" dt="2019-01-17T13:31:07.380" v="100" actId="2696"/>
        <pc:sldMkLst>
          <pc:docMk/>
          <pc:sldMk cId="1722019163" sldId="358"/>
        </pc:sldMkLst>
      </pc:sldChg>
      <pc:sldChg chg="addSp delSp modSp add ord">
        <pc:chgData name="Chris Woodruff" userId="2dbf025665e4d94d" providerId="LiveId" clId="{394208B5-6D19-48E4-847C-56504BDC04F4}" dt="2019-01-17T15:10:28.505" v="250" actId="113"/>
        <pc:sldMkLst>
          <pc:docMk/>
          <pc:sldMk cId="4239239772" sldId="359"/>
        </pc:sldMkLst>
        <pc:spChg chg="mod">
          <ac:chgData name="Chris Woodruff" userId="2dbf025665e4d94d" providerId="LiveId" clId="{394208B5-6D19-48E4-847C-56504BDC04F4}" dt="2019-01-17T15:10:28.505" v="250" actId="113"/>
          <ac:spMkLst>
            <pc:docMk/>
            <pc:sldMk cId="4239239772" sldId="359"/>
            <ac:spMk id="2" creationId="{112892DF-6046-4A7B-9B5B-6ADB2766FE10}"/>
          </ac:spMkLst>
        </pc:spChg>
        <pc:spChg chg="mod">
          <ac:chgData name="Chris Woodruff" userId="2dbf025665e4d94d" providerId="LiveId" clId="{394208B5-6D19-48E4-847C-56504BDC04F4}" dt="2019-01-17T15:07:17.798" v="214" actId="20577"/>
          <ac:spMkLst>
            <pc:docMk/>
            <pc:sldMk cId="4239239772" sldId="359"/>
            <ac:spMk id="3" creationId="{B0E30908-DDBB-403C-AE82-15B334E33333}"/>
          </ac:spMkLst>
        </pc:spChg>
        <pc:spChg chg="add del">
          <ac:chgData name="Chris Woodruff" userId="2dbf025665e4d94d" providerId="LiveId" clId="{394208B5-6D19-48E4-847C-56504BDC04F4}" dt="2019-01-17T15:08:18.441" v="220"/>
          <ac:spMkLst>
            <pc:docMk/>
            <pc:sldMk cId="4239239772" sldId="359"/>
            <ac:spMk id="4" creationId="{41361168-B75E-458F-8785-93D0D92A5E0A}"/>
          </ac:spMkLst>
        </pc:spChg>
        <pc:spChg chg="add del mod">
          <ac:chgData name="Chris Woodruff" userId="2dbf025665e4d94d" providerId="LiveId" clId="{394208B5-6D19-48E4-847C-56504BDC04F4}" dt="2019-01-17T15:08:46.442" v="224" actId="478"/>
          <ac:spMkLst>
            <pc:docMk/>
            <pc:sldMk cId="4239239772" sldId="359"/>
            <ac:spMk id="5" creationId="{45198E0C-6950-445B-B230-989FC074B0A5}"/>
          </ac:spMkLst>
        </pc:spChg>
      </pc:sldChg>
      <pc:sldMasterChg chg="delSldLayout">
        <pc:chgData name="Chris Woodruff" userId="2dbf025665e4d94d" providerId="LiveId" clId="{394208B5-6D19-48E4-847C-56504BDC04F4}" dt="2019-01-17T13:18:47.071" v="29" actId="2696"/>
        <pc:sldMasterMkLst>
          <pc:docMk/>
          <pc:sldMasterMk cId="1297458579" sldId="2147483736"/>
        </pc:sldMasterMkLst>
        <pc:sldLayoutChg chg="del">
          <pc:chgData name="Chris Woodruff" userId="2dbf025665e4d94d" providerId="LiveId" clId="{394208B5-6D19-48E4-847C-56504BDC04F4}" dt="2019-01-17T13:18:47.071" v="29" actId="2696"/>
          <pc:sldLayoutMkLst>
            <pc:docMk/>
            <pc:sldMasterMk cId="1297458579" sldId="2147483736"/>
            <pc:sldLayoutMk cId="1291598545" sldId="2147483751"/>
          </pc:sldLayoutMkLst>
        </pc:sldLayoutChg>
        <pc:sldLayoutChg chg="del">
          <pc:chgData name="Chris Woodruff" userId="2dbf025665e4d94d" providerId="LiveId" clId="{394208B5-6D19-48E4-847C-56504BDC04F4}" dt="2019-01-17T13:18:35.112" v="27" actId="2696"/>
          <pc:sldLayoutMkLst>
            <pc:docMk/>
            <pc:sldMasterMk cId="1297458579" sldId="2147483736"/>
            <pc:sldLayoutMk cId="2102985917" sldId="21474837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use </a:t>
            </a:r>
            <a:r>
              <a:rPr lang="en-US" sz="1200" b="0" i="0" kern="1200" dirty="0" err="1">
                <a:solidFill>
                  <a:schemeClr val="tx1"/>
                </a:solidFill>
                <a:effectLst/>
                <a:latin typeface="+mn-lt"/>
                <a:ea typeface="+mn-ea"/>
                <a:cs typeface="+mn-cs"/>
              </a:rPr>
              <a:t>EF.Functions.Like</a:t>
            </a:r>
            <a:r>
              <a:rPr lang="en-US" sz="1200" b="0" i="0" kern="1200" dirty="0">
                <a:solidFill>
                  <a:schemeClr val="tx1"/>
                </a:solidFill>
                <a:effectLst/>
                <a:latin typeface="+mn-lt"/>
                <a:ea typeface="+mn-ea"/>
                <a:cs typeface="+mn-cs"/>
              </a:rPr>
              <a:t>() in a LINQ query and it will be translated to LIKE in SQL or evaluated in memory if necessary. E.g. the following query:</a:t>
            </a:r>
          </a:p>
        </p:txBody>
      </p:sp>
      <p:sp>
        <p:nvSpPr>
          <p:cNvPr id="4" name="Slide Number Placeholder 3"/>
          <p:cNvSpPr>
            <a:spLocks noGrp="1"/>
          </p:cNvSpPr>
          <p:nvPr>
            <p:ph type="sldNum" sz="quarter" idx="10"/>
          </p:nvPr>
        </p:nvSpPr>
        <p:spPr/>
        <p:txBody>
          <a:bodyPr/>
          <a:lstStyle/>
          <a:p>
            <a:fld id="{70E52C6B-BCF3-4304-8A16-C01E6211F4FA}" type="slidenum">
              <a:rPr lang="en-US" smtClean="0"/>
              <a:t>6</a:t>
            </a:fld>
            <a:endParaRPr lang="en-US"/>
          </a:p>
        </p:txBody>
      </p:sp>
    </p:spTree>
    <p:extLst>
      <p:ext uri="{BB962C8B-B14F-4D97-AF65-F5344CB8AC3E}">
        <p14:creationId xmlns:p14="http://schemas.microsoft.com/office/powerpoint/2010/main" val="336177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9</a:t>
            </a:fld>
            <a:endParaRPr lang="en-US"/>
          </a:p>
        </p:txBody>
      </p:sp>
    </p:spTree>
    <p:extLst>
      <p:ext uri="{BB962C8B-B14F-4D97-AF65-F5344CB8AC3E}">
        <p14:creationId xmlns:p14="http://schemas.microsoft.com/office/powerpoint/2010/main" val="2846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10</a:t>
            </a:fld>
            <a:endParaRPr lang="en-US"/>
          </a:p>
        </p:txBody>
      </p:sp>
    </p:spTree>
    <p:extLst>
      <p:ext uri="{BB962C8B-B14F-4D97-AF65-F5344CB8AC3E}">
        <p14:creationId xmlns:p14="http://schemas.microsoft.com/office/powerpoint/2010/main" val="55823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0E52C6B-BCF3-4304-8A16-C01E6211F4FA}" type="slidenum">
              <a:rPr lang="en-US" smtClean="0"/>
              <a:t>12</a:t>
            </a:fld>
            <a:endParaRPr lang="en-US"/>
          </a:p>
        </p:txBody>
      </p:sp>
    </p:spTree>
    <p:extLst>
      <p:ext uri="{BB962C8B-B14F-4D97-AF65-F5344CB8AC3E}">
        <p14:creationId xmlns:p14="http://schemas.microsoft.com/office/powerpoint/2010/main" val="89316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fld id="{70E52C6B-BCF3-4304-8A16-C01E6211F4FA}" type="slidenum">
              <a:rPr lang="en-US" smtClean="0"/>
              <a:t>15</a:t>
            </a:fld>
            <a:endParaRPr lang="en-US"/>
          </a:p>
        </p:txBody>
      </p:sp>
    </p:spTree>
    <p:extLst>
      <p:ext uri="{BB962C8B-B14F-4D97-AF65-F5344CB8AC3E}">
        <p14:creationId xmlns:p14="http://schemas.microsoft.com/office/powerpoint/2010/main" val="163027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20</a:t>
            </a:fld>
            <a:endParaRPr lang="en-US"/>
          </a:p>
        </p:txBody>
      </p:sp>
    </p:spTree>
    <p:extLst>
      <p:ext uri="{BB962C8B-B14F-4D97-AF65-F5344CB8AC3E}">
        <p14:creationId xmlns:p14="http://schemas.microsoft.com/office/powerpoint/2010/main" val="2952350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23</a:t>
            </a:fld>
            <a:endParaRPr lang="en-US"/>
          </a:p>
        </p:txBody>
      </p:sp>
    </p:spTree>
    <p:extLst>
      <p:ext uri="{BB962C8B-B14F-4D97-AF65-F5344CB8AC3E}">
        <p14:creationId xmlns:p14="http://schemas.microsoft.com/office/powerpoint/2010/main" val="51378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32</a:t>
            </a:fld>
            <a:endParaRPr lang="en-US"/>
          </a:p>
        </p:txBody>
      </p:sp>
    </p:spTree>
    <p:extLst>
      <p:ext uri="{BB962C8B-B14F-4D97-AF65-F5344CB8AC3E}">
        <p14:creationId xmlns:p14="http://schemas.microsoft.com/office/powerpoint/2010/main" val="4184778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www.sqlsaturday.com/" TargetMode="External"/><Relationship Id="rId7" Type="http://schemas.openxmlformats.org/officeDocument/2006/relationships/image" Target="../media/image17.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hyperlink" Target="http://www.sqlpass.org/PASSChapters/VirtualChapters.aspx" TargetMode="External"/><Relationship Id="rId10" Type="http://schemas.openxmlformats.org/officeDocument/2006/relationships/image" Target="../media/image20.png"/><Relationship Id="rId4" Type="http://schemas.openxmlformats.org/officeDocument/2006/relationships/hyperlink" Target="http://www.sqlpass.org/PASSChapters.aspx" TargetMode="External"/><Relationship Id="rId9" Type="http://schemas.openxmlformats.org/officeDocument/2006/relationships/image" Target="../media/image1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4" name="Picture 3">
            <a:extLst>
              <a:ext uri="{FF2B5EF4-FFF2-40B4-BE49-F238E27FC236}">
                <a16:creationId xmlns:a16="http://schemas.microsoft.com/office/drawing/2014/main" id="{A7977E9A-E47F-4CA4-920B-D9AF214F1E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AF225226-CFDC-4556-83E3-3173C80C8A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8DDEE1FA-C85E-471D-88A9-F3C87912C6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88E5B87C-E52E-4020-BEE1-8332E15128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15" name="Picture 14">
            <a:extLst>
              <a:ext uri="{FF2B5EF4-FFF2-40B4-BE49-F238E27FC236}">
                <a16:creationId xmlns:a16="http://schemas.microsoft.com/office/drawing/2014/main" id="{346990EB-093A-1346-9FA2-EEBCBF0EB1D4}"/>
              </a:ext>
            </a:extLst>
          </p:cNvPr>
          <p:cNvPicPr>
            <a:picLocks noChangeAspect="1"/>
          </p:cNvPicPr>
          <p:nvPr userDrawn="1"/>
        </p:nvPicPr>
        <p:blipFill rotWithShape="1">
          <a:blip r:embed="rId3"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9E69F4E3-9D43-ED46-87D3-2E91BA63C184}"/>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1111031" y="6343804"/>
            <a:ext cx="774703" cy="315105"/>
          </a:xfrm>
          <a:prstGeom prst="rect">
            <a:avLst/>
          </a:prstGeom>
        </p:spPr>
      </p:pic>
    </p:spTree>
    <p:extLst>
      <p:ext uri="{BB962C8B-B14F-4D97-AF65-F5344CB8AC3E}">
        <p14:creationId xmlns:p14="http://schemas.microsoft.com/office/powerpoint/2010/main" val="270879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6440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userDrawn="1"/>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userDrawn="1"/>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userDrawn="1"/>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userDrawn="1"/>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690F789D-0EB1-3543-B743-434CD290FC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1025578" y="6308876"/>
            <a:ext cx="934193" cy="396725"/>
          </a:xfrm>
          <a:prstGeom prst="rect">
            <a:avLst/>
          </a:prstGeom>
        </p:spPr>
      </p:pic>
    </p:spTree>
    <p:extLst>
      <p:ext uri="{BB962C8B-B14F-4D97-AF65-F5344CB8AC3E}">
        <p14:creationId xmlns:p14="http://schemas.microsoft.com/office/powerpoint/2010/main" val="3816124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pic>
        <p:nvPicPr>
          <p:cNvPr id="5" name="Picture 4">
            <a:extLst>
              <a:ext uri="{FF2B5EF4-FFF2-40B4-BE49-F238E27FC236}">
                <a16:creationId xmlns:a16="http://schemas.microsoft.com/office/drawing/2014/main" id="{47EFCDE6-335C-1A4C-B3B4-976CC283F64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68109" y="601336"/>
            <a:ext cx="4028463" cy="960272"/>
          </a:xfrm>
          <a:prstGeom prst="rect">
            <a:avLst/>
          </a:prstGeom>
        </p:spPr>
      </p:pic>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7881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716495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ilence Cell Phone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009E8E2-FD73-F24F-81A5-259DCF85B8E4}"/>
              </a:ext>
            </a:extLst>
          </p:cNvPr>
          <p:cNvPicPr>
            <a:picLocks noChangeAspect="1"/>
          </p:cNvPicPr>
          <p:nvPr/>
        </p:nvPicPr>
        <p:blipFill rotWithShape="1">
          <a:blip r:embed="rId2" cstate="print">
            <a:alphaModFix amt="25000"/>
            <a:extLst>
              <a:ext uri="{28A0092B-C50C-407E-A947-70E740481C1C}">
                <a14:useLocalDpi xmlns:a14="http://schemas.microsoft.com/office/drawing/2010/main"/>
              </a:ext>
            </a:extLst>
          </a:blip>
          <a:srcRect/>
          <a:stretch/>
        </p:blipFill>
        <p:spPr>
          <a:xfrm>
            <a:off x="-1" y="0"/>
            <a:ext cx="12192001" cy="6858000"/>
          </a:xfrm>
          <a:prstGeom prst="rect">
            <a:avLst/>
          </a:prstGeom>
          <a:solidFill>
            <a:schemeClr val="bg1">
              <a:lumMod val="50000"/>
            </a:schemeClr>
          </a:solidFill>
        </p:spPr>
      </p:pic>
      <p:pic>
        <p:nvPicPr>
          <p:cNvPr id="13" name="Picture 12">
            <a:extLst>
              <a:ext uri="{FF2B5EF4-FFF2-40B4-BE49-F238E27FC236}">
                <a16:creationId xmlns:a16="http://schemas.microsoft.com/office/drawing/2014/main" id="{486393F9-62F9-304F-86B6-43508D1A1735}"/>
              </a:ext>
            </a:extLst>
          </p:cNvPr>
          <p:cNvPicPr>
            <a:picLocks noChangeAspect="1"/>
          </p:cNvPicPr>
          <p:nvPr/>
        </p:nvPicPr>
        <p:blipFill>
          <a:blip r:embed="rId3" cstate="print">
            <a:alphaModFix amt="13000"/>
            <a:extLst>
              <a:ext uri="{28A0092B-C50C-407E-A947-70E740481C1C}">
                <a14:useLocalDpi xmlns:a14="http://schemas.microsoft.com/office/drawing/2010/main"/>
              </a:ext>
            </a:extLst>
          </a:blip>
          <a:stretch>
            <a:fillRect/>
          </a:stretch>
        </p:blipFill>
        <p:spPr>
          <a:xfrm>
            <a:off x="8415455" y="328325"/>
            <a:ext cx="6145560" cy="6145560"/>
          </a:xfrm>
          <a:prstGeom prst="rect">
            <a:avLst/>
          </a:prstGeom>
        </p:spPr>
      </p:pic>
      <p:sp>
        <p:nvSpPr>
          <p:cNvPr id="9" name="Freeform 8">
            <a:extLst>
              <a:ext uri="{FF2B5EF4-FFF2-40B4-BE49-F238E27FC236}">
                <a16:creationId xmlns:a16="http://schemas.microsoft.com/office/drawing/2014/main" id="{94F1605F-690F-EA41-AE2F-529666508517}"/>
              </a:ext>
            </a:extLst>
          </p:cNvPr>
          <p:cNvSpPr/>
          <p:nvPr/>
        </p:nvSpPr>
        <p:spPr>
          <a:xfrm>
            <a:off x="1103884" y="2575771"/>
            <a:ext cx="868947" cy="1706459"/>
          </a:xfrm>
          <a:custGeom>
            <a:avLst/>
            <a:gdLst>
              <a:gd name="connsiteX0" fmla="*/ 111431 w 668571"/>
              <a:gd name="connsiteY0" fmla="*/ 0 h 1312961"/>
              <a:gd name="connsiteX1" fmla="*/ 557140 w 668571"/>
              <a:gd name="connsiteY1" fmla="*/ 0 h 1312961"/>
              <a:gd name="connsiteX2" fmla="*/ 668571 w 668571"/>
              <a:gd name="connsiteY2" fmla="*/ 111431 h 1312961"/>
              <a:gd name="connsiteX3" fmla="*/ 668571 w 668571"/>
              <a:gd name="connsiteY3" fmla="*/ 1201530 h 1312961"/>
              <a:gd name="connsiteX4" fmla="*/ 557140 w 668571"/>
              <a:gd name="connsiteY4" fmla="*/ 1312961 h 1312961"/>
              <a:gd name="connsiteX5" fmla="*/ 111431 w 668571"/>
              <a:gd name="connsiteY5" fmla="*/ 1312961 h 1312961"/>
              <a:gd name="connsiteX6" fmla="*/ 0 w 668571"/>
              <a:gd name="connsiteY6" fmla="*/ 1201530 h 1312961"/>
              <a:gd name="connsiteX7" fmla="*/ 0 w 668571"/>
              <a:gd name="connsiteY7" fmla="*/ 111431 h 1312961"/>
              <a:gd name="connsiteX8" fmla="*/ 111431 w 668571"/>
              <a:gd name="connsiteY8" fmla="*/ 0 h 1312961"/>
              <a:gd name="connsiteX9" fmla="*/ 58514 w 668571"/>
              <a:gd name="connsiteY9" fmla="*/ 118039 h 1312961"/>
              <a:gd name="connsiteX10" fmla="*/ 58514 w 668571"/>
              <a:gd name="connsiteY10" fmla="*/ 1141295 h 1312961"/>
              <a:gd name="connsiteX11" fmla="*/ 610057 w 668571"/>
              <a:gd name="connsiteY11" fmla="*/ 1141295 h 1312961"/>
              <a:gd name="connsiteX12" fmla="*/ 610057 w 668571"/>
              <a:gd name="connsiteY12" fmla="*/ 118039 h 1312961"/>
              <a:gd name="connsiteX13" fmla="*/ 58514 w 668571"/>
              <a:gd name="connsiteY13" fmla="*/ 118039 h 1312961"/>
              <a:gd name="connsiteX14" fmla="*/ 334285 w 668571"/>
              <a:gd name="connsiteY14" fmla="*/ 1172700 h 1312961"/>
              <a:gd name="connsiteX15" fmla="*/ 276228 w 668571"/>
              <a:gd name="connsiteY15" fmla="*/ 1230757 h 1312961"/>
              <a:gd name="connsiteX16" fmla="*/ 334285 w 668571"/>
              <a:gd name="connsiteY16" fmla="*/ 1288814 h 1312961"/>
              <a:gd name="connsiteX17" fmla="*/ 392342 w 668571"/>
              <a:gd name="connsiteY17" fmla="*/ 1230757 h 1312961"/>
              <a:gd name="connsiteX18" fmla="*/ 334285 w 668571"/>
              <a:gd name="connsiteY18" fmla="*/ 1172700 h 131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8571" h="1312961">
                <a:moveTo>
                  <a:pt x="111431" y="0"/>
                </a:moveTo>
                <a:lnTo>
                  <a:pt x="557140" y="0"/>
                </a:lnTo>
                <a:cubicBezTo>
                  <a:pt x="618682" y="0"/>
                  <a:pt x="668571" y="49889"/>
                  <a:pt x="668571" y="111431"/>
                </a:cubicBezTo>
                <a:lnTo>
                  <a:pt x="668571" y="1201530"/>
                </a:lnTo>
                <a:cubicBezTo>
                  <a:pt x="668571" y="1263072"/>
                  <a:pt x="618682" y="1312961"/>
                  <a:pt x="557140" y="1312961"/>
                </a:cubicBezTo>
                <a:lnTo>
                  <a:pt x="111431" y="1312961"/>
                </a:lnTo>
                <a:cubicBezTo>
                  <a:pt x="49889" y="1312961"/>
                  <a:pt x="0" y="1263072"/>
                  <a:pt x="0" y="1201530"/>
                </a:cubicBezTo>
                <a:lnTo>
                  <a:pt x="0" y="111431"/>
                </a:lnTo>
                <a:cubicBezTo>
                  <a:pt x="0" y="49889"/>
                  <a:pt x="49889" y="0"/>
                  <a:pt x="111431" y="0"/>
                </a:cubicBezTo>
                <a:close/>
                <a:moveTo>
                  <a:pt x="58514" y="118039"/>
                </a:moveTo>
                <a:lnTo>
                  <a:pt x="58514" y="1141295"/>
                </a:lnTo>
                <a:lnTo>
                  <a:pt x="610057" y="1141295"/>
                </a:lnTo>
                <a:lnTo>
                  <a:pt x="610057" y="118039"/>
                </a:lnTo>
                <a:lnTo>
                  <a:pt x="58514" y="118039"/>
                </a:lnTo>
                <a:close/>
                <a:moveTo>
                  <a:pt x="334285" y="1172700"/>
                </a:moveTo>
                <a:cubicBezTo>
                  <a:pt x="302221" y="1172700"/>
                  <a:pt x="276228" y="1198693"/>
                  <a:pt x="276228" y="1230757"/>
                </a:cubicBezTo>
                <a:cubicBezTo>
                  <a:pt x="276228" y="1262821"/>
                  <a:pt x="302221" y="1288814"/>
                  <a:pt x="334285" y="1288814"/>
                </a:cubicBezTo>
                <a:cubicBezTo>
                  <a:pt x="366349" y="1288814"/>
                  <a:pt x="392342" y="1262821"/>
                  <a:pt x="392342" y="1230757"/>
                </a:cubicBezTo>
                <a:cubicBezTo>
                  <a:pt x="392342" y="1198693"/>
                  <a:pt x="366349" y="1172700"/>
                  <a:pt x="334285" y="11727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itle 1">
            <a:extLst>
              <a:ext uri="{FF2B5EF4-FFF2-40B4-BE49-F238E27FC236}">
                <a16:creationId xmlns:a16="http://schemas.microsoft.com/office/drawing/2014/main" id="{C928E6AF-1E38-A64B-BEC1-E37133328D25}"/>
              </a:ext>
            </a:extLst>
          </p:cNvPr>
          <p:cNvSpPr txBox="1">
            <a:spLocks/>
          </p:cNvSpPr>
          <p:nvPr/>
        </p:nvSpPr>
        <p:spPr>
          <a:xfrm>
            <a:off x="2619955" y="2491116"/>
            <a:ext cx="6152339" cy="1875768"/>
          </a:xfrm>
          <a:prstGeom prst="rect">
            <a:avLst/>
          </a:prstGeom>
        </p:spPr>
        <p:txBody>
          <a:bodyPr vert="horz" lIns="121920" tIns="60960" rIns="121920" bIns="6096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003A78"/>
                </a:solidFill>
                <a:effectLst/>
                <a:uLnTx/>
                <a:uFillTx/>
                <a:latin typeface="+mj-lt"/>
                <a:ea typeface="+mj-ea"/>
                <a:cs typeface="Segoe UI Light"/>
              </a:defRPr>
            </a:lvl1pPr>
          </a:lstStyle>
          <a:p>
            <a:pPr>
              <a:lnSpc>
                <a:spcPct val="90000"/>
              </a:lnSpc>
            </a:pPr>
            <a:r>
              <a:rPr lang="en-US" sz="6400" b="0" i="0" dirty="0">
                <a:solidFill>
                  <a:schemeClr val="bg2"/>
                </a:solidFill>
                <a:latin typeface="Segoe UI Light" charset="0"/>
                <a:ea typeface="Segoe UI Light" charset="0"/>
                <a:cs typeface="Segoe UI Light" charset="0"/>
              </a:rPr>
              <a:t>Please silence </a:t>
            </a:r>
            <a:br>
              <a:rPr lang="en-US" sz="6400" b="0" i="0" dirty="0">
                <a:solidFill>
                  <a:schemeClr val="bg2"/>
                </a:solidFill>
                <a:latin typeface="Segoe UI Light" charset="0"/>
                <a:ea typeface="Segoe UI Light" charset="0"/>
                <a:cs typeface="Segoe UI Light" charset="0"/>
              </a:rPr>
            </a:br>
            <a:r>
              <a:rPr lang="en-US" sz="6400" b="0" i="0" dirty="0">
                <a:solidFill>
                  <a:schemeClr val="bg2"/>
                </a:solidFill>
                <a:latin typeface="Segoe UI Light" charset="0"/>
                <a:ea typeface="Segoe UI Light" charset="0"/>
                <a:cs typeface="Segoe UI Light" charset="0"/>
              </a:rPr>
              <a:t>cell phones</a:t>
            </a:r>
          </a:p>
        </p:txBody>
      </p:sp>
    </p:spTree>
    <p:extLst>
      <p:ext uri="{BB962C8B-B14F-4D97-AF65-F5344CB8AC3E}">
        <p14:creationId xmlns:p14="http://schemas.microsoft.com/office/powerpoint/2010/main" val="89375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93823DE-E0CE-4B25-AF06-B6A04BAC32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6" name="Picture 5">
            <a:extLst>
              <a:ext uri="{FF2B5EF4-FFF2-40B4-BE49-F238E27FC236}">
                <a16:creationId xmlns:a16="http://schemas.microsoft.com/office/drawing/2014/main" id="{BFFD5722-C603-460E-A88A-0566F1B298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21" name="Picture 20">
            <a:extLst>
              <a:ext uri="{FF2B5EF4-FFF2-40B4-BE49-F238E27FC236}">
                <a16:creationId xmlns:a16="http://schemas.microsoft.com/office/drawing/2014/main" id="{FCEB3C57-A955-42B7-8722-EE65B35D6CE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p:nvSpPr>
        <p:spPr>
          <a:xfrm>
            <a:off x="5477992" y="2618058"/>
            <a:ext cx="1575264"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Free online webinar events </a:t>
            </a:r>
          </a:p>
        </p:txBody>
      </p:sp>
      <p:sp>
        <p:nvSpPr>
          <p:cNvPr id="33" name="Rectangle 32">
            <a:hlinkClick r:id="rId3"/>
          </p:cNvPr>
          <p:cNvSpPr/>
          <p:nvPr/>
        </p:nvSpPr>
        <p:spPr>
          <a:xfrm>
            <a:off x="9630980" y="2618058"/>
            <a:ext cx="1713720"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Free 1-day local training events</a:t>
            </a:r>
            <a:endParaRPr lang="en-US" sz="1200" dirty="0">
              <a:solidFill>
                <a:schemeClr val="bg2">
                  <a:lumMod val="50000"/>
                </a:schemeClr>
              </a:solidFill>
            </a:endParaRPr>
          </a:p>
        </p:txBody>
      </p:sp>
      <p:sp>
        <p:nvSpPr>
          <p:cNvPr id="34" name="Rectangle 33">
            <a:hlinkClick r:id="rId4"/>
          </p:cNvPr>
          <p:cNvSpPr/>
          <p:nvPr/>
        </p:nvSpPr>
        <p:spPr>
          <a:xfrm>
            <a:off x="7532384" y="2618058"/>
            <a:ext cx="1712256"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Local user groups around the world</a:t>
            </a:r>
            <a:endParaRPr lang="en-US" sz="1200" dirty="0">
              <a:solidFill>
                <a:schemeClr val="bg2">
                  <a:lumMod val="50000"/>
                </a:schemeClr>
              </a:solidFill>
            </a:endParaRPr>
          </a:p>
        </p:txBody>
      </p:sp>
      <p:sp>
        <p:nvSpPr>
          <p:cNvPr id="35" name="Rectangle 34">
            <a:hlinkClick r:id="rId5"/>
          </p:cNvPr>
          <p:cNvSpPr/>
          <p:nvPr/>
        </p:nvSpPr>
        <p:spPr>
          <a:xfrm>
            <a:off x="5368609" y="5443025"/>
            <a:ext cx="1718875"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Online special interest user groups </a:t>
            </a:r>
          </a:p>
        </p:txBody>
      </p:sp>
      <p:sp>
        <p:nvSpPr>
          <p:cNvPr id="36" name="Rectangle 35">
            <a:hlinkClick r:id="rId4"/>
          </p:cNvPr>
          <p:cNvSpPr/>
          <p:nvPr/>
        </p:nvSpPr>
        <p:spPr>
          <a:xfrm>
            <a:off x="7573112"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Business analytics training </a:t>
            </a:r>
          </a:p>
        </p:txBody>
      </p:sp>
      <p:pic>
        <p:nvPicPr>
          <p:cNvPr id="41" name="Picture 4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910150" y="4177394"/>
            <a:ext cx="1172772" cy="1066156"/>
          </a:xfrm>
          <a:prstGeom prst="rect">
            <a:avLst/>
          </a:prstGeom>
        </p:spPr>
      </p:pic>
      <p:sp>
        <p:nvSpPr>
          <p:cNvPr id="43" name="Rectangle 42">
            <a:hlinkClick r:id="rId4"/>
          </p:cNvPr>
          <p:cNvSpPr/>
          <p:nvPr/>
        </p:nvSpPr>
        <p:spPr>
          <a:xfrm>
            <a:off x="9698629"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85789" y="1133865"/>
            <a:ext cx="1509415" cy="1509415"/>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533339" y="1022499"/>
            <a:ext cx="1723021" cy="1723021"/>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678805" y="1053428"/>
            <a:ext cx="1692179" cy="1692179"/>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359610" y="3815829"/>
            <a:ext cx="1757345" cy="1757345"/>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7533461" y="3878887"/>
            <a:ext cx="1665168" cy="1665168"/>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p:nvSpPr>
        <p:spPr>
          <a:xfrm>
            <a:off x="430335" y="558360"/>
            <a:ext cx="3503429" cy="346264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Explore everything PASS has to offer </a:t>
            </a:r>
          </a:p>
        </p:txBody>
      </p:sp>
      <p:sp>
        <p:nvSpPr>
          <p:cNvPr id="44" name="Rectangle 43"/>
          <p:cNvSpPr/>
          <p:nvPr/>
        </p:nvSpPr>
        <p:spPr>
          <a:xfrm>
            <a:off x="470986" y="3956173"/>
            <a:ext cx="3254621" cy="1346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121920" rtlCol="0" anchor="t"/>
          <a:lstStyle/>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Free Online Resources </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Newsletters</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err="1">
                <a:solidFill>
                  <a:schemeClr val="bg2"/>
                </a:solidFill>
              </a:rPr>
              <a:t>PASS.org</a:t>
            </a:r>
            <a:endParaRPr lang="en-US" sz="1600" b="1" spc="27" dirty="0">
              <a:solidFill>
                <a:schemeClr val="bg2"/>
              </a:solidFill>
            </a:endParaRPr>
          </a:p>
        </p:txBody>
      </p:sp>
    </p:spTree>
    <p:extLst>
      <p:ext uri="{BB962C8B-B14F-4D97-AF65-F5344CB8AC3E}">
        <p14:creationId xmlns:p14="http://schemas.microsoft.com/office/powerpoint/2010/main" val="482403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909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15" name="Picture 14">
            <a:extLst>
              <a:ext uri="{FF2B5EF4-FFF2-40B4-BE49-F238E27FC236}">
                <a16:creationId xmlns:a16="http://schemas.microsoft.com/office/drawing/2014/main" id="{346990EB-093A-1346-9FA2-EEBCBF0EB1D4}"/>
              </a:ext>
            </a:extLst>
          </p:cNvPr>
          <p:cNvPicPr>
            <a:picLocks noChangeAspect="1"/>
          </p:cNvPicPr>
          <p:nvPr/>
        </p:nvPicPr>
        <p:blipFill rotWithShape="1">
          <a:blip r:embed="rId3"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9E69F4E3-9D43-ED46-87D3-2E91BA63C184}"/>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1111031" y="6343804"/>
            <a:ext cx="774703" cy="315105"/>
          </a:xfrm>
          <a:prstGeom prst="rect">
            <a:avLst/>
          </a:prstGeom>
        </p:spPr>
      </p:pic>
    </p:spTree>
    <p:extLst>
      <p:ext uri="{BB962C8B-B14F-4D97-AF65-F5344CB8AC3E}">
        <p14:creationId xmlns:p14="http://schemas.microsoft.com/office/powerpoint/2010/main" val="2969314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1" y="4645545"/>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1380211"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Tree>
    <p:extLst>
      <p:ext uri="{BB962C8B-B14F-4D97-AF65-F5344CB8AC3E}">
        <p14:creationId xmlns:p14="http://schemas.microsoft.com/office/powerpoint/2010/main" val="2803180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332036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p:txBody>
      </p:sp>
      <p:sp>
        <p:nvSpPr>
          <p:cNvPr id="7" name="Parallelogram 1">
            <a:extLst>
              <a:ext uri="{FF2B5EF4-FFF2-40B4-BE49-F238E27FC236}">
                <a16:creationId xmlns:a16="http://schemas.microsoft.com/office/drawing/2014/main" id="{A65906D3-1405-3D4A-BDD2-854EDA79FE26}"/>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690F789D-0EB1-3543-B743-434CD290FC1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025578" y="6308876"/>
            <a:ext cx="934193" cy="396725"/>
          </a:xfrm>
          <a:prstGeom prst="rect">
            <a:avLst/>
          </a:prstGeom>
        </p:spPr>
      </p:pic>
    </p:spTree>
    <p:extLst>
      <p:ext uri="{BB962C8B-B14F-4D97-AF65-F5344CB8AC3E}">
        <p14:creationId xmlns:p14="http://schemas.microsoft.com/office/powerpoint/2010/main" val="3928265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7749157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4" name="Text Placeholder 20"/>
          <p:cNvSpPr>
            <a:spLocks noGrp="1"/>
          </p:cNvSpPr>
          <p:nvPr>
            <p:ph type="body" sz="quarter" idx="15"/>
          </p:nvPr>
        </p:nvSpPr>
        <p:spPr>
          <a:xfrm>
            <a:off x="649479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4273614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1896524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465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ssion Evaluations">
    <p:spTree>
      <p:nvGrpSpPr>
        <p:cNvPr id="1" name=""/>
        <p:cNvGrpSpPr/>
        <p:nvPr/>
      </p:nvGrpSpPr>
      <p:grpSpPr>
        <a:xfrm>
          <a:off x="0" y="0"/>
          <a:ext cx="0" cy="0"/>
          <a:chOff x="0" y="0"/>
          <a:chExt cx="0" cy="0"/>
        </a:xfrm>
      </p:grpSpPr>
      <p:sp>
        <p:nvSpPr>
          <p:cNvPr id="14" name="Parallelogram 53">
            <a:extLst>
              <a:ext uri="{FF2B5EF4-FFF2-40B4-BE49-F238E27FC236}">
                <a16:creationId xmlns:a16="http://schemas.microsoft.com/office/drawing/2014/main" id="{32A8089A-D851-8744-9AB8-67F8B98AC1AD}"/>
              </a:ext>
            </a:extLst>
          </p:cNvPr>
          <p:cNvSpPr/>
          <p:nvPr/>
        </p:nvSpPr>
        <p:spPr>
          <a:xfrm rot="10800000">
            <a:off x="-39034" y="-17007"/>
            <a:ext cx="4867591" cy="69208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301085"/>
              <a:gd name="connsiteY0" fmla="*/ 6610370 h 6617805"/>
              <a:gd name="connsiteX1" fmla="*/ 3108096 w 4301085"/>
              <a:gd name="connsiteY1" fmla="*/ 784062 h 6617805"/>
              <a:gd name="connsiteX2" fmla="*/ 4228795 w 4301085"/>
              <a:gd name="connsiteY2" fmla="*/ 0 h 6617805"/>
              <a:gd name="connsiteX3" fmla="*/ 4301085 w 4301085"/>
              <a:gd name="connsiteY3" fmla="*/ 6617805 h 6617805"/>
              <a:gd name="connsiteX4" fmla="*/ 0 w 4301085"/>
              <a:gd name="connsiteY4" fmla="*/ 6610370 h 6617805"/>
              <a:gd name="connsiteX0" fmla="*/ 0 w 4301085"/>
              <a:gd name="connsiteY0" fmla="*/ 5826308 h 5833743"/>
              <a:gd name="connsiteX1" fmla="*/ 3108096 w 4301085"/>
              <a:gd name="connsiteY1" fmla="*/ 0 h 5833743"/>
              <a:gd name="connsiteX2" fmla="*/ 4107696 w 4301085"/>
              <a:gd name="connsiteY2" fmla="*/ 64163 h 5833743"/>
              <a:gd name="connsiteX3" fmla="*/ 4301085 w 4301085"/>
              <a:gd name="connsiteY3" fmla="*/ 5833743 h 5833743"/>
              <a:gd name="connsiteX4" fmla="*/ 0 w 4301085"/>
              <a:gd name="connsiteY4" fmla="*/ 5826308 h 5833743"/>
              <a:gd name="connsiteX0" fmla="*/ 0 w 4301085"/>
              <a:gd name="connsiteY0" fmla="*/ 5854348 h 5861783"/>
              <a:gd name="connsiteX1" fmla="*/ 3125396 w 4301085"/>
              <a:gd name="connsiteY1" fmla="*/ 0 h 5861783"/>
              <a:gd name="connsiteX2" fmla="*/ 4107696 w 4301085"/>
              <a:gd name="connsiteY2" fmla="*/ 92203 h 5861783"/>
              <a:gd name="connsiteX3" fmla="*/ 4301085 w 4301085"/>
              <a:gd name="connsiteY3" fmla="*/ 5861783 h 5861783"/>
              <a:gd name="connsiteX4" fmla="*/ 0 w 4301085"/>
              <a:gd name="connsiteY4" fmla="*/ 5854348 h 5861783"/>
              <a:gd name="connsiteX0" fmla="*/ 0 w 4107696"/>
              <a:gd name="connsiteY0" fmla="*/ 5854348 h 5854348"/>
              <a:gd name="connsiteX1" fmla="*/ 3125396 w 4107696"/>
              <a:gd name="connsiteY1" fmla="*/ 0 h 5854348"/>
              <a:gd name="connsiteX2" fmla="*/ 4107696 w 4107696"/>
              <a:gd name="connsiteY2" fmla="*/ 92203 h 5854348"/>
              <a:gd name="connsiteX3" fmla="*/ 3678287 w 4107696"/>
              <a:gd name="connsiteY3" fmla="*/ 4522849 h 5854348"/>
              <a:gd name="connsiteX4" fmla="*/ 0 w 4107696"/>
              <a:gd name="connsiteY4" fmla="*/ 5854348 h 5854348"/>
              <a:gd name="connsiteX0" fmla="*/ 0 w 3519497"/>
              <a:gd name="connsiteY0" fmla="*/ 4767779 h 4767779"/>
              <a:gd name="connsiteX1" fmla="*/ 2537197 w 3519497"/>
              <a:gd name="connsiteY1" fmla="*/ 0 h 4767779"/>
              <a:gd name="connsiteX2" fmla="*/ 3519497 w 3519497"/>
              <a:gd name="connsiteY2" fmla="*/ 92203 h 4767779"/>
              <a:gd name="connsiteX3" fmla="*/ 3090088 w 3519497"/>
              <a:gd name="connsiteY3" fmla="*/ 4522849 h 4767779"/>
              <a:gd name="connsiteX4" fmla="*/ 0 w 3519497"/>
              <a:gd name="connsiteY4" fmla="*/ 4767779 h 4767779"/>
              <a:gd name="connsiteX0" fmla="*/ 0 w 3522587"/>
              <a:gd name="connsiteY0" fmla="*/ 4767779 h 4767779"/>
              <a:gd name="connsiteX1" fmla="*/ 2537197 w 3522587"/>
              <a:gd name="connsiteY1" fmla="*/ 0 h 4767779"/>
              <a:gd name="connsiteX2" fmla="*/ 3519497 w 3522587"/>
              <a:gd name="connsiteY2" fmla="*/ 92203 h 4767779"/>
              <a:gd name="connsiteX3" fmla="*/ 3522587 w 3522587"/>
              <a:gd name="connsiteY3" fmla="*/ 4677072 h 4767779"/>
              <a:gd name="connsiteX4" fmla="*/ 0 w 3522587"/>
              <a:gd name="connsiteY4" fmla="*/ 4767779 h 4767779"/>
              <a:gd name="connsiteX0" fmla="*/ 0 w 3657897"/>
              <a:gd name="connsiteY0" fmla="*/ 4767779 h 4767779"/>
              <a:gd name="connsiteX1" fmla="*/ 2537197 w 3657897"/>
              <a:gd name="connsiteY1" fmla="*/ 0 h 4767779"/>
              <a:gd name="connsiteX2" fmla="*/ 3657897 w 3657897"/>
              <a:gd name="connsiteY2" fmla="*/ 8082 h 4767779"/>
              <a:gd name="connsiteX3" fmla="*/ 3522587 w 3657897"/>
              <a:gd name="connsiteY3" fmla="*/ 4677072 h 4767779"/>
              <a:gd name="connsiteX4" fmla="*/ 0 w 3657897"/>
              <a:gd name="connsiteY4" fmla="*/ 4767779 h 4767779"/>
              <a:gd name="connsiteX0" fmla="*/ 0 w 3669637"/>
              <a:gd name="connsiteY0" fmla="*/ 4767779 h 4789234"/>
              <a:gd name="connsiteX1" fmla="*/ 2537197 w 3669637"/>
              <a:gd name="connsiteY1" fmla="*/ 0 h 4789234"/>
              <a:gd name="connsiteX2" fmla="*/ 3657897 w 3669637"/>
              <a:gd name="connsiteY2" fmla="*/ 8082 h 4789234"/>
              <a:gd name="connsiteX3" fmla="*/ 3669637 w 3669637"/>
              <a:gd name="connsiteY3" fmla="*/ 4789234 h 4789234"/>
              <a:gd name="connsiteX4" fmla="*/ 0 w 3669637"/>
              <a:gd name="connsiteY4" fmla="*/ 4767779 h 4789234"/>
              <a:gd name="connsiteX0" fmla="*/ 0 w 4318385"/>
              <a:gd name="connsiteY0" fmla="*/ 4767779 h 4775214"/>
              <a:gd name="connsiteX1" fmla="*/ 2537197 w 4318385"/>
              <a:gd name="connsiteY1" fmla="*/ 0 h 4775214"/>
              <a:gd name="connsiteX2" fmla="*/ 3657897 w 4318385"/>
              <a:gd name="connsiteY2" fmla="*/ 8082 h 4775214"/>
              <a:gd name="connsiteX3" fmla="*/ 4318385 w 4318385"/>
              <a:gd name="connsiteY3" fmla="*/ 4775214 h 4775214"/>
              <a:gd name="connsiteX4" fmla="*/ 0 w 4318385"/>
              <a:gd name="connsiteY4" fmla="*/ 4767779 h 4775214"/>
              <a:gd name="connsiteX0" fmla="*/ 0 w 4324670"/>
              <a:gd name="connsiteY0" fmla="*/ 4767779 h 4775214"/>
              <a:gd name="connsiteX1" fmla="*/ 2537197 w 4324670"/>
              <a:gd name="connsiteY1" fmla="*/ 0 h 4775214"/>
              <a:gd name="connsiteX2" fmla="*/ 4323945 w 4324670"/>
              <a:gd name="connsiteY2" fmla="*/ 8082 h 4775214"/>
              <a:gd name="connsiteX3" fmla="*/ 4318385 w 4324670"/>
              <a:gd name="connsiteY3" fmla="*/ 4775214 h 4775214"/>
              <a:gd name="connsiteX4" fmla="*/ 0 w 4324670"/>
              <a:gd name="connsiteY4" fmla="*/ 4767779 h 4775214"/>
              <a:gd name="connsiteX0" fmla="*/ 0 w 4323955"/>
              <a:gd name="connsiteY0" fmla="*/ 4767779 h 4767779"/>
              <a:gd name="connsiteX1" fmla="*/ 2537197 w 4323955"/>
              <a:gd name="connsiteY1" fmla="*/ 0 h 4767779"/>
              <a:gd name="connsiteX2" fmla="*/ 4323945 w 4323955"/>
              <a:gd name="connsiteY2" fmla="*/ 8082 h 4767779"/>
              <a:gd name="connsiteX3" fmla="*/ 3190127 w 4323955"/>
              <a:gd name="connsiteY3" fmla="*/ 4380209 h 4767779"/>
              <a:gd name="connsiteX4" fmla="*/ 0 w 4323955"/>
              <a:gd name="connsiteY4" fmla="*/ 4767779 h 4767779"/>
              <a:gd name="connsiteX0" fmla="*/ 0 w 3944865"/>
              <a:gd name="connsiteY0" fmla="*/ 4767779 h 4767779"/>
              <a:gd name="connsiteX1" fmla="*/ 2537197 w 3944865"/>
              <a:gd name="connsiteY1" fmla="*/ 0 h 4767779"/>
              <a:gd name="connsiteX2" fmla="*/ 3944850 w 3944865"/>
              <a:gd name="connsiteY2" fmla="*/ 183640 h 4767779"/>
              <a:gd name="connsiteX3" fmla="*/ 3190127 w 3944865"/>
              <a:gd name="connsiteY3" fmla="*/ 4380209 h 4767779"/>
              <a:gd name="connsiteX4" fmla="*/ 0 w 3944865"/>
              <a:gd name="connsiteY4" fmla="*/ 4767779 h 4767779"/>
              <a:gd name="connsiteX0" fmla="*/ 0 w 4137864"/>
              <a:gd name="connsiteY0" fmla="*/ 4767779 h 4775214"/>
              <a:gd name="connsiteX1" fmla="*/ 2537197 w 4137864"/>
              <a:gd name="connsiteY1" fmla="*/ 0 h 4775214"/>
              <a:gd name="connsiteX2" fmla="*/ 3944850 w 4137864"/>
              <a:gd name="connsiteY2" fmla="*/ 183640 h 4775214"/>
              <a:gd name="connsiteX3" fmla="*/ 4137864 w 4137864"/>
              <a:gd name="connsiteY3" fmla="*/ 4775214 h 4775214"/>
              <a:gd name="connsiteX4" fmla="*/ 0 w 4137864"/>
              <a:gd name="connsiteY4" fmla="*/ 4767779 h 4775214"/>
              <a:gd name="connsiteX0" fmla="*/ 0 w 4144149"/>
              <a:gd name="connsiteY0" fmla="*/ 4767779 h 4775214"/>
              <a:gd name="connsiteX1" fmla="*/ 2537197 w 4144149"/>
              <a:gd name="connsiteY1" fmla="*/ 0 h 4775214"/>
              <a:gd name="connsiteX2" fmla="*/ 4143424 w 4144149"/>
              <a:gd name="connsiteY2" fmla="*/ 768 h 4775214"/>
              <a:gd name="connsiteX3" fmla="*/ 4137864 w 4144149"/>
              <a:gd name="connsiteY3" fmla="*/ 4775214 h 4775214"/>
              <a:gd name="connsiteX4" fmla="*/ 0 w 4144149"/>
              <a:gd name="connsiteY4" fmla="*/ 4767779 h 477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149" h="4775214">
                <a:moveTo>
                  <a:pt x="0" y="4767779"/>
                </a:moveTo>
                <a:lnTo>
                  <a:pt x="2537197" y="0"/>
                </a:lnTo>
                <a:lnTo>
                  <a:pt x="4143424" y="768"/>
                </a:lnTo>
                <a:cubicBezTo>
                  <a:pt x="4147337" y="1594485"/>
                  <a:pt x="4133951" y="3181497"/>
                  <a:pt x="4137864" y="4775214"/>
                </a:cubicBezTo>
                <a:lnTo>
                  <a:pt x="0" y="47677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Parallelogram 53">
            <a:extLst>
              <a:ext uri="{FF2B5EF4-FFF2-40B4-BE49-F238E27FC236}">
                <a16:creationId xmlns:a16="http://schemas.microsoft.com/office/drawing/2014/main" id="{8B7216CF-728B-874F-9E95-1465636A1AB7}"/>
              </a:ext>
            </a:extLst>
          </p:cNvPr>
          <p:cNvSpPr/>
          <p:nvPr/>
        </p:nvSpPr>
        <p:spPr>
          <a:xfrm rot="10800000" flipV="1">
            <a:off x="-71467" y="-65556"/>
            <a:ext cx="6417691" cy="698773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040475"/>
              <a:gd name="connsiteY0" fmla="*/ 4362242 h 4973135"/>
              <a:gd name="connsiteX1" fmla="*/ 2317402 w 4040475"/>
              <a:gd name="connsiteY1" fmla="*/ 0 h 4973135"/>
              <a:gd name="connsiteX2" fmla="*/ 4040475 w 4040475"/>
              <a:gd name="connsiteY2" fmla="*/ 12935 h 4973135"/>
              <a:gd name="connsiteX3" fmla="*/ 3970860 w 4040475"/>
              <a:gd name="connsiteY3" fmla="*/ 4973135 h 4973135"/>
              <a:gd name="connsiteX4" fmla="*/ 0 w 4040475"/>
              <a:gd name="connsiteY4" fmla="*/ 4362242 h 4973135"/>
              <a:gd name="connsiteX0" fmla="*/ 0 w 4053425"/>
              <a:gd name="connsiteY0" fmla="*/ 4383232 h 4973135"/>
              <a:gd name="connsiteX1" fmla="*/ 2330352 w 4053425"/>
              <a:gd name="connsiteY1" fmla="*/ 0 h 4973135"/>
              <a:gd name="connsiteX2" fmla="*/ 4053425 w 4053425"/>
              <a:gd name="connsiteY2" fmla="*/ 12935 h 4973135"/>
              <a:gd name="connsiteX3" fmla="*/ 3983810 w 4053425"/>
              <a:gd name="connsiteY3" fmla="*/ 4973135 h 4973135"/>
              <a:gd name="connsiteX4" fmla="*/ 0 w 4053425"/>
              <a:gd name="connsiteY4" fmla="*/ 4383232 h 4973135"/>
              <a:gd name="connsiteX0" fmla="*/ 0 w 4053425"/>
              <a:gd name="connsiteY0" fmla="*/ 4383232 h 4383232"/>
              <a:gd name="connsiteX1" fmla="*/ 2330352 w 4053425"/>
              <a:gd name="connsiteY1" fmla="*/ 0 h 4383232"/>
              <a:gd name="connsiteX2" fmla="*/ 4053425 w 4053425"/>
              <a:gd name="connsiteY2" fmla="*/ 12935 h 4383232"/>
              <a:gd name="connsiteX3" fmla="*/ 3815461 w 4053425"/>
              <a:gd name="connsiteY3" fmla="*/ 4296212 h 4383232"/>
              <a:gd name="connsiteX4" fmla="*/ 0 w 4053425"/>
              <a:gd name="connsiteY4" fmla="*/ 4383232 h 4383232"/>
              <a:gd name="connsiteX0" fmla="*/ 0 w 4053425"/>
              <a:gd name="connsiteY0" fmla="*/ 4383232 h 4385419"/>
              <a:gd name="connsiteX1" fmla="*/ 2330352 w 4053425"/>
              <a:gd name="connsiteY1" fmla="*/ 0 h 4385419"/>
              <a:gd name="connsiteX2" fmla="*/ 4053425 w 4053425"/>
              <a:gd name="connsiteY2" fmla="*/ 12935 h 4385419"/>
              <a:gd name="connsiteX3" fmla="*/ 3996761 w 4053425"/>
              <a:gd name="connsiteY3" fmla="*/ 4385419 h 4385419"/>
              <a:gd name="connsiteX4" fmla="*/ 0 w 4053425"/>
              <a:gd name="connsiteY4" fmla="*/ 4383232 h 4385419"/>
              <a:gd name="connsiteX0" fmla="*/ 0 w 4053425"/>
              <a:gd name="connsiteY0" fmla="*/ 4370297 h 4372484"/>
              <a:gd name="connsiteX1" fmla="*/ 1909478 w 4053425"/>
              <a:gd name="connsiteY1" fmla="*/ 784680 h 4372484"/>
              <a:gd name="connsiteX2" fmla="*/ 4053425 w 4053425"/>
              <a:gd name="connsiteY2" fmla="*/ 0 h 4372484"/>
              <a:gd name="connsiteX3" fmla="*/ 3996761 w 4053425"/>
              <a:gd name="connsiteY3" fmla="*/ 4372484 h 4372484"/>
              <a:gd name="connsiteX4" fmla="*/ 0 w 4053425"/>
              <a:gd name="connsiteY4" fmla="*/ 4370297 h 4372484"/>
              <a:gd name="connsiteX0" fmla="*/ 0 w 3996761"/>
              <a:gd name="connsiteY0" fmla="*/ 3585617 h 3587804"/>
              <a:gd name="connsiteX1" fmla="*/ 1909478 w 3996761"/>
              <a:gd name="connsiteY1" fmla="*/ 0 h 3587804"/>
              <a:gd name="connsiteX2" fmla="*/ 3749100 w 3996761"/>
              <a:gd name="connsiteY2" fmla="*/ 207091 h 3587804"/>
              <a:gd name="connsiteX3" fmla="*/ 3996761 w 3996761"/>
              <a:gd name="connsiteY3" fmla="*/ 3587804 h 3587804"/>
              <a:gd name="connsiteX4" fmla="*/ 0 w 3996761"/>
              <a:gd name="connsiteY4" fmla="*/ 3585617 h 3587804"/>
              <a:gd name="connsiteX0" fmla="*/ 0 w 3750711"/>
              <a:gd name="connsiteY0" fmla="*/ 3585617 h 3585617"/>
              <a:gd name="connsiteX1" fmla="*/ 1909478 w 3750711"/>
              <a:gd name="connsiteY1" fmla="*/ 0 h 3585617"/>
              <a:gd name="connsiteX2" fmla="*/ 3749100 w 3750711"/>
              <a:gd name="connsiteY2" fmla="*/ 207091 h 3585617"/>
              <a:gd name="connsiteX3" fmla="*/ 3750711 w 3750711"/>
              <a:gd name="connsiteY3" fmla="*/ 3461865 h 3585617"/>
              <a:gd name="connsiteX4" fmla="*/ 0 w 3750711"/>
              <a:gd name="connsiteY4" fmla="*/ 3585617 h 3585617"/>
              <a:gd name="connsiteX0" fmla="*/ 0 w 4001625"/>
              <a:gd name="connsiteY0" fmla="*/ 3585617 h 3585617"/>
              <a:gd name="connsiteX1" fmla="*/ 1909478 w 4001625"/>
              <a:gd name="connsiteY1" fmla="*/ 0 h 3585617"/>
              <a:gd name="connsiteX2" fmla="*/ 4001625 w 4001625"/>
              <a:gd name="connsiteY2" fmla="*/ 2440 h 3585617"/>
              <a:gd name="connsiteX3" fmla="*/ 3750711 w 4001625"/>
              <a:gd name="connsiteY3" fmla="*/ 3461865 h 3585617"/>
              <a:gd name="connsiteX4" fmla="*/ 0 w 4001625"/>
              <a:gd name="connsiteY4" fmla="*/ 3585617 h 3585617"/>
              <a:gd name="connsiteX0" fmla="*/ 0 w 4001625"/>
              <a:gd name="connsiteY0" fmla="*/ 3585617 h 3598299"/>
              <a:gd name="connsiteX1" fmla="*/ 1909478 w 4001625"/>
              <a:gd name="connsiteY1" fmla="*/ 0 h 3598299"/>
              <a:gd name="connsiteX2" fmla="*/ 4001625 w 4001625"/>
              <a:gd name="connsiteY2" fmla="*/ 2440 h 3598299"/>
              <a:gd name="connsiteX3" fmla="*/ 3990286 w 4001625"/>
              <a:gd name="connsiteY3" fmla="*/ 3598299 h 3598299"/>
              <a:gd name="connsiteX4" fmla="*/ 0 w 4001625"/>
              <a:gd name="connsiteY4" fmla="*/ 3585617 h 3598299"/>
              <a:gd name="connsiteX0" fmla="*/ 0 w 4280050"/>
              <a:gd name="connsiteY0" fmla="*/ 3585617 h 3598299"/>
              <a:gd name="connsiteX1" fmla="*/ 1909478 w 4280050"/>
              <a:gd name="connsiteY1" fmla="*/ 0 h 3598299"/>
              <a:gd name="connsiteX2" fmla="*/ 4280050 w 4280050"/>
              <a:gd name="connsiteY2" fmla="*/ 12935 h 3598299"/>
              <a:gd name="connsiteX3" fmla="*/ 3990286 w 4280050"/>
              <a:gd name="connsiteY3" fmla="*/ 3598299 h 3598299"/>
              <a:gd name="connsiteX4" fmla="*/ 0 w 4280050"/>
              <a:gd name="connsiteY4" fmla="*/ 3585617 h 3598299"/>
              <a:gd name="connsiteX0" fmla="*/ 0 w 4282594"/>
              <a:gd name="connsiteY0" fmla="*/ 3585617 h 3614041"/>
              <a:gd name="connsiteX1" fmla="*/ 1909478 w 4282594"/>
              <a:gd name="connsiteY1" fmla="*/ 0 h 3614041"/>
              <a:gd name="connsiteX2" fmla="*/ 4280050 w 4282594"/>
              <a:gd name="connsiteY2" fmla="*/ 12935 h 3614041"/>
              <a:gd name="connsiteX3" fmla="*/ 4281661 w 4282594"/>
              <a:gd name="connsiteY3" fmla="*/ 3614041 h 3614041"/>
              <a:gd name="connsiteX4" fmla="*/ 0 w 4282594"/>
              <a:gd name="connsiteY4" fmla="*/ 3585617 h 3614041"/>
              <a:gd name="connsiteX0" fmla="*/ 0 w 4281685"/>
              <a:gd name="connsiteY0" fmla="*/ 3585617 h 3614041"/>
              <a:gd name="connsiteX1" fmla="*/ 1909478 w 4281685"/>
              <a:gd name="connsiteY1" fmla="*/ 0 h 3614041"/>
              <a:gd name="connsiteX2" fmla="*/ 3854390 w 4281685"/>
              <a:gd name="connsiteY2" fmla="*/ 188155 h 3614041"/>
              <a:gd name="connsiteX3" fmla="*/ 4281661 w 4281685"/>
              <a:gd name="connsiteY3" fmla="*/ 3614041 h 3614041"/>
              <a:gd name="connsiteX4" fmla="*/ 0 w 4281685"/>
              <a:gd name="connsiteY4" fmla="*/ 3585617 h 3614041"/>
              <a:gd name="connsiteX0" fmla="*/ 0 w 3964194"/>
              <a:gd name="connsiteY0" fmla="*/ 3585617 h 3585617"/>
              <a:gd name="connsiteX1" fmla="*/ 1909478 w 3964194"/>
              <a:gd name="connsiteY1" fmla="*/ 0 h 3585617"/>
              <a:gd name="connsiteX2" fmla="*/ 3854390 w 3964194"/>
              <a:gd name="connsiteY2" fmla="*/ 188155 h 3585617"/>
              <a:gd name="connsiteX3" fmla="*/ 3964105 w 3964194"/>
              <a:gd name="connsiteY3" fmla="*/ 3455248 h 3585617"/>
              <a:gd name="connsiteX4" fmla="*/ 0 w 3964194"/>
              <a:gd name="connsiteY4" fmla="*/ 3585617 h 3585617"/>
              <a:gd name="connsiteX0" fmla="*/ 0 w 4151676"/>
              <a:gd name="connsiteY0" fmla="*/ 3585617 h 3585617"/>
              <a:gd name="connsiteX1" fmla="*/ 1909478 w 4151676"/>
              <a:gd name="connsiteY1" fmla="*/ 0 h 3585617"/>
              <a:gd name="connsiteX2" fmla="*/ 4151676 w 4151676"/>
              <a:gd name="connsiteY2" fmla="*/ 7459 h 3585617"/>
              <a:gd name="connsiteX3" fmla="*/ 3964105 w 4151676"/>
              <a:gd name="connsiteY3" fmla="*/ 3455248 h 3585617"/>
              <a:gd name="connsiteX4" fmla="*/ 0 w 4151676"/>
              <a:gd name="connsiteY4" fmla="*/ 3585617 h 3585617"/>
              <a:gd name="connsiteX0" fmla="*/ 0 w 4173892"/>
              <a:gd name="connsiteY0" fmla="*/ 3585617 h 3614041"/>
              <a:gd name="connsiteX1" fmla="*/ 1909478 w 4173892"/>
              <a:gd name="connsiteY1" fmla="*/ 0 h 3614041"/>
              <a:gd name="connsiteX2" fmla="*/ 4151676 w 4173892"/>
              <a:gd name="connsiteY2" fmla="*/ 7459 h 3614041"/>
              <a:gd name="connsiteX3" fmla="*/ 4173557 w 4173892"/>
              <a:gd name="connsiteY3" fmla="*/ 3614041 h 3614041"/>
              <a:gd name="connsiteX4" fmla="*/ 0 w 4173892"/>
              <a:gd name="connsiteY4" fmla="*/ 3585617 h 3614041"/>
              <a:gd name="connsiteX0" fmla="*/ 0 w 4173639"/>
              <a:gd name="connsiteY0" fmla="*/ 3585617 h 3614041"/>
              <a:gd name="connsiteX1" fmla="*/ 1909478 w 4173639"/>
              <a:gd name="connsiteY1" fmla="*/ 0 h 3614041"/>
              <a:gd name="connsiteX2" fmla="*/ 4053009 w 4173639"/>
              <a:gd name="connsiteY2" fmla="*/ 2461 h 3614041"/>
              <a:gd name="connsiteX3" fmla="*/ 4173557 w 4173639"/>
              <a:gd name="connsiteY3" fmla="*/ 3614041 h 3614041"/>
              <a:gd name="connsiteX4" fmla="*/ 0 w 4173639"/>
              <a:gd name="connsiteY4" fmla="*/ 3585617 h 3614041"/>
              <a:gd name="connsiteX0" fmla="*/ 0 w 4053009"/>
              <a:gd name="connsiteY0" fmla="*/ 3585617 h 3585617"/>
              <a:gd name="connsiteX1" fmla="*/ 1909478 w 4053009"/>
              <a:gd name="connsiteY1" fmla="*/ 0 h 3585617"/>
              <a:gd name="connsiteX2" fmla="*/ 4053009 w 4053009"/>
              <a:gd name="connsiteY2" fmla="*/ 2461 h 3585617"/>
              <a:gd name="connsiteX3" fmla="*/ 3902225 w 4053009"/>
              <a:gd name="connsiteY3" fmla="*/ 3524085 h 3585617"/>
              <a:gd name="connsiteX4" fmla="*/ 0 w 4053009"/>
              <a:gd name="connsiteY4" fmla="*/ 3585617 h 3585617"/>
              <a:gd name="connsiteX0" fmla="*/ 0 w 4081339"/>
              <a:gd name="connsiteY0" fmla="*/ 3585617 h 3609045"/>
              <a:gd name="connsiteX1" fmla="*/ 1909478 w 4081339"/>
              <a:gd name="connsiteY1" fmla="*/ 0 h 3609045"/>
              <a:gd name="connsiteX2" fmla="*/ 4053009 w 4081339"/>
              <a:gd name="connsiteY2" fmla="*/ 2461 h 3609045"/>
              <a:gd name="connsiteX3" fmla="*/ 4081058 w 4081339"/>
              <a:gd name="connsiteY3" fmla="*/ 3609045 h 3609045"/>
              <a:gd name="connsiteX4" fmla="*/ 0 w 4081339"/>
              <a:gd name="connsiteY4" fmla="*/ 3585617 h 3609045"/>
              <a:gd name="connsiteX0" fmla="*/ 0 w 4081101"/>
              <a:gd name="connsiteY0" fmla="*/ 3585617 h 3609045"/>
              <a:gd name="connsiteX1" fmla="*/ 1909478 w 4081101"/>
              <a:gd name="connsiteY1" fmla="*/ 0 h 3609045"/>
              <a:gd name="connsiteX2" fmla="*/ 3843343 w 4081101"/>
              <a:gd name="connsiteY2" fmla="*/ 157386 h 3609045"/>
              <a:gd name="connsiteX3" fmla="*/ 4081058 w 4081101"/>
              <a:gd name="connsiteY3" fmla="*/ 3609045 h 3609045"/>
              <a:gd name="connsiteX4" fmla="*/ 0 w 4081101"/>
              <a:gd name="connsiteY4" fmla="*/ 3585617 h 3609045"/>
              <a:gd name="connsiteX0" fmla="*/ 0 w 4090010"/>
              <a:gd name="connsiteY0" fmla="*/ 3585617 h 3609045"/>
              <a:gd name="connsiteX1" fmla="*/ 1909478 w 4090010"/>
              <a:gd name="connsiteY1" fmla="*/ 0 h 3609045"/>
              <a:gd name="connsiteX2" fmla="*/ 4090010 w 4090010"/>
              <a:gd name="connsiteY2" fmla="*/ 12456 h 3609045"/>
              <a:gd name="connsiteX3" fmla="*/ 4081058 w 4090010"/>
              <a:gd name="connsiteY3" fmla="*/ 3609045 h 3609045"/>
              <a:gd name="connsiteX4" fmla="*/ 0 w 4090010"/>
              <a:gd name="connsiteY4" fmla="*/ 3585617 h 3609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010" h="3609045">
                <a:moveTo>
                  <a:pt x="0" y="3585617"/>
                </a:moveTo>
                <a:lnTo>
                  <a:pt x="1909478" y="0"/>
                </a:lnTo>
                <a:lnTo>
                  <a:pt x="4090010" y="12456"/>
                </a:lnTo>
                <a:cubicBezTo>
                  <a:pt x="4086230" y="1211076"/>
                  <a:pt x="4084838" y="2410425"/>
                  <a:pt x="4081058" y="3609045"/>
                </a:cubicBezTo>
                <a:lnTo>
                  <a:pt x="0" y="3585617"/>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p:cNvSpPr/>
          <p:nvPr/>
        </p:nvSpPr>
        <p:spPr>
          <a:xfrm>
            <a:off x="6257097" y="3571657"/>
            <a:ext cx="4026593" cy="666977"/>
          </a:xfrm>
          <a:prstGeom prst="rect">
            <a:avLst/>
          </a:prstGeom>
          <a:noFill/>
        </p:spPr>
        <p:txBody>
          <a:bodyPr wrap="square">
            <a:spAutoFit/>
          </a:bodyPr>
          <a:lstStyle/>
          <a:p>
            <a:pPr algn="l"/>
            <a:r>
              <a:rPr lang="en-US" sz="1867" b="1" dirty="0">
                <a:solidFill>
                  <a:schemeClr val="tx1"/>
                </a:solidFill>
              </a:rPr>
              <a:t>Download the </a:t>
            </a:r>
            <a:r>
              <a:rPr lang="en-US" sz="1867" b="1" dirty="0" err="1">
                <a:solidFill>
                  <a:schemeClr val="tx1"/>
                </a:solidFill>
              </a:rPr>
              <a:t>GuideBook</a:t>
            </a:r>
            <a:r>
              <a:rPr lang="en-US" sz="1867" b="1" dirty="0">
                <a:solidFill>
                  <a:schemeClr val="tx1"/>
                </a:solidFill>
              </a:rPr>
              <a:t> App </a:t>
            </a:r>
            <a:r>
              <a:rPr lang="en-US" sz="1867" dirty="0">
                <a:solidFill>
                  <a:schemeClr val="tx1"/>
                </a:solidFill>
              </a:rPr>
              <a:t>and search: PASS </a:t>
            </a:r>
            <a:r>
              <a:rPr lang="en-US" sz="1867">
                <a:solidFill>
                  <a:schemeClr val="tx1"/>
                </a:solidFill>
              </a:rPr>
              <a:t>Summit 2018</a:t>
            </a:r>
            <a:endParaRPr lang="en-US" sz="1867" dirty="0">
              <a:solidFill>
                <a:schemeClr val="tx1"/>
              </a:solidFill>
            </a:endParaRPr>
          </a:p>
        </p:txBody>
      </p:sp>
      <p:sp>
        <p:nvSpPr>
          <p:cNvPr id="7" name="Rectangle 6"/>
          <p:cNvSpPr/>
          <p:nvPr/>
        </p:nvSpPr>
        <p:spPr>
          <a:xfrm>
            <a:off x="6257097" y="4505741"/>
            <a:ext cx="5150377" cy="954300"/>
          </a:xfrm>
          <a:prstGeom prst="rect">
            <a:avLst/>
          </a:prstGeom>
          <a:noFill/>
        </p:spPr>
        <p:txBody>
          <a:bodyPr wrap="square">
            <a:spAutoFit/>
          </a:bodyPr>
          <a:lstStyle/>
          <a:p>
            <a:pPr algn="l"/>
            <a:r>
              <a:rPr lang="en-US" sz="1867" b="1" dirty="0">
                <a:solidFill>
                  <a:schemeClr val="tx1"/>
                </a:solidFill>
              </a:rPr>
              <a:t>Follow the QR code link </a:t>
            </a:r>
            <a:r>
              <a:rPr lang="en-US" sz="1867" dirty="0">
                <a:solidFill>
                  <a:schemeClr val="tx1"/>
                </a:solidFill>
              </a:rPr>
              <a:t>displayed on session signage throughout the conference venue and in the program guide</a:t>
            </a:r>
          </a:p>
        </p:txBody>
      </p:sp>
      <p:grpSp>
        <p:nvGrpSpPr>
          <p:cNvPr id="21" name="Group 20">
            <a:extLst>
              <a:ext uri="{FF2B5EF4-FFF2-40B4-BE49-F238E27FC236}">
                <a16:creationId xmlns:a16="http://schemas.microsoft.com/office/drawing/2014/main" id="{64A7E925-4825-6E47-AD25-FD742CB023B8}"/>
              </a:ext>
            </a:extLst>
          </p:cNvPr>
          <p:cNvGrpSpPr/>
          <p:nvPr/>
        </p:nvGrpSpPr>
        <p:grpSpPr>
          <a:xfrm>
            <a:off x="570484" y="2260159"/>
            <a:ext cx="3503429" cy="2391715"/>
            <a:chOff x="427863" y="1753641"/>
            <a:chExt cx="2627572" cy="1793786"/>
          </a:xfrm>
        </p:grpSpPr>
        <p:sp>
          <p:nvSpPr>
            <p:cNvPr id="16" name="Title 3">
              <a:extLst>
                <a:ext uri="{FF2B5EF4-FFF2-40B4-BE49-F238E27FC236}">
                  <a16:creationId xmlns:a16="http://schemas.microsoft.com/office/drawing/2014/main" id="{BC4B708F-5E57-EF4F-B838-B187FA1F3C9C}"/>
                </a:ext>
              </a:extLst>
            </p:cNvPr>
            <p:cNvSpPr txBox="1">
              <a:spLocks/>
            </p:cNvSpPr>
            <p:nvPr/>
          </p:nvSpPr>
          <p:spPr>
            <a:xfrm>
              <a:off x="427863" y="1753641"/>
              <a:ext cx="2627572" cy="1243983"/>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Session evaluations</a:t>
              </a:r>
            </a:p>
          </p:txBody>
        </p:sp>
        <p:sp>
          <p:nvSpPr>
            <p:cNvPr id="8" name="Rectangle 7"/>
            <p:cNvSpPr/>
            <p:nvPr/>
          </p:nvSpPr>
          <p:spPr>
            <a:xfrm>
              <a:off x="427863" y="3108846"/>
              <a:ext cx="1973431" cy="438581"/>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kern="1200" spc="27" dirty="0">
                  <a:solidFill>
                    <a:schemeClr val="bg2"/>
                  </a:solidFill>
                  <a:latin typeface="+mn-lt"/>
                  <a:ea typeface="+mn-ea"/>
                  <a:cs typeface="+mn-cs"/>
                </a:rPr>
                <a:t>Your feedback is important and valuable. </a:t>
              </a:r>
            </a:p>
          </p:txBody>
        </p:sp>
      </p:grpSp>
      <p:sp>
        <p:nvSpPr>
          <p:cNvPr id="12" name="Rectangle 11"/>
          <p:cNvSpPr/>
          <p:nvPr/>
        </p:nvSpPr>
        <p:spPr>
          <a:xfrm>
            <a:off x="6257097" y="2736984"/>
            <a:ext cx="3673323" cy="379656"/>
          </a:xfrm>
          <a:prstGeom prst="rect">
            <a:avLst/>
          </a:prstGeom>
          <a:noFill/>
        </p:spPr>
        <p:txBody>
          <a:bodyPr wrap="square">
            <a:spAutoFit/>
          </a:bodyPr>
          <a:lstStyle/>
          <a:p>
            <a:pPr algn="l"/>
            <a:r>
              <a:rPr lang="en-US" sz="1867" b="1" dirty="0">
                <a:solidFill>
                  <a:schemeClr val="tx1"/>
                </a:solidFill>
              </a:rPr>
              <a:t>Go to </a:t>
            </a:r>
            <a:r>
              <a:rPr lang="en-US" sz="1867" b="1" dirty="0" err="1">
                <a:solidFill>
                  <a:schemeClr val="tx1"/>
                </a:solidFill>
              </a:rPr>
              <a:t>passSummit.com</a:t>
            </a:r>
            <a:endParaRPr lang="en-US" sz="1867" b="1" dirty="0">
              <a:solidFill>
                <a:schemeClr val="tx1"/>
              </a:solidFill>
            </a:endParaRPr>
          </a:p>
        </p:txBody>
      </p:sp>
      <p:sp>
        <p:nvSpPr>
          <p:cNvPr id="13" name="Rounded Rectangle 12"/>
          <p:cNvSpPr/>
          <p:nvPr/>
        </p:nvSpPr>
        <p:spPr>
          <a:xfrm>
            <a:off x="5215005" y="1589755"/>
            <a:ext cx="5142897" cy="623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pPr>
            <a:r>
              <a:rPr lang="en-US" sz="2667" b="0" i="0" dirty="0">
                <a:solidFill>
                  <a:schemeClr val="tx1"/>
                </a:solidFill>
                <a:latin typeface="Segoe UI Semilight" panose="020B0402040204020203" pitchFamily="34" charset="0"/>
                <a:cs typeface="Segoe UI Semilight" panose="020B0402040204020203" pitchFamily="34" charset="0"/>
              </a:rPr>
              <a:t>3 Ways to Access:</a:t>
            </a:r>
          </a:p>
        </p:txBody>
      </p:sp>
      <p:sp>
        <p:nvSpPr>
          <p:cNvPr id="2" name="Oval 1">
            <a:extLst>
              <a:ext uri="{FF2B5EF4-FFF2-40B4-BE49-F238E27FC236}">
                <a16:creationId xmlns:a16="http://schemas.microsoft.com/office/drawing/2014/main" id="{00752758-76F5-184A-8EE1-EC3242319256}"/>
              </a:ext>
            </a:extLst>
          </p:cNvPr>
          <p:cNvSpPr/>
          <p:nvPr/>
        </p:nvSpPr>
        <p:spPr>
          <a:xfrm>
            <a:off x="5244547" y="4562662"/>
            <a:ext cx="764188" cy="7641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Oval 16">
            <a:extLst>
              <a:ext uri="{FF2B5EF4-FFF2-40B4-BE49-F238E27FC236}">
                <a16:creationId xmlns:a16="http://schemas.microsoft.com/office/drawing/2014/main" id="{CFFC3D44-54A3-C040-A113-95D60DF7873D}"/>
              </a:ext>
            </a:extLst>
          </p:cNvPr>
          <p:cNvSpPr/>
          <p:nvPr/>
        </p:nvSpPr>
        <p:spPr>
          <a:xfrm>
            <a:off x="5244547" y="3559542"/>
            <a:ext cx="764188" cy="7641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Oval 17">
            <a:extLst>
              <a:ext uri="{FF2B5EF4-FFF2-40B4-BE49-F238E27FC236}">
                <a16:creationId xmlns:a16="http://schemas.microsoft.com/office/drawing/2014/main" id="{9C47C74B-A372-604B-8ECF-2065895E6DB5}"/>
              </a:ext>
            </a:extLst>
          </p:cNvPr>
          <p:cNvSpPr/>
          <p:nvPr/>
        </p:nvSpPr>
        <p:spPr>
          <a:xfrm>
            <a:off x="5244547" y="2578127"/>
            <a:ext cx="764188" cy="7641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Shape 2683"/>
          <p:cNvSpPr/>
          <p:nvPr/>
        </p:nvSpPr>
        <p:spPr>
          <a:xfrm>
            <a:off x="5503927" y="2747585"/>
            <a:ext cx="314563" cy="435928"/>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bg2"/>
          </a:solidFill>
          <a:ln w="12700">
            <a:noFill/>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Shape 2847"/>
          <p:cNvSpPr/>
          <p:nvPr/>
        </p:nvSpPr>
        <p:spPr>
          <a:xfrm>
            <a:off x="5436357" y="3761292"/>
            <a:ext cx="377961" cy="377961"/>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bg2"/>
          </a:solidFill>
          <a:ln w="12700">
            <a:noFill/>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43"/>
          <p:cNvSpPr/>
          <p:nvPr/>
        </p:nvSpPr>
        <p:spPr>
          <a:xfrm>
            <a:off x="5517474" y="4737327"/>
            <a:ext cx="222876" cy="408607"/>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2"/>
          </a:solidFill>
          <a:ln w="12700">
            <a:noFill/>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Rectangle 19">
            <a:extLst>
              <a:ext uri="{FF2B5EF4-FFF2-40B4-BE49-F238E27FC236}">
                <a16:creationId xmlns:a16="http://schemas.microsoft.com/office/drawing/2014/main" id="{C3BC0F7E-50A9-1647-9004-1F486225797C}"/>
              </a:ext>
            </a:extLst>
          </p:cNvPr>
          <p:cNvSpPr/>
          <p:nvPr/>
        </p:nvSpPr>
        <p:spPr>
          <a:xfrm>
            <a:off x="5244546" y="1204641"/>
            <a:ext cx="6438569" cy="379656"/>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67" b="1" kern="1200" spc="27" dirty="0">
                <a:solidFill>
                  <a:schemeClr val="accent6"/>
                </a:solidFill>
                <a:latin typeface="+mn-lt"/>
                <a:ea typeface="+mn-ea"/>
                <a:cs typeface="+mn-cs"/>
              </a:rPr>
              <a:t>Submit by 5pm Friday, November 16th to win prizes. </a:t>
            </a:r>
          </a:p>
        </p:txBody>
      </p:sp>
    </p:spTree>
    <p:extLst>
      <p:ext uri="{BB962C8B-B14F-4D97-AF65-F5344CB8AC3E}">
        <p14:creationId xmlns:p14="http://schemas.microsoft.com/office/powerpoint/2010/main" val="576797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p:nvSpPr>
        <p:spPr>
          <a:xfrm>
            <a:off x="503421" y="1354809"/>
            <a:ext cx="5927545"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a:t>
            </a:r>
          </a:p>
        </p:txBody>
      </p:sp>
      <p:sp>
        <p:nvSpPr>
          <p:cNvPr id="16" name="Text Placeholder 3">
            <a:extLst>
              <a:ext uri="{FF2B5EF4-FFF2-40B4-BE49-F238E27FC236}">
                <a16:creationId xmlns:a16="http://schemas.microsoft.com/office/drawing/2014/main" id="{79BF7082-1CF5-284C-9086-C3BABDD2D3CA}"/>
              </a:ext>
            </a:extLst>
          </p:cNvPr>
          <p:cNvSpPr>
            <a:spLocks noGrp="1"/>
          </p:cNvSpPr>
          <p:nvPr>
            <p:ph type="body" sz="quarter" idx="10" hasCustomPrompt="1"/>
          </p:nvPr>
        </p:nvSpPr>
        <p:spPr>
          <a:xfrm>
            <a:off x="3619305"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err="1">
                <a:solidFill>
                  <a:schemeClr val="accent1"/>
                </a:solidFill>
              </a:rPr>
              <a:t>email@company.com</a:t>
            </a:r>
            <a:endParaRPr lang="en-US" sz="1467" dirty="0">
              <a:solidFill>
                <a:schemeClr val="accent1"/>
              </a:solidFill>
            </a:endParaRPr>
          </a:p>
        </p:txBody>
      </p:sp>
      <p:sp>
        <p:nvSpPr>
          <p:cNvPr id="17" name="Text Placeholder 3">
            <a:extLst>
              <a:ext uri="{FF2B5EF4-FFF2-40B4-BE49-F238E27FC236}">
                <a16:creationId xmlns:a16="http://schemas.microsoft.com/office/drawing/2014/main" id="{3CC6BF34-E592-B849-B8B2-C232CF393F76}"/>
              </a:ext>
            </a:extLst>
          </p:cNvPr>
          <p:cNvSpPr>
            <a:spLocks noGrp="1"/>
          </p:cNvSpPr>
          <p:nvPr>
            <p:ph type="body" sz="quarter" idx="11" hasCustomPrompt="1"/>
          </p:nvPr>
        </p:nvSpPr>
        <p:spPr>
          <a:xfrm>
            <a:off x="943330"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2736244"/>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a:t>Edit Master text styles</a:t>
            </a:r>
          </a:p>
        </p:txBody>
      </p:sp>
      <p:grpSp>
        <p:nvGrpSpPr>
          <p:cNvPr id="22" name="Group 21">
            <a:extLst>
              <a:ext uri="{FF2B5EF4-FFF2-40B4-BE49-F238E27FC236}">
                <a16:creationId xmlns:a16="http://schemas.microsoft.com/office/drawing/2014/main" id="{99EC6550-86FD-FA43-9BBA-C102D365E4B6}"/>
              </a:ext>
            </a:extLst>
          </p:cNvPr>
          <p:cNvGrpSpPr/>
          <p:nvPr/>
        </p:nvGrpSpPr>
        <p:grpSpPr>
          <a:xfrm rot="21411116">
            <a:off x="10090590" y="4192257"/>
            <a:ext cx="1502279" cy="1526000"/>
            <a:chOff x="-304882" y="3583735"/>
            <a:chExt cx="1397665" cy="1419734"/>
          </a:xfrm>
        </p:grpSpPr>
        <p:sp>
          <p:nvSpPr>
            <p:cNvPr id="23" name="Parallelogram 3">
              <a:extLst>
                <a:ext uri="{FF2B5EF4-FFF2-40B4-BE49-F238E27FC236}">
                  <a16:creationId xmlns:a16="http://schemas.microsoft.com/office/drawing/2014/main" id="{BBC7CBDA-DA80-A145-AA2C-302A86003B03}"/>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Parallelogram 3">
              <a:extLst>
                <a:ext uri="{FF2B5EF4-FFF2-40B4-BE49-F238E27FC236}">
                  <a16:creationId xmlns:a16="http://schemas.microsoft.com/office/drawing/2014/main" id="{066DCD9C-F2BD-3D4D-AFA6-E21F50861417}"/>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Parallelogram 3">
              <a:extLst>
                <a:ext uri="{FF2B5EF4-FFF2-40B4-BE49-F238E27FC236}">
                  <a16:creationId xmlns:a16="http://schemas.microsoft.com/office/drawing/2014/main" id="{05E14175-8351-AA4D-A6AD-22B96E46514D}"/>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pic>
        <p:nvPicPr>
          <p:cNvPr id="13" name="Picture 12">
            <a:extLst>
              <a:ext uri="{FF2B5EF4-FFF2-40B4-BE49-F238E27FC236}">
                <a16:creationId xmlns:a16="http://schemas.microsoft.com/office/drawing/2014/main" id="{9D8C10DC-BED7-4E4A-8BE1-DCD5CC81937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025578" y="6308876"/>
            <a:ext cx="934193" cy="396725"/>
          </a:xfrm>
          <a:prstGeom prst="rect">
            <a:avLst/>
          </a:prstGeom>
        </p:spPr>
      </p:pic>
    </p:spTree>
    <p:extLst>
      <p:ext uri="{BB962C8B-B14F-4D97-AF65-F5344CB8AC3E}">
        <p14:creationId xmlns:p14="http://schemas.microsoft.com/office/powerpoint/2010/main" val="3265628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Title Slide">
    <p:bg>
      <p:bgRef idx="1001">
        <a:schemeClr val="bg2"/>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8" name="Picture 7">
            <a:extLst>
              <a:ext uri="{FF2B5EF4-FFF2-40B4-BE49-F238E27FC236}">
                <a16:creationId xmlns:a16="http://schemas.microsoft.com/office/drawing/2014/main" id="{79AD2AC5-873F-4EC6-B6E6-4F8C3FBD2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469918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1">
            <a:extLst>
              <a:ext uri="{FF2B5EF4-FFF2-40B4-BE49-F238E27FC236}">
                <a16:creationId xmlns:a16="http://schemas.microsoft.com/office/drawing/2014/main" id="{C2BE1532-77C9-430B-A3E3-30C5EC0302BA}"/>
              </a:ext>
            </a:extLst>
          </p:cNvPr>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8" name="Text Placeholder 41">
            <a:extLst>
              <a:ext uri="{FF2B5EF4-FFF2-40B4-BE49-F238E27FC236}">
                <a16:creationId xmlns:a16="http://schemas.microsoft.com/office/drawing/2014/main" id="{14E6872B-AD91-4ABC-82BB-F8715C8397CD}"/>
              </a:ext>
            </a:extLst>
          </p:cNvPr>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9" name="Text Placeholder 41">
            <a:extLst>
              <a:ext uri="{FF2B5EF4-FFF2-40B4-BE49-F238E27FC236}">
                <a16:creationId xmlns:a16="http://schemas.microsoft.com/office/drawing/2014/main" id="{4EB0DCEC-B92B-4994-A995-7C9359940535}"/>
              </a:ext>
            </a:extLst>
          </p:cNvPr>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pic>
        <p:nvPicPr>
          <p:cNvPr id="30" name="Picture 29">
            <a:extLst>
              <a:ext uri="{FF2B5EF4-FFF2-40B4-BE49-F238E27FC236}">
                <a16:creationId xmlns:a16="http://schemas.microsoft.com/office/drawing/2014/main" id="{C9CFA198-CA29-42A3-9DE5-BDB4333513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32" name="Picture 31">
            <a:extLst>
              <a:ext uri="{FF2B5EF4-FFF2-40B4-BE49-F238E27FC236}">
                <a16:creationId xmlns:a16="http://schemas.microsoft.com/office/drawing/2014/main" id="{F478358C-3524-435B-8A3B-B23CA10C9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38" name="Picture 37">
            <a:extLst>
              <a:ext uri="{FF2B5EF4-FFF2-40B4-BE49-F238E27FC236}">
                <a16:creationId xmlns:a16="http://schemas.microsoft.com/office/drawing/2014/main" id="{F5043C6D-38E7-4FF5-9778-5A28CD0008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31171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1FCFC712-5580-4B83-9912-5BE70B1B65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3" name="Picture 2">
            <a:extLst>
              <a:ext uri="{FF2B5EF4-FFF2-40B4-BE49-F238E27FC236}">
                <a16:creationId xmlns:a16="http://schemas.microsoft.com/office/drawing/2014/main" id="{8494EF1E-4291-4765-B274-E8B18C1ED6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1.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56" r:id="rId14"/>
    <p:sldLayoutId id="2147483758" r:id="rId15"/>
    <p:sldLayoutId id="2147483759" r:id="rId16"/>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rotWithShape="1">
          <a:blip r:embed="rId19" cstate="print">
            <a:extLst>
              <a:ext uri="{28A0092B-C50C-407E-A947-70E740481C1C}">
                <a14:useLocalDpi xmlns:a14="http://schemas.microsoft.com/office/drawing/2010/main"/>
              </a:ext>
            </a:extLst>
          </a:blip>
          <a:srcRect/>
          <a:stretch/>
        </p:blipFill>
        <p:spPr>
          <a:xfrm>
            <a:off x="11111031" y="6343804"/>
            <a:ext cx="774703" cy="315105"/>
          </a:xfrm>
          <a:prstGeom prst="rect">
            <a:avLst/>
          </a:prstGeom>
        </p:spPr>
      </p:pic>
    </p:spTree>
    <p:extLst>
      <p:ext uri="{BB962C8B-B14F-4D97-AF65-F5344CB8AC3E}">
        <p14:creationId xmlns:p14="http://schemas.microsoft.com/office/powerpoint/2010/main" val="1297458579"/>
      </p:ext>
    </p:extLst>
  </p:cSld>
  <p:clrMap bg1="lt1" tx1="dk1" bg2="lt2" tx2="dk2" accent1="accent1" accent2="accent2" accent3="accent3" accent4="accent4" accent5="accent5" accent6="accent6" hlink="hlink" folHlink="folHlink"/>
  <p:sldLayoutIdLst>
    <p:sldLayoutId id="2147483737" r:id="rId1"/>
    <p:sldLayoutId id="214748375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2" r:id="rId16"/>
    <p:sldLayoutId id="2147483755" r:id="rId17"/>
  </p:sldLayoutIdLst>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33.xml"/><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a:t>Chris Woodruff, Developer Advocate, JetBrains</a:t>
            </a:r>
          </a:p>
        </p:txBody>
      </p:sp>
      <p:sp>
        <p:nvSpPr>
          <p:cNvPr id="4" name="Text Placeholder 3"/>
          <p:cNvSpPr>
            <a:spLocks noGrp="1"/>
          </p:cNvSpPr>
          <p:nvPr>
            <p:ph type="body" sz="quarter" idx="11"/>
          </p:nvPr>
        </p:nvSpPr>
        <p:spPr/>
        <p:txBody>
          <a:bodyPr/>
          <a:lstStyle/>
          <a:p>
            <a:r>
              <a:rPr lang="en-US" dirty="0"/>
              <a:t>What’s New in Entity Framework Core 2.2?</a:t>
            </a:r>
          </a:p>
        </p:txBody>
      </p:sp>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2526789"/>
            <a:ext cx="1077501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&lt;Customer&gt;().</a:t>
            </a:r>
            <a:r>
              <a:rPr lang="en-US" sz="3200" dirty="0" err="1">
                <a:solidFill>
                  <a:srgbClr val="000000"/>
                </a:solidFill>
                <a:latin typeface="Monaco"/>
              </a:rPr>
              <a:t>OwnsOne</a:t>
            </a:r>
            <a:r>
              <a:rPr lang="en-US" sz="3200" dirty="0">
                <a:solidFill>
                  <a:srgbClr val="000000"/>
                </a:solidFill>
                <a:latin typeface="Monaco"/>
              </a:rPr>
              <a:t>(c =&gt; </a:t>
            </a:r>
            <a:r>
              <a:rPr lang="en-US" sz="3200" dirty="0" err="1">
                <a:solidFill>
                  <a:srgbClr val="000000"/>
                </a:solidFill>
                <a:latin typeface="Monaco"/>
              </a:rPr>
              <a:t>c.Address</a:t>
            </a:r>
            <a:r>
              <a:rPr lang="en-US" sz="3200" dirty="0">
                <a:solidFill>
                  <a:srgbClr val="000000"/>
                </a:solidFill>
                <a:latin typeface="Monaco"/>
              </a:rPr>
              <a:t>);</a:t>
            </a:r>
            <a:endParaRPr lang="en-US" sz="3200" dirty="0"/>
          </a:p>
        </p:txBody>
      </p:sp>
      <p:sp>
        <p:nvSpPr>
          <p:cNvPr id="5" name="TextBox 4">
            <a:extLst>
              <a:ext uri="{FF2B5EF4-FFF2-40B4-BE49-F238E27FC236}">
                <a16:creationId xmlns:a16="http://schemas.microsoft.com/office/drawing/2014/main" id="{B666C49B-F8EB-41B1-B3F8-7D63CE4C446D}"/>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752789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Global Query Filters</a:t>
            </a:r>
          </a:p>
        </p:txBody>
      </p:sp>
    </p:spTree>
    <p:extLst>
      <p:ext uri="{BB962C8B-B14F-4D97-AF65-F5344CB8AC3E}">
        <p14:creationId xmlns:p14="http://schemas.microsoft.com/office/powerpoint/2010/main" val="216195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1110013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&lt;Post&gt;().</a:t>
            </a:r>
            <a:r>
              <a:rPr lang="en-US" sz="3200" dirty="0" err="1">
                <a:solidFill>
                  <a:srgbClr val="000000"/>
                </a:solidFill>
                <a:latin typeface="Monaco"/>
              </a:rPr>
              <a:t>HasQueryFilter</a:t>
            </a:r>
            <a:r>
              <a:rPr lang="en-US" sz="3200" dirty="0">
                <a:solidFill>
                  <a:srgbClr val="000000"/>
                </a:solidFill>
                <a:latin typeface="Monaco"/>
              </a:rPr>
              <a:t>(p =&gt; !</a:t>
            </a:r>
            <a:r>
              <a:rPr lang="en-US" sz="3200" dirty="0" err="1">
                <a:solidFill>
                  <a:srgbClr val="000000"/>
                </a:solidFill>
                <a:latin typeface="Monaco"/>
              </a:rPr>
              <a:t>p.IsDeleted</a:t>
            </a:r>
            <a:r>
              <a:rPr lang="en-US" sz="3200" dirty="0">
                <a:solidFill>
                  <a:srgbClr val="000000"/>
                </a:solidFill>
                <a:latin typeface="Monaco"/>
              </a:rPr>
              <a:t>);</a:t>
            </a:r>
            <a:endParaRPr lang="en-US" sz="3200" dirty="0"/>
          </a:p>
        </p:txBody>
      </p:sp>
      <p:sp>
        <p:nvSpPr>
          <p:cNvPr id="4" name="Rectangle 3">
            <a:extLst>
              <a:ext uri="{FF2B5EF4-FFF2-40B4-BE49-F238E27FC236}">
                <a16:creationId xmlns:a16="http://schemas.microsoft.com/office/drawing/2014/main" id="{59D5E86A-100E-4A65-9E77-07C0B005E597}"/>
              </a:ext>
            </a:extLst>
          </p:cNvPr>
          <p:cNvSpPr/>
          <p:nvPr/>
        </p:nvSpPr>
        <p:spPr>
          <a:xfrm>
            <a:off x="527990" y="3105834"/>
            <a:ext cx="8876360" cy="1077218"/>
          </a:xfrm>
          <a:prstGeom prst="rect">
            <a:avLst/>
          </a:prstGeom>
        </p:spPr>
        <p:txBody>
          <a:bodyPr wrap="square">
            <a:spAutoFit/>
          </a:bodyPr>
          <a:lstStyle/>
          <a:p>
            <a:r>
              <a:rPr lang="en-US" sz="3200" dirty="0" err="1">
                <a:solidFill>
                  <a:srgbClr val="0000FF"/>
                </a:solidFill>
                <a:latin typeface="Monaco"/>
              </a:rPr>
              <a:t>var</a:t>
            </a:r>
            <a:r>
              <a:rPr lang="en-US" sz="3200" dirty="0">
                <a:solidFill>
                  <a:srgbClr val="000000"/>
                </a:solidFill>
                <a:latin typeface="Monaco"/>
              </a:rPr>
              <a:t> blog = </a:t>
            </a:r>
            <a:r>
              <a:rPr lang="en-US" sz="3200" dirty="0" err="1">
                <a:solidFill>
                  <a:srgbClr val="000000"/>
                </a:solidFill>
                <a:latin typeface="Monaco"/>
              </a:rPr>
              <a:t>context.Blogs</a:t>
            </a:r>
            <a:r>
              <a:rPr lang="en-US" sz="3200" dirty="0">
                <a:solidFill>
                  <a:srgbClr val="000000"/>
                </a:solidFill>
                <a:latin typeface="Monaco"/>
              </a:rPr>
              <a:t> .Include(b =&gt; </a:t>
            </a:r>
            <a:r>
              <a:rPr lang="en-US" sz="3200" dirty="0" err="1">
                <a:solidFill>
                  <a:srgbClr val="000000"/>
                </a:solidFill>
                <a:latin typeface="Monaco"/>
              </a:rPr>
              <a:t>b.Posts</a:t>
            </a:r>
            <a:r>
              <a:rPr lang="en-US" sz="3200" dirty="0">
                <a:solidFill>
                  <a:srgbClr val="000000"/>
                </a:solidFill>
                <a:latin typeface="Monaco"/>
              </a:rPr>
              <a:t>) 	.</a:t>
            </a:r>
            <a:r>
              <a:rPr lang="en-US" sz="3200" dirty="0" err="1">
                <a:solidFill>
                  <a:srgbClr val="000000"/>
                </a:solidFill>
                <a:latin typeface="Monaco"/>
              </a:rPr>
              <a:t>FirstOrDefault</a:t>
            </a:r>
            <a:r>
              <a:rPr lang="en-US" sz="3200" dirty="0">
                <a:solidFill>
                  <a:srgbClr val="000000"/>
                </a:solidFill>
                <a:latin typeface="Monaco"/>
              </a:rPr>
              <a:t>(b =&gt; </a:t>
            </a:r>
            <a:r>
              <a:rPr lang="en-US" sz="3200" dirty="0" err="1">
                <a:solidFill>
                  <a:srgbClr val="000000"/>
                </a:solidFill>
                <a:latin typeface="Monaco"/>
              </a:rPr>
              <a:t>b.Id</a:t>
            </a:r>
            <a:r>
              <a:rPr lang="en-US" sz="3200" dirty="0">
                <a:solidFill>
                  <a:srgbClr val="000000"/>
                </a:solidFill>
                <a:latin typeface="Monaco"/>
              </a:rPr>
              <a:t> == id);</a:t>
            </a:r>
            <a:endParaRPr lang="en-US" sz="3200" dirty="0"/>
          </a:p>
        </p:txBody>
      </p:sp>
      <p:sp>
        <p:nvSpPr>
          <p:cNvPr id="5" name="TextBox 4">
            <a:extLst>
              <a:ext uri="{FF2B5EF4-FFF2-40B4-BE49-F238E27FC236}">
                <a16:creationId xmlns:a16="http://schemas.microsoft.com/office/drawing/2014/main" id="{C0C4C7F6-6B62-4836-82FE-B2A850665505}"/>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1321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Global Query Filters</a:t>
            </a:r>
          </a:p>
        </p:txBody>
      </p:sp>
    </p:spTree>
    <p:extLst>
      <p:ext uri="{BB962C8B-B14F-4D97-AF65-F5344CB8AC3E}">
        <p14:creationId xmlns:p14="http://schemas.microsoft.com/office/powerpoint/2010/main" val="28380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DbContext Pooling</a:t>
            </a:r>
          </a:p>
        </p:txBody>
      </p:sp>
    </p:spTree>
    <p:extLst>
      <p:ext uri="{BB962C8B-B14F-4D97-AF65-F5344CB8AC3E}">
        <p14:creationId xmlns:p14="http://schemas.microsoft.com/office/powerpoint/2010/main" val="263741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spTree>
    <p:extLst>
      <p:ext uri="{BB962C8B-B14F-4D97-AF65-F5344CB8AC3E}">
        <p14:creationId xmlns:p14="http://schemas.microsoft.com/office/powerpoint/2010/main" val="107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16182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0820400" cy="1077218"/>
          </a:xfrm>
          <a:prstGeom prst="rect">
            <a:avLst/>
          </a:prstGeom>
        </p:spPr>
        <p:txBody>
          <a:bodyPr wrap="square">
            <a:spAutoFit/>
          </a:bodyPr>
          <a:lstStyle/>
          <a:p>
            <a:r>
              <a:rPr lang="en-US" sz="3200" dirty="0" err="1">
                <a:solidFill>
                  <a:srgbClr val="000000"/>
                </a:solidFill>
                <a:latin typeface="Monaco"/>
              </a:rPr>
              <a:t>services.AddDbContextPool</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0820400" cy="1077218"/>
          </a:xfrm>
          <a:prstGeom prst="rect">
            <a:avLst/>
          </a:prstGeom>
        </p:spPr>
        <p:txBody>
          <a:bodyPr wrap="square">
            <a:spAutoFit/>
          </a:bodyPr>
          <a:lstStyle/>
          <a:p>
            <a:r>
              <a:rPr lang="en-US" sz="3200" dirty="0" err="1">
                <a:solidFill>
                  <a:srgbClr val="000000"/>
                </a:solidFill>
                <a:latin typeface="Monaco"/>
              </a:rPr>
              <a:t>services.AddDbContext</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
        <p:nvSpPr>
          <p:cNvPr id="6" name="TextBox 5">
            <a:extLst>
              <a:ext uri="{FF2B5EF4-FFF2-40B4-BE49-F238E27FC236}">
                <a16:creationId xmlns:a16="http://schemas.microsoft.com/office/drawing/2014/main" id="{DBD5E8BA-F8B0-409F-A1C6-33FBB6B9F79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2776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DbContext Pooling</a:t>
            </a:r>
          </a:p>
        </p:txBody>
      </p:sp>
    </p:spTree>
    <p:extLst>
      <p:ext uri="{BB962C8B-B14F-4D97-AF65-F5344CB8AC3E}">
        <p14:creationId xmlns:p14="http://schemas.microsoft.com/office/powerpoint/2010/main" val="123503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String interpolation in raw SQL methods</a:t>
            </a:r>
          </a:p>
        </p:txBody>
      </p:sp>
    </p:spTree>
    <p:extLst>
      <p:ext uri="{BB962C8B-B14F-4D97-AF65-F5344CB8AC3E}">
        <p14:creationId xmlns:p14="http://schemas.microsoft.com/office/powerpoint/2010/main" val="166672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Chris Woodruff</a:t>
            </a:r>
          </a:p>
        </p:txBody>
      </p:sp>
      <p:sp>
        <p:nvSpPr>
          <p:cNvPr id="45" name="Text Placeholder 44"/>
          <p:cNvSpPr>
            <a:spLocks noGrp="1"/>
          </p:cNvSpPr>
          <p:nvPr>
            <p:ph type="body" sz="quarter" idx="10"/>
          </p:nvPr>
        </p:nvSpPr>
        <p:spPr>
          <a:xfrm>
            <a:off x="664754" y="3926054"/>
            <a:ext cx="5358973" cy="540913"/>
          </a:xfrm>
        </p:spPr>
        <p:txBody>
          <a:bodyPr/>
          <a:lstStyle/>
          <a:p>
            <a:r>
              <a:rPr lang="en-US" dirty="0"/>
              <a:t>Developer Advocate, JetBrains</a:t>
            </a:r>
          </a:p>
        </p:txBody>
      </p:sp>
      <p:pic>
        <p:nvPicPr>
          <p:cNvPr id="3" name="Picture Placeholder 2">
            <a:extLst>
              <a:ext uri="{FF2B5EF4-FFF2-40B4-BE49-F238E27FC236}">
                <a16:creationId xmlns:a16="http://schemas.microsoft.com/office/drawing/2014/main" id="{9865B708-A5F1-4208-BC9E-14E4FBDBE44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157" name="Text Placeholder 156"/>
          <p:cNvSpPr>
            <a:spLocks noGrp="1"/>
          </p:cNvSpPr>
          <p:nvPr>
            <p:ph type="body" sz="quarter" idx="18"/>
          </p:nvPr>
        </p:nvSpPr>
        <p:spPr>
          <a:xfrm>
            <a:off x="1176051" y="4645545"/>
            <a:ext cx="2868048" cy="348907"/>
          </a:xfrm>
        </p:spPr>
        <p:txBody>
          <a:bodyPr/>
          <a:lstStyle/>
          <a:p>
            <a:r>
              <a:rPr lang="en-US" dirty="0"/>
              <a:t>/</a:t>
            </a:r>
            <a:r>
              <a:rPr lang="en-US" dirty="0" err="1"/>
              <a:t>chris.woodruff</a:t>
            </a:r>
            <a:endParaRPr lang="en-US" dirty="0"/>
          </a:p>
        </p:txBody>
      </p:sp>
      <p:sp>
        <p:nvSpPr>
          <p:cNvPr id="158" name="Text Placeholder 157"/>
          <p:cNvSpPr>
            <a:spLocks noGrp="1"/>
          </p:cNvSpPr>
          <p:nvPr>
            <p:ph type="body" sz="quarter" idx="19"/>
          </p:nvPr>
        </p:nvSpPr>
        <p:spPr/>
        <p:txBody>
          <a:bodyPr/>
          <a:lstStyle/>
          <a:p>
            <a:r>
              <a:rPr lang="en-US" dirty="0"/>
              <a:t>@cwoodruff</a:t>
            </a:r>
          </a:p>
        </p:txBody>
      </p:sp>
      <p:grpSp>
        <p:nvGrpSpPr>
          <p:cNvPr id="91" name="Group 90"/>
          <p:cNvGrpSpPr/>
          <p:nvPr/>
        </p:nvGrpSpPr>
        <p:grpSpPr>
          <a:xfrm>
            <a:off x="806218"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sz="2400"/>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4" name="Group 93"/>
          <p:cNvGrpSpPr/>
          <p:nvPr/>
        </p:nvGrpSpPr>
        <p:grpSpPr>
          <a:xfrm>
            <a:off x="801086" y="4688319"/>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grpSp>
    </p:spTree>
    <p:extLst>
      <p:ext uri="{BB962C8B-B14F-4D97-AF65-F5344CB8AC3E}">
        <p14:creationId xmlns:p14="http://schemas.microsoft.com/office/powerpoint/2010/main" val="15155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6641160" cy="3970318"/>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a:t>
            </a:r>
            <a:r>
              <a:rPr lang="en-US" sz="2800" dirty="0">
                <a:solidFill>
                  <a:srgbClr val="A31515"/>
                </a:solidFill>
                <a:latin typeface="Monaco"/>
              </a:rPr>
              <a:t>$@“</a:t>
            </a:r>
          </a:p>
          <a:p>
            <a:r>
              <a:rPr lang="en-US" sz="2800" dirty="0">
                <a:solidFill>
                  <a:srgbClr val="A31515"/>
                </a:solidFill>
                <a:latin typeface="Monaco"/>
              </a:rPr>
              <a:t>		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579659A7-1423-4407-92F0-1BEAE587D352}"/>
              </a:ext>
            </a:extLst>
          </p:cNvPr>
          <p:cNvSpPr/>
          <p:nvPr/>
        </p:nvSpPr>
        <p:spPr>
          <a:xfrm>
            <a:off x="7881713" y="2736502"/>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6" name="Rectangle 5">
            <a:extLst>
              <a:ext uri="{FF2B5EF4-FFF2-40B4-BE49-F238E27FC236}">
                <a16:creationId xmlns:a16="http://schemas.microsoft.com/office/drawing/2014/main" id="{A3D9B755-FA01-4DBE-9EE2-C0307B7C3B57}"/>
              </a:ext>
            </a:extLst>
          </p:cNvPr>
          <p:cNvSpPr/>
          <p:nvPr/>
        </p:nvSpPr>
        <p:spPr>
          <a:xfrm>
            <a:off x="7881713" y="4717702"/>
            <a:ext cx="3831626"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‘Redmond’</a:t>
            </a:r>
            <a:endParaRPr lang="en-US" sz="2800" dirty="0"/>
          </a:p>
        </p:txBody>
      </p:sp>
      <p:sp>
        <p:nvSpPr>
          <p:cNvPr id="7" name="TextBox 6">
            <a:extLst>
              <a:ext uri="{FF2B5EF4-FFF2-40B4-BE49-F238E27FC236}">
                <a16:creationId xmlns:a16="http://schemas.microsoft.com/office/drawing/2014/main" id="{F3BE17C1-9D15-458F-B171-37FC7C27F23A}"/>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1325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String interpolation in raw SQL methods</a:t>
            </a:r>
          </a:p>
          <a:p>
            <a:pPr marL="0" indent="0">
              <a:buNone/>
            </a:pPr>
            <a:endParaRPr lang="en-US" dirty="0"/>
          </a:p>
        </p:txBody>
      </p:sp>
    </p:spTree>
    <p:extLst>
      <p:ext uri="{BB962C8B-B14F-4D97-AF65-F5344CB8AC3E}">
        <p14:creationId xmlns:p14="http://schemas.microsoft.com/office/powerpoint/2010/main" val="243066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Explicitly Compiled Queries</a:t>
            </a:r>
          </a:p>
        </p:txBody>
      </p:sp>
    </p:spTree>
    <p:extLst>
      <p:ext uri="{BB962C8B-B14F-4D97-AF65-F5344CB8AC3E}">
        <p14:creationId xmlns:p14="http://schemas.microsoft.com/office/powerpoint/2010/main" val="342769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6" name="Rectangle 5">
            <a:extLst>
              <a:ext uri="{FF2B5EF4-FFF2-40B4-BE49-F238E27FC236}">
                <a16:creationId xmlns:a16="http://schemas.microsoft.com/office/drawing/2014/main" id="{F2C01C53-9895-4029-81C8-AF0FA7BB1AF0}"/>
              </a:ext>
            </a:extLst>
          </p:cNvPr>
          <p:cNvSpPr/>
          <p:nvPr/>
        </p:nvSpPr>
        <p:spPr>
          <a:xfrm>
            <a:off x="527990" y="1628507"/>
            <a:ext cx="11690350" cy="1200329"/>
          </a:xfrm>
          <a:prstGeom prst="rect">
            <a:avLst/>
          </a:prstGeom>
        </p:spPr>
        <p:txBody>
          <a:bodyPr wrap="square">
            <a:spAutoFit/>
          </a:bodyPr>
          <a:lstStyle/>
          <a:p>
            <a:r>
              <a:rPr lang="en-US" sz="2400" dirty="0">
                <a:latin typeface="Monaco"/>
              </a:rPr>
              <a:t>static </a:t>
            </a:r>
            <a:r>
              <a:rPr lang="en-US" sz="2400" dirty="0" err="1">
                <a:latin typeface="Monaco"/>
              </a:rPr>
              <a:t>readonly</a:t>
            </a:r>
            <a:r>
              <a:rPr lang="en-US" sz="2400" dirty="0">
                <a:latin typeface="Monaco"/>
              </a:rPr>
              <a:t> </a:t>
            </a:r>
            <a:r>
              <a:rPr lang="en-US" sz="2400" dirty="0" err="1">
                <a:latin typeface="Monaco"/>
              </a:rPr>
              <a:t>Func</a:t>
            </a:r>
            <a:r>
              <a:rPr lang="en-US" sz="2400" dirty="0">
                <a:latin typeface="Monaco"/>
              </a:rPr>
              <a:t>&lt;</a:t>
            </a:r>
            <a:r>
              <a:rPr lang="en-US" sz="2400" dirty="0" err="1">
                <a:latin typeface="Monaco"/>
              </a:rPr>
              <a:t>MyEntityContext</a:t>
            </a:r>
            <a:r>
              <a:rPr lang="en-US" sz="2400" dirty="0">
                <a:latin typeface="Monaco"/>
              </a:rPr>
              <a:t>, int, IEnumerable&lt;</a:t>
            </a:r>
            <a:r>
              <a:rPr lang="en-US" sz="2400" dirty="0" err="1">
                <a:latin typeface="Monaco"/>
              </a:rPr>
              <a:t>MyEntity</a:t>
            </a:r>
            <a:r>
              <a:rPr lang="en-US" sz="2400" dirty="0">
                <a:latin typeface="Monaco"/>
              </a:rPr>
              <a:t>&gt;&gt; </a:t>
            </a:r>
          </a:p>
          <a:p>
            <a:r>
              <a:rPr lang="en-US" sz="2400" dirty="0">
                <a:latin typeface="Monaco"/>
              </a:rPr>
              <a:t>	</a:t>
            </a:r>
            <a:r>
              <a:rPr lang="en-US" sz="2400" dirty="0" err="1">
                <a:latin typeface="Monaco"/>
              </a:rPr>
              <a:t>CompiledQuery</a:t>
            </a:r>
            <a:r>
              <a:rPr lang="en-US" sz="2400" dirty="0">
                <a:latin typeface="Monaco"/>
              </a:rPr>
              <a:t> = </a:t>
            </a:r>
            <a:r>
              <a:rPr lang="en-US" sz="2400" dirty="0" err="1">
                <a:latin typeface="Monaco"/>
              </a:rPr>
              <a:t>EF.CompileQuery</a:t>
            </a:r>
            <a:r>
              <a:rPr lang="en-US" sz="2400" dirty="0">
                <a:latin typeface="Monaco"/>
              </a:rPr>
              <a:t>&lt;</a:t>
            </a:r>
            <a:r>
              <a:rPr lang="en-US" sz="2400" dirty="0" err="1">
                <a:latin typeface="Monaco"/>
              </a:rPr>
              <a:t>MyEntityContext</a:t>
            </a:r>
            <a:r>
              <a:rPr lang="en-US" sz="2400" dirty="0">
                <a:latin typeface="Monaco"/>
              </a:rPr>
              <a:t>, int, </a:t>
            </a:r>
            <a:r>
              <a:rPr lang="en-US" sz="2400" dirty="0" err="1">
                <a:latin typeface="Monaco"/>
              </a:rPr>
              <a:t>MyEntity</a:t>
            </a:r>
            <a:r>
              <a:rPr lang="en-US" sz="2400" dirty="0">
                <a:latin typeface="Monaco"/>
              </a:rPr>
              <a:t>&gt;((</a:t>
            </a:r>
            <a:r>
              <a:rPr lang="en-US" sz="2400" dirty="0" err="1">
                <a:latin typeface="Monaco"/>
              </a:rPr>
              <a:t>ctx</a:t>
            </a:r>
            <a:r>
              <a:rPr lang="en-US" sz="2400" dirty="0">
                <a:latin typeface="Monaco"/>
              </a:rPr>
              <a:t>, id) =&gt; </a:t>
            </a:r>
          </a:p>
          <a:p>
            <a:r>
              <a:rPr lang="en-US" sz="2400" dirty="0">
                <a:latin typeface="Monaco"/>
              </a:rPr>
              <a:t>	</a:t>
            </a:r>
            <a:r>
              <a:rPr lang="en-US" sz="2400" dirty="0" err="1">
                <a:latin typeface="Monaco"/>
              </a:rPr>
              <a:t>ctx.MyEntities.Where</a:t>
            </a:r>
            <a:r>
              <a:rPr lang="en-US" sz="2400" dirty="0">
                <a:latin typeface="Monaco"/>
              </a:rPr>
              <a:t>(x =&gt; </a:t>
            </a:r>
            <a:r>
              <a:rPr lang="en-US" sz="2400" dirty="0" err="1">
                <a:latin typeface="Monaco"/>
              </a:rPr>
              <a:t>x.Id</a:t>
            </a:r>
            <a:r>
              <a:rPr lang="en-US" sz="2400" dirty="0">
                <a:latin typeface="Monaco"/>
              </a:rPr>
              <a:t> == id).Include(x =&gt; </a:t>
            </a:r>
            <a:r>
              <a:rPr lang="en-US" sz="2400" dirty="0" err="1">
                <a:latin typeface="Monaco"/>
              </a:rPr>
              <a:t>x.Others</a:t>
            </a:r>
            <a:r>
              <a:rPr lang="en-US" sz="2400" dirty="0">
                <a:latin typeface="Monaco"/>
              </a:rPr>
              <a:t>).OrderBy(x =&gt; </a:t>
            </a:r>
            <a:r>
              <a:rPr lang="en-US" sz="2400" dirty="0" err="1">
                <a:latin typeface="Monaco"/>
              </a:rPr>
              <a:t>x.Name</a:t>
            </a:r>
            <a:r>
              <a:rPr lang="en-US" sz="2400" dirty="0">
                <a:latin typeface="Monaco"/>
              </a:rPr>
              <a:t>));</a:t>
            </a:r>
          </a:p>
        </p:txBody>
      </p:sp>
      <p:sp>
        <p:nvSpPr>
          <p:cNvPr id="7" name="Rectangle 6">
            <a:extLst>
              <a:ext uri="{FF2B5EF4-FFF2-40B4-BE49-F238E27FC236}">
                <a16:creationId xmlns:a16="http://schemas.microsoft.com/office/drawing/2014/main" id="{909FB3FC-3E6F-49FF-8EB2-0D238FA560BE}"/>
              </a:ext>
            </a:extLst>
          </p:cNvPr>
          <p:cNvSpPr/>
          <p:nvPr/>
        </p:nvSpPr>
        <p:spPr>
          <a:xfrm>
            <a:off x="527990" y="3167390"/>
            <a:ext cx="6884705" cy="523220"/>
          </a:xfrm>
          <a:prstGeom prst="rect">
            <a:avLst/>
          </a:prstGeom>
        </p:spPr>
        <p:txBody>
          <a:bodyPr wrap="none">
            <a:spAutoFit/>
          </a:bodyPr>
          <a:lstStyle/>
          <a:p>
            <a:r>
              <a:rPr lang="en-US" sz="2800" dirty="0" err="1">
                <a:latin typeface="Monaco"/>
              </a:rPr>
              <a:t>var</a:t>
            </a:r>
            <a:r>
              <a:rPr lang="en-US" sz="2800" dirty="0">
                <a:latin typeface="Monaco"/>
              </a:rPr>
              <a:t> results = </a:t>
            </a:r>
            <a:r>
              <a:rPr lang="en-US" sz="2800" dirty="0" err="1">
                <a:latin typeface="Monaco"/>
              </a:rPr>
              <a:t>CompiledQuery</a:t>
            </a:r>
            <a:r>
              <a:rPr lang="en-US" sz="2800" dirty="0">
                <a:latin typeface="Monaco"/>
              </a:rPr>
              <a:t>(</a:t>
            </a:r>
            <a:r>
              <a:rPr lang="en-US" sz="2800" dirty="0" err="1">
                <a:latin typeface="Monaco"/>
              </a:rPr>
              <a:t>ctx</a:t>
            </a:r>
            <a:r>
              <a:rPr lang="en-US" sz="2800" dirty="0">
                <a:latin typeface="Monaco"/>
              </a:rPr>
              <a:t>, 100).</a:t>
            </a:r>
            <a:r>
              <a:rPr lang="en-US" sz="2800" dirty="0" err="1">
                <a:latin typeface="Monaco"/>
              </a:rPr>
              <a:t>ToList</a:t>
            </a:r>
            <a:r>
              <a:rPr lang="en-US" sz="2800" dirty="0">
                <a:latin typeface="Monaco"/>
              </a:rPr>
              <a:t>();</a:t>
            </a:r>
          </a:p>
        </p:txBody>
      </p:sp>
      <p:sp>
        <p:nvSpPr>
          <p:cNvPr id="5" name="TextBox 4">
            <a:extLst>
              <a:ext uri="{FF2B5EF4-FFF2-40B4-BE49-F238E27FC236}">
                <a16:creationId xmlns:a16="http://schemas.microsoft.com/office/drawing/2014/main" id="{0643D8E9-C09E-4FE7-AAA8-C56F42AFF783}"/>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
        <p:nvSpPr>
          <p:cNvPr id="2" name="Rectangle 1">
            <a:extLst>
              <a:ext uri="{FF2B5EF4-FFF2-40B4-BE49-F238E27FC236}">
                <a16:creationId xmlns:a16="http://schemas.microsoft.com/office/drawing/2014/main" id="{97C0EACB-EE5F-441F-B613-8535DAF85C52}"/>
              </a:ext>
            </a:extLst>
          </p:cNvPr>
          <p:cNvSpPr/>
          <p:nvPr/>
        </p:nvSpPr>
        <p:spPr>
          <a:xfrm>
            <a:off x="527990" y="4537374"/>
            <a:ext cx="10917250" cy="830997"/>
          </a:xfrm>
          <a:prstGeom prst="rect">
            <a:avLst/>
          </a:prstGeom>
        </p:spPr>
        <p:txBody>
          <a:bodyPr wrap="square">
            <a:spAutoFit/>
          </a:bodyPr>
          <a:lstStyle/>
          <a:p>
            <a:r>
              <a:rPr lang="en-US" sz="2400" dirty="0">
                <a:latin typeface="Monaco"/>
              </a:rPr>
              <a:t>var query = </a:t>
            </a:r>
            <a:r>
              <a:rPr lang="en-US" sz="2400" dirty="0" err="1">
                <a:latin typeface="Monaco"/>
              </a:rPr>
              <a:t>EF.CompileQuery</a:t>
            </a:r>
            <a:r>
              <a:rPr lang="en-US" sz="2400" dirty="0">
                <a:latin typeface="Monaco"/>
              </a:rPr>
              <a:t>((</a:t>
            </a:r>
            <a:r>
              <a:rPr lang="en-US" sz="2400" dirty="0" err="1">
                <a:latin typeface="Monaco"/>
              </a:rPr>
              <a:t>AdventureWorksContext</a:t>
            </a:r>
            <a:r>
              <a:rPr lang="en-US" sz="2400" dirty="0">
                <a:latin typeface="Monaco"/>
              </a:rPr>
              <a:t> context, string id)</a:t>
            </a:r>
          </a:p>
          <a:p>
            <a:r>
              <a:rPr lang="en-US" sz="2400" dirty="0">
                <a:latin typeface="Monaco"/>
              </a:rPr>
              <a:t>                            =&gt; </a:t>
            </a:r>
            <a:r>
              <a:rPr lang="en-US" sz="2400" dirty="0" err="1">
                <a:latin typeface="Monaco"/>
              </a:rPr>
              <a:t>context.Customers.First</a:t>
            </a:r>
            <a:r>
              <a:rPr lang="en-US" sz="2400" dirty="0">
                <a:latin typeface="Monaco"/>
              </a:rPr>
              <a:t>(c =&gt; </a:t>
            </a:r>
            <a:r>
              <a:rPr lang="en-US" sz="2400" dirty="0" err="1">
                <a:latin typeface="Monaco"/>
              </a:rPr>
              <a:t>c.AccountNumber</a:t>
            </a:r>
            <a:r>
              <a:rPr lang="en-US" sz="2400" dirty="0">
                <a:latin typeface="Monaco"/>
              </a:rPr>
              <a:t> == id));</a:t>
            </a:r>
          </a:p>
        </p:txBody>
      </p:sp>
    </p:spTree>
    <p:extLst>
      <p:ext uri="{BB962C8B-B14F-4D97-AF65-F5344CB8AC3E}">
        <p14:creationId xmlns:p14="http://schemas.microsoft.com/office/powerpoint/2010/main" val="313807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Explicitly Compiled Queries</a:t>
            </a:r>
          </a:p>
        </p:txBody>
      </p:sp>
    </p:spTree>
    <p:extLst>
      <p:ext uri="{BB962C8B-B14F-4D97-AF65-F5344CB8AC3E}">
        <p14:creationId xmlns:p14="http://schemas.microsoft.com/office/powerpoint/2010/main" val="4154564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Database scalar function mapping</a:t>
            </a:r>
          </a:p>
        </p:txBody>
      </p:sp>
    </p:spTree>
    <p:extLst>
      <p:ext uri="{BB962C8B-B14F-4D97-AF65-F5344CB8AC3E}">
        <p14:creationId xmlns:p14="http://schemas.microsoft.com/office/powerpoint/2010/main" val="3478387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BloggingContext</a:t>
            </a:r>
            <a:r>
              <a:rPr lang="en-US" sz="2800" dirty="0">
                <a:solidFill>
                  <a:srgbClr val="000000"/>
                </a:solidFill>
                <a:latin typeface="Monaco"/>
              </a:rPr>
              <a:t> : </a:t>
            </a:r>
            <a:r>
              <a:rPr lang="en-US" sz="2800" dirty="0">
                <a:solidFill>
                  <a:srgbClr val="A31515"/>
                </a:solidFill>
                <a:latin typeface="Monaco"/>
              </a:rPr>
              <a:t>DbContext</a:t>
            </a:r>
            <a:r>
              <a:rPr lang="en-US" sz="2800" dirty="0">
                <a:solidFill>
                  <a:srgbClr val="000000"/>
                </a:solidFill>
                <a:latin typeface="Monaco"/>
              </a:rPr>
              <a:t> {</a:t>
            </a:r>
          </a:p>
          <a:p>
            <a:r>
              <a:rPr lang="en-US" sz="2800" dirty="0">
                <a:solidFill>
                  <a:srgbClr val="000000"/>
                </a:solidFill>
                <a:latin typeface="Monaco"/>
              </a:rPr>
              <a:t>	[</a:t>
            </a:r>
            <a:r>
              <a:rPr lang="en-US" sz="2800" dirty="0" err="1">
                <a:solidFill>
                  <a:srgbClr val="000000"/>
                </a:solidFill>
                <a:latin typeface="Monaco"/>
              </a:rPr>
              <a:t>DbFunction</a:t>
            </a:r>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static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A31515"/>
                </a:solidFill>
                <a:latin typeface="Monaco"/>
              </a:rPr>
              <a:t>PostReadCount</a:t>
            </a:r>
            <a:r>
              <a:rPr lang="en-US" sz="2800" dirty="0">
                <a:solidFill>
                  <a:srgbClr val="000000"/>
                </a:solidFill>
                <a:latin typeface="Monaco"/>
              </a:rPr>
              <a:t>(</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000000"/>
                </a:solidFill>
                <a:latin typeface="Monaco"/>
              </a:rPr>
              <a:t>blogId</a:t>
            </a:r>
            <a:r>
              <a:rPr lang="en-US" sz="2800" dirty="0">
                <a:solidFill>
                  <a:srgbClr val="000000"/>
                </a:solidFill>
                <a:latin typeface="Monaco"/>
              </a:rPr>
              <a:t>)</a:t>
            </a:r>
          </a:p>
          <a:p>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throw</a:t>
            </a:r>
            <a:r>
              <a:rPr lang="en-US" sz="2800" dirty="0">
                <a:solidFill>
                  <a:srgbClr val="000000"/>
                </a:solidFill>
                <a:latin typeface="Monaco"/>
              </a:rPr>
              <a:t> </a:t>
            </a:r>
            <a:r>
              <a:rPr lang="en-US" sz="2800" dirty="0">
                <a:solidFill>
                  <a:srgbClr val="0000FF"/>
                </a:solidFill>
                <a:latin typeface="Monaco"/>
              </a:rPr>
              <a:t>new</a:t>
            </a:r>
            <a:r>
              <a:rPr lang="en-US" sz="2800" dirty="0">
                <a:solidFill>
                  <a:srgbClr val="000000"/>
                </a:solidFill>
                <a:latin typeface="Monaco"/>
              </a:rPr>
              <a:t> Exception();</a:t>
            </a:r>
          </a:p>
          <a:p>
            <a:r>
              <a:rPr lang="en-US" sz="2800" dirty="0">
                <a:solidFill>
                  <a:srgbClr val="000000"/>
                </a:solidFill>
                <a:latin typeface="Monaco"/>
              </a:rPr>
              <a:t>	}</a:t>
            </a:r>
          </a:p>
          <a:p>
            <a:r>
              <a:rPr lang="en-US" sz="2800" dirty="0">
                <a:solidFill>
                  <a:srgbClr val="000000"/>
                </a:solidFill>
                <a:latin typeface="Monaco"/>
              </a:rPr>
              <a:t>}</a:t>
            </a:r>
            <a:endParaRPr lang="en-US" sz="2800" dirty="0">
              <a:latin typeface="Monaco"/>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9587560" cy="138499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query = </a:t>
            </a:r>
            <a:r>
              <a:rPr lang="en-US" sz="2800" dirty="0">
                <a:solidFill>
                  <a:srgbClr val="0000FF"/>
                </a:solidFill>
                <a:latin typeface="Monaco"/>
              </a:rPr>
              <a:t>from</a:t>
            </a:r>
            <a:r>
              <a:rPr lang="en-US" sz="2800" dirty="0">
                <a:solidFill>
                  <a:srgbClr val="000000"/>
                </a:solidFill>
                <a:latin typeface="Monaco"/>
              </a:rPr>
              <a:t> p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context.Posts</a:t>
            </a:r>
            <a:endParaRPr lang="en-US" sz="2800" dirty="0">
              <a:solidFill>
                <a:srgbClr val="000000"/>
              </a:solidFill>
              <a:latin typeface="Monaco"/>
            </a:endParaRPr>
          </a:p>
          <a:p>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BloggingContext.PostReadCount</a:t>
            </a:r>
            <a:r>
              <a:rPr lang="en-US" sz="2800" dirty="0">
                <a:solidFill>
                  <a:srgbClr val="000000"/>
                </a:solidFill>
                <a:latin typeface="Monaco"/>
              </a:rPr>
              <a:t>(</a:t>
            </a:r>
            <a:r>
              <a:rPr lang="en-US" sz="2800" dirty="0" err="1">
                <a:solidFill>
                  <a:srgbClr val="000000"/>
                </a:solidFill>
                <a:latin typeface="Monaco"/>
              </a:rPr>
              <a:t>p.Id</a:t>
            </a:r>
            <a:r>
              <a:rPr lang="en-US" sz="2800" dirty="0">
                <a:solidFill>
                  <a:srgbClr val="000000"/>
                </a:solidFill>
                <a:latin typeface="Monaco"/>
              </a:rPr>
              <a:t>) &gt; 5</a:t>
            </a:r>
          </a:p>
          <a:p>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p;</a:t>
            </a:r>
            <a:endParaRPr lang="en-US" sz="2800" dirty="0"/>
          </a:p>
        </p:txBody>
      </p:sp>
      <p:sp>
        <p:nvSpPr>
          <p:cNvPr id="6" name="TextBox 5">
            <a:extLst>
              <a:ext uri="{FF2B5EF4-FFF2-40B4-BE49-F238E27FC236}">
                <a16:creationId xmlns:a16="http://schemas.microsoft.com/office/drawing/2014/main" id="{DC5A66E6-DA6E-4462-9A16-ECADAD7A2257}"/>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Data Seeding</a:t>
            </a:r>
          </a:p>
        </p:txBody>
      </p:sp>
    </p:spTree>
    <p:extLst>
      <p:ext uri="{BB962C8B-B14F-4D97-AF65-F5344CB8AC3E}">
        <p14:creationId xmlns:p14="http://schemas.microsoft.com/office/powerpoint/2010/main" val="1549633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normAutofit/>
          </a:bodyPr>
          <a:lstStyle/>
          <a:p>
            <a:r>
              <a:rPr lang="en-US" dirty="0"/>
              <a:t>Entity Constructor Parameters</a:t>
            </a:r>
          </a:p>
        </p:txBody>
      </p:sp>
      <p:sp>
        <p:nvSpPr>
          <p:cNvPr id="2" name="Rectangle 1">
            <a:extLst>
              <a:ext uri="{FF2B5EF4-FFF2-40B4-BE49-F238E27FC236}">
                <a16:creationId xmlns:a16="http://schemas.microsoft.com/office/drawing/2014/main" id="{ED090A65-0292-476C-965F-AFF6F62BCFB2}"/>
              </a:ext>
            </a:extLst>
          </p:cNvPr>
          <p:cNvSpPr>
            <a:spLocks noChangeArrowheads="1"/>
          </p:cNvSpPr>
          <p:nvPr/>
        </p:nvSpPr>
        <p:spPr bwMode="auto">
          <a:xfrm>
            <a:off x="527990" y="1427156"/>
            <a:ext cx="1142973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0665904-952C-465D-881D-2A8B9A799453}"/>
              </a:ext>
            </a:extLst>
          </p:cNvPr>
          <p:cNvSpPr txBox="1"/>
          <p:nvPr/>
        </p:nvSpPr>
        <p:spPr>
          <a:xfrm>
            <a:off x="9264650" y="6287643"/>
            <a:ext cx="2768600" cy="369332"/>
          </a:xfrm>
          <a:prstGeom prst="rect">
            <a:avLst/>
          </a:prstGeom>
          <a:noFill/>
        </p:spPr>
        <p:txBody>
          <a:bodyPr wrap="square" rtlCol="0">
            <a:spAutoFit/>
          </a:bodyPr>
          <a:lstStyle/>
          <a:p>
            <a:pPr algn="r"/>
            <a:r>
              <a:rPr lang="en-US" dirty="0"/>
              <a:t>EF Core 2.1</a:t>
            </a:r>
          </a:p>
        </p:txBody>
      </p:sp>
    </p:spTree>
    <p:extLst>
      <p:ext uri="{BB962C8B-B14F-4D97-AF65-F5344CB8AC3E}">
        <p14:creationId xmlns:p14="http://schemas.microsoft.com/office/powerpoint/2010/main" val="38261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97E0-CF0C-4628-9FBF-EBC1CC7F8088}"/>
              </a:ext>
            </a:extLst>
          </p:cNvPr>
          <p:cNvSpPr>
            <a:spLocks noGrp="1"/>
          </p:cNvSpPr>
          <p:nvPr>
            <p:ph type="title"/>
          </p:nvPr>
        </p:nvSpPr>
        <p:spPr/>
        <p:txBody>
          <a:bodyPr/>
          <a:lstStyle/>
          <a:p>
            <a:r>
              <a:rPr lang="en-US" dirty="0"/>
              <a:t>Entity Constructor Parameters</a:t>
            </a:r>
          </a:p>
        </p:txBody>
      </p:sp>
      <p:sp>
        <p:nvSpPr>
          <p:cNvPr id="3" name="Rectangle 2">
            <a:extLst>
              <a:ext uri="{FF2B5EF4-FFF2-40B4-BE49-F238E27FC236}">
                <a16:creationId xmlns:a16="http://schemas.microsoft.com/office/drawing/2014/main" id="{75D0DFF4-5509-44C4-A337-2F15BB221BA5}"/>
              </a:ext>
            </a:extLst>
          </p:cNvPr>
          <p:cNvSpPr>
            <a:spLocks noChangeArrowheads="1"/>
          </p:cNvSpPr>
          <p:nvPr/>
        </p:nvSpPr>
        <p:spPr bwMode="auto">
          <a:xfrm>
            <a:off x="527990" y="1427156"/>
            <a:ext cx="11429732"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r>
              <a:rPr kumimoji="0" lang="en-US" altLang="en-US" sz="2400" b="1" i="0" u="none" strike="noStrike" cap="none" normalizeH="0" baseline="0" dirty="0">
                <a:ln>
                  <a:noFill/>
                </a:ln>
                <a:solidFill>
                  <a:srgbClr val="000080"/>
                </a:solidFill>
                <a:effectLst/>
                <a:latin typeface="Source Code Pro" panose="020B0509030403020204" pitchFamily="49" charset="0"/>
              </a:rPr>
              <a:t>int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string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3BB3BD8-0D0C-4769-9F70-9F01D8CFCFFA}"/>
              </a:ext>
            </a:extLst>
          </p:cNvPr>
          <p:cNvSpPr txBox="1"/>
          <p:nvPr/>
        </p:nvSpPr>
        <p:spPr>
          <a:xfrm>
            <a:off x="9264650" y="6287643"/>
            <a:ext cx="2768600" cy="369332"/>
          </a:xfrm>
          <a:prstGeom prst="rect">
            <a:avLst/>
          </a:prstGeom>
          <a:noFill/>
        </p:spPr>
        <p:txBody>
          <a:bodyPr wrap="square" rtlCol="0">
            <a:spAutoFit/>
          </a:bodyPr>
          <a:lstStyle/>
          <a:p>
            <a:pPr algn="r"/>
            <a:r>
              <a:rPr lang="en-US" dirty="0"/>
              <a:t>EF Core 2.1</a:t>
            </a:r>
          </a:p>
        </p:txBody>
      </p:sp>
    </p:spTree>
    <p:extLst>
      <p:ext uri="{BB962C8B-B14F-4D97-AF65-F5344CB8AC3E}">
        <p14:creationId xmlns:p14="http://schemas.microsoft.com/office/powerpoint/2010/main" val="298716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41922"/>
            <a:ext cx="5830027" cy="3263869"/>
          </a:xfrm>
        </p:spPr>
        <p:txBody>
          <a:bodyPr/>
          <a:lstStyle/>
          <a:p>
            <a:r>
              <a:rPr lang="en-US" dirty="0"/>
              <a:t>LINQ Like Function</a:t>
            </a:r>
          </a:p>
          <a:p>
            <a:r>
              <a:rPr lang="en-US" dirty="0"/>
              <a:t>Owned Entities</a:t>
            </a:r>
          </a:p>
          <a:p>
            <a:r>
              <a:rPr lang="en-US" dirty="0"/>
              <a:t>Global Query Filters</a:t>
            </a:r>
          </a:p>
          <a:p>
            <a:r>
              <a:rPr lang="en-US" dirty="0"/>
              <a:t>DbContext Pooling</a:t>
            </a:r>
          </a:p>
          <a:p>
            <a:r>
              <a:rPr lang="en-US" dirty="0"/>
              <a:t>String interpolation in raw SQL methods</a:t>
            </a:r>
          </a:p>
          <a:p>
            <a:r>
              <a:rPr lang="en-US" dirty="0"/>
              <a:t>Explicitly compiled queries</a:t>
            </a:r>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endParaRPr lang="en-US" dirty="0"/>
          </a:p>
        </p:txBody>
      </p:sp>
      <p:sp>
        <p:nvSpPr>
          <p:cNvPr id="6" name="Content Placeholder 6">
            <a:extLst>
              <a:ext uri="{FF2B5EF4-FFF2-40B4-BE49-F238E27FC236}">
                <a16:creationId xmlns:a16="http://schemas.microsoft.com/office/drawing/2014/main" id="{BAAACD46-6589-499B-9D84-0E4B4C8ED697}"/>
              </a:ext>
            </a:extLst>
          </p:cNvPr>
          <p:cNvSpPr txBox="1">
            <a:spLocks/>
          </p:cNvSpPr>
          <p:nvPr/>
        </p:nvSpPr>
        <p:spPr>
          <a:xfrm>
            <a:off x="6259398" y="1941923"/>
            <a:ext cx="5830027" cy="3263868"/>
          </a:xfrm>
          <a:prstGeom prst="rect">
            <a:avLst/>
          </a:prstGeom>
        </p:spPr>
        <p:txBody>
          <a:bodyPr vert="horz" lIns="91440" tIns="45720" rIns="91440" bIns="45720" rtlCol="0">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rgbClr val="0090D2"/>
              </a:buClr>
              <a:buFont typeface="Arial"/>
              <a:buChar char="•"/>
              <a:defRPr lang="en-US" sz="2667" b="0" i="0" kern="1200">
                <a:solidFill>
                  <a:srgbClr val="58585A"/>
                </a:solidFill>
                <a:latin typeface="+mn-lt"/>
                <a:ea typeface="+mn-ea"/>
                <a:cs typeface="Segoe UI Semilight" panose="020B0402040204020203" pitchFamily="34" charset="0"/>
              </a:defRPr>
            </a:lvl2pPr>
            <a:lvl3pPr marL="850879"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3pPr>
            <a:lvl4pPr marL="1229753"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4pPr>
            <a:lvl5pPr marL="1585344"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Database scalar function mapping</a:t>
            </a:r>
          </a:p>
          <a:p>
            <a:r>
              <a:rPr lang="en-US" dirty="0"/>
              <a:t>Data Seeding</a:t>
            </a:r>
          </a:p>
          <a:p>
            <a:r>
              <a:rPr lang="en-US" dirty="0"/>
              <a:t>Lazy Loading</a:t>
            </a:r>
          </a:p>
          <a:p>
            <a:r>
              <a:rPr lang="en-US" dirty="0"/>
              <a:t>LINQ </a:t>
            </a:r>
            <a:r>
              <a:rPr lang="en-US" dirty="0" err="1"/>
              <a:t>Groupby</a:t>
            </a:r>
            <a:endParaRPr lang="en-US" dirty="0"/>
          </a:p>
          <a:p>
            <a:r>
              <a:rPr lang="en-US" dirty="0"/>
              <a:t>Spatial</a:t>
            </a:r>
          </a:p>
          <a:p>
            <a:r>
              <a:rPr lang="en-US" dirty="0"/>
              <a:t>Query Tags</a:t>
            </a:r>
          </a:p>
        </p:txBody>
      </p:sp>
    </p:spTree>
    <p:extLst>
      <p:ext uri="{BB962C8B-B14F-4D97-AF65-F5344CB8AC3E}">
        <p14:creationId xmlns:p14="http://schemas.microsoft.com/office/powerpoint/2010/main" val="380098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 Seeding Example</a:t>
            </a:r>
          </a:p>
        </p:txBody>
      </p:sp>
      <p:sp>
        <p:nvSpPr>
          <p:cNvPr id="9" name="Rectangle 5">
            <a:extLst>
              <a:ext uri="{FF2B5EF4-FFF2-40B4-BE49-F238E27FC236}">
                <a16:creationId xmlns:a16="http://schemas.microsoft.com/office/drawing/2014/main" id="{E4CDA4F5-3EDF-4ECA-A737-E550CCDE4197}"/>
              </a:ext>
            </a:extLst>
          </p:cNvPr>
          <p:cNvSpPr>
            <a:spLocks noChangeArrowheads="1"/>
          </p:cNvSpPr>
          <p:nvPr/>
        </p:nvSpPr>
        <p:spPr bwMode="auto">
          <a:xfrm>
            <a:off x="527990" y="1403822"/>
            <a:ext cx="1093757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private void </a:t>
            </a:r>
            <a:r>
              <a:rPr kumimoji="0" lang="en-US" altLang="en-US" sz="2400" b="0" i="0" u="none" strike="noStrike" cap="none" normalizeH="0" baseline="0" dirty="0" err="1">
                <a:ln>
                  <a:noFill/>
                </a:ln>
                <a:solidFill>
                  <a:srgbClr val="000000"/>
                </a:solidFill>
                <a:effectLst/>
                <a:latin typeface="Source Code Pro" panose="020B0509030403020204" pitchFamily="49" charset="0"/>
              </a:rPr>
              <a:t>DataSeeding</a:t>
            </a:r>
            <a:r>
              <a:rPr kumimoji="0" lang="en-US" altLang="en-US" sz="2400" b="0" i="0" u="none" strike="noStrike" cap="none" normalizeH="0" baseline="0" dirty="0">
                <a:ln>
                  <a:noFill/>
                </a:ln>
                <a:solidFill>
                  <a:srgbClr val="000000"/>
                </a:solidFill>
                <a:effectLst/>
                <a:latin typeface="Source Code Pro" panose="020B0509030403020204" pitchFamily="49" charset="0"/>
              </a:rPr>
              <a:t>(</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modelBuilder.Entity</a:t>
            </a:r>
            <a:r>
              <a:rPr kumimoji="0" lang="en-US" altLang="en-US" sz="2400" b="0" i="0" u="none" strike="noStrike" cap="none" normalizeH="0" baseline="0" dirty="0">
                <a:ln>
                  <a:noFill/>
                </a:ln>
                <a:solidFill>
                  <a:srgbClr val="000000"/>
                </a:solidFill>
                <a:effectLst/>
                <a:latin typeface="Source Code Pro" panose="020B0509030403020204" pitchFamily="49" charset="0"/>
              </a:rPr>
              <a:t>&lt;Vendor&gt;().</a:t>
            </a:r>
            <a:r>
              <a:rPr kumimoji="0" lang="en-US" altLang="en-US" sz="2400" b="0" i="0" u="none" strike="noStrike" cap="none" normalizeH="0" baseline="0" dirty="0" err="1">
                <a:ln>
                  <a:noFill/>
                </a:ln>
                <a:solidFill>
                  <a:srgbClr val="000000"/>
                </a:solidFill>
                <a:effectLst/>
                <a:latin typeface="Source Code Pro" panose="020B0509030403020204" pitchFamily="49" charset="0"/>
              </a:rPr>
              <a:t>HasData</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Vendor</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BusinessEntityID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1</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AccountNumber</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"838383"</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660E7A"/>
                </a:solidFill>
                <a:effectLst/>
                <a:latin typeface="Source Code Pro" panose="020B0509030403020204" pitchFamily="49" charset="0"/>
              </a:rPr>
              <a:t>Name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"Acme Products"</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CreditRating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4</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PreferredVendorStatus</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false</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ActiveFlag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true</a:t>
            </a:r>
            <a:br>
              <a:rPr kumimoji="0" lang="en-US" altLang="en-US" sz="2400" b="1" i="0" u="none" strike="noStrike" cap="none" normalizeH="0" baseline="0" dirty="0">
                <a:ln>
                  <a:noFill/>
                </a:ln>
                <a:solidFill>
                  <a:srgbClr val="000080"/>
                </a:solidFill>
                <a:effectLst/>
                <a:latin typeface="Source Code Pro" panose="020B0509030403020204" pitchFamily="49" charset="0"/>
              </a:rPr>
            </a:br>
            <a:r>
              <a:rPr kumimoji="0" lang="en-US" altLang="en-US" sz="2400" b="1" i="0" u="none" strike="noStrike" cap="none" normalizeH="0" baseline="0" dirty="0">
                <a:ln>
                  <a:noFill/>
                </a:ln>
                <a:solidFill>
                  <a:srgbClr val="000080"/>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7F425F2-910B-40E9-8519-D2F3A64314B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2.1</a:t>
            </a:r>
          </a:p>
        </p:txBody>
      </p:sp>
    </p:spTree>
    <p:extLst>
      <p:ext uri="{BB962C8B-B14F-4D97-AF65-F5344CB8AC3E}">
        <p14:creationId xmlns:p14="http://schemas.microsoft.com/office/powerpoint/2010/main" val="1034096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Lazy Loading</a:t>
            </a:r>
          </a:p>
        </p:txBody>
      </p:sp>
    </p:spTree>
    <p:extLst>
      <p:ext uri="{BB962C8B-B14F-4D97-AF65-F5344CB8AC3E}">
        <p14:creationId xmlns:p14="http://schemas.microsoft.com/office/powerpoint/2010/main" val="2436354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a:t>
            </a:r>
          </a:p>
        </p:txBody>
      </p:sp>
      <p:sp>
        <p:nvSpPr>
          <p:cNvPr id="12" name="Rectangle 11">
            <a:extLst>
              <a:ext uri="{FF2B5EF4-FFF2-40B4-BE49-F238E27FC236}">
                <a16:creationId xmlns:a16="http://schemas.microsoft.com/office/drawing/2014/main" id="{9252F5E7-DC45-4615-8728-E402351D680C}"/>
              </a:ext>
            </a:extLst>
          </p:cNvPr>
          <p:cNvSpPr/>
          <p:nvPr/>
        </p:nvSpPr>
        <p:spPr>
          <a:xfrm>
            <a:off x="527990" y="1674614"/>
            <a:ext cx="10799751" cy="4524315"/>
          </a:xfrm>
          <a:prstGeom prst="rect">
            <a:avLst/>
          </a:prstGeom>
        </p:spPr>
        <p:txBody>
          <a:bodyPr wrap="none">
            <a:spAutoFit/>
          </a:bodyPr>
          <a:lstStyle/>
          <a:p>
            <a:pPr marL="285750" indent="-285750">
              <a:buFont typeface="Arial" panose="020B0604020202020204" pitchFamily="34" charset="0"/>
              <a:buChar char="•"/>
            </a:pPr>
            <a:r>
              <a:rPr lang="en-US" sz="2400" dirty="0"/>
              <a:t>Install the </a:t>
            </a:r>
            <a:r>
              <a:rPr lang="en-US" sz="2400" b="1" dirty="0" err="1"/>
              <a:t>Microsoft.EntityFrameworkCore.Proxies</a:t>
            </a:r>
            <a:r>
              <a:rPr lang="en-US" sz="2400" b="1" dirty="0"/>
              <a:t> </a:t>
            </a:r>
            <a:r>
              <a:rPr lang="en-US" sz="2400" dirty="0"/>
              <a:t>NuGet package</a:t>
            </a:r>
          </a:p>
          <a:p>
            <a:pPr marL="285750" indent="-285750">
              <a:buFont typeface="Arial" panose="020B0604020202020204" pitchFamily="34" charset="0"/>
              <a:buChar char="•"/>
            </a:pPr>
            <a:endParaRPr lang="en-US" sz="2400" dirty="0"/>
          </a:p>
          <a:p>
            <a:r>
              <a:rPr lang="en-US" sz="2400" dirty="0"/>
              <a:t>Either way to enabling:</a:t>
            </a:r>
          </a:p>
          <a:p>
            <a:endParaRPr lang="en-US" sz="2400" dirty="0"/>
          </a:p>
          <a:p>
            <a:pPr lvl="0" eaLnBrk="0" fontAlgn="base" hangingPunct="0">
              <a:spcBef>
                <a:spcPct val="0"/>
              </a:spcBef>
              <a:spcAft>
                <a:spcPct val="0"/>
              </a:spcAft>
            </a:pPr>
            <a:r>
              <a:rPr lang="en-US" altLang="en-US" b="1" dirty="0">
                <a:solidFill>
                  <a:srgbClr val="000080"/>
                </a:solidFill>
                <a:latin typeface="Source Code Pro" panose="020B0509030403020204" pitchFamily="49" charset="0"/>
              </a:rPr>
              <a:t>protected override void </a:t>
            </a:r>
            <a:r>
              <a:rPr lang="en-US" altLang="en-US" dirty="0" err="1">
                <a:solidFill>
                  <a:srgbClr val="000000"/>
                </a:solidFill>
                <a:latin typeface="Source Code Pro" panose="020B0509030403020204" pitchFamily="49" charset="0"/>
              </a:rPr>
              <a:t>OnConfiguring</a:t>
            </a:r>
            <a:r>
              <a:rPr lang="en-US" altLang="en-US" dirty="0">
                <a:solidFill>
                  <a:srgbClr val="000000"/>
                </a:solidFill>
                <a:latin typeface="Source Code Pro" panose="020B0509030403020204" pitchFamily="49" charset="0"/>
              </a:rPr>
              <a:t>(</a:t>
            </a:r>
            <a:r>
              <a:rPr lang="en-US" altLang="en-US" dirty="0" err="1">
                <a:solidFill>
                  <a:srgbClr val="000000"/>
                </a:solidFill>
                <a:latin typeface="Source Code Pro" panose="020B0509030403020204" pitchFamily="49" charset="0"/>
              </a:rPr>
              <a:t>DbContextOptionsBuilder</a:t>
            </a: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UseSqlServer</a:t>
            </a:r>
            <a:r>
              <a:rPr lang="en-US" altLang="en-US" dirty="0">
                <a:solidFill>
                  <a:srgbClr val="000000"/>
                </a:solidFill>
                <a:latin typeface="Source Code Pro" panose="020B0509030403020204" pitchFamily="49" charset="0"/>
              </a:rPr>
              <a:t>(</a:t>
            </a:r>
            <a:r>
              <a:rPr lang="en-US" altLang="en-US" b="1" dirty="0" err="1">
                <a:solidFill>
                  <a:srgbClr val="008000"/>
                </a:solidFill>
                <a:latin typeface="Source Code Pro" panose="020B0509030403020204" pitchFamily="49" charset="0"/>
              </a:rPr>
              <a:t>myConnectionString</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a:p>
            <a:pPr lvl="0" eaLnBrk="0" fontAlgn="base" hangingPunct="0">
              <a:spcBef>
                <a:spcPct val="0"/>
              </a:spcBef>
              <a:spcAft>
                <a:spcPct val="0"/>
              </a:spcAft>
            </a:pPr>
            <a:r>
              <a:rPr lang="en-US" altLang="en-US" dirty="0" err="1">
                <a:solidFill>
                  <a:srgbClr val="000000"/>
                </a:solidFill>
                <a:latin typeface="Source Code Pro" panose="020B0509030403020204" pitchFamily="49" charset="0"/>
              </a:rPr>
              <a:t>services.AddDbContext</a:t>
            </a:r>
            <a:r>
              <a:rPr lang="en-US" altLang="en-US" dirty="0">
                <a:solidFill>
                  <a:srgbClr val="000000"/>
                </a:solidFill>
                <a:latin typeface="Source Code Pro" panose="020B0509030403020204" pitchFamily="49" charset="0"/>
              </a:rPr>
              <a:t>&lt;</a:t>
            </a:r>
            <a:r>
              <a:rPr lang="en-US" altLang="en-US" dirty="0" err="1">
                <a:solidFill>
                  <a:srgbClr val="000000"/>
                </a:solidFill>
                <a:latin typeface="Source Code Pro" panose="020B0509030403020204" pitchFamily="49" charset="0"/>
              </a:rPr>
              <a:t>ChinookContext</a:t>
            </a:r>
            <a:r>
              <a:rPr lang="en-US" altLang="en-US" dirty="0">
                <a:solidFill>
                  <a:srgbClr val="000000"/>
                </a:solidFill>
                <a:latin typeface="Source Code Pro" panose="020B0509030403020204" pitchFamily="49" charset="0"/>
              </a:rPr>
              <a:t>&gt;(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options =&gt; </a:t>
            </a:r>
            <a:r>
              <a:rPr lang="en-US" altLang="en-US" dirty="0" err="1">
                <a:solidFill>
                  <a:srgbClr val="000000"/>
                </a:solidFill>
                <a:latin typeface="Source Code Pro" panose="020B0509030403020204" pitchFamily="49" charset="0"/>
              </a:rPr>
              <a:t>options.UseSqlServer</a:t>
            </a:r>
            <a:r>
              <a:rPr lang="en-US" altLang="en-US" dirty="0">
                <a:solidFill>
                  <a:srgbClr val="000000"/>
                </a:solidFill>
                <a:latin typeface="Source Code Pro" panose="020B0509030403020204" pitchFamily="49" charset="0"/>
              </a:rPr>
              <a:t>(connection).</a:t>
            </a:r>
            <a:r>
              <a:rPr lang="en-US" altLang="en-US" dirty="0" err="1">
                <a:solidFill>
                  <a:srgbClr val="000000"/>
                </a:solidFill>
                <a:latin typeface="Source Code Pro" panose="020B0509030403020204" pitchFamily="49" charset="0"/>
              </a:rPr>
              <a:t>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p:txBody>
      </p:sp>
    </p:spTree>
    <p:extLst>
      <p:ext uri="{BB962C8B-B14F-4D97-AF65-F5344CB8AC3E}">
        <p14:creationId xmlns:p14="http://schemas.microsoft.com/office/powerpoint/2010/main" val="599515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r>
              <a:rPr lang="en-US" dirty="0"/>
              <a:t>Lazy Loading</a:t>
            </a:r>
          </a:p>
        </p:txBody>
      </p:sp>
    </p:spTree>
    <p:extLst>
      <p:ext uri="{BB962C8B-B14F-4D97-AF65-F5344CB8AC3E}">
        <p14:creationId xmlns:p14="http://schemas.microsoft.com/office/powerpoint/2010/main" val="497338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a:t>
            </a:r>
            <a:r>
              <a:rPr lang="en-US" dirty="0" err="1"/>
              <a:t>GroupBy</a:t>
            </a:r>
            <a:endParaRPr lang="en-US" dirty="0"/>
          </a:p>
        </p:txBody>
      </p:sp>
    </p:spTree>
    <p:extLst>
      <p:ext uri="{BB962C8B-B14F-4D97-AF65-F5344CB8AC3E}">
        <p14:creationId xmlns:p14="http://schemas.microsoft.com/office/powerpoint/2010/main" val="215577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LINQ </a:t>
            </a:r>
            <a:r>
              <a:rPr lang="en-US" dirty="0" err="1"/>
              <a:t>GroupBy</a:t>
            </a:r>
            <a:endParaRPr lang="en-US" dirty="0"/>
          </a:p>
        </p:txBody>
      </p:sp>
      <p:sp>
        <p:nvSpPr>
          <p:cNvPr id="6" name="Rectangle 5">
            <a:extLst>
              <a:ext uri="{FF2B5EF4-FFF2-40B4-BE49-F238E27FC236}">
                <a16:creationId xmlns:a16="http://schemas.microsoft.com/office/drawing/2014/main" id="{322E5A72-57AA-4D02-AA9F-5C9158781E3E}"/>
              </a:ext>
            </a:extLst>
          </p:cNvPr>
          <p:cNvSpPr/>
          <p:nvPr/>
        </p:nvSpPr>
        <p:spPr>
          <a:xfrm>
            <a:off x="527990" y="1520596"/>
            <a:ext cx="10373690" cy="3477875"/>
          </a:xfrm>
          <a:prstGeom prst="rect">
            <a:avLst/>
          </a:prstGeom>
        </p:spPr>
        <p:txBody>
          <a:bodyPr wrap="square">
            <a:spAutoFit/>
          </a:bodyPr>
          <a:lstStyle/>
          <a:p>
            <a:r>
              <a:rPr lang="en-US" sz="2000" dirty="0">
                <a:solidFill>
                  <a:srgbClr val="0101FD"/>
                </a:solidFill>
                <a:latin typeface="Consolas" panose="020B0609020204030204" pitchFamily="49" charset="0"/>
              </a:rPr>
              <a:t>var</a:t>
            </a:r>
            <a:r>
              <a:rPr lang="en-US" sz="2000" dirty="0">
                <a:solidFill>
                  <a:srgbClr val="000000"/>
                </a:solidFill>
                <a:latin typeface="Consolas" panose="020B0609020204030204" pitchFamily="49" charset="0"/>
              </a:rPr>
              <a:t> query = </a:t>
            </a:r>
            <a:r>
              <a:rPr lang="en-US" sz="2000" dirty="0" err="1">
                <a:solidFill>
                  <a:srgbClr val="000000"/>
                </a:solidFill>
                <a:latin typeface="Consolas" panose="020B0609020204030204" pitchFamily="49" charset="0"/>
              </a:rPr>
              <a:t>context.Orders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GroupBy</a:t>
            </a:r>
            <a:r>
              <a:rPr lang="en-US" sz="2000" dirty="0">
                <a:solidFill>
                  <a:srgbClr val="000000"/>
                </a:solidFill>
                <a:latin typeface="Consolas" panose="020B0609020204030204" pitchFamily="49" charset="0"/>
              </a:rPr>
              <a:t>(o =&gt; </a:t>
            </a:r>
            <a:r>
              <a:rPr lang="en-US" sz="2000" dirty="0">
                <a:solidFill>
                  <a:srgbClr val="0101FD"/>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o.CustomerId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o.EmployeeId</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.Select(g =&gt; </a:t>
            </a:r>
            <a:r>
              <a:rPr lang="en-US" sz="2000" dirty="0">
                <a:solidFill>
                  <a:srgbClr val="0101FD"/>
                </a:solidFill>
                <a:latin typeface="Consolas" panose="020B0609020204030204" pitchFamily="49" charset="0"/>
              </a:rPr>
              <a:t>new</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g.Key.CustomerId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g.Key.EmployeeId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Sum = </a:t>
            </a:r>
            <a:r>
              <a:rPr lang="en-US" sz="2000" dirty="0" err="1">
                <a:solidFill>
                  <a:srgbClr val="000000"/>
                </a:solidFill>
                <a:latin typeface="Consolas" panose="020B0609020204030204" pitchFamily="49" charset="0"/>
              </a:rPr>
              <a:t>g.Sum</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Min = </a:t>
            </a:r>
            <a:r>
              <a:rPr lang="en-US" sz="2000" dirty="0" err="1">
                <a:solidFill>
                  <a:srgbClr val="000000"/>
                </a:solidFill>
                <a:latin typeface="Consolas" panose="020B0609020204030204" pitchFamily="49" charset="0"/>
              </a:rPr>
              <a:t>g.Min</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Max = </a:t>
            </a:r>
            <a:r>
              <a:rPr lang="en-US" sz="2000" dirty="0" err="1">
                <a:solidFill>
                  <a:srgbClr val="000000"/>
                </a:solidFill>
                <a:latin typeface="Consolas" panose="020B0609020204030204" pitchFamily="49" charset="0"/>
              </a:rPr>
              <a:t>g.Max</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Avg = </a:t>
            </a:r>
            <a:r>
              <a:rPr lang="en-US" sz="2000" dirty="0" err="1">
                <a:solidFill>
                  <a:srgbClr val="000000"/>
                </a:solidFill>
                <a:latin typeface="Consolas" panose="020B0609020204030204" pitchFamily="49" charset="0"/>
              </a:rPr>
              <a:t>g.Average</a:t>
            </a:r>
            <a:r>
              <a:rPr lang="en-US" sz="2000" dirty="0">
                <a:solidFill>
                  <a:srgbClr val="000000"/>
                </a:solidFill>
                <a:latin typeface="Consolas" panose="020B0609020204030204" pitchFamily="49" charset="0"/>
              </a:rPr>
              <a:t>(o =&gt; Amount)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dirty="0"/>
          </a:p>
        </p:txBody>
      </p:sp>
      <p:sp>
        <p:nvSpPr>
          <p:cNvPr id="7" name="Rectangle 6">
            <a:extLst>
              <a:ext uri="{FF2B5EF4-FFF2-40B4-BE49-F238E27FC236}">
                <a16:creationId xmlns:a16="http://schemas.microsoft.com/office/drawing/2014/main" id="{2D47F324-D27F-4EDB-8073-5023B3802BE5}"/>
              </a:ext>
            </a:extLst>
          </p:cNvPr>
          <p:cNvSpPr/>
          <p:nvPr/>
        </p:nvSpPr>
        <p:spPr>
          <a:xfrm>
            <a:off x="527990" y="5006816"/>
            <a:ext cx="10480370" cy="1323439"/>
          </a:xfrm>
          <a:prstGeom prst="rect">
            <a:avLst/>
          </a:prstGeom>
        </p:spPr>
        <p:txBody>
          <a:bodyPr wrap="square">
            <a:spAutoFit/>
          </a:bodyPr>
          <a:lstStyle/>
          <a:p>
            <a:r>
              <a:rPr lang="en-US" sz="2000" dirty="0">
                <a:solidFill>
                  <a:srgbClr val="0101FD"/>
                </a:solidFill>
                <a:latin typeface="Consolas" panose="020B0609020204030204" pitchFamily="49" charset="0"/>
              </a:rPr>
              <a:t>SELECT</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SUM</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MIN</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MAX</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AVG</a:t>
            </a:r>
            <a:r>
              <a:rPr lang="en-US" sz="2000" dirty="0">
                <a:solidFill>
                  <a:srgbClr val="000000"/>
                </a:solidFill>
                <a:latin typeface="Consolas" panose="020B0609020204030204" pitchFamily="49" charset="0"/>
              </a:rPr>
              <a:t>([o].[Amount])</a:t>
            </a:r>
          </a:p>
          <a:p>
            <a:r>
              <a:rPr lang="en-US" sz="2000" dirty="0">
                <a:solidFill>
                  <a:srgbClr val="0101FD"/>
                </a:solidFill>
                <a:latin typeface="Consolas" panose="020B0609020204030204" pitchFamily="49" charset="0"/>
              </a:rPr>
              <a:t>FROM</a:t>
            </a:r>
            <a:r>
              <a:rPr lang="en-US" sz="2000" dirty="0">
                <a:solidFill>
                  <a:srgbClr val="000000"/>
                </a:solidFill>
                <a:latin typeface="Consolas" panose="020B0609020204030204" pitchFamily="49" charset="0"/>
              </a:rPr>
              <a:t> [Orders] </a:t>
            </a:r>
            <a:r>
              <a:rPr lang="en-US" sz="2000" dirty="0">
                <a:solidFill>
                  <a:srgbClr val="0101FD"/>
                </a:solidFill>
                <a:latin typeface="Consolas" panose="020B0609020204030204" pitchFamily="49" charset="0"/>
              </a:rPr>
              <a:t>AS</a:t>
            </a:r>
            <a:r>
              <a:rPr lang="en-US" sz="2000" dirty="0">
                <a:solidFill>
                  <a:srgbClr val="000000"/>
                </a:solidFill>
                <a:latin typeface="Consolas" panose="020B0609020204030204" pitchFamily="49" charset="0"/>
              </a:rPr>
              <a:t> [o]</a:t>
            </a:r>
          </a:p>
          <a:p>
            <a:r>
              <a:rPr lang="en-US" sz="2000" dirty="0">
                <a:solidFill>
                  <a:srgbClr val="0101FD"/>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BY</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a:t>
            </a:r>
            <a:endParaRPr lang="en-US" sz="2000" dirty="0"/>
          </a:p>
        </p:txBody>
      </p:sp>
      <p:sp>
        <p:nvSpPr>
          <p:cNvPr id="5" name="TextBox 4">
            <a:extLst>
              <a:ext uri="{FF2B5EF4-FFF2-40B4-BE49-F238E27FC236}">
                <a16:creationId xmlns:a16="http://schemas.microsoft.com/office/drawing/2014/main" id="{86A8A75A-C098-4DCF-A6BD-9F1C4B423EF0}"/>
              </a:ext>
            </a:extLst>
          </p:cNvPr>
          <p:cNvSpPr txBox="1"/>
          <p:nvPr/>
        </p:nvSpPr>
        <p:spPr>
          <a:xfrm>
            <a:off x="9264650" y="6287643"/>
            <a:ext cx="2768600" cy="369332"/>
          </a:xfrm>
          <a:prstGeom prst="rect">
            <a:avLst/>
          </a:prstGeom>
          <a:noFill/>
        </p:spPr>
        <p:txBody>
          <a:bodyPr wrap="square" rtlCol="0">
            <a:spAutoFit/>
          </a:bodyPr>
          <a:lstStyle/>
          <a:p>
            <a:pPr algn="r"/>
            <a:r>
              <a:rPr lang="en-US" dirty="0"/>
              <a:t>EF Core 2.1</a:t>
            </a:r>
          </a:p>
        </p:txBody>
      </p:sp>
    </p:spTree>
    <p:extLst>
      <p:ext uri="{BB962C8B-B14F-4D97-AF65-F5344CB8AC3E}">
        <p14:creationId xmlns:p14="http://schemas.microsoft.com/office/powerpoint/2010/main" val="20319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LINQ </a:t>
            </a:r>
            <a:r>
              <a:rPr lang="en-US" dirty="0" err="1"/>
              <a:t>GroupBy</a:t>
            </a:r>
            <a:endParaRPr lang="en-US" dirty="0"/>
          </a:p>
        </p:txBody>
      </p:sp>
    </p:spTree>
    <p:extLst>
      <p:ext uri="{BB962C8B-B14F-4D97-AF65-F5344CB8AC3E}">
        <p14:creationId xmlns:p14="http://schemas.microsoft.com/office/powerpoint/2010/main" val="1576195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Table Splitting</a:t>
            </a:r>
          </a:p>
        </p:txBody>
      </p:sp>
    </p:spTree>
    <p:extLst>
      <p:ext uri="{BB962C8B-B14F-4D97-AF65-F5344CB8AC3E}">
        <p14:creationId xmlns:p14="http://schemas.microsoft.com/office/powerpoint/2010/main" val="2744646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Table Splitting</a:t>
            </a:r>
          </a:p>
        </p:txBody>
      </p:sp>
      <p:sp>
        <p:nvSpPr>
          <p:cNvPr id="5" name="Rectangle 4">
            <a:extLst>
              <a:ext uri="{FF2B5EF4-FFF2-40B4-BE49-F238E27FC236}">
                <a16:creationId xmlns:a16="http://schemas.microsoft.com/office/drawing/2014/main" id="{BA2C7C54-4C84-42D2-B73C-E6731090FEFC}"/>
              </a:ext>
            </a:extLst>
          </p:cNvPr>
          <p:cNvSpPr/>
          <p:nvPr/>
        </p:nvSpPr>
        <p:spPr>
          <a:xfrm>
            <a:off x="527990" y="2207736"/>
            <a:ext cx="10251770" cy="2308324"/>
          </a:xfrm>
          <a:prstGeom prst="rect">
            <a:avLst/>
          </a:prstGeom>
        </p:spPr>
        <p:txBody>
          <a:bodyPr wrap="square">
            <a:spAutoFit/>
          </a:bodyPr>
          <a:lstStyle/>
          <a:p>
            <a:r>
              <a:rPr lang="en-US" sz="2400" dirty="0" err="1">
                <a:latin typeface="Monaco"/>
              </a:rPr>
              <a:t>modelBuilder.Entity</a:t>
            </a:r>
            <a:r>
              <a:rPr lang="en-US" sz="2400" dirty="0">
                <a:latin typeface="Monaco"/>
              </a:rPr>
              <a:t>&lt;Product&gt;()</a:t>
            </a:r>
          </a:p>
          <a:p>
            <a:r>
              <a:rPr lang="en-US" sz="2400" dirty="0">
                <a:latin typeface="Monaco"/>
              </a:rPr>
              <a:t>    .</a:t>
            </a:r>
            <a:r>
              <a:rPr lang="en-US" sz="2400" dirty="0" err="1">
                <a:latin typeface="Monaco"/>
              </a:rPr>
              <a:t>HasOne</a:t>
            </a:r>
            <a:r>
              <a:rPr lang="en-US" sz="2400" dirty="0">
                <a:latin typeface="Monaco"/>
              </a:rPr>
              <a:t>(e =&gt; </a:t>
            </a:r>
            <a:r>
              <a:rPr lang="en-US" sz="2400" dirty="0" err="1">
                <a:latin typeface="Monaco"/>
              </a:rPr>
              <a:t>e.Details</a:t>
            </a:r>
            <a:r>
              <a:rPr lang="en-US" sz="2400" dirty="0">
                <a:latin typeface="Monaco"/>
              </a:rPr>
              <a:t>).</a:t>
            </a:r>
            <a:r>
              <a:rPr lang="en-US" sz="2400" dirty="0" err="1">
                <a:latin typeface="Monaco"/>
              </a:rPr>
              <a:t>WithOne</a:t>
            </a:r>
            <a:r>
              <a:rPr lang="en-US" sz="2400" dirty="0">
                <a:latin typeface="Monaco"/>
              </a:rPr>
              <a:t>(e =&gt; </a:t>
            </a:r>
            <a:r>
              <a:rPr lang="en-US" sz="2400" dirty="0" err="1">
                <a:latin typeface="Monaco"/>
              </a:rPr>
              <a:t>e.Product</a:t>
            </a:r>
            <a:r>
              <a:rPr lang="en-US" sz="2400" dirty="0">
                <a:latin typeface="Monaco"/>
              </a:rPr>
              <a:t>)</a:t>
            </a:r>
          </a:p>
          <a:p>
            <a:r>
              <a:rPr lang="en-US" sz="2400" dirty="0">
                <a:latin typeface="Monaco"/>
              </a:rPr>
              <a:t>    .</a:t>
            </a:r>
            <a:r>
              <a:rPr lang="en-US" sz="2400" dirty="0" err="1">
                <a:latin typeface="Monaco"/>
              </a:rPr>
              <a:t>HasForeignKey</a:t>
            </a:r>
            <a:r>
              <a:rPr lang="en-US" sz="2400" dirty="0">
                <a:latin typeface="Monaco"/>
              </a:rPr>
              <a:t>&lt;</a:t>
            </a:r>
            <a:r>
              <a:rPr lang="en-US" sz="2400" dirty="0" err="1">
                <a:latin typeface="Monaco"/>
              </a:rPr>
              <a:t>ProductDetails</a:t>
            </a:r>
            <a:r>
              <a:rPr lang="en-US" sz="2400" dirty="0">
                <a:latin typeface="Monaco"/>
              </a:rPr>
              <a:t>&gt;(e =&gt; </a:t>
            </a:r>
            <a:r>
              <a:rPr lang="en-US" sz="2400" dirty="0" err="1">
                <a:latin typeface="Monaco"/>
              </a:rPr>
              <a:t>e.Id</a:t>
            </a:r>
            <a:r>
              <a:rPr lang="en-US" sz="2400" dirty="0">
                <a:latin typeface="Monaco"/>
              </a:rPr>
              <a:t>);</a:t>
            </a:r>
          </a:p>
          <a:p>
            <a:endParaRPr lang="en-US" sz="2400" dirty="0">
              <a:latin typeface="Monaco"/>
            </a:endParaRPr>
          </a:p>
          <a:p>
            <a:r>
              <a:rPr lang="en-US" sz="2400" dirty="0" err="1">
                <a:latin typeface="Monaco"/>
              </a:rPr>
              <a:t>modelBuilder.Entity</a:t>
            </a:r>
            <a:r>
              <a:rPr lang="en-US" sz="2400" dirty="0">
                <a:latin typeface="Monaco"/>
              </a:rPr>
              <a:t>&lt;Product&gt;().</a:t>
            </a:r>
            <a:r>
              <a:rPr lang="en-US" sz="2400" dirty="0" err="1">
                <a:latin typeface="Monaco"/>
              </a:rPr>
              <a:t>ToTable</a:t>
            </a:r>
            <a:r>
              <a:rPr lang="en-US" sz="2400" dirty="0">
                <a:latin typeface="Monaco"/>
              </a:rPr>
              <a:t>("Products");</a:t>
            </a:r>
          </a:p>
          <a:p>
            <a:r>
              <a:rPr lang="en-US" sz="2400" dirty="0" err="1">
                <a:latin typeface="Monaco"/>
              </a:rPr>
              <a:t>modelBuilder.Entity</a:t>
            </a:r>
            <a:r>
              <a:rPr lang="en-US" sz="2400" dirty="0">
                <a:latin typeface="Monaco"/>
              </a:rPr>
              <a:t>&lt;</a:t>
            </a:r>
            <a:r>
              <a:rPr lang="en-US" sz="2400" dirty="0" err="1">
                <a:latin typeface="Monaco"/>
              </a:rPr>
              <a:t>ProductDetails</a:t>
            </a:r>
            <a:r>
              <a:rPr lang="en-US" sz="2400" dirty="0">
                <a:latin typeface="Monaco"/>
              </a:rPr>
              <a:t>&gt;().</a:t>
            </a:r>
            <a:r>
              <a:rPr lang="en-US" sz="2400" dirty="0" err="1">
                <a:latin typeface="Monaco"/>
              </a:rPr>
              <a:t>ToTable</a:t>
            </a:r>
            <a:r>
              <a:rPr lang="en-US" sz="2400" dirty="0">
                <a:latin typeface="Monaco"/>
              </a:rPr>
              <a:t>("Products");</a:t>
            </a:r>
          </a:p>
        </p:txBody>
      </p:sp>
    </p:spTree>
    <p:extLst>
      <p:ext uri="{BB962C8B-B14F-4D97-AF65-F5344CB8AC3E}">
        <p14:creationId xmlns:p14="http://schemas.microsoft.com/office/powerpoint/2010/main" val="877143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Query Types</a:t>
            </a:r>
          </a:p>
        </p:txBody>
      </p:sp>
    </p:spTree>
    <p:extLst>
      <p:ext uri="{BB962C8B-B14F-4D97-AF65-F5344CB8AC3E}">
        <p14:creationId xmlns:p14="http://schemas.microsoft.com/office/powerpoint/2010/main" val="202188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1B7A324-029E-40A6-9601-B6615D377F7C}"/>
              </a:ext>
            </a:extLst>
          </p:cNvPr>
          <p:cNvSpPr>
            <a:spLocks noGrp="1"/>
          </p:cNvSpPr>
          <p:nvPr>
            <p:ph type="title"/>
          </p:nvPr>
        </p:nvSpPr>
        <p:spPr/>
        <p:txBody>
          <a:bodyPr/>
          <a:lstStyle/>
          <a:p>
            <a:r>
              <a:rPr lang="en-US" dirty="0"/>
              <a:t>Entity Framework Core 2.0 Goals</a:t>
            </a:r>
          </a:p>
        </p:txBody>
      </p:sp>
      <p:sp>
        <p:nvSpPr>
          <p:cNvPr id="10" name="Text Placeholder 9">
            <a:extLst>
              <a:ext uri="{FF2B5EF4-FFF2-40B4-BE49-F238E27FC236}">
                <a16:creationId xmlns:a16="http://schemas.microsoft.com/office/drawing/2014/main" id="{B80EAEEE-F8EA-43A6-B8B2-FDB30FEAEFC1}"/>
              </a:ext>
            </a:extLst>
          </p:cNvPr>
          <p:cNvSpPr>
            <a:spLocks noGrp="1"/>
          </p:cNvSpPr>
          <p:nvPr>
            <p:ph type="body" sz="quarter" idx="4294967295"/>
          </p:nvPr>
        </p:nvSpPr>
        <p:spPr>
          <a:xfrm>
            <a:off x="527990" y="1462405"/>
            <a:ext cx="6221413" cy="4730750"/>
          </a:xfrm>
        </p:spPr>
        <p:txBody>
          <a:bodyPr>
            <a:normAutofit/>
          </a:bodyPr>
          <a:lstStyle/>
          <a:p>
            <a:pPr>
              <a:lnSpc>
                <a:spcPct val="150000"/>
              </a:lnSpc>
            </a:pPr>
            <a:r>
              <a:rPr lang="en-US" sz="3600" dirty="0">
                <a:latin typeface="+mj-lt"/>
              </a:rPr>
              <a:t>.NET Standard 2.0</a:t>
            </a:r>
          </a:p>
          <a:p>
            <a:pPr>
              <a:lnSpc>
                <a:spcPct val="150000"/>
              </a:lnSpc>
            </a:pPr>
            <a:r>
              <a:rPr lang="en-US" sz="3600" dirty="0">
                <a:latin typeface="+mj-lt"/>
              </a:rPr>
              <a:t>Quality</a:t>
            </a:r>
          </a:p>
          <a:p>
            <a:pPr>
              <a:lnSpc>
                <a:spcPct val="150000"/>
              </a:lnSpc>
            </a:pPr>
            <a:r>
              <a:rPr lang="en-US" sz="3600" dirty="0">
                <a:latin typeface="+mj-lt"/>
              </a:rPr>
              <a:t>Performance</a:t>
            </a:r>
          </a:p>
          <a:p>
            <a:pPr>
              <a:lnSpc>
                <a:spcPct val="150000"/>
              </a:lnSpc>
            </a:pPr>
            <a:r>
              <a:rPr lang="en-US" sz="3600" dirty="0">
                <a:latin typeface="+mj-lt"/>
              </a:rPr>
              <a:t>Close feature gap with EF 6</a:t>
            </a:r>
          </a:p>
          <a:p>
            <a:pPr>
              <a:lnSpc>
                <a:spcPct val="150000"/>
              </a:lnSpc>
            </a:pPr>
            <a:r>
              <a:rPr lang="en-US" sz="3600" dirty="0">
                <a:latin typeface="+mj-lt"/>
              </a:rPr>
              <a:t>Reusable building blocks</a:t>
            </a:r>
          </a:p>
        </p:txBody>
      </p:sp>
    </p:spTree>
    <p:extLst>
      <p:ext uri="{BB962C8B-B14F-4D97-AF65-F5344CB8AC3E}">
        <p14:creationId xmlns:p14="http://schemas.microsoft.com/office/powerpoint/2010/main" val="1874987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Types</a:t>
            </a:r>
          </a:p>
        </p:txBody>
      </p:sp>
      <p:sp>
        <p:nvSpPr>
          <p:cNvPr id="2" name="Rectangle 1">
            <a:extLst>
              <a:ext uri="{FF2B5EF4-FFF2-40B4-BE49-F238E27FC236}">
                <a16:creationId xmlns:a16="http://schemas.microsoft.com/office/drawing/2014/main" id="{1617D4B6-43B3-4356-9DC2-C8C7F06A9220}"/>
              </a:ext>
            </a:extLst>
          </p:cNvPr>
          <p:cNvSpPr/>
          <p:nvPr/>
        </p:nvSpPr>
        <p:spPr>
          <a:xfrm>
            <a:off x="527990" y="1556157"/>
            <a:ext cx="8616010" cy="2677656"/>
          </a:xfrm>
          <a:prstGeom prst="rect">
            <a:avLst/>
          </a:prstGeom>
        </p:spPr>
        <p:txBody>
          <a:bodyPr wrap="square">
            <a:spAutoFit/>
          </a:bodyPr>
          <a:lstStyle/>
          <a:p>
            <a:r>
              <a:rPr lang="en-US" sz="2800" dirty="0"/>
              <a:t>Some of the usage scenarios for query types are:</a:t>
            </a:r>
          </a:p>
          <a:p>
            <a:endParaRPr lang="en-US" sz="2800" dirty="0"/>
          </a:p>
          <a:p>
            <a:r>
              <a:rPr lang="en-US" sz="2800" dirty="0"/>
              <a:t>Mapping to views without primary keys</a:t>
            </a:r>
          </a:p>
          <a:p>
            <a:r>
              <a:rPr lang="en-US" sz="2800" dirty="0"/>
              <a:t>Mapping to tables without primary keys</a:t>
            </a:r>
          </a:p>
          <a:p>
            <a:r>
              <a:rPr lang="en-US" sz="2800" dirty="0"/>
              <a:t>Mapping to queries defined in the model</a:t>
            </a:r>
          </a:p>
          <a:p>
            <a:r>
              <a:rPr lang="en-US" sz="2800" dirty="0"/>
              <a:t>Serving as the return type for </a:t>
            </a:r>
            <a:r>
              <a:rPr lang="en-US" sz="2400" dirty="0" err="1">
                <a:solidFill>
                  <a:srgbClr val="000000"/>
                </a:solidFill>
                <a:highlight>
                  <a:srgbClr val="C0C0C0"/>
                </a:highlight>
                <a:latin typeface="Consolas" panose="020B0609020204030204" pitchFamily="49" charset="0"/>
              </a:rPr>
              <a:t>FromSql</a:t>
            </a:r>
            <a:r>
              <a:rPr lang="en-US" sz="2400" dirty="0">
                <a:solidFill>
                  <a:srgbClr val="000000"/>
                </a:solidFill>
                <a:highlight>
                  <a:srgbClr val="C0C0C0"/>
                </a:highlight>
                <a:latin typeface="Consolas" panose="020B0609020204030204" pitchFamily="49" charset="0"/>
              </a:rPr>
              <a:t>()</a:t>
            </a:r>
            <a:r>
              <a:rPr lang="en-US" sz="2400" dirty="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q</a:t>
            </a:r>
            <a:r>
              <a:rPr lang="en-US" sz="2800" dirty="0"/>
              <a:t>ueries</a:t>
            </a:r>
          </a:p>
        </p:txBody>
      </p:sp>
    </p:spTree>
    <p:extLst>
      <p:ext uri="{BB962C8B-B14F-4D97-AF65-F5344CB8AC3E}">
        <p14:creationId xmlns:p14="http://schemas.microsoft.com/office/powerpoint/2010/main" val="4002597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Types</a:t>
            </a:r>
          </a:p>
        </p:txBody>
      </p:sp>
      <p:sp>
        <p:nvSpPr>
          <p:cNvPr id="4" name="Rectangle 3">
            <a:extLst>
              <a:ext uri="{FF2B5EF4-FFF2-40B4-BE49-F238E27FC236}">
                <a16:creationId xmlns:a16="http://schemas.microsoft.com/office/drawing/2014/main" id="{CA9D0FF5-29B8-4C8D-8191-A18A10BA015A}"/>
              </a:ext>
            </a:extLst>
          </p:cNvPr>
          <p:cNvSpPr/>
          <p:nvPr/>
        </p:nvSpPr>
        <p:spPr>
          <a:xfrm>
            <a:off x="527990" y="1871117"/>
            <a:ext cx="11227130" cy="3785652"/>
          </a:xfrm>
          <a:prstGeom prst="rect">
            <a:avLst/>
          </a:prstGeom>
        </p:spPr>
        <p:txBody>
          <a:bodyPr wrap="square">
            <a:spAutoFit/>
          </a:bodyPr>
          <a:lstStyle/>
          <a:p>
            <a:r>
              <a:rPr lang="en-US" sz="2400" dirty="0"/>
              <a:t>public </a:t>
            </a:r>
            <a:r>
              <a:rPr lang="en-US" sz="2400" dirty="0" err="1"/>
              <a:t>DbQuery</a:t>
            </a:r>
            <a:r>
              <a:rPr lang="en-US" sz="2400" dirty="0"/>
              <a:t>&lt;</a:t>
            </a:r>
            <a:r>
              <a:rPr lang="en-US" sz="2400" dirty="0" err="1"/>
              <a:t>BlogPostsCount</a:t>
            </a:r>
            <a:r>
              <a:rPr lang="en-US" sz="2400" dirty="0"/>
              <a:t>&gt; </a:t>
            </a:r>
            <a:r>
              <a:rPr lang="en-US" sz="2400" dirty="0" err="1"/>
              <a:t>BlogPostCounts</a:t>
            </a:r>
            <a:r>
              <a:rPr lang="en-US" sz="2400" dirty="0"/>
              <a:t> { get; set; }</a:t>
            </a:r>
          </a:p>
          <a:p>
            <a:r>
              <a:rPr lang="en-US" sz="2400" dirty="0"/>
              <a:t>…</a:t>
            </a:r>
          </a:p>
          <a:p>
            <a:r>
              <a:rPr lang="en-US" sz="2400" dirty="0" err="1"/>
              <a:t>modelBuilder.Query</a:t>
            </a:r>
            <a:r>
              <a:rPr lang="en-US" sz="2400" dirty="0"/>
              <a:t>&lt;</a:t>
            </a:r>
            <a:r>
              <a:rPr lang="en-US" sz="2400" dirty="0" err="1"/>
              <a:t>BlogPostsCount</a:t>
            </a:r>
            <a:r>
              <a:rPr lang="en-US" sz="2400" dirty="0"/>
              <a:t>&gt;().</a:t>
            </a:r>
            <a:r>
              <a:rPr lang="en-US" sz="2400" dirty="0" err="1"/>
              <a:t>ToView</a:t>
            </a:r>
            <a:r>
              <a:rPr lang="en-US" sz="2400" dirty="0"/>
              <a:t>("</a:t>
            </a:r>
            <a:r>
              <a:rPr lang="en-US" sz="2400" dirty="0" err="1"/>
              <a:t>View_BlogPostCounts</a:t>
            </a:r>
            <a:r>
              <a:rPr lang="en-US" sz="2400" dirty="0"/>
              <a:t>")</a:t>
            </a:r>
          </a:p>
          <a:p>
            <a:r>
              <a:rPr lang="en-US" sz="2400" dirty="0"/>
              <a:t>                .Property(v =&gt; </a:t>
            </a:r>
            <a:r>
              <a:rPr lang="en-US" sz="2400" dirty="0" err="1"/>
              <a:t>v.BlogName</a:t>
            </a:r>
            <a:r>
              <a:rPr lang="en-US" sz="2400" dirty="0"/>
              <a:t>).</a:t>
            </a:r>
            <a:r>
              <a:rPr lang="en-US" sz="2400" dirty="0" err="1"/>
              <a:t>HasColumnName</a:t>
            </a:r>
            <a:r>
              <a:rPr lang="en-US" sz="2400" dirty="0"/>
              <a:t>("Name");</a:t>
            </a:r>
          </a:p>
          <a:p>
            <a:r>
              <a:rPr lang="en-US" sz="2400" dirty="0"/>
              <a:t>…</a:t>
            </a:r>
          </a:p>
          <a:p>
            <a:r>
              <a:rPr lang="en-US" sz="2400" dirty="0"/>
              <a:t>public class </a:t>
            </a:r>
            <a:r>
              <a:rPr lang="en-US" sz="2400" dirty="0" err="1"/>
              <a:t>BlogPostsCount</a:t>
            </a:r>
            <a:endParaRPr lang="en-US" sz="2400" dirty="0"/>
          </a:p>
          <a:p>
            <a:r>
              <a:rPr lang="en-US" sz="2400" dirty="0"/>
              <a:t>    {</a:t>
            </a:r>
          </a:p>
          <a:p>
            <a:r>
              <a:rPr lang="en-US" sz="2400" dirty="0"/>
              <a:t>        public string </a:t>
            </a:r>
            <a:r>
              <a:rPr lang="en-US" sz="2400" dirty="0" err="1"/>
              <a:t>BlogName</a:t>
            </a:r>
            <a:r>
              <a:rPr lang="en-US" sz="2400" dirty="0"/>
              <a:t> { get; set; }</a:t>
            </a:r>
          </a:p>
          <a:p>
            <a:r>
              <a:rPr lang="en-US" sz="2400" dirty="0"/>
              <a:t>        public int </a:t>
            </a:r>
            <a:r>
              <a:rPr lang="en-US" sz="2400" dirty="0" err="1"/>
              <a:t>PostCount</a:t>
            </a:r>
            <a:r>
              <a:rPr lang="en-US" sz="2400" dirty="0"/>
              <a:t> { get; set; }</a:t>
            </a:r>
          </a:p>
          <a:p>
            <a:r>
              <a:rPr lang="en-US" sz="2400" dirty="0"/>
              <a:t>    }</a:t>
            </a:r>
          </a:p>
        </p:txBody>
      </p:sp>
    </p:spTree>
    <p:extLst>
      <p:ext uri="{BB962C8B-B14F-4D97-AF65-F5344CB8AC3E}">
        <p14:creationId xmlns:p14="http://schemas.microsoft.com/office/powerpoint/2010/main" val="1755723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Query Types</a:t>
            </a:r>
          </a:p>
        </p:txBody>
      </p:sp>
    </p:spTree>
    <p:extLst>
      <p:ext uri="{BB962C8B-B14F-4D97-AF65-F5344CB8AC3E}">
        <p14:creationId xmlns:p14="http://schemas.microsoft.com/office/powerpoint/2010/main" val="1848022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Spatial</a:t>
            </a:r>
          </a:p>
        </p:txBody>
      </p:sp>
    </p:spTree>
    <p:extLst>
      <p:ext uri="{BB962C8B-B14F-4D97-AF65-F5344CB8AC3E}">
        <p14:creationId xmlns:p14="http://schemas.microsoft.com/office/powerpoint/2010/main" val="3139086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2892DF-6046-4A7B-9B5B-6ADB2766FE10}"/>
              </a:ext>
            </a:extLst>
          </p:cNvPr>
          <p:cNvSpPr>
            <a:spLocks noGrp="1"/>
          </p:cNvSpPr>
          <p:nvPr>
            <p:ph idx="1"/>
          </p:nvPr>
        </p:nvSpPr>
        <p:spPr>
          <a:xfrm>
            <a:off x="429370" y="1774839"/>
            <a:ext cx="11513709" cy="4380263"/>
          </a:xfrm>
        </p:spPr>
        <p:txBody>
          <a:bodyPr/>
          <a:lstStyle/>
          <a:p>
            <a:r>
              <a:rPr lang="en-US" sz="2600" dirty="0" err="1"/>
              <a:t>Microsoft.EntityFrameworkCore.SqlServer.NetTopologySuite</a:t>
            </a:r>
            <a:endParaRPr lang="en-US" sz="2600" dirty="0"/>
          </a:p>
          <a:p>
            <a:endParaRPr lang="en-US" sz="4000" dirty="0"/>
          </a:p>
          <a:p>
            <a:pPr lvl="0" defTabSz="914400" eaLnBrk="0" fontAlgn="base" hangingPunct="0">
              <a:spcBef>
                <a:spcPct val="0"/>
              </a:spcBef>
              <a:spcAft>
                <a:spcPct val="0"/>
              </a:spcAft>
              <a:buClrTx/>
            </a:pPr>
            <a:r>
              <a:rPr lang="en-US" altLang="en-US" sz="1800" dirty="0">
                <a:solidFill>
                  <a:srgbClr val="0000E0"/>
                </a:solidFill>
                <a:latin typeface="Source Code Pro" panose="020B0509030403020204" pitchFamily="49" charset="0"/>
                <a:cs typeface="+mn-cs"/>
              </a:rPr>
              <a:t>protected override void </a:t>
            </a:r>
            <a:r>
              <a:rPr lang="en-US" altLang="en-US" sz="1800" dirty="0" err="1">
                <a:solidFill>
                  <a:srgbClr val="008B8B"/>
                </a:solidFill>
                <a:latin typeface="Source Code Pro" panose="020B0509030403020204" pitchFamily="49" charset="0"/>
                <a:cs typeface="+mn-cs"/>
              </a:rPr>
              <a:t>OnConfiguring</a:t>
            </a:r>
            <a:r>
              <a:rPr lang="en-US" altLang="en-US" sz="1800" dirty="0">
                <a:solidFill>
                  <a:srgbClr val="000000"/>
                </a:solidFill>
                <a:latin typeface="Source Code Pro" panose="020B0509030403020204" pitchFamily="49" charset="0"/>
                <a:cs typeface="+mn-cs"/>
              </a:rPr>
              <a:t>(</a:t>
            </a:r>
            <a:r>
              <a:rPr lang="en-US" altLang="en-US" sz="1800" dirty="0" err="1">
                <a:solidFill>
                  <a:srgbClr val="00008B"/>
                </a:solidFill>
                <a:latin typeface="Source Code Pro" panose="020B0509030403020204" pitchFamily="49" charset="0"/>
                <a:cs typeface="+mn-cs"/>
              </a:rPr>
              <a:t>DbContextOptionsBuilder</a:t>
            </a:r>
            <a:r>
              <a:rPr lang="en-US" altLang="en-US" sz="1800" dirty="0">
                <a:solidFill>
                  <a:srgbClr val="00008B"/>
                </a:solidFill>
                <a:latin typeface="Source Code Pro" panose="020B0509030403020204" pitchFamily="49" charset="0"/>
                <a:cs typeface="+mn-cs"/>
              </a:rPr>
              <a:t> </a:t>
            </a:r>
            <a:r>
              <a:rPr lang="en-US" altLang="en-US" sz="1800" dirty="0" err="1">
                <a:solidFill>
                  <a:srgbClr val="000000"/>
                </a:solidFill>
                <a:latin typeface="Source Code Pro" panose="020B0509030403020204" pitchFamily="49" charset="0"/>
                <a:cs typeface="+mn-cs"/>
              </a:rPr>
              <a:t>optionsBuilder</a:t>
            </a: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err="1">
                <a:solidFill>
                  <a:srgbClr val="000000"/>
                </a:solidFill>
                <a:latin typeface="Source Code Pro" panose="020B0509030403020204" pitchFamily="49" charset="0"/>
                <a:cs typeface="+mn-cs"/>
              </a:rPr>
              <a:t>optionsBuilder</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err="1">
                <a:solidFill>
                  <a:srgbClr val="008B8B"/>
                </a:solidFill>
                <a:latin typeface="Source Code Pro" panose="020B0509030403020204" pitchFamily="49" charset="0"/>
                <a:cs typeface="+mn-cs"/>
              </a:rPr>
              <a:t>UseSqlServer</a:t>
            </a: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a:solidFill>
                  <a:srgbClr val="A31515"/>
                </a:solidFill>
                <a:latin typeface="Source Code Pro" panose="020B0509030403020204" pitchFamily="49" charset="0"/>
                <a:cs typeface="+mn-cs"/>
              </a:rPr>
              <a:t>"data source=.;initial catalog=</a:t>
            </a:r>
            <a:r>
              <a:rPr lang="en-US" altLang="en-US" sz="1800" dirty="0" err="1">
                <a:solidFill>
                  <a:srgbClr val="A31515"/>
                </a:solidFill>
                <a:latin typeface="Source Code Pro" panose="020B0509030403020204" pitchFamily="49" charset="0"/>
                <a:cs typeface="+mn-cs"/>
              </a:rPr>
              <a:t>WideWorldImporters;integrated</a:t>
            </a:r>
            <a:r>
              <a:rPr lang="en-US" altLang="en-US" sz="1800" dirty="0">
                <a:solidFill>
                  <a:srgbClr val="A31515"/>
                </a:solidFill>
                <a:latin typeface="Source Code Pro" panose="020B0509030403020204" pitchFamily="49" charset="0"/>
                <a:cs typeface="+mn-cs"/>
              </a:rPr>
              <a:t> security=True”</a:t>
            </a:r>
            <a:r>
              <a:rPr lang="en-US" altLang="en-US" sz="1800" b="1" dirty="0">
                <a:solidFill>
                  <a:srgbClr val="A31515"/>
                </a:solidFill>
                <a:latin typeface="Source Code Pro" panose="020B0509030403020204" pitchFamily="49" charset="0"/>
                <a:cs typeface="+mn-cs"/>
              </a:rPr>
              <a:t>,</a:t>
            </a:r>
            <a:br>
              <a:rPr lang="en-US" altLang="en-US" sz="1800" b="1" dirty="0">
                <a:solidFill>
                  <a:srgbClr val="000000"/>
                </a:solidFill>
                <a:latin typeface="Source Code Pro" panose="020B0509030403020204" pitchFamily="49" charset="0"/>
                <a:cs typeface="+mn-cs"/>
              </a:rPr>
            </a:br>
            <a:r>
              <a:rPr lang="en-US" altLang="en-US" sz="1800" b="1" dirty="0">
                <a:solidFill>
                  <a:srgbClr val="000000"/>
                </a:solidFill>
                <a:latin typeface="Source Code Pro" panose="020B0509030403020204" pitchFamily="49" charset="0"/>
                <a:cs typeface="+mn-cs"/>
              </a:rPr>
              <a:t>            x =&gt; </a:t>
            </a:r>
            <a:r>
              <a:rPr lang="en-US" altLang="en-US" sz="1800" b="1" dirty="0" err="1">
                <a:solidFill>
                  <a:srgbClr val="000000"/>
                </a:solidFill>
                <a:latin typeface="Source Code Pro" panose="020B0509030403020204" pitchFamily="49" charset="0"/>
                <a:cs typeface="+mn-cs"/>
              </a:rPr>
              <a:t>x.</a:t>
            </a:r>
            <a:r>
              <a:rPr lang="en-US" altLang="en-US" sz="1800" b="1" dirty="0" err="1">
                <a:solidFill>
                  <a:srgbClr val="008B8B"/>
                </a:solidFill>
                <a:latin typeface="Source Code Pro" panose="020B0509030403020204" pitchFamily="49" charset="0"/>
                <a:cs typeface="+mn-cs"/>
              </a:rPr>
              <a:t>UseNetTopologySuite</a:t>
            </a:r>
            <a:r>
              <a:rPr lang="en-US" altLang="en-US" sz="1800" b="1"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a:t>
            </a:r>
            <a:endParaRPr lang="en-US" altLang="en-US" sz="6000" dirty="0">
              <a:solidFill>
                <a:srgbClr val="000000"/>
              </a:solidFill>
              <a:latin typeface="Arial" panose="020B0604020202020204" pitchFamily="34" charset="0"/>
              <a:cs typeface="+mn-cs"/>
            </a:endParaRPr>
          </a:p>
          <a:p>
            <a:endParaRPr lang="en-US" dirty="0"/>
          </a:p>
        </p:txBody>
      </p:sp>
      <p:sp>
        <p:nvSpPr>
          <p:cNvPr id="3" name="Title 2">
            <a:extLst>
              <a:ext uri="{FF2B5EF4-FFF2-40B4-BE49-F238E27FC236}">
                <a16:creationId xmlns:a16="http://schemas.microsoft.com/office/drawing/2014/main" id="{B0E30908-DDBB-403C-AE82-15B334E33333}"/>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4239239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9CE36E-870B-400B-9BF3-48C15831E015}"/>
              </a:ext>
            </a:extLst>
          </p:cNvPr>
          <p:cNvSpPr>
            <a:spLocks noGrp="1"/>
          </p:cNvSpPr>
          <p:nvPr>
            <p:ph idx="1"/>
          </p:nvPr>
        </p:nvSpPr>
        <p:spPr>
          <a:xfrm>
            <a:off x="429370" y="1209041"/>
            <a:ext cx="11306755" cy="4946062"/>
          </a:xfrm>
        </p:spPr>
        <p:txBody>
          <a:bodyPr>
            <a:normAutofit/>
          </a:bodyPr>
          <a:lstStyle/>
          <a:p>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NetTopologySuite.Geometries</a:t>
            </a:r>
            <a:r>
              <a:rPr lang="en-US" dirty="0">
                <a:solidFill>
                  <a:srgbClr val="000000"/>
                </a:solidFill>
                <a:latin typeface="Consolas" panose="020B0609020204030204" pitchFamily="49" charset="0"/>
              </a:rPr>
              <a:t>;</a:t>
            </a:r>
          </a:p>
          <a:p>
            <a:r>
              <a:rPr lang="en-US" dirty="0">
                <a:solidFill>
                  <a:srgbClr val="0101FD"/>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err="1">
                <a:solidFill>
                  <a:srgbClr val="007D9A"/>
                </a:solidFill>
                <a:latin typeface="Consolas" panose="020B0609020204030204" pitchFamily="49" charset="0"/>
              </a:rPr>
              <a:t>MyApp</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Friend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 				[</a:t>
            </a:r>
            <a:r>
              <a:rPr lang="en-US" dirty="0">
                <a:solidFill>
                  <a:srgbClr val="007D9A"/>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Point Location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312819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566A0-9A71-4E25-A8F4-E44310C4C61B}"/>
              </a:ext>
            </a:extLst>
          </p:cNvPr>
          <p:cNvSpPr>
            <a:spLocks noGrp="1"/>
          </p:cNvSpPr>
          <p:nvPr>
            <p:ph idx="1"/>
          </p:nvPr>
        </p:nvSpPr>
        <p:spPr/>
        <p:txBody>
          <a:bodyPr/>
          <a:lstStyle/>
          <a:p>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MyDbContext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context.Add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Friend { Name = </a:t>
            </a:r>
            <a:r>
              <a:rPr lang="en-US" dirty="0">
                <a:solidFill>
                  <a:srgbClr val="A31515"/>
                </a:solidFill>
                <a:latin typeface="Consolas" panose="020B0609020204030204" pitchFamily="49" charset="0"/>
              </a:rPr>
              <a:t>"Bill"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Location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Point(-122.34877, 47.6233355) {SRID = 4326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context.SaveChanges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1669093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3FB26B-EE53-4281-BB3C-7F399A5000E5}"/>
              </a:ext>
            </a:extLst>
          </p:cNvPr>
          <p:cNvSpPr>
            <a:spLocks noGrp="1"/>
          </p:cNvSpPr>
          <p:nvPr>
            <p:ph idx="1"/>
          </p:nvPr>
        </p:nvSpPr>
        <p:spPr/>
        <p:txBody>
          <a:bodyPr/>
          <a:lstStyle/>
          <a:p>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6B322932-EC9E-4575-AAE2-7B2346D28CBB}"/>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517835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Query Tags</a:t>
            </a:r>
          </a:p>
        </p:txBody>
      </p:sp>
    </p:spTree>
    <p:extLst>
      <p:ext uri="{BB962C8B-B14F-4D97-AF65-F5344CB8AC3E}">
        <p14:creationId xmlns:p14="http://schemas.microsoft.com/office/powerpoint/2010/main" val="1589447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399C87C-7F47-4A66-9FB1-691448276CCF}"/>
              </a:ext>
            </a:extLst>
          </p:cNvPr>
          <p:cNvSpPr>
            <a:spLocks noGrp="1"/>
          </p:cNvSpPr>
          <p:nvPr>
            <p:ph idx="1"/>
          </p:nvPr>
        </p:nvSpPr>
        <p:spPr/>
        <p:txBody>
          <a:bodyPr/>
          <a:lstStyle/>
          <a:p>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TagWith</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is my spatial query!"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Tags</a:t>
            </a:r>
          </a:p>
        </p:txBody>
      </p:sp>
    </p:spTree>
    <p:extLst>
      <p:ext uri="{BB962C8B-B14F-4D97-AF65-F5344CB8AC3E}">
        <p14:creationId xmlns:p14="http://schemas.microsoft.com/office/powerpoint/2010/main" val="352527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Like Function</a:t>
            </a:r>
          </a:p>
        </p:txBody>
      </p:sp>
    </p:spTree>
    <p:extLst>
      <p:ext uri="{BB962C8B-B14F-4D97-AF65-F5344CB8AC3E}">
        <p14:creationId xmlns:p14="http://schemas.microsoft.com/office/powerpoint/2010/main" val="2954032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90B9D-BCBE-47BD-8DAD-EA30EA9D15F3}"/>
              </a:ext>
            </a:extLst>
          </p:cNvPr>
          <p:cNvSpPr>
            <a:spLocks noGrp="1"/>
          </p:cNvSpPr>
          <p:nvPr>
            <p:ph idx="1"/>
          </p:nvPr>
        </p:nvSpPr>
        <p:spPr/>
        <p:txBody>
          <a:bodyPr/>
          <a:lstStyle/>
          <a:p>
            <a:r>
              <a:rPr lang="en-US" dirty="0">
                <a:solidFill>
                  <a:srgbClr val="008000"/>
                </a:solidFill>
                <a:latin typeface="Consolas" panose="020B0609020204030204" pitchFamily="49" charset="0"/>
              </a:rPr>
              <a:t>-- This is my spatial query!</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TOP(@__p_1) [f].[</a:t>
            </a:r>
            <a:r>
              <a:rPr lang="en-US" dirty="0">
                <a:solidFill>
                  <a:srgbClr val="0101FD"/>
                </a:solidFill>
                <a:latin typeface="Consolas" panose="020B0609020204030204" pitchFamily="49" charset="0"/>
              </a:rPr>
              <a:t>Name</a:t>
            </a:r>
            <a:r>
              <a:rPr lang="en-US" dirty="0">
                <a:solidFill>
                  <a:srgbClr val="000000"/>
                </a:solidFill>
                <a:latin typeface="Consolas" panose="020B0609020204030204" pitchFamily="49" charset="0"/>
              </a:rPr>
              <a:t>], [f].[Location]</a:t>
            </a:r>
          </a:p>
          <a:p>
            <a:r>
              <a:rPr lang="en-US">
                <a:solidFill>
                  <a:srgbClr val="0101FD"/>
                </a:solidFill>
                <a:latin typeface="Consolas" panose="020B0609020204030204" pitchFamily="49" charset="0"/>
              </a:rPr>
              <a:t>FROM</a:t>
            </a:r>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[Friends] </a:t>
            </a:r>
            <a:r>
              <a:rPr lang="en-US" dirty="0">
                <a:solidFill>
                  <a:srgbClr val="0101FD"/>
                </a:solidFill>
                <a:latin typeface="Consolas" panose="020B0609020204030204" pitchFamily="49" charset="0"/>
              </a:rPr>
              <a:t>AS</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f]</a:t>
            </a:r>
          </a:p>
          <a:p>
            <a:r>
              <a:rPr lang="en-US">
                <a:solidFill>
                  <a:srgbClr val="0101FD"/>
                </a:solidFill>
                <a:latin typeface="Consolas" panose="020B0609020204030204" pitchFamily="49" charset="0"/>
              </a:rPr>
              <a:t>ORDER</a:t>
            </a:r>
            <a:r>
              <a:rPr lang="en-US">
                <a:solidFill>
                  <a:srgbClr val="000000"/>
                </a:solidFill>
                <a:latin typeface="Consolas" panose="020B0609020204030204" pitchFamily="49" charset="0"/>
              </a:rPr>
              <a:t> </a:t>
            </a:r>
            <a:r>
              <a:rPr lang="en-US" dirty="0">
                <a:solidFill>
                  <a:srgbClr val="0101FD"/>
                </a:solidFill>
                <a:latin typeface="Consolas" panose="020B0609020204030204" pitchFamily="49" charset="0"/>
              </a:rPr>
              <a:t>BY</a:t>
            </a:r>
            <a:r>
              <a:rPr lang="en-US" dirty="0">
                <a:solidFill>
                  <a:srgbClr val="000000"/>
                </a:solidFill>
                <a:latin typeface="Consolas" panose="020B0609020204030204" pitchFamily="49" charset="0"/>
              </a:rPr>
              <a:t> [f].[Location].</a:t>
            </a:r>
            <a:r>
              <a:rPr lang="en-US" dirty="0" err="1">
                <a:solidFill>
                  <a:srgbClr val="000000"/>
                </a:solidFill>
                <a:latin typeface="Consolas" panose="020B0609020204030204" pitchFamily="49" charset="0"/>
              </a:rPr>
              <a:t>STDistance</a:t>
            </a:r>
            <a:r>
              <a:rPr lang="en-US" dirty="0">
                <a:solidFill>
                  <a:srgbClr val="000000"/>
                </a:solidFill>
                <a:latin typeface="Consolas" panose="020B0609020204030204" pitchFamily="49" charset="0"/>
              </a:rPr>
              <a:t>(@__myLocation_0) </a:t>
            </a:r>
            <a:r>
              <a:rPr lang="en-US" dirty="0">
                <a:solidFill>
                  <a:srgbClr val="0101FD"/>
                </a:solidFill>
                <a:latin typeface="Consolas" panose="020B0609020204030204" pitchFamily="49" charset="0"/>
              </a:rPr>
              <a:t>DESC</a:t>
            </a:r>
            <a:endParaRPr lang="en-US" dirty="0"/>
          </a:p>
        </p:txBody>
      </p:sp>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Tags</a:t>
            </a:r>
          </a:p>
        </p:txBody>
      </p:sp>
    </p:spTree>
    <p:extLst>
      <p:ext uri="{BB962C8B-B14F-4D97-AF65-F5344CB8AC3E}">
        <p14:creationId xmlns:p14="http://schemas.microsoft.com/office/powerpoint/2010/main" val="3805423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Query Tags</a:t>
            </a:r>
          </a:p>
        </p:txBody>
      </p:sp>
    </p:spTree>
    <p:extLst>
      <p:ext uri="{BB962C8B-B14F-4D97-AF65-F5344CB8AC3E}">
        <p14:creationId xmlns:p14="http://schemas.microsoft.com/office/powerpoint/2010/main" val="203425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04214"/>
            <a:ext cx="10989733" cy="3301577"/>
          </a:xfrm>
        </p:spPr>
        <p:txBody>
          <a:bodyPr/>
          <a:lstStyle/>
          <a:p>
            <a:r>
              <a:rPr lang="en-US" dirty="0"/>
              <a:t>EF Core 2.1 won’t be binary compatible with EF Core 1.0</a:t>
            </a:r>
          </a:p>
          <a:p>
            <a:r>
              <a:rPr lang="en-US" dirty="0"/>
              <a:t>Cosmos DB provider will be coming in future</a:t>
            </a:r>
          </a:p>
          <a:p>
            <a:r>
              <a:rPr lang="en-US" dirty="0"/>
              <a:t>Stored Procedures native support not support but work arounds using string interpolation in raw SQL methods</a:t>
            </a:r>
          </a:p>
        </p:txBody>
      </p:sp>
      <p:sp>
        <p:nvSpPr>
          <p:cNvPr id="2" name="Title 1"/>
          <p:cNvSpPr>
            <a:spLocks noGrp="1"/>
          </p:cNvSpPr>
          <p:nvPr>
            <p:ph type="title"/>
          </p:nvPr>
        </p:nvSpPr>
        <p:spPr/>
        <p:txBody>
          <a:bodyPr/>
          <a:lstStyle/>
          <a:p>
            <a:r>
              <a:rPr lang="en-US" dirty="0"/>
              <a:t>Things to know…</a:t>
            </a:r>
          </a:p>
        </p:txBody>
      </p:sp>
    </p:spTree>
    <p:extLst>
      <p:ext uri="{BB962C8B-B14F-4D97-AF65-F5344CB8AC3E}">
        <p14:creationId xmlns:p14="http://schemas.microsoft.com/office/powerpoint/2010/main" val="2327828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https://github.com/cwoodruff/EFCore21Demos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1236662" y="5432470"/>
            <a:ext cx="3381719" cy="354012"/>
          </a:xfrm>
        </p:spPr>
        <p:txBody>
          <a:bodyPr/>
          <a:lstStyle/>
          <a:p>
            <a:r>
              <a:rPr lang="en-US" sz="1400" dirty="0">
                <a:solidFill>
                  <a:schemeClr val="tx1"/>
                </a:solidFill>
              </a:rPr>
              <a:t>www.linkedin.com/in/chriswoodruff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sp>
        <p:nvSpPr>
          <p:cNvPr id="10" name="Text Placeholder 9"/>
          <p:cNvSpPr>
            <a:spLocks noGrp="1"/>
          </p:cNvSpPr>
          <p:nvPr>
            <p:ph type="body" sz="quarter" idx="12"/>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3"/>
          </p:nvPr>
        </p:nvSpPr>
        <p:spPr>
          <a:xfrm>
            <a:off x="1236662" y="4760173"/>
            <a:ext cx="3023911" cy="354012"/>
          </a:xfrm>
        </p:spPr>
        <p:txBody>
          <a:bodyPr>
            <a:normAutofit/>
          </a:bodyPr>
          <a:lstStyle/>
          <a:p>
            <a:r>
              <a:rPr lang="en-US" dirty="0">
                <a:solidFill>
                  <a:schemeClr val="tx1"/>
                </a:solidFill>
              </a:rPr>
              <a:t>www.twitter.com/cwoodruff</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
        <p:nvSpPr>
          <p:cNvPr id="5" name="Rectangle 4">
            <a:extLst>
              <a:ext uri="{FF2B5EF4-FFF2-40B4-BE49-F238E27FC236}">
                <a16:creationId xmlns:a16="http://schemas.microsoft.com/office/drawing/2014/main" id="{4DE6ECD1-A124-450C-BAC5-2F12E83C1813}"/>
              </a:ext>
            </a:extLst>
          </p:cNvPr>
          <p:cNvSpPr/>
          <p:nvPr/>
        </p:nvSpPr>
        <p:spPr>
          <a:xfrm>
            <a:off x="4554718" y="199518"/>
            <a:ext cx="7637668" cy="523220"/>
          </a:xfrm>
          <a:prstGeom prst="rect">
            <a:avLst/>
          </a:prstGeom>
        </p:spPr>
        <p:txBody>
          <a:bodyPr wrap="none">
            <a:spAutoFit/>
          </a:bodyPr>
          <a:lstStyle/>
          <a:p>
            <a:r>
              <a:rPr lang="en-US" sz="2800" dirty="0"/>
              <a:t>https://github.com/cwoodruff/EFCore21Demos</a:t>
            </a:r>
          </a:p>
        </p:txBody>
      </p:sp>
    </p:spTree>
    <p:extLst>
      <p:ext uri="{BB962C8B-B14F-4D97-AF65-F5344CB8AC3E}">
        <p14:creationId xmlns:p14="http://schemas.microsoft.com/office/powerpoint/2010/main" val="415448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A9424-294F-4A33-A583-3379B67A6B84}"/>
              </a:ext>
            </a:extLst>
          </p:cNvPr>
          <p:cNvSpPr>
            <a:spLocks noGrp="1"/>
          </p:cNvSpPr>
          <p:nvPr>
            <p:ph type="title"/>
          </p:nvPr>
        </p:nvSpPr>
        <p:spPr/>
        <p:txBody>
          <a:bodyPr/>
          <a:lstStyle/>
          <a:p>
            <a:r>
              <a:rPr lang="en-US" dirty="0"/>
              <a:t>Like Query Operator</a:t>
            </a:r>
          </a:p>
        </p:txBody>
      </p:sp>
      <p:sp>
        <p:nvSpPr>
          <p:cNvPr id="4" name="Rectangle 3">
            <a:extLst>
              <a:ext uri="{FF2B5EF4-FFF2-40B4-BE49-F238E27FC236}">
                <a16:creationId xmlns:a16="http://schemas.microsoft.com/office/drawing/2014/main" id="{B75901EE-125B-4E92-9159-A140BAFEA611}"/>
              </a:ext>
            </a:extLst>
          </p:cNvPr>
          <p:cNvSpPr/>
          <p:nvPr/>
        </p:nvSpPr>
        <p:spPr>
          <a:xfrm>
            <a:off x="1378226" y="1674600"/>
            <a:ext cx="6447183" cy="1815882"/>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customers = </a:t>
            </a:r>
            <a:r>
              <a:rPr lang="en-US" sz="2800" dirty="0">
                <a:solidFill>
                  <a:srgbClr val="0000FF"/>
                </a:solidFill>
                <a:latin typeface="Monaco"/>
              </a:rPr>
              <a:t>from</a:t>
            </a:r>
            <a:r>
              <a:rPr lang="en-US" sz="2800" dirty="0">
                <a:solidFill>
                  <a:srgbClr val="000000"/>
                </a:solidFill>
                <a:latin typeface="Monaco"/>
              </a:rPr>
              <a:t> c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context.Customers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EF.Functions.Like</a:t>
            </a:r>
            <a:r>
              <a:rPr lang="en-US" sz="2800" dirty="0">
                <a:solidFill>
                  <a:srgbClr val="000000"/>
                </a:solidFill>
                <a:latin typeface="Monaco"/>
              </a:rPr>
              <a:t>(</a:t>
            </a:r>
            <a:r>
              <a:rPr lang="en-US" sz="2800" dirty="0" err="1">
                <a:solidFill>
                  <a:srgbClr val="000000"/>
                </a:solidFill>
                <a:latin typeface="Monaco"/>
              </a:rPr>
              <a:t>c.Name</a:t>
            </a:r>
            <a:r>
              <a:rPr lang="en-US" sz="2800" dirty="0">
                <a:solidFill>
                  <a:srgbClr val="000000"/>
                </a:solidFill>
                <a:latin typeface="Monaco"/>
              </a:rPr>
              <a:t>, </a:t>
            </a:r>
            <a:r>
              <a:rPr lang="en-US" sz="2800" dirty="0">
                <a:solidFill>
                  <a:srgbClr val="A31515"/>
                </a:solidFill>
                <a:latin typeface="Monaco"/>
              </a:rPr>
              <a:t>"a%"</a:t>
            </a:r>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c;</a:t>
            </a:r>
            <a:endParaRPr lang="en-US" sz="2800" dirty="0"/>
          </a:p>
        </p:txBody>
      </p:sp>
      <p:sp>
        <p:nvSpPr>
          <p:cNvPr id="5" name="Rectangle 4">
            <a:extLst>
              <a:ext uri="{FF2B5EF4-FFF2-40B4-BE49-F238E27FC236}">
                <a16:creationId xmlns:a16="http://schemas.microsoft.com/office/drawing/2014/main" id="{F20A6441-9EDB-4E3A-BF95-D243B40FF390}"/>
              </a:ext>
            </a:extLst>
          </p:cNvPr>
          <p:cNvSpPr/>
          <p:nvPr/>
        </p:nvSpPr>
        <p:spPr>
          <a:xfrm>
            <a:off x="1378226" y="4086515"/>
            <a:ext cx="6096000" cy="954107"/>
          </a:xfrm>
          <a:prstGeom prst="rect">
            <a:avLst/>
          </a:prstGeom>
        </p:spPr>
        <p:txBody>
          <a:bodyPr>
            <a:spAutoFit/>
          </a:bodyPr>
          <a:lstStyle/>
          <a:p>
            <a:r>
              <a:rPr lang="en-US" sz="2800" dirty="0">
                <a:solidFill>
                  <a:srgbClr val="0000FF"/>
                </a:solidFill>
                <a:latin typeface="Monaco"/>
              </a:rPr>
              <a:t>SELECT</a:t>
            </a:r>
            <a:r>
              <a:rPr lang="en-US" sz="2800" dirty="0">
                <a:solidFill>
                  <a:srgbClr val="000000"/>
                </a:solidFill>
                <a:latin typeface="Monaco"/>
              </a:rPr>
              <a:t> .[</a:t>
            </a:r>
            <a:r>
              <a:rPr lang="en-US" sz="2800" dirty="0">
                <a:solidFill>
                  <a:srgbClr val="0000FF"/>
                </a:solidFill>
                <a:latin typeface="Monaco"/>
              </a:rPr>
              <a:t>Id</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FROM</a:t>
            </a:r>
            <a:r>
              <a:rPr lang="en-US" sz="2800" dirty="0">
                <a:solidFill>
                  <a:srgbClr val="000000"/>
                </a:solidFill>
                <a:latin typeface="Monaco"/>
              </a:rPr>
              <a:t> [Customers] </a:t>
            </a:r>
            <a:r>
              <a:rPr lang="en-US" sz="2800" dirty="0">
                <a:solidFill>
                  <a:srgbClr val="0000FF"/>
                </a:solidFill>
                <a:latin typeface="Monaco"/>
              </a:rPr>
              <a:t>AS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LIKE</a:t>
            </a:r>
            <a:r>
              <a:rPr lang="en-US" sz="2800" dirty="0">
                <a:solidFill>
                  <a:srgbClr val="000000"/>
                </a:solidFill>
                <a:latin typeface="Monaco"/>
              </a:rPr>
              <a:t> </a:t>
            </a:r>
            <a:r>
              <a:rPr lang="en-US" sz="2800" dirty="0" err="1">
                <a:solidFill>
                  <a:srgbClr val="000000"/>
                </a:solidFill>
                <a:latin typeface="Monaco"/>
              </a:rPr>
              <a:t>N</a:t>
            </a:r>
            <a:r>
              <a:rPr lang="en-US" sz="2800" dirty="0" err="1">
                <a:solidFill>
                  <a:srgbClr val="A31515"/>
                </a:solidFill>
                <a:latin typeface="Monaco"/>
              </a:rPr>
              <a:t>'a</a:t>
            </a:r>
            <a:r>
              <a:rPr lang="en-US" sz="2800" dirty="0">
                <a:solidFill>
                  <a:srgbClr val="A31515"/>
                </a:solidFill>
                <a:latin typeface="Monaco"/>
              </a:rPr>
              <a:t>%'</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0BBC547D-F6AD-41F5-8B68-B6A1CAE23E2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85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Like Query Operator</a:t>
            </a:r>
          </a:p>
        </p:txBody>
      </p:sp>
    </p:spTree>
    <p:extLst>
      <p:ext uri="{BB962C8B-B14F-4D97-AF65-F5344CB8AC3E}">
        <p14:creationId xmlns:p14="http://schemas.microsoft.com/office/powerpoint/2010/main" val="212822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Owned Entities</a:t>
            </a:r>
          </a:p>
        </p:txBody>
      </p:sp>
    </p:spTree>
    <p:extLst>
      <p:ext uri="{BB962C8B-B14F-4D97-AF65-F5344CB8AC3E}">
        <p14:creationId xmlns:p14="http://schemas.microsoft.com/office/powerpoint/2010/main" val="314149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1277109"/>
            <a:ext cx="9391262" cy="5262979"/>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a:solidFill>
                  <a:srgbClr val="A31515"/>
                </a:solidFill>
                <a:latin typeface="Monaco"/>
              </a:rPr>
              <a:t>Customer</a:t>
            </a:r>
            <a:r>
              <a:rPr lang="en-US" sz="2800" dirty="0">
                <a:solidFill>
                  <a:srgbClr val="000000"/>
                </a:solidFill>
                <a:latin typeface="Monaco"/>
              </a:rPr>
              <a:t> </a:t>
            </a: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Id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Name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err="1">
                <a:solidFill>
                  <a:srgbClr val="000000"/>
                </a:solidFill>
                <a:latin typeface="Monaco"/>
              </a:rPr>
              <a:t>PhysicalAddress</a:t>
            </a:r>
            <a:r>
              <a:rPr lang="en-US" sz="2800" dirty="0">
                <a:solidFill>
                  <a:srgbClr val="000000"/>
                </a:solidFill>
                <a:latin typeface="Monaco"/>
              </a:rPr>
              <a:t> Address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PhysicalAddress</a:t>
            </a:r>
            <a:endParaRPr lang="en-US" sz="2800" dirty="0">
              <a:solidFill>
                <a:srgbClr val="000000"/>
              </a:solidFill>
              <a:latin typeface="Monaco"/>
            </a:endParaRP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a:t>
            </a:r>
            <a:r>
              <a:rPr lang="en-US" sz="2800" dirty="0" err="1">
                <a:solidFill>
                  <a:srgbClr val="000000"/>
                </a:solidFill>
                <a:latin typeface="Monaco"/>
              </a:rPr>
              <a:t>StreetAddress</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Location </a:t>
            </a:r>
            <a:r>
              <a:rPr lang="en-US" sz="2800" dirty="0" err="1">
                <a:solidFill>
                  <a:srgbClr val="000000"/>
                </a:solidFill>
                <a:latin typeface="Monaco"/>
              </a:rPr>
              <a:t>Location</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p:txBody>
      </p:sp>
      <p:sp>
        <p:nvSpPr>
          <p:cNvPr id="5" name="TextBox 4">
            <a:extLst>
              <a:ext uri="{FF2B5EF4-FFF2-40B4-BE49-F238E27FC236}">
                <a16:creationId xmlns:a16="http://schemas.microsoft.com/office/drawing/2014/main" id="{B666C49B-F8EB-41B1-B3F8-7D63CE4C446D}"/>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98762289"/>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pass_18_summit_speakerTheme">
  <a:themeElements>
    <a:clrScheme name="PASS Color Palette">
      <a:dk1>
        <a:srgbClr val="000000"/>
      </a:dk1>
      <a:lt1>
        <a:srgbClr val="AFAFAF"/>
      </a:lt1>
      <a:dk2>
        <a:srgbClr val="505050"/>
      </a:dk2>
      <a:lt2>
        <a:srgbClr val="FFFFFF"/>
      </a:lt2>
      <a:accent1>
        <a:srgbClr val="F0493E"/>
      </a:accent1>
      <a:accent2>
        <a:srgbClr val="B8232F"/>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_18_summit_speakerTheme" id="{13FA526F-4055-4240-ADBB-10A656D7DF1B}" vid="{0AB9ECCA-174F-4590-B779-0D049C71B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Template>
  <TotalTime>3316</TotalTime>
  <Words>1432</Words>
  <Application>Microsoft Office PowerPoint</Application>
  <PresentationFormat>Widescreen</PresentationFormat>
  <Paragraphs>323</Paragraphs>
  <Slides>54</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54</vt:i4>
      </vt:variant>
    </vt:vector>
  </HeadingPairs>
  <TitlesOfParts>
    <vt:vector size="67" baseType="lpstr">
      <vt:lpstr>Arial</vt:lpstr>
      <vt:lpstr>Calibri</vt:lpstr>
      <vt:lpstr>Consolas</vt:lpstr>
      <vt:lpstr>Gill Sans</vt:lpstr>
      <vt:lpstr>inherit</vt:lpstr>
      <vt:lpstr>Monaco</vt:lpstr>
      <vt:lpstr>Open Sans</vt:lpstr>
      <vt:lpstr>Segoe UI</vt:lpstr>
      <vt:lpstr>Segoe UI Light</vt:lpstr>
      <vt:lpstr>Segoe UI Semilight</vt:lpstr>
      <vt:lpstr>Source Code Pro</vt:lpstr>
      <vt:lpstr>PASSMarathon</vt:lpstr>
      <vt:lpstr>pass_18_summit_speakerTheme</vt:lpstr>
      <vt:lpstr>PowerPoint Presentation</vt:lpstr>
      <vt:lpstr>Chris Woodruff</vt:lpstr>
      <vt:lpstr>Agenda</vt:lpstr>
      <vt:lpstr>Entity Framework Core 2.0 Goals</vt:lpstr>
      <vt:lpstr>PowerPoint Presentation</vt:lpstr>
      <vt:lpstr>Like Query Operator</vt:lpstr>
      <vt:lpstr>Demo</vt:lpstr>
      <vt:lpstr>PowerPoint Presentation</vt:lpstr>
      <vt:lpstr>Owned Entities and Table Splitting</vt:lpstr>
      <vt:lpstr>Owned Entities and Table Splitting</vt:lpstr>
      <vt:lpstr>PowerPoint Presentation</vt:lpstr>
      <vt:lpstr>Global Query Filters</vt:lpstr>
      <vt:lpstr>Demo</vt:lpstr>
      <vt:lpstr>PowerPoint Presentation</vt:lpstr>
      <vt:lpstr>DbContext Pooling</vt:lpstr>
      <vt:lpstr>DbContext Pooling</vt:lpstr>
      <vt:lpstr>DbContext Pooling</vt:lpstr>
      <vt:lpstr>Demo</vt:lpstr>
      <vt:lpstr>PowerPoint Presentation</vt:lpstr>
      <vt:lpstr>String interpolation in raw SQL methods</vt:lpstr>
      <vt:lpstr>Demo</vt:lpstr>
      <vt:lpstr>PowerPoint Presentation</vt:lpstr>
      <vt:lpstr>Explicitly Compiled Queries</vt:lpstr>
      <vt:lpstr>Demo</vt:lpstr>
      <vt:lpstr>PowerPoint Presentation</vt:lpstr>
      <vt:lpstr>Database Scalar Function Mapping</vt:lpstr>
      <vt:lpstr>PowerPoint Presentation</vt:lpstr>
      <vt:lpstr>Entity Constructor Parameters</vt:lpstr>
      <vt:lpstr>Entity Constructor Parameters</vt:lpstr>
      <vt:lpstr>Data Seeding Example</vt:lpstr>
      <vt:lpstr>PowerPoint Presentation</vt:lpstr>
      <vt:lpstr>Lazy Loading Example</vt:lpstr>
      <vt:lpstr>Demo</vt:lpstr>
      <vt:lpstr>PowerPoint Presentation</vt:lpstr>
      <vt:lpstr>LINQ GroupBy</vt:lpstr>
      <vt:lpstr>Demo</vt:lpstr>
      <vt:lpstr>PowerPoint Presentation</vt:lpstr>
      <vt:lpstr>Table Splitting</vt:lpstr>
      <vt:lpstr>PowerPoint Presentation</vt:lpstr>
      <vt:lpstr>Query Types</vt:lpstr>
      <vt:lpstr>Query Types</vt:lpstr>
      <vt:lpstr>Demo</vt:lpstr>
      <vt:lpstr>PowerPoint Presentation</vt:lpstr>
      <vt:lpstr>Spatial</vt:lpstr>
      <vt:lpstr>Spatial</vt:lpstr>
      <vt:lpstr>Spatial</vt:lpstr>
      <vt:lpstr>Spatial</vt:lpstr>
      <vt:lpstr>PowerPoint Presentation</vt:lpstr>
      <vt:lpstr>Query Tags</vt:lpstr>
      <vt:lpstr>Query Tags</vt:lpstr>
      <vt:lpstr>Demo</vt:lpstr>
      <vt:lpstr>Things to know…</vt:lpstr>
      <vt:lpstr>More information?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11</cp:revision>
  <dcterms:created xsi:type="dcterms:W3CDTF">2017-09-25T12:34:13Z</dcterms:created>
  <dcterms:modified xsi:type="dcterms:W3CDTF">2019-01-17T15:10:37Z</dcterms:modified>
</cp:coreProperties>
</file>