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08" r:id="rId2"/>
  </p:sldMasterIdLst>
  <p:notesMasterIdLst>
    <p:notesMasterId r:id="rId22"/>
  </p:notesMasterIdLst>
  <p:sldIdLst>
    <p:sldId id="273" r:id="rId3"/>
    <p:sldId id="257" r:id="rId4"/>
    <p:sldId id="258" r:id="rId5"/>
    <p:sldId id="275" r:id="rId6"/>
    <p:sldId id="260" r:id="rId7"/>
    <p:sldId id="261" r:id="rId8"/>
    <p:sldId id="274" r:id="rId9"/>
    <p:sldId id="262" r:id="rId10"/>
    <p:sldId id="259" r:id="rId11"/>
    <p:sldId id="263" r:id="rId12"/>
    <p:sldId id="264" r:id="rId13"/>
    <p:sldId id="272" r:id="rId14"/>
    <p:sldId id="276" r:id="rId15"/>
    <p:sldId id="277" r:id="rId16"/>
    <p:sldId id="278" r:id="rId17"/>
    <p:sldId id="279" r:id="rId18"/>
    <p:sldId id="280" r:id="rId19"/>
    <p:sldId id="281" r:id="rId20"/>
    <p:sldId id="28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2C6"/>
    <a:srgbClr val="00188F"/>
    <a:srgbClr val="4668C5"/>
    <a:srgbClr val="9B4F96"/>
    <a:srgbClr val="68217A"/>
    <a:srgbClr val="432358"/>
    <a:srgbClr val="4423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08" autoAdjust="0"/>
    <p:restoredTop sz="80207" autoAdjust="0"/>
  </p:normalViewPr>
  <p:slideViewPr>
    <p:cSldViewPr snapToGrid="0">
      <p:cViewPr varScale="1">
        <p:scale>
          <a:sx n="93" d="100"/>
          <a:sy n="93" d="100"/>
        </p:scale>
        <p:origin x="70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402BD2-B4BA-4330-8747-1DB2D9EC268B}" type="datetimeFigureOut">
              <a:rPr lang="en-US" smtClean="0"/>
              <a:t>14/07/2015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E0C7AF-2660-414A-86BE-5271509D8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490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Useful when:</a:t>
            </a:r>
            <a:r>
              <a:rPr lang="en-US" baseline="0" dirty="0" smtClean="0"/>
              <a:t> </a:t>
            </a:r>
            <a:br>
              <a:rPr lang="en-US" baseline="0" dirty="0" smtClean="0"/>
            </a:br>
            <a:r>
              <a:rPr lang="en-US" baseline="0" dirty="0" smtClean="0"/>
              <a:t>Human expertise does not exist or is hard to “</a:t>
            </a:r>
            <a:r>
              <a:rPr lang="en-US" baseline="0" dirty="0" err="1" smtClean="0"/>
              <a:t>expain</a:t>
            </a:r>
            <a:r>
              <a:rPr lang="en-US" baseline="0" dirty="0" smtClean="0"/>
              <a:t>” (speech recognition, you don’t have to be a “master of backgammon” to create a backgammon game)</a:t>
            </a:r>
            <a:br>
              <a:rPr lang="en-US" baseline="0" dirty="0" smtClean="0"/>
            </a:br>
            <a:r>
              <a:rPr lang="en-US" baseline="0" dirty="0" smtClean="0"/>
              <a:t>Solution changes in time</a:t>
            </a:r>
            <a:br>
              <a:rPr lang="en-US" baseline="0" dirty="0" smtClean="0"/>
            </a:br>
            <a:r>
              <a:rPr lang="en-US" baseline="0" dirty="0" smtClean="0"/>
              <a:t>Solution needs to be adapted to particular </a:t>
            </a:r>
            <a:r>
              <a:rPr lang="en-US" baseline="0" dirty="0" smtClean="0"/>
              <a:t>cases</a:t>
            </a:r>
            <a:br>
              <a:rPr lang="en-US" baseline="0" dirty="0" smtClean="0"/>
            </a:b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en-US" sz="3200" dirty="0" smtClean="0"/>
              <a:t>Three broad categories</a:t>
            </a:r>
          </a:p>
          <a:p>
            <a:pPr lvl="0">
              <a:lnSpc>
                <a:spcPct val="100000"/>
              </a:lnSpc>
            </a:pPr>
            <a:r>
              <a:rPr lang="en-US" sz="2000" dirty="0" smtClean="0"/>
              <a:t>Supervised learning: use training data to “map” input and output data (labeled data)</a:t>
            </a:r>
          </a:p>
          <a:p>
            <a:pPr lvl="0">
              <a:lnSpc>
                <a:spcPct val="100000"/>
              </a:lnSpc>
            </a:pPr>
            <a:r>
              <a:rPr lang="en-US" sz="1800" dirty="0" smtClean="0"/>
              <a:t>Unsupervised learning: data with no labels, the goal is to find relationship in the data</a:t>
            </a:r>
          </a:p>
          <a:p>
            <a:pPr lvl="0">
              <a:lnSpc>
                <a:spcPct val="100000"/>
              </a:lnSpc>
            </a:pPr>
            <a:r>
              <a:rPr lang="en-US" sz="1800" dirty="0" smtClean="0"/>
              <a:t>Reinforcement learning: the algorithm gets to choose an action in response to each data point. Then it modifies its strategy in order to achieve the highest reward (robotics, </a:t>
            </a:r>
            <a:r>
              <a:rPr lang="en-US" sz="1800" dirty="0" err="1" smtClean="0"/>
              <a:t>IoT</a:t>
            </a:r>
            <a:r>
              <a:rPr lang="en-US" sz="1800" dirty="0" smtClean="0"/>
              <a:t>).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0C7AF-2660-414A-86BE-5271509D832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9439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Dataset URL:</a:t>
            </a:r>
            <a:r>
              <a:rPr lang="en-US" baseline="0" smtClean="0"/>
              <a:t> </a:t>
            </a:r>
            <a:r>
              <a:rPr lang="en-US" smtClean="0"/>
              <a:t>http</a:t>
            </a:r>
            <a:r>
              <a:rPr lang="en-US" dirty="0" smtClean="0"/>
              <a:t>://archive.ics.uci.edu/ml/datasets/</a:t>
            </a:r>
            <a:r>
              <a:rPr lang="en-US" dirty="0" err="1" smtClean="0"/>
              <a:t>Statlog</a:t>
            </a:r>
            <a:r>
              <a:rPr lang="en-US" dirty="0" smtClean="0"/>
              <a:t>+(</a:t>
            </a:r>
            <a:r>
              <a:rPr lang="en-US" dirty="0" err="1" smtClean="0"/>
              <a:t>German+Credit+Data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B6C9A0-4BDD-4464-A945-E32AEE347D9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483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Other cases:</a:t>
            </a:r>
            <a:br>
              <a:rPr lang="en-US" dirty="0" smtClean="0"/>
            </a:br>
            <a:r>
              <a:rPr lang="en-US" dirty="0" smtClean="0"/>
              <a:t>Image search (similarity</a:t>
            </a:r>
            <a:br>
              <a:rPr lang="en-US" dirty="0" smtClean="0"/>
            </a:br>
            <a:r>
              <a:rPr lang="en-US" dirty="0" smtClean="0"/>
              <a:t>Fraud detection (credit card providers)</a:t>
            </a:r>
            <a:br>
              <a:rPr lang="en-US" dirty="0" smtClean="0"/>
            </a:br>
            <a:r>
              <a:rPr lang="en-US" dirty="0" smtClean="0"/>
              <a:t>Decision making (bank/insurance sector)</a:t>
            </a:r>
            <a:br>
              <a:rPr lang="en-US" dirty="0" smtClean="0"/>
            </a:br>
            <a:r>
              <a:rPr lang="en-US" dirty="0" smtClean="0"/>
              <a:t>Speech</a:t>
            </a:r>
            <a:r>
              <a:rPr lang="en-US" baseline="0" dirty="0" smtClean="0"/>
              <a:t> understanding (Siri, Cortana)</a:t>
            </a:r>
          </a:p>
          <a:p>
            <a:r>
              <a:rPr lang="en-US" baseline="0" dirty="0" smtClean="0"/>
              <a:t>Face detection (Facebook’s photo tagging)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0C7AF-2660-414A-86BE-5271509D832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2067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0C7AF-2660-414A-86BE-5271509D832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2272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https://azure.microsoft.com/en-us/documentation/articles/machine-learning-data-science-how-to-create-machine-learning-service/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0C7AF-2660-414A-86BE-5271509D832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116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Dataset URL:</a:t>
            </a:r>
            <a:r>
              <a:rPr lang="en-US" baseline="0" dirty="0" smtClean="0"/>
              <a:t> </a:t>
            </a:r>
            <a:r>
              <a:rPr lang="en-US" dirty="0" smtClean="0"/>
              <a:t>http://archive.ics.uci.edu/ml/datasets/Statlog+(German+Credit+Data)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B6C9A0-4BDD-4464-A945-E32AEE347D9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4444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Dataset URL:</a:t>
            </a:r>
            <a:r>
              <a:rPr lang="en-US" baseline="0" smtClean="0"/>
              <a:t> </a:t>
            </a:r>
            <a:r>
              <a:rPr lang="en-US" smtClean="0"/>
              <a:t>http</a:t>
            </a:r>
            <a:r>
              <a:rPr lang="en-US" dirty="0" smtClean="0"/>
              <a:t>://archive.ics.uci.edu/ml/datasets/</a:t>
            </a:r>
            <a:r>
              <a:rPr lang="en-US" dirty="0" err="1" smtClean="0"/>
              <a:t>Statlog</a:t>
            </a:r>
            <a:r>
              <a:rPr lang="en-US" dirty="0" smtClean="0"/>
              <a:t>+(</a:t>
            </a:r>
            <a:r>
              <a:rPr lang="en-US" dirty="0" err="1" smtClean="0"/>
              <a:t>German+Credit+Data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B6C9A0-4BDD-4464-A945-E32AEE347D9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8110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0C7AF-2660-414A-86BE-5271509D832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4341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Dataset URL:</a:t>
            </a:r>
            <a:r>
              <a:rPr lang="en-US" baseline="0" smtClean="0"/>
              <a:t> </a:t>
            </a:r>
            <a:r>
              <a:rPr lang="en-US" smtClean="0"/>
              <a:t>http</a:t>
            </a:r>
            <a:r>
              <a:rPr lang="en-US" dirty="0" smtClean="0"/>
              <a:t>://archive.ics.uci.edu/ml/datasets/</a:t>
            </a:r>
            <a:r>
              <a:rPr lang="en-US" dirty="0" err="1" smtClean="0"/>
              <a:t>Statlog</a:t>
            </a:r>
            <a:r>
              <a:rPr lang="en-US" dirty="0" smtClean="0"/>
              <a:t>+(</a:t>
            </a:r>
            <a:r>
              <a:rPr lang="en-US" dirty="0" err="1" smtClean="0"/>
              <a:t>German+Credit+Data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B6C9A0-4BDD-4464-A945-E32AEE347D9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2146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Dataset URL:</a:t>
            </a:r>
            <a:r>
              <a:rPr lang="en-US" baseline="0" smtClean="0"/>
              <a:t> </a:t>
            </a:r>
            <a:r>
              <a:rPr lang="en-US" smtClean="0"/>
              <a:t>http</a:t>
            </a:r>
            <a:r>
              <a:rPr lang="en-US" dirty="0" smtClean="0"/>
              <a:t>://archive.ics.uci.edu/ml/datasets/</a:t>
            </a:r>
            <a:r>
              <a:rPr lang="en-US" dirty="0" err="1" smtClean="0"/>
              <a:t>Statlog</a:t>
            </a:r>
            <a:r>
              <a:rPr lang="en-US" dirty="0" smtClean="0"/>
              <a:t>+(</a:t>
            </a:r>
            <a:r>
              <a:rPr lang="en-US" dirty="0" err="1" smtClean="0"/>
              <a:t>German+Credit+Data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B6C9A0-4BDD-4464-A945-E32AEE347D9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527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png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-10081" y="0"/>
            <a:ext cx="12202081" cy="6864644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 bwMode="gray">
          <a:xfrm>
            <a:off x="269239" y="1187621"/>
            <a:ext cx="6274974" cy="358620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ltGray">
          <a:xfrm>
            <a:off x="267683" y="1187620"/>
            <a:ext cx="6276530" cy="2062069"/>
          </a:xfrm>
          <a:noFill/>
        </p:spPr>
        <p:txBody>
          <a:bodyPr vert="horz" wrap="square" lIns="146304" tIns="91440" rIns="146304" bIns="91440" rtlCol="0" anchor="t" anchorCtr="0">
            <a:noAutofit/>
          </a:bodyPr>
          <a:lstStyle>
            <a:lvl1pPr>
              <a:defRPr lang="en-US" sz="5882" spc="-98" baseline="0" dirty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ltGray">
          <a:xfrm>
            <a:off x="269239" y="3249691"/>
            <a:ext cx="6274974" cy="1524136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137">
                <a:gradFill>
                  <a:gsLst>
                    <a:gs pos="1250">
                      <a:srgbClr val="FFFFFF"/>
                    </a:gs>
                    <a:gs pos="99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 smtClean="0"/>
              <a:t>Speaker Name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449322" y="6061766"/>
            <a:ext cx="1522404" cy="326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34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796217"/>
          </a:xfrm>
          <a:noFill/>
        </p:spPr>
        <p:txBody>
          <a:bodyPr tIns="91440" bIns="91440" anchor="t" anchorCtr="0"/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8627" b="0" kern="1200" cap="none" spc="-98" baseline="0" dirty="0">
                <a:ln w="3175">
                  <a:noFill/>
                </a:ln>
                <a:gradFill>
                  <a:gsLst>
                    <a:gs pos="91241">
                      <a:schemeClr val="tx1"/>
                    </a:gs>
                    <a:gs pos="57000">
                      <a:schemeClr val="tx1"/>
                    </a:gs>
                    <a:gs pos="18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4100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796217"/>
          </a:xfrm>
          <a:noFill/>
        </p:spPr>
        <p:txBody>
          <a:bodyPr tIns="91440" bIns="91440" anchor="t" anchorCtr="0"/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8627" b="0" kern="1200" cap="none" spc="-98" baseline="0" dirty="0">
                <a:ln w="3175">
                  <a:noFill/>
                </a:ln>
                <a:gradFill>
                  <a:gsLst>
                    <a:gs pos="91241">
                      <a:schemeClr val="tx1"/>
                    </a:gs>
                    <a:gs pos="57000">
                      <a:schemeClr val="tx1"/>
                    </a:gs>
                    <a:gs pos="18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6430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69240" y="1189176"/>
            <a:ext cx="11655840" cy="2018835"/>
          </a:xfrm>
        </p:spPr>
        <p:txBody>
          <a:bodyPr/>
          <a:lstStyle>
            <a:lvl1pPr marL="0" indent="0">
              <a:buNone/>
              <a:defRPr/>
            </a:lvl1pPr>
            <a:lvl2pPr marL="28012" indent="0">
              <a:buNone/>
              <a:defRPr sz="1961"/>
            </a:lvl2pPr>
            <a:lvl3pPr marL="219428" indent="0">
              <a:buNone/>
              <a:defRPr sz="1961"/>
            </a:lvl3pPr>
            <a:lvl4pPr marL="466868" indent="0">
              <a:buNone/>
              <a:defRPr sz="1765"/>
            </a:lvl4pPr>
            <a:lvl5pPr marL="725201" indent="0">
              <a:buNone/>
              <a:defRPr sz="1765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214458" y="6486279"/>
            <a:ext cx="858629" cy="261985"/>
          </a:xfrm>
        </p:spPr>
        <p:txBody>
          <a:bodyPr/>
          <a:lstStyle/>
          <a:p>
            <a:fld id="{036E19AF-5C08-432B-BCF6-FB4C73D12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352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101733"/>
              </p:ext>
            </p:extLst>
          </p:nvPr>
        </p:nvGraphicFramePr>
        <p:xfrm>
          <a:off x="0" y="6594828"/>
          <a:ext cx="12192000" cy="263172"/>
        </p:xfrm>
        <a:graphic>
          <a:graphicData uri="http://schemas.openxmlformats.org/drawingml/2006/table">
            <a:tbl>
              <a:tblPr firstRow="1" bandRow="1"/>
              <a:tblGrid>
                <a:gridCol w="2396835"/>
                <a:gridCol w="2880599"/>
                <a:gridCol w="3538124"/>
                <a:gridCol w="2467399"/>
                <a:gridCol w="909042"/>
              </a:tblGrid>
              <a:tr h="263172"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b="1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Background</a:t>
                      </a:r>
                      <a:endParaRPr lang="en-US" sz="1100" b="1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Azure ML Predictive Maintenance Template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b="0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Challenges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Azure</a:t>
                      </a:r>
                      <a:r>
                        <a:rPr lang="en-US" sz="1100" b="0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Architecture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69240" y="1189176"/>
            <a:ext cx="11655840" cy="2018835"/>
          </a:xfrm>
        </p:spPr>
        <p:txBody>
          <a:bodyPr/>
          <a:lstStyle>
            <a:lvl1pPr marL="0" indent="0">
              <a:buNone/>
              <a:defRPr/>
            </a:lvl1pPr>
            <a:lvl2pPr marL="28012" indent="0">
              <a:buNone/>
              <a:defRPr sz="1961"/>
            </a:lvl2pPr>
            <a:lvl3pPr marL="219428" indent="0">
              <a:buNone/>
              <a:defRPr sz="1961"/>
            </a:lvl3pPr>
            <a:lvl4pPr marL="466868" indent="0">
              <a:buNone/>
              <a:defRPr sz="1765"/>
            </a:lvl4pPr>
            <a:lvl5pPr marL="725201" indent="0">
              <a:buNone/>
              <a:defRPr sz="1765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214458" y="6486279"/>
            <a:ext cx="858629" cy="261985"/>
          </a:xfrm>
        </p:spPr>
        <p:txBody>
          <a:bodyPr/>
          <a:lstStyle/>
          <a:p>
            <a:fld id="{036E19AF-5C08-432B-BCF6-FB4C73D12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081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990718"/>
              </p:ext>
            </p:extLst>
          </p:nvPr>
        </p:nvGraphicFramePr>
        <p:xfrm>
          <a:off x="0" y="6594828"/>
          <a:ext cx="12192000" cy="263172"/>
        </p:xfrm>
        <a:graphic>
          <a:graphicData uri="http://schemas.openxmlformats.org/drawingml/2006/table">
            <a:tbl>
              <a:tblPr firstRow="1" bandRow="1"/>
              <a:tblGrid>
                <a:gridCol w="5991411"/>
                <a:gridCol w="2954543"/>
                <a:gridCol w="1070221"/>
                <a:gridCol w="1266783"/>
                <a:gridCol w="909042"/>
              </a:tblGrid>
              <a:tr h="263172"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b="1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Background</a:t>
                      </a:r>
                      <a:endParaRPr lang="en-US" sz="1100" b="1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Azure ML Predictive Maintenance Template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b="0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Challenges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Azure</a:t>
                      </a:r>
                      <a:r>
                        <a:rPr lang="en-US" sz="1100" b="0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Architecture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/3</a:t>
                      </a:r>
                      <a:r>
                        <a:rPr lang="en-US" altLang="zh-CN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69240" y="1189176"/>
            <a:ext cx="11655840" cy="2018835"/>
          </a:xfrm>
        </p:spPr>
        <p:txBody>
          <a:bodyPr/>
          <a:lstStyle>
            <a:lvl1pPr marL="0" indent="0">
              <a:buNone/>
              <a:defRPr/>
            </a:lvl1pPr>
            <a:lvl2pPr marL="28012" indent="0">
              <a:buNone/>
              <a:defRPr sz="1961"/>
            </a:lvl2pPr>
            <a:lvl3pPr marL="219428" indent="0">
              <a:buNone/>
              <a:defRPr sz="1961"/>
            </a:lvl3pPr>
            <a:lvl4pPr marL="466868" indent="0">
              <a:buNone/>
              <a:defRPr sz="1765"/>
            </a:lvl4pPr>
            <a:lvl5pPr marL="725201" indent="0">
              <a:buNone/>
              <a:defRPr sz="1765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159574" y="6495381"/>
            <a:ext cx="858629" cy="26198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36E19AF-5C08-432B-BCF6-FB4C73D12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131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5130478"/>
              </p:ext>
            </p:extLst>
          </p:nvPr>
        </p:nvGraphicFramePr>
        <p:xfrm>
          <a:off x="0" y="6603977"/>
          <a:ext cx="12192000" cy="254023"/>
        </p:xfrm>
        <a:graphic>
          <a:graphicData uri="http://schemas.openxmlformats.org/drawingml/2006/table">
            <a:tbl>
              <a:tblPr firstRow="1" bandRow="1"/>
              <a:tblGrid>
                <a:gridCol w="1253165"/>
                <a:gridCol w="7509845"/>
                <a:gridCol w="1097663"/>
                <a:gridCol w="1422285"/>
                <a:gridCol w="909042"/>
              </a:tblGrid>
              <a:tr h="254023"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Background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Azure ML Predictive Maintenance Template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b="0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Challenges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Azure</a:t>
                      </a:r>
                      <a:r>
                        <a:rPr lang="en-US" sz="1100" b="0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Architecture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/3</a:t>
                      </a:r>
                      <a:r>
                        <a:rPr lang="en-US" altLang="zh-CN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69240" y="1189176"/>
            <a:ext cx="11655840" cy="2018835"/>
          </a:xfrm>
        </p:spPr>
        <p:txBody>
          <a:bodyPr/>
          <a:lstStyle>
            <a:lvl1pPr marL="0" indent="0">
              <a:buNone/>
              <a:defRPr/>
            </a:lvl1pPr>
            <a:lvl2pPr marL="28012" indent="0">
              <a:buNone/>
              <a:defRPr sz="1961"/>
            </a:lvl2pPr>
            <a:lvl3pPr marL="219428" indent="0">
              <a:buNone/>
              <a:defRPr sz="1961"/>
            </a:lvl3pPr>
            <a:lvl4pPr marL="466868" indent="0">
              <a:buNone/>
              <a:defRPr sz="1765"/>
            </a:lvl4pPr>
            <a:lvl5pPr marL="725201" indent="0">
              <a:buNone/>
              <a:defRPr sz="1765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141281" y="6504576"/>
            <a:ext cx="858629" cy="26198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36E19AF-5C08-432B-BCF6-FB4C73D12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552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mplat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852955"/>
              </p:ext>
            </p:extLst>
          </p:nvPr>
        </p:nvGraphicFramePr>
        <p:xfrm>
          <a:off x="-1" y="6349954"/>
          <a:ext cx="12192001" cy="508046"/>
        </p:xfrm>
        <a:graphic>
          <a:graphicData uri="http://schemas.openxmlformats.org/drawingml/2006/table">
            <a:tbl>
              <a:tblPr firstRow="1" bandRow="1"/>
              <a:tblGrid>
                <a:gridCol w="1253165"/>
                <a:gridCol w="1877461"/>
                <a:gridCol w="1877462"/>
                <a:gridCol w="1877462"/>
                <a:gridCol w="1877461"/>
                <a:gridCol w="1097663"/>
                <a:gridCol w="1422285"/>
                <a:gridCol w="909042"/>
              </a:tblGrid>
              <a:tr h="254023">
                <a:tc rowSpan="2"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Background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 gridSpan="4"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Azure ML Predictive Maintenance Template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20000"/>
                        <a:lumOff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20000"/>
                        <a:lumOff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20000"/>
                        <a:lumOff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20000"/>
                        <a:lumOff val="80000"/>
                      </a:srgb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b="0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Challenges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Azure</a:t>
                      </a:r>
                      <a:r>
                        <a:rPr lang="en-US" sz="1100" b="0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Architecture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/3</a:t>
                      </a:r>
                      <a:r>
                        <a:rPr lang="en-US" altLang="zh-CN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25402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Data Input and Processing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Modeling: Classification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Deploy</a:t>
                      </a:r>
                      <a:r>
                        <a:rPr lang="en-US" sz="1100" b="0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as Web Service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Consume</a:t>
                      </a:r>
                      <a:r>
                        <a:rPr lang="en-US" sz="1100" b="0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Web Service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20000"/>
                        <a:lumOff val="8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69240" y="1189176"/>
            <a:ext cx="11655840" cy="2018835"/>
          </a:xfrm>
        </p:spPr>
        <p:txBody>
          <a:bodyPr/>
          <a:lstStyle>
            <a:lvl1pPr marL="0" indent="0">
              <a:buNone/>
              <a:defRPr/>
            </a:lvl1pPr>
            <a:lvl2pPr marL="28012" indent="0">
              <a:buNone/>
              <a:defRPr sz="1961"/>
            </a:lvl2pPr>
            <a:lvl3pPr marL="219428" indent="0">
              <a:buNone/>
              <a:defRPr sz="1961"/>
            </a:lvl3pPr>
            <a:lvl4pPr marL="466868" indent="0">
              <a:buNone/>
              <a:defRPr sz="1765"/>
            </a:lvl4pPr>
            <a:lvl5pPr marL="725201" indent="0">
              <a:buNone/>
              <a:defRPr sz="1765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149820" y="6504575"/>
            <a:ext cx="858629" cy="26198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36E19AF-5C08-432B-BCF6-FB4C73D12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103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mplat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0140334"/>
              </p:ext>
            </p:extLst>
          </p:nvPr>
        </p:nvGraphicFramePr>
        <p:xfrm>
          <a:off x="-1" y="6349954"/>
          <a:ext cx="12192001" cy="508046"/>
        </p:xfrm>
        <a:graphic>
          <a:graphicData uri="http://schemas.openxmlformats.org/drawingml/2006/table">
            <a:tbl>
              <a:tblPr firstRow="1" bandRow="1"/>
              <a:tblGrid>
                <a:gridCol w="1253165"/>
                <a:gridCol w="1877461"/>
                <a:gridCol w="1877462"/>
                <a:gridCol w="1877462"/>
                <a:gridCol w="1877461"/>
                <a:gridCol w="1097663"/>
                <a:gridCol w="1422285"/>
                <a:gridCol w="909042"/>
              </a:tblGrid>
              <a:tr h="254023">
                <a:tc rowSpan="2"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Background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 gridSpan="4"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Azure ML Predictive Maintenance Template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20000"/>
                        <a:lumOff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20000"/>
                        <a:lumOff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20000"/>
                        <a:lumOff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20000"/>
                        <a:lumOff val="80000"/>
                      </a:srgb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b="0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Challenges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Azure</a:t>
                      </a:r>
                      <a:r>
                        <a:rPr lang="en-US" sz="1100" b="0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Architecture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/3</a:t>
                      </a:r>
                      <a:r>
                        <a:rPr lang="en-US" altLang="zh-CN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25402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Data Input and Processing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Modeling: Classification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Deploy</a:t>
                      </a:r>
                      <a:r>
                        <a:rPr lang="en-US" sz="1100" b="0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as Web Service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Consume</a:t>
                      </a:r>
                      <a:r>
                        <a:rPr lang="en-US" sz="1100" b="0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Web Service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20000"/>
                        <a:lumOff val="8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69240" y="1189176"/>
            <a:ext cx="11655840" cy="2018835"/>
          </a:xfrm>
        </p:spPr>
        <p:txBody>
          <a:bodyPr/>
          <a:lstStyle>
            <a:lvl1pPr marL="0" indent="0">
              <a:buNone/>
              <a:defRPr/>
            </a:lvl1pPr>
            <a:lvl2pPr marL="28012" indent="0">
              <a:buNone/>
              <a:defRPr sz="1961"/>
            </a:lvl2pPr>
            <a:lvl3pPr marL="219428" indent="0">
              <a:buNone/>
              <a:defRPr sz="1961"/>
            </a:lvl3pPr>
            <a:lvl4pPr marL="466868" indent="0">
              <a:buNone/>
              <a:defRPr sz="1765"/>
            </a:lvl4pPr>
            <a:lvl5pPr marL="725201" indent="0">
              <a:buNone/>
              <a:defRPr sz="1765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166893" y="6504577"/>
            <a:ext cx="858629" cy="26198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36E19AF-5C08-432B-BCF6-FB4C73D12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636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mplat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190703"/>
              </p:ext>
            </p:extLst>
          </p:nvPr>
        </p:nvGraphicFramePr>
        <p:xfrm>
          <a:off x="-1" y="6349954"/>
          <a:ext cx="12192001" cy="508046"/>
        </p:xfrm>
        <a:graphic>
          <a:graphicData uri="http://schemas.openxmlformats.org/drawingml/2006/table">
            <a:tbl>
              <a:tblPr firstRow="1" bandRow="1"/>
              <a:tblGrid>
                <a:gridCol w="1253165"/>
                <a:gridCol w="1877461"/>
                <a:gridCol w="1877462"/>
                <a:gridCol w="1877462"/>
                <a:gridCol w="1877461"/>
                <a:gridCol w="1097663"/>
                <a:gridCol w="1422285"/>
                <a:gridCol w="909042"/>
              </a:tblGrid>
              <a:tr h="254023">
                <a:tc rowSpan="2"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Background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 gridSpan="4"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Azure ML Predictive Maintenance Template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20000"/>
                        <a:lumOff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20000"/>
                        <a:lumOff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20000"/>
                        <a:lumOff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20000"/>
                        <a:lumOff val="80000"/>
                      </a:srgb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b="0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Challenges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Azure</a:t>
                      </a:r>
                      <a:r>
                        <a:rPr lang="en-US" sz="1100" b="0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Architecture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/3</a:t>
                      </a:r>
                      <a:r>
                        <a:rPr lang="en-US" altLang="zh-CN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25402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Data Input and Processing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Modeling: Classification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Deploy</a:t>
                      </a:r>
                      <a:r>
                        <a:rPr lang="en-US" sz="1100" b="0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as Web Service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Consume</a:t>
                      </a:r>
                      <a:r>
                        <a:rPr lang="en-US" sz="1100" b="0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Web Service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20000"/>
                        <a:lumOff val="8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69240" y="1189176"/>
            <a:ext cx="11655840" cy="2018835"/>
          </a:xfrm>
        </p:spPr>
        <p:txBody>
          <a:bodyPr/>
          <a:lstStyle>
            <a:lvl1pPr marL="0" indent="0">
              <a:buNone/>
              <a:defRPr/>
            </a:lvl1pPr>
            <a:lvl2pPr marL="28012" indent="0">
              <a:buNone/>
              <a:defRPr sz="1961"/>
            </a:lvl2pPr>
            <a:lvl3pPr marL="219428" indent="0">
              <a:buNone/>
              <a:defRPr sz="1961"/>
            </a:lvl3pPr>
            <a:lvl4pPr marL="466868" indent="0">
              <a:buNone/>
              <a:defRPr sz="1765"/>
            </a:lvl4pPr>
            <a:lvl5pPr marL="725201" indent="0">
              <a:buNone/>
              <a:defRPr sz="1765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158356" y="6513115"/>
            <a:ext cx="858629" cy="26198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36E19AF-5C08-432B-BCF6-FB4C73D12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144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mplate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9483993"/>
              </p:ext>
            </p:extLst>
          </p:nvPr>
        </p:nvGraphicFramePr>
        <p:xfrm>
          <a:off x="-1" y="6349954"/>
          <a:ext cx="12192001" cy="508046"/>
        </p:xfrm>
        <a:graphic>
          <a:graphicData uri="http://schemas.openxmlformats.org/drawingml/2006/table">
            <a:tbl>
              <a:tblPr firstRow="1" bandRow="1"/>
              <a:tblGrid>
                <a:gridCol w="1253165"/>
                <a:gridCol w="1877461"/>
                <a:gridCol w="1877462"/>
                <a:gridCol w="1877462"/>
                <a:gridCol w="1877461"/>
                <a:gridCol w="1097663"/>
                <a:gridCol w="1422285"/>
                <a:gridCol w="909042"/>
              </a:tblGrid>
              <a:tr h="254023">
                <a:tc rowSpan="2"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Background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 gridSpan="4"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Azure ML Predictive Maintenance Template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20000"/>
                        <a:lumOff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20000"/>
                        <a:lumOff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20000"/>
                        <a:lumOff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20000"/>
                        <a:lumOff val="80000"/>
                      </a:srgb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b="0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Challenges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Azure</a:t>
                      </a:r>
                      <a:r>
                        <a:rPr lang="en-US" sz="1100" b="0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Architecture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/3</a:t>
                      </a:r>
                      <a:r>
                        <a:rPr lang="en-US" altLang="zh-CN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25402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Data Input and Processing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Modeling: Classification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Deploy</a:t>
                      </a:r>
                      <a:r>
                        <a:rPr lang="en-US" sz="1100" b="0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as Web Service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Consume</a:t>
                      </a:r>
                      <a:r>
                        <a:rPr lang="en-US" sz="1100" b="0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Web Service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69240" y="1189176"/>
            <a:ext cx="11655840" cy="2018835"/>
          </a:xfrm>
        </p:spPr>
        <p:txBody>
          <a:bodyPr/>
          <a:lstStyle>
            <a:lvl1pPr marL="0" indent="0">
              <a:buNone/>
              <a:defRPr/>
            </a:lvl1pPr>
            <a:lvl2pPr marL="28012" indent="0">
              <a:buNone/>
              <a:defRPr sz="1961"/>
            </a:lvl2pPr>
            <a:lvl3pPr marL="219428" indent="0">
              <a:buNone/>
              <a:defRPr sz="1961"/>
            </a:lvl3pPr>
            <a:lvl4pPr marL="466868" indent="0">
              <a:buNone/>
              <a:defRPr sz="1765"/>
            </a:lvl4pPr>
            <a:lvl5pPr marL="725201" indent="0">
              <a:buNone/>
              <a:defRPr sz="1765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149819" y="6513114"/>
            <a:ext cx="858629" cy="26198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36E19AF-5C08-432B-BCF6-FB4C73D12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744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Solid">
    <p:bg>
      <p:bgPr>
        <a:solidFill>
          <a:srgbClr val="4423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9240" y="1206121"/>
            <a:ext cx="10757099" cy="879910"/>
          </a:xfrm>
        </p:spPr>
        <p:txBody>
          <a:bodyPr lIns="182880" tIns="146304" rIns="182880" bIns="146304"/>
          <a:lstStyle>
            <a:lvl1pPr>
              <a:defRPr sz="5882">
                <a:gradFill>
                  <a:gsLst>
                    <a:gs pos="96350">
                      <a:schemeClr val="tx1"/>
                    </a:gs>
                    <a:gs pos="87591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Headline 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3103" y="3886836"/>
            <a:ext cx="10743234" cy="968679"/>
          </a:xfrm>
        </p:spPr>
        <p:txBody>
          <a:bodyPr lIns="182880" tIns="146304" rIns="182880" bIns="146304"/>
          <a:lstStyle>
            <a:lvl1pPr marL="0" indent="0" algn="l">
              <a:lnSpc>
                <a:spcPts val="2647"/>
              </a:lnSpc>
              <a:buNone/>
              <a:defRPr sz="2157">
                <a:gradFill>
                  <a:gsLst>
                    <a:gs pos="96350">
                      <a:schemeClr val="tx1"/>
                    </a:gs>
                    <a:gs pos="87591">
                      <a:schemeClr val="tx1"/>
                    </a:gs>
                  </a:gsLst>
                </a:gradFill>
                <a:latin typeface="+mj-lt"/>
              </a:defRPr>
            </a:lvl1pPr>
            <a:lvl2pPr marL="4481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963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44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927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409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891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37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85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 Name</a:t>
            </a:r>
            <a:br>
              <a:rPr lang="en-US" dirty="0" smtClean="0"/>
            </a:br>
            <a:r>
              <a:rPr lang="en-US" dirty="0" smtClean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6622321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 advClick="0" advTm="2000"/>
    </mc:Choice>
    <mc:Fallback xmlns="">
      <p:transition advClick="0" advTm="2000"/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llen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69240" y="1189176"/>
            <a:ext cx="11655840" cy="2018835"/>
          </a:xfrm>
        </p:spPr>
        <p:txBody>
          <a:bodyPr/>
          <a:lstStyle>
            <a:lvl1pPr marL="0" indent="0">
              <a:buNone/>
              <a:defRPr/>
            </a:lvl1pPr>
            <a:lvl2pPr marL="28012" indent="0">
              <a:buNone/>
              <a:defRPr sz="1961"/>
            </a:lvl2pPr>
            <a:lvl3pPr marL="219428" indent="0">
              <a:buNone/>
              <a:defRPr sz="1961"/>
            </a:lvl3pPr>
            <a:lvl4pPr marL="466868" indent="0">
              <a:buNone/>
              <a:defRPr sz="1765"/>
            </a:lvl4pPr>
            <a:lvl5pPr marL="725201" indent="0">
              <a:buNone/>
              <a:defRPr sz="1765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5015758"/>
              </p:ext>
            </p:extLst>
          </p:nvPr>
        </p:nvGraphicFramePr>
        <p:xfrm>
          <a:off x="0" y="6630400"/>
          <a:ext cx="12192000" cy="254023"/>
        </p:xfrm>
        <a:graphic>
          <a:graphicData uri="http://schemas.openxmlformats.org/drawingml/2006/table">
            <a:tbl>
              <a:tblPr firstRow="1" bandRow="1"/>
              <a:tblGrid>
                <a:gridCol w="1115958"/>
                <a:gridCol w="2881366"/>
                <a:gridCol w="5607228"/>
                <a:gridCol w="1678406"/>
                <a:gridCol w="909042"/>
              </a:tblGrid>
              <a:tr h="254023"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Background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Azure ML Predictive Maintenance Template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b="1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Challenges</a:t>
                      </a:r>
                      <a:endParaRPr lang="en-US" sz="1100" b="1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Azure Architecture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/3</a:t>
                      </a:r>
                      <a:r>
                        <a:rPr lang="en-US" altLang="zh-CN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148777" y="6531974"/>
            <a:ext cx="858629" cy="26198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36E19AF-5C08-432B-BCF6-FB4C73D12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093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rchite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69240" y="1189176"/>
            <a:ext cx="11655840" cy="2018835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2920">
                      <a:schemeClr val="tx2"/>
                    </a:gs>
                    <a:gs pos="39000">
                      <a:schemeClr val="tx2"/>
                    </a:gs>
                  </a:gsLst>
                  <a:lin ang="5400000" scaled="0"/>
                </a:gradFill>
              </a:defRPr>
            </a:lvl1pPr>
            <a:lvl2pPr marL="28012" indent="0">
              <a:buNone/>
              <a:defRPr sz="1961"/>
            </a:lvl2pPr>
            <a:lvl3pPr marL="219428" indent="0">
              <a:buNone/>
              <a:defRPr sz="1961"/>
            </a:lvl3pPr>
            <a:lvl4pPr marL="466868" indent="0">
              <a:buNone/>
              <a:defRPr sz="1765"/>
            </a:lvl4pPr>
            <a:lvl5pPr marL="725201" indent="0">
              <a:buNone/>
              <a:defRPr sz="1765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7547873"/>
              </p:ext>
            </p:extLst>
          </p:nvPr>
        </p:nvGraphicFramePr>
        <p:xfrm>
          <a:off x="0" y="6603977"/>
          <a:ext cx="12192000" cy="254023"/>
        </p:xfrm>
        <a:graphic>
          <a:graphicData uri="http://schemas.openxmlformats.org/drawingml/2006/table">
            <a:tbl>
              <a:tblPr firstRow="1" bandRow="1"/>
              <a:tblGrid>
                <a:gridCol w="1298901"/>
                <a:gridCol w="2725863"/>
                <a:gridCol w="1308049"/>
                <a:gridCol w="5950145"/>
                <a:gridCol w="909042"/>
              </a:tblGrid>
              <a:tr h="254023"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Background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Azure ML Predictive Maintenance Template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b="0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Challenges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b="1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Azure </a:t>
                      </a:r>
                      <a:r>
                        <a:rPr lang="en-US" sz="1100" b="1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Architecture</a:t>
                      </a:r>
                      <a:endParaRPr lang="en-US" sz="1100" b="1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/3</a:t>
                      </a:r>
                      <a:r>
                        <a:rPr lang="en-US" altLang="zh-CN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113837" y="6449686"/>
            <a:ext cx="922660" cy="390017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36E19AF-5C08-432B-BCF6-FB4C73D12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333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kehomems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69240" y="1189176"/>
            <a:ext cx="11655840" cy="2018835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2920">
                      <a:schemeClr val="tx2"/>
                    </a:gs>
                    <a:gs pos="39000">
                      <a:schemeClr val="tx2"/>
                    </a:gs>
                  </a:gsLst>
                  <a:lin ang="5400000" scaled="0"/>
                </a:gradFill>
              </a:defRPr>
            </a:lvl1pPr>
            <a:lvl2pPr marL="28012" indent="0">
              <a:buNone/>
              <a:defRPr sz="1961"/>
            </a:lvl2pPr>
            <a:lvl3pPr marL="219428" indent="0">
              <a:buNone/>
              <a:defRPr sz="1961"/>
            </a:lvl3pPr>
            <a:lvl4pPr marL="466868" indent="0">
              <a:buNone/>
              <a:defRPr sz="1765"/>
            </a:lvl4pPr>
            <a:lvl5pPr marL="725201" indent="0">
              <a:buNone/>
              <a:defRPr sz="1765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411387"/>
              </p:ext>
            </p:extLst>
          </p:nvPr>
        </p:nvGraphicFramePr>
        <p:xfrm>
          <a:off x="0" y="6603977"/>
          <a:ext cx="12192000" cy="254023"/>
        </p:xfrm>
        <a:graphic>
          <a:graphicData uri="http://schemas.openxmlformats.org/drawingml/2006/table">
            <a:tbl>
              <a:tblPr firstRow="1" bandRow="1"/>
              <a:tblGrid>
                <a:gridCol w="1298901"/>
                <a:gridCol w="2725863"/>
                <a:gridCol w="1308049"/>
                <a:gridCol w="5950145"/>
                <a:gridCol w="909042"/>
              </a:tblGrid>
              <a:tr h="254023"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Background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Azure ML Predictive Maintenance Template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b="0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Challenges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b="1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</a:t>
                      </a:r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Azure </a:t>
                      </a:r>
                      <a:r>
                        <a:rPr lang="en-US" sz="1100" b="0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Architecture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/3</a:t>
                      </a:r>
                      <a:r>
                        <a:rPr lang="en-US" altLang="zh-CN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113837" y="6449686"/>
            <a:ext cx="922660" cy="390017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36E19AF-5C08-432B-BCF6-FB4C73D12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285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illustrations can be edi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1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E19AF-5C08-432B-BCF6-FB4C73D12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560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184808"/>
          </a:xfrm>
        </p:spPr>
        <p:txBody>
          <a:bodyPr>
            <a:spAutoFit/>
          </a:bodyPr>
          <a:lstStyle>
            <a:lvl3pPr>
              <a:defRPr sz="2353"/>
            </a:lvl3pPr>
            <a:lvl4pPr>
              <a:defRPr sz="1961"/>
            </a:lvl4pPr>
            <a:lvl5pPr>
              <a:defRPr sz="1961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E19AF-5C08-432B-BCF6-FB4C73D12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464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-color 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184808"/>
          </a:xfrm>
        </p:spPr>
        <p:txBody>
          <a:bodyPr>
            <a:spAutoFit/>
          </a:bodyPr>
          <a:lstStyle>
            <a:lvl1pPr>
              <a:buClr>
                <a:schemeClr val="tx2"/>
              </a:buClr>
              <a:defRPr>
                <a:gradFill>
                  <a:gsLst>
                    <a:gs pos="13869">
                      <a:schemeClr val="tx2"/>
                    </a:gs>
                    <a:gs pos="42000">
                      <a:schemeClr val="tx2"/>
                    </a:gs>
                  </a:gsLst>
                  <a:lin ang="5400000" scaled="0"/>
                </a:gradFill>
              </a:defRPr>
            </a:lvl1pPr>
            <a:lvl3pPr>
              <a:defRPr sz="2353"/>
            </a:lvl3pPr>
            <a:lvl4pPr>
              <a:defRPr sz="1961"/>
            </a:lvl4pPr>
            <a:lvl5pPr>
              <a:defRPr sz="1961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E19AF-5C08-432B-BCF6-FB4C73D12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463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48978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48978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E19AF-5C08-432B-BCF6-FB4C73D12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7886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486578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>
                <a:gradFill>
                  <a:gsLst>
                    <a:gs pos="5109">
                      <a:schemeClr val="tx2"/>
                    </a:gs>
                    <a:gs pos="25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486578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E19AF-5C08-432B-BCF6-FB4C73D12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6408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556149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3529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556149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3529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E19AF-5C08-432B-BCF6-FB4C73D12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823328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2-color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552967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3529">
                <a:gradFill>
                  <a:gsLst>
                    <a:gs pos="5109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552967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3529">
                <a:gradFill>
                  <a:gsLst>
                    <a:gs pos="5109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E19AF-5C08-432B-BCF6-FB4C73D12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28095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3877271"/>
            <a:ext cx="6273418" cy="1794661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3" y="2075840"/>
            <a:ext cx="9860610" cy="1801436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451639" y="6061766"/>
            <a:ext cx="1517768" cy="326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135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E19AF-5C08-432B-BCF6-FB4C73D12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7844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Ide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021" y="1187621"/>
            <a:ext cx="11655840" cy="899665"/>
          </a:xfrm>
        </p:spPr>
        <p:txBody>
          <a:bodyPr/>
          <a:lstStyle>
            <a:lvl1pPr>
              <a:defRPr sz="7058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E19AF-5C08-432B-BCF6-FB4C73D12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4637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1684" y="2084173"/>
            <a:ext cx="8058229" cy="1793104"/>
          </a:xfrm>
        </p:spPr>
        <p:txBody>
          <a:bodyPr/>
          <a:lstStyle>
            <a:lvl1pPr>
              <a:defRPr sz="5882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E19AF-5C08-432B-BCF6-FB4C73D12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9620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act Layout_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1684" y="2084173"/>
            <a:ext cx="8058229" cy="1793104"/>
          </a:xfrm>
        </p:spPr>
        <p:txBody>
          <a:bodyPr/>
          <a:lstStyle>
            <a:lvl1pPr>
              <a:defRPr sz="5882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E19AF-5C08-432B-BCF6-FB4C73D12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4120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165664" y="1178349"/>
            <a:ext cx="9860672" cy="899665"/>
          </a:xfrm>
        </p:spPr>
        <p:txBody>
          <a:bodyPr/>
          <a:lstStyle>
            <a:lvl1pPr marL="228766" indent="-228766">
              <a:defRPr sz="5882" baseline="0"/>
            </a:lvl1pPr>
          </a:lstStyle>
          <a:p>
            <a:r>
              <a:rPr lang="en-US" dirty="0" smtClean="0"/>
              <a:t>“Sample quote goes here. Design is easier than it looks, and more important than it seems.”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647788" y="5025984"/>
            <a:ext cx="5378549" cy="1050156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137" baseline="0">
                <a:latin typeface="+mj-lt"/>
              </a:defRPr>
            </a:lvl1pPr>
          </a:lstStyle>
          <a:p>
            <a:pPr lvl="0"/>
            <a:r>
              <a:rPr lang="en-US" dirty="0" smtClean="0"/>
              <a:t>Author Name</a:t>
            </a:r>
          </a:p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E19AF-5C08-432B-BCF6-FB4C73D12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6791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Layout_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165664" y="2084173"/>
            <a:ext cx="9860672" cy="899665"/>
          </a:xfrm>
        </p:spPr>
        <p:txBody>
          <a:bodyPr/>
          <a:lstStyle>
            <a:lvl1pPr marL="277008" indent="-277008">
              <a:tabLst>
                <a:tab pos="277008" algn="l"/>
              </a:tabLst>
              <a:defRPr sz="5882" baseline="0"/>
            </a:lvl1pPr>
          </a:lstStyle>
          <a:p>
            <a:r>
              <a:rPr lang="en-US" dirty="0" smtClean="0"/>
              <a:t>“	Add a quote here. Design is easier than it looks, and more important than it seems.”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647788" y="4773813"/>
            <a:ext cx="5378549" cy="1050156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137" baseline="0">
                <a:latin typeface="+mj-lt"/>
              </a:defRPr>
            </a:lvl1pPr>
          </a:lstStyle>
          <a:p>
            <a:pPr lvl="0"/>
            <a:r>
              <a:rPr lang="en-US" dirty="0" smtClean="0"/>
              <a:t>Author’s Name</a:t>
            </a:r>
          </a:p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E19AF-5C08-432B-BCF6-FB4C73D12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843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Idea &amp; 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7021" y="2383023"/>
            <a:ext cx="11653523" cy="914360"/>
          </a:xfrm>
        </p:spPr>
        <p:txBody>
          <a:bodyPr/>
          <a:lstStyle>
            <a:lvl1pPr marL="0" indent="0">
              <a:buNone/>
              <a:defRPr sz="5294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77021" y="1187621"/>
            <a:ext cx="11655840" cy="899665"/>
          </a:xfrm>
        </p:spPr>
        <p:txBody>
          <a:bodyPr/>
          <a:lstStyle>
            <a:lvl1pPr>
              <a:defRPr sz="7058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E19AF-5C08-432B-BCF6-FB4C73D12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0160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0-50 Right Photo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217195"/>
            <a:ext cx="5378548" cy="1763530"/>
          </a:xfrm>
        </p:spPr>
        <p:txBody>
          <a:bodyPr/>
          <a:lstStyle>
            <a:lvl1pPr>
              <a:defRPr sz="647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50/50 Photo Layout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5915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0-50 Left Photo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44214" y="1217195"/>
            <a:ext cx="5378548" cy="899665"/>
          </a:xfrm>
        </p:spPr>
        <p:txBody>
          <a:bodyPr/>
          <a:lstStyle>
            <a:lvl1pPr>
              <a:defRPr sz="647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0" y="0"/>
            <a:ext cx="6094444" cy="6852151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372" b="1">
                <a:gradFill>
                  <a:gsLst>
                    <a:gs pos="13139">
                      <a:srgbClr val="FFFFFF"/>
                    </a:gs>
                    <a:gs pos="38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4034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E19AF-5C08-432B-BCF6-FB4C73D12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41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3877271"/>
            <a:ext cx="6273418" cy="1794661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3" y="2075840"/>
            <a:ext cx="9860610" cy="1801436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449322" y="6061766"/>
            <a:ext cx="1522404" cy="326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843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E19AF-5C08-432B-BCF6-FB4C73D12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582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E19AF-5C08-432B-BCF6-FB4C73D12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1310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E19AF-5C08-432B-BCF6-FB4C73D12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6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Slide for Developer Code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2415"/>
            <a:ext cx="11653522" cy="2089751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E19AF-5C08-432B-BCF6-FB4C73D12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5589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C9E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3549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D5C55E-1E1D-4EFE-8DF0-7DF6077102C2}" type="datetimeFigureOut">
              <a:rPr lang="en-US" smtClean="0"/>
              <a:t>14/07/2015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E19AF-5C08-432B-BCF6-FB4C73D12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24854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D5C55E-1E1D-4EFE-8DF0-7DF6077102C2}" type="datetimeFigureOut">
              <a:rPr lang="en-US" smtClean="0"/>
              <a:t>14/07/2015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E19AF-5C08-432B-BCF6-FB4C73D12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32266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 No til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269239" y="2077800"/>
            <a:ext cx="6274974" cy="2696029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extBox 6"/>
          <p:cNvSpPr txBox="1"/>
          <p:nvPr/>
        </p:nvSpPr>
        <p:spPr bwMode="white">
          <a:xfrm>
            <a:off x="287915" y="3161773"/>
            <a:ext cx="11653523" cy="2625391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</a:pPr>
            <a:r>
              <a:rPr lang="en-US" sz="8431" dirty="0" smtClean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Light"/>
              </a:rPr>
              <a:t>Machine Learning &amp; Data Science Conference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458758" y="479504"/>
            <a:ext cx="1522404" cy="32616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 bwMode="white">
          <a:xfrm>
            <a:off x="287915" y="5663854"/>
            <a:ext cx="9994611" cy="914360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</a:pPr>
            <a:r>
              <a:rPr lang="en-US" sz="4509" dirty="0" smtClean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Light"/>
              </a:rPr>
              <a:t>May 28 – 29, 2015  •  MSCC</a:t>
            </a:r>
          </a:p>
        </p:txBody>
      </p:sp>
    </p:spTree>
    <p:extLst>
      <p:ext uri="{BB962C8B-B14F-4D97-AF65-F5344CB8AC3E}">
        <p14:creationId xmlns:p14="http://schemas.microsoft.com/office/powerpoint/2010/main" val="338610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Photo_Animated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>
            <a:off x="269239" y="1187621"/>
            <a:ext cx="8067824" cy="3586208"/>
          </a:xfrm>
          <a:prstGeom prst="rect">
            <a:avLst/>
          </a:prstGeom>
          <a:solidFill>
            <a:srgbClr val="0072C6">
              <a:alpha val="8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449322" y="6061766"/>
            <a:ext cx="1522404" cy="32616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40622" y="0"/>
            <a:ext cx="4751620" cy="6858623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69302" y="1187621"/>
            <a:ext cx="8067761" cy="1793104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67682" y="2980724"/>
            <a:ext cx="8069380" cy="1793104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137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856777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33099 -4.5892E-6 L 1.31478E-6 -4.5892E-6 " pathEditMode="relative" rAng="0" ptsTypes="AA">
                                      <p:cBhvr>
                                        <p:cTn id="8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43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" presetClass="emph" presetSubtype="0" accel="10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400" fill="hold"/>
                                        <p:tgtEl>
                                          <p:spTgt spid="8"/>
                                        </p:tgtEl>
                                      </p:cBhvr>
                                      <p:by x="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9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3" presetClass="path" presetSubtype="0" decel="10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0.01455 -1.34362E-6 L -3.90605E-7 -1.34362E-6 " pathEditMode="relative" rAng="0" ptsTypes="AA">
                                      <p:cBhvr>
                                        <p:cTn id="15" dur="9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6" presetClass="emph" presetSubtype="0" accel="100000" autoRev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</p:cBhvr>
                                      <p:by x="92000" y="92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9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3" presetClass="path" presetSubtype="0" decel="10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1455 -1.34362E-6 L -3.90605E-7 -1.34362E-6 " pathEditMode="relative" rAng="0" ptsTypes="AA">
                                      <p:cBhvr>
                                        <p:cTn id="22" dur="9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6" presetClass="emph" presetSubtype="0" accel="10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92000" y="92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9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3" presetClass="path" presetSubtype="0" decel="10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0.01455 -1.34362E-6 L -3.90605E-7 -1.34362E-6 " pathEditMode="relative" rAng="0" ptsTypes="AA">
                                      <p:cBhvr>
                                        <p:cTn id="29" dur="9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6" presetClass="emph" presetSubtype="0" accel="100000" autoRev="1" fill="hold" grpId="2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92000" y="92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8" grpId="2" animBg="1"/>
      <p:bldP spid="9" grpId="0"/>
      <p:bldP spid="9" grpId="1"/>
      <p:bldP spid="9" grpId="2"/>
      <p:bldP spid="3" grpId="0">
        <p:tmplLst>
          <p:tmpl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95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1"/>
      <p:bldP spid="3" grpId="2"/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Photo_Static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>
            <a:off x="269239" y="1187621"/>
            <a:ext cx="8067824" cy="3586208"/>
          </a:xfrm>
          <a:prstGeom prst="rect">
            <a:avLst/>
          </a:prstGeom>
          <a:solidFill>
            <a:srgbClr val="0072C6">
              <a:alpha val="8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449322" y="6061766"/>
            <a:ext cx="1522404" cy="32616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40622" y="0"/>
            <a:ext cx="4751620" cy="6858623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69302" y="1187621"/>
            <a:ext cx="8067761" cy="1793104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67682" y="2980724"/>
            <a:ext cx="8069380" cy="1793104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137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596241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33099 -4.5892E-6 L 1.31478E-6 -4.5892E-6 " pathEditMode="relative" rAng="0" ptsTypes="AA">
                                      <p:cBhvr>
                                        <p:cTn id="8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43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" presetClass="emph" presetSubtype="0" accel="10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400" fill="hold"/>
                                        <p:tgtEl>
                                          <p:spTgt spid="8"/>
                                        </p:tgtEl>
                                      </p:cBhvr>
                                      <p:by x="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9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3" presetClass="path" presetSubtype="0" decel="10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0.01455 -1.34362E-6 L -3.90605E-7 -1.34362E-6 " pathEditMode="relative" rAng="0" ptsTypes="AA">
                                      <p:cBhvr>
                                        <p:cTn id="15" dur="9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6" presetClass="emph" presetSubtype="0" accel="100000" autoRev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</p:cBhvr>
                                      <p:by x="92000" y="92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9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3" presetClass="path" presetSubtype="0" decel="10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1455 -1.34362E-6 L -3.90605E-7 -1.34362E-6 " pathEditMode="relative" rAng="0" ptsTypes="AA">
                                      <p:cBhvr>
                                        <p:cTn id="22" dur="9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6" presetClass="emph" presetSubtype="0" accel="10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92000" y="92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9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3" presetClass="path" presetSubtype="0" decel="10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0.01455 -1.34362E-6 L -3.90605E-7 -1.34362E-6 " pathEditMode="relative" rAng="0" ptsTypes="AA">
                                      <p:cBhvr>
                                        <p:cTn id="29" dur="9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6" presetClass="emph" presetSubtype="0" accel="100000" autoRev="1" fill="hold" grpId="2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92000" y="92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8" grpId="2" animBg="1"/>
      <p:bldP spid="9" grpId="0"/>
      <p:bldP spid="9" grpId="1"/>
      <p:bldP spid="9" grpId="2"/>
      <p:bldP spid="3" grpId="0">
        <p:tmplLst>
          <p:tmpl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95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1"/>
      <p:bldP spid="3" grpId="2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269239" y="2084172"/>
            <a:ext cx="8964248" cy="358620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2" y="3878574"/>
            <a:ext cx="8964186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49819" y="471123"/>
            <a:ext cx="2507467" cy="53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114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0029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6119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5856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8954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2266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69240" y="1186356"/>
            <a:ext cx="9859116" cy="2690921"/>
          </a:xfrm>
          <a:noFill/>
        </p:spPr>
        <p:txBody>
          <a:bodyPr tIns="91440" bIns="91440" anchor="t" anchorCtr="0">
            <a:no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69240" y="3877276"/>
            <a:ext cx="9860674" cy="1793104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625659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69240" y="1186356"/>
            <a:ext cx="9859116" cy="3587473"/>
          </a:xfrm>
          <a:noFill/>
        </p:spPr>
        <p:txBody>
          <a:bodyPr tIns="91440" bIns="91440" anchor="t" anchorCtr="0">
            <a:noAutofit/>
          </a:bodyPr>
          <a:lstStyle>
            <a:lvl1pPr>
              <a:defRPr lang="en-US" sz="7058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 smtClean="0"/>
              <a:t>Video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125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9097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4075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7714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269302" y="1187644"/>
            <a:ext cx="9860610" cy="268963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2697988"/>
          </a:xfrm>
          <a:noFill/>
        </p:spPr>
        <p:txBody>
          <a:bodyPr tIns="91440" bIns="91440" anchor="t" anchorCtr="0"/>
          <a:lstStyle>
            <a:lvl1pPr>
              <a:defRPr sz="7058" spc="-98" baseline="0">
                <a:gradFill>
                  <a:gsLst>
                    <a:gs pos="91241">
                      <a:schemeClr val="tx1"/>
                    </a:gs>
                    <a:gs pos="57000">
                      <a:schemeClr val="tx1"/>
                    </a:gs>
                    <a:gs pos="18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1793881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91241">
                      <a:schemeClr val="tx1"/>
                    </a:gs>
                    <a:gs pos="57000">
                      <a:schemeClr val="tx1"/>
                    </a:gs>
                    <a:gs pos="18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6766694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4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0245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217195"/>
            <a:ext cx="5378548" cy="1973570"/>
          </a:xfrm>
        </p:spPr>
        <p:txBody>
          <a:bodyPr>
            <a:spAutoFit/>
          </a:bodyPr>
          <a:lstStyle>
            <a:lvl1pPr>
              <a:defRPr sz="647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50/50 photo layout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1588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46326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50025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97013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4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10483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Slide for developer code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950239"/>
      </p:ext>
    </p:extLst>
  </p:cSld>
  <p:clrMapOvr>
    <a:masterClrMapping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blackWhite">
          <a:xfrm>
            <a:off x="269239" y="6171616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© </a:t>
            </a:r>
            <a:r>
              <a:rPr lang="en-US" sz="686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2015 </a:t>
            </a:r>
            <a:r>
              <a:rPr lang="en-US" sz="686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05" y="3083652"/>
            <a:ext cx="3227129" cy="69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5154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7612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 - consume w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269302" y="1187644"/>
            <a:ext cx="9860610" cy="268963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2697988"/>
          </a:xfrm>
          <a:noFill/>
        </p:spPr>
        <p:txBody>
          <a:bodyPr tIns="91440" bIns="91440" anchor="t" anchorCtr="0"/>
          <a:lstStyle>
            <a:lvl1pPr>
              <a:defRPr sz="7058" spc="-98" baseline="0">
                <a:gradFill>
                  <a:gsLst>
                    <a:gs pos="91241">
                      <a:schemeClr val="tx1"/>
                    </a:gs>
                    <a:gs pos="57000">
                      <a:schemeClr val="tx1"/>
                    </a:gs>
                    <a:gs pos="18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1793881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91241">
                      <a:schemeClr val="tx1"/>
                    </a:gs>
                    <a:gs pos="57000">
                      <a:schemeClr val="tx1"/>
                    </a:gs>
                    <a:gs pos="18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6003798"/>
              </p:ext>
            </p:extLst>
          </p:nvPr>
        </p:nvGraphicFramePr>
        <p:xfrm>
          <a:off x="-1" y="6349954"/>
          <a:ext cx="12192001" cy="514592"/>
        </p:xfrm>
        <a:graphic>
          <a:graphicData uri="http://schemas.openxmlformats.org/drawingml/2006/table">
            <a:tbl>
              <a:tblPr firstRow="1" bandRow="1"/>
              <a:tblGrid>
                <a:gridCol w="1253165"/>
                <a:gridCol w="1877461"/>
                <a:gridCol w="1877462"/>
                <a:gridCol w="1877462"/>
                <a:gridCol w="1877461"/>
                <a:gridCol w="1097663"/>
                <a:gridCol w="1422285"/>
                <a:gridCol w="909042"/>
              </a:tblGrid>
              <a:tr h="254023">
                <a:tc rowSpan="2"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Background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 gridSpan="4"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Azure ML Predictive Maintenance Template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20000"/>
                        <a:lumOff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20000"/>
                        <a:lumOff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20000"/>
                        <a:lumOff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20000"/>
                        <a:lumOff val="80000"/>
                      </a:srgb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b="0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Challenges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Azure</a:t>
                      </a:r>
                      <a:r>
                        <a:rPr lang="en-US" sz="1100" b="0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Architecture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/3</a:t>
                      </a:r>
                      <a:r>
                        <a:rPr lang="en-US" altLang="zh-CN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25402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Data Input and Processing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Modeling: Classification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Deploy</a:t>
                      </a:r>
                      <a:r>
                        <a:rPr lang="en-US" sz="1100" b="0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as Web Service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Consume</a:t>
                      </a:r>
                      <a:r>
                        <a:rPr lang="en-US" sz="1100" b="0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Web Service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8217A">
                        <a:lumMod val="20000"/>
                        <a:lumOff val="8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Slide Number Placeholder 2"/>
          <p:cNvSpPr txBox="1">
            <a:spLocks/>
          </p:cNvSpPr>
          <p:nvPr/>
        </p:nvSpPr>
        <p:spPr>
          <a:xfrm>
            <a:off x="11166893" y="6496036"/>
            <a:ext cx="858629" cy="261985"/>
          </a:xfrm>
          <a:prstGeom prst="rect">
            <a:avLst/>
          </a:prstGeom>
        </p:spPr>
        <p:txBody>
          <a:bodyPr vert="horz" lIns="179285" tIns="179285" rIns="179285" bIns="179285" rtlCol="0" anchor="t" anchorCtr="0"/>
          <a:lstStyle>
            <a:defPPr>
              <a:defRPr lang="en-US"/>
            </a:defPPr>
            <a:lvl1pPr marL="0" algn="r" defTabSz="932688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66344" algn="l" defTabSz="932688" rtl="0" eaLnBrk="1" latinLnBrk="0" hangingPunct="1">
              <a:defRPr sz="18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688" algn="l" defTabSz="932688" rtl="0" eaLnBrk="1" latinLnBrk="0" hangingPunct="1">
              <a:defRPr sz="18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032" algn="l" defTabSz="932688" rtl="0" eaLnBrk="1" latinLnBrk="0" hangingPunct="1">
              <a:defRPr sz="18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376" algn="l" defTabSz="932688" rtl="0" eaLnBrk="1" latinLnBrk="0" hangingPunct="1">
              <a:defRPr sz="18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720" algn="l" defTabSz="932688" rtl="0" eaLnBrk="1" latinLnBrk="0" hangingPunct="1">
              <a:defRPr sz="18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064" algn="l" defTabSz="932688" rtl="0" eaLnBrk="1" latinLnBrk="0" hangingPunct="1">
              <a:defRPr sz="18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408" algn="l" defTabSz="932688" rtl="0" eaLnBrk="1" latinLnBrk="0" hangingPunct="1">
              <a:defRPr sz="18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752" algn="l" defTabSz="932688" rtl="0" eaLnBrk="1" latinLnBrk="0" hangingPunct="1">
              <a:defRPr sz="18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31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74C60E-8F8C-41D8-9BFF-6DF338C2FC78}" type="slidenum">
              <a:rPr kumimoji="0" lang="en-US" sz="1176" b="0" i="0" u="none" strike="noStrike" kern="1200" cap="none" spc="0" normalizeH="0" baseline="0" noProof="0" smtClean="0">
                <a:ln>
                  <a:noFill/>
                </a:ln>
                <a:solidFill>
                  <a:srgbClr val="68217A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31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176" b="0" i="0" u="none" strike="noStrike" kern="1200" cap="none" spc="0" normalizeH="0" baseline="0" noProof="0" dirty="0">
              <a:ln>
                <a:noFill/>
              </a:ln>
              <a:solidFill>
                <a:srgbClr val="68217A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68153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269302" y="1187644"/>
            <a:ext cx="9860610" cy="268963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2697988"/>
          </a:xfrm>
          <a:noFill/>
        </p:spPr>
        <p:txBody>
          <a:bodyPr tIns="91440" bIns="91440" anchor="t" anchorCtr="0"/>
          <a:lstStyle>
            <a:lvl1pPr>
              <a:defRPr sz="7058" spc="-98" baseline="0">
                <a:gradFill>
                  <a:gsLst>
                    <a:gs pos="91241">
                      <a:schemeClr val="tx1"/>
                    </a:gs>
                    <a:gs pos="57000">
                      <a:schemeClr val="tx1"/>
                    </a:gs>
                    <a:gs pos="18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Video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7216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796217"/>
          </a:xfrm>
          <a:noFill/>
        </p:spPr>
        <p:txBody>
          <a:bodyPr tIns="91440" bIns="91440" anchor="t" anchorCtr="0"/>
          <a:lstStyle>
            <a:lvl1pPr>
              <a:defRPr sz="8627" spc="-98" baseline="0">
                <a:gradFill>
                  <a:gsLst>
                    <a:gs pos="91241">
                      <a:schemeClr val="tx1"/>
                    </a:gs>
                    <a:gs pos="57000">
                      <a:schemeClr val="tx1"/>
                    </a:gs>
                    <a:gs pos="18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8383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image" Target="../media/image1.png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59.xml"/><Relationship Id="rId18" Type="http://schemas.openxmlformats.org/officeDocument/2006/relationships/slideLayout" Target="../slideLayouts/slideLayout64.xml"/><Relationship Id="rId3" Type="http://schemas.openxmlformats.org/officeDocument/2006/relationships/slideLayout" Target="../slideLayouts/slideLayout49.xml"/><Relationship Id="rId21" Type="http://schemas.openxmlformats.org/officeDocument/2006/relationships/slideLayout" Target="../slideLayouts/slideLayout67.xml"/><Relationship Id="rId7" Type="http://schemas.openxmlformats.org/officeDocument/2006/relationships/slideLayout" Target="../slideLayouts/slideLayout53.xml"/><Relationship Id="rId12" Type="http://schemas.openxmlformats.org/officeDocument/2006/relationships/slideLayout" Target="../slideLayouts/slideLayout58.xml"/><Relationship Id="rId17" Type="http://schemas.openxmlformats.org/officeDocument/2006/relationships/slideLayout" Target="../slideLayouts/slideLayout63.xml"/><Relationship Id="rId2" Type="http://schemas.openxmlformats.org/officeDocument/2006/relationships/slideLayout" Target="../slideLayouts/slideLayout48.xml"/><Relationship Id="rId16" Type="http://schemas.openxmlformats.org/officeDocument/2006/relationships/slideLayout" Target="../slideLayouts/slideLayout62.xml"/><Relationship Id="rId20" Type="http://schemas.openxmlformats.org/officeDocument/2006/relationships/slideLayout" Target="../slideLayouts/slideLayout66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24" Type="http://schemas.openxmlformats.org/officeDocument/2006/relationships/image" Target="../media/image7.png"/><Relationship Id="rId5" Type="http://schemas.openxmlformats.org/officeDocument/2006/relationships/slideLayout" Target="../slideLayouts/slideLayout51.xml"/><Relationship Id="rId15" Type="http://schemas.openxmlformats.org/officeDocument/2006/relationships/slideLayout" Target="../slideLayouts/slideLayout61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56.xml"/><Relationship Id="rId19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Relationship Id="rId14" Type="http://schemas.openxmlformats.org/officeDocument/2006/relationships/slideLayout" Target="../slideLayouts/slideLayout60.xml"/><Relationship Id="rId22" Type="http://schemas.openxmlformats.org/officeDocument/2006/relationships/slideLayout" Target="../slideLayouts/slideLayout6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184808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325051" y="1906413"/>
            <a:ext cx="4214127" cy="40130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1026337" y="6028972"/>
            <a:ext cx="896425" cy="536322"/>
          </a:xfrm>
          <a:prstGeom prst="rect">
            <a:avLst/>
          </a:prstGeom>
        </p:spPr>
        <p:txBody>
          <a:bodyPr vert="horz" lIns="182880" tIns="182880" rIns="182880" bIns="182880" rtlCol="0" anchor="t" anchorCtr="0"/>
          <a:lstStyle>
            <a:lvl1pPr algn="r">
              <a:defRPr sz="11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E19AF-5C08-432B-BCF6-FB4C73D12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433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6" r:id="rId45"/>
    <p:sldLayoutId id="2147483707" r:id="rId46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5294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661">
          <p15:clr>
            <a:srgbClr val="5ACBF0"/>
          </p15:clr>
        </p15:guide>
        <p15:guide id="4" orient="horz" pos="4219">
          <p15:clr>
            <a:srgbClr val="5ACBF0"/>
          </p15:clr>
        </p15:guide>
        <p15:guide id="5" pos="749">
          <p15:clr>
            <a:srgbClr val="5ACBF0"/>
          </p15:clr>
        </p15:guide>
        <p15:guide id="6" pos="1325">
          <p15:clr>
            <a:srgbClr val="5ACBF0"/>
          </p15:clr>
        </p15:guide>
        <p15:guide id="7" pos="1901">
          <p15:clr>
            <a:srgbClr val="5ACBF0"/>
          </p15:clr>
        </p15:guide>
        <p15:guide id="8" pos="2477">
          <p15:clr>
            <a:srgbClr val="5ACBF0"/>
          </p15:clr>
        </p15:guide>
        <p15:guide id="9" pos="3053">
          <p15:clr>
            <a:srgbClr val="5ACBF0"/>
          </p15:clr>
        </p15:guide>
        <p15:guide id="10" pos="3629">
          <p15:clr>
            <a:srgbClr val="5ACBF0"/>
          </p15:clr>
        </p15:guide>
        <p15:guide id="11" pos="4205">
          <p15:clr>
            <a:srgbClr val="5ACBF0"/>
          </p15:clr>
        </p15:guide>
        <p15:guide id="12" pos="4781">
          <p15:clr>
            <a:srgbClr val="5ACBF0"/>
          </p15:clr>
        </p15:guide>
        <p15:guide id="13" pos="5357">
          <p15:clr>
            <a:srgbClr val="5ACBF0"/>
          </p15:clr>
        </p15:guide>
        <p15:guide id="14" pos="5933">
          <p15:clr>
            <a:srgbClr val="5ACBF0"/>
          </p15:clr>
        </p15:guide>
        <p15:guide id="15" pos="6509">
          <p15:clr>
            <a:srgbClr val="5ACBF0"/>
          </p15:clr>
        </p15:guide>
        <p15:guide id="16" pos="7085">
          <p15:clr>
            <a:srgbClr val="5ACBF0"/>
          </p15:clr>
        </p15:guide>
        <p15:guide id="17" orient="horz" pos="763">
          <p15:clr>
            <a:srgbClr val="5ACBF0"/>
          </p15:clr>
        </p15:guide>
        <p15:guide id="18" orient="horz" pos="1339">
          <p15:clr>
            <a:srgbClr val="5ACBF0"/>
          </p15:clr>
        </p15:guide>
        <p15:guide id="19" orient="horz" pos="1915">
          <p15:clr>
            <a:srgbClr val="5ACBF0"/>
          </p15:clr>
        </p15:guide>
        <p15:guide id="20" orient="horz" pos="2491">
          <p15:clr>
            <a:srgbClr val="5ACBF0"/>
          </p15:clr>
        </p15:guide>
        <p15:guide id="21" orient="horz" pos="3067">
          <p15:clr>
            <a:srgbClr val="5ACBF0"/>
          </p15:clr>
        </p15:guide>
        <p15:guide id="22" orient="horz" pos="3643">
          <p15:clr>
            <a:srgbClr val="5ACBF0"/>
          </p15:clr>
        </p15:guide>
        <p15:guide id="23" pos="288">
          <p15:clr>
            <a:srgbClr val="C35EA4"/>
          </p15:clr>
        </p15:guide>
        <p15:guide id="24" pos="7546">
          <p15:clr>
            <a:srgbClr val="C35EA4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 rot="5400000">
            <a:off x="9208748" y="2991033"/>
            <a:ext cx="6858623" cy="87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4382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  <p:sldLayoutId id="2147483726" r:id="rId18"/>
    <p:sldLayoutId id="2147483727" r:id="rId19"/>
    <p:sldLayoutId id="2147483728" r:id="rId20"/>
    <p:sldLayoutId id="2147483729" r:id="rId21"/>
    <p:sldLayoutId id="2147483730" r:id="rId22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techblog.netflix.com/2012/04/netflix-recommendations-beyond-5-stars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Relationship Id="rId5" Type="http://schemas.openxmlformats.org/officeDocument/2006/relationships/hyperlink" Target="https://en.wikipedia.org/wiki/Computer_vision" TargetMode="External"/><Relationship Id="rId4" Type="http://schemas.openxmlformats.org/officeDocument/2006/relationships/hyperlink" Target="https://en.wikipedia.org/wiki/Naive_Bayes_spam_filtering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9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tudio.azureml.net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283102" y="1206121"/>
            <a:ext cx="6174847" cy="329920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69240" y="1206121"/>
            <a:ext cx="6788785" cy="879910"/>
          </a:xfrm>
        </p:spPr>
        <p:txBody>
          <a:bodyPr/>
          <a:lstStyle/>
          <a:p>
            <a:r>
              <a:rPr lang="en-US" sz="5400" dirty="0" smtClean="0"/>
              <a:t>Introduction to Azure Machine Learning</a:t>
            </a:r>
            <a:endParaRPr lang="en-US" sz="5400" dirty="0"/>
          </a:p>
        </p:txBody>
      </p:sp>
      <p:sp>
        <p:nvSpPr>
          <p:cNvPr id="5" name="Text Placeholder 4"/>
          <p:cNvSpPr>
            <a:spLocks noGrp="1"/>
          </p:cNvSpPr>
          <p:nvPr>
            <p:ph type="subTitle" idx="1"/>
          </p:nvPr>
        </p:nvSpPr>
        <p:spPr>
          <a:xfrm>
            <a:off x="283102" y="3438526"/>
            <a:ext cx="6174847" cy="1036181"/>
          </a:xfrm>
        </p:spPr>
        <p:txBody>
          <a:bodyPr/>
          <a:lstStyle/>
          <a:p>
            <a:pPr algn="r"/>
            <a:r>
              <a:rPr lang="en-US" sz="2000" dirty="0" smtClean="0"/>
              <a:t>Diego Poza @</a:t>
            </a:r>
            <a:r>
              <a:rPr lang="en-US" sz="2000" dirty="0" err="1" smtClean="0"/>
              <a:t>diegopoza</a:t>
            </a:r>
            <a:endParaRPr lang="en-US" sz="2000" dirty="0"/>
          </a:p>
          <a:p>
            <a:pPr algn="r"/>
            <a:r>
              <a:rPr lang="en-US" sz="2000" dirty="0" smtClean="0"/>
              <a:t>Mariano Vazquez @</a:t>
            </a:r>
            <a:r>
              <a:rPr lang="en-US" sz="2000" dirty="0" err="1" smtClean="0"/>
              <a:t>marianodvazquez</a:t>
            </a:r>
            <a:endParaRPr lang="en-US" sz="2000" dirty="0"/>
          </a:p>
        </p:txBody>
      </p:sp>
      <p:pic>
        <p:nvPicPr>
          <p:cNvPr id="3076" name="Picture 4" descr="C:\Users\mvazquez\AppData\Local\Temp\SNAGHTML19b379a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40" y="2855723"/>
            <a:ext cx="156210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/>
          <p:cNvGrpSpPr/>
          <p:nvPr/>
        </p:nvGrpSpPr>
        <p:grpSpPr>
          <a:xfrm>
            <a:off x="7734299" y="5743575"/>
            <a:ext cx="4381393" cy="928590"/>
            <a:chOff x="7572374" y="5800725"/>
            <a:chExt cx="4381393" cy="92859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928330" y="5800725"/>
              <a:ext cx="1025437" cy="92859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72374" y="5999533"/>
              <a:ext cx="3257177" cy="4786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0288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000"/>
    </mc:Choice>
    <mc:Fallback xmlns="">
      <p:transition advClick="0" advTm="2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838200" y="1825625"/>
            <a:ext cx="10515600" cy="4347922"/>
          </a:xfrm>
          <a:prstGeom prst="rect">
            <a:avLst/>
          </a:prstGeo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German </a:t>
            </a:r>
            <a:r>
              <a:rPr lang="en-US" dirty="0"/>
              <a:t>Credit Card UCI </a:t>
            </a:r>
            <a:r>
              <a:rPr lang="en-US" dirty="0" smtClean="0"/>
              <a:t>dataset: 1000 rows of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Bank customers request credits, and the model should predict if the operation has low or high risk.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3921" dirty="0" smtClean="0">
                <a:latin typeface="+mj-lt"/>
              </a:rPr>
              <a:t> “1” is </a:t>
            </a:r>
            <a:r>
              <a:rPr lang="en-US" sz="3921" dirty="0">
                <a:latin typeface="+mj-lt"/>
              </a:rPr>
              <a:t>low-risk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3921" dirty="0" smtClean="0">
                <a:latin typeface="+mj-lt"/>
              </a:rPr>
              <a:t> “2” is </a:t>
            </a:r>
            <a:r>
              <a:rPr lang="en-US" sz="3921" dirty="0">
                <a:latin typeface="+mj-lt"/>
              </a:rPr>
              <a:t>high-risk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68217A"/>
                </a:solidFill>
              </a:rPr>
              <a:t>Scenario</a:t>
            </a:r>
            <a:endParaRPr lang="en-US" dirty="0">
              <a:solidFill>
                <a:srgbClr val="68217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883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68217A"/>
                </a:solidFill>
              </a:rPr>
              <a:t>Predictive Experiment</a:t>
            </a:r>
            <a:endParaRPr lang="en-US" dirty="0">
              <a:solidFill>
                <a:srgbClr val="68217A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15264" y="1758294"/>
            <a:ext cx="8686800" cy="2094515"/>
            <a:chOff x="208539" y="2270852"/>
            <a:chExt cx="6234109" cy="1108362"/>
          </a:xfrm>
        </p:grpSpPr>
        <p:sp>
          <p:nvSpPr>
            <p:cNvPr id="6" name="Freeform 5"/>
            <p:cNvSpPr/>
            <p:nvPr/>
          </p:nvSpPr>
          <p:spPr>
            <a:xfrm>
              <a:off x="208539" y="2270852"/>
              <a:ext cx="1297037" cy="683527"/>
            </a:xfrm>
            <a:custGeom>
              <a:avLst/>
              <a:gdLst>
                <a:gd name="connsiteX0" fmla="*/ 0 w 1297037"/>
                <a:gd name="connsiteY0" fmla="*/ 68353 h 683527"/>
                <a:gd name="connsiteX1" fmla="*/ 68353 w 1297037"/>
                <a:gd name="connsiteY1" fmla="*/ 0 h 683527"/>
                <a:gd name="connsiteX2" fmla="*/ 1228684 w 1297037"/>
                <a:gd name="connsiteY2" fmla="*/ 0 h 683527"/>
                <a:gd name="connsiteX3" fmla="*/ 1297037 w 1297037"/>
                <a:gd name="connsiteY3" fmla="*/ 68353 h 683527"/>
                <a:gd name="connsiteX4" fmla="*/ 1297037 w 1297037"/>
                <a:gd name="connsiteY4" fmla="*/ 615174 h 683527"/>
                <a:gd name="connsiteX5" fmla="*/ 1228684 w 1297037"/>
                <a:gd name="connsiteY5" fmla="*/ 683527 h 683527"/>
                <a:gd name="connsiteX6" fmla="*/ 68353 w 1297037"/>
                <a:gd name="connsiteY6" fmla="*/ 683527 h 683527"/>
                <a:gd name="connsiteX7" fmla="*/ 0 w 1297037"/>
                <a:gd name="connsiteY7" fmla="*/ 615174 h 683527"/>
                <a:gd name="connsiteX8" fmla="*/ 0 w 1297037"/>
                <a:gd name="connsiteY8" fmla="*/ 68353 h 683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97037" h="683527">
                  <a:moveTo>
                    <a:pt x="0" y="68353"/>
                  </a:moveTo>
                  <a:cubicBezTo>
                    <a:pt x="0" y="30603"/>
                    <a:pt x="30603" y="0"/>
                    <a:pt x="68353" y="0"/>
                  </a:cubicBezTo>
                  <a:lnTo>
                    <a:pt x="1228684" y="0"/>
                  </a:lnTo>
                  <a:cubicBezTo>
                    <a:pt x="1266434" y="0"/>
                    <a:pt x="1297037" y="30603"/>
                    <a:pt x="1297037" y="68353"/>
                  </a:cubicBezTo>
                  <a:lnTo>
                    <a:pt x="1297037" y="615174"/>
                  </a:lnTo>
                  <a:cubicBezTo>
                    <a:pt x="1297037" y="652924"/>
                    <a:pt x="1266434" y="683527"/>
                    <a:pt x="1228684" y="683527"/>
                  </a:cubicBezTo>
                  <a:lnTo>
                    <a:pt x="68353" y="683527"/>
                  </a:lnTo>
                  <a:cubicBezTo>
                    <a:pt x="30603" y="683527"/>
                    <a:pt x="0" y="652924"/>
                    <a:pt x="0" y="615174"/>
                  </a:cubicBezTo>
                  <a:lnTo>
                    <a:pt x="0" y="68353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8232" tIns="78232" rIns="78232" bIns="269752" numCol="1" spcCol="1270" anchor="t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 dirty="0" smtClean="0"/>
                <a:t>Get the data</a:t>
              </a:r>
              <a:endParaRPr lang="en-US" kern="1200" dirty="0"/>
            </a:p>
          </p:txBody>
        </p:sp>
        <p:sp>
          <p:nvSpPr>
            <p:cNvPr id="7" name="Freeform 6"/>
            <p:cNvSpPr/>
            <p:nvPr/>
          </p:nvSpPr>
          <p:spPr>
            <a:xfrm>
              <a:off x="474196" y="2726538"/>
              <a:ext cx="1483009" cy="652676"/>
            </a:xfrm>
            <a:custGeom>
              <a:avLst/>
              <a:gdLst>
                <a:gd name="connsiteX0" fmla="*/ 0 w 1297037"/>
                <a:gd name="connsiteY0" fmla="*/ 129704 h 2272050"/>
                <a:gd name="connsiteX1" fmla="*/ 129704 w 1297037"/>
                <a:gd name="connsiteY1" fmla="*/ 0 h 2272050"/>
                <a:gd name="connsiteX2" fmla="*/ 1167333 w 1297037"/>
                <a:gd name="connsiteY2" fmla="*/ 0 h 2272050"/>
                <a:gd name="connsiteX3" fmla="*/ 1297037 w 1297037"/>
                <a:gd name="connsiteY3" fmla="*/ 129704 h 2272050"/>
                <a:gd name="connsiteX4" fmla="*/ 1297037 w 1297037"/>
                <a:gd name="connsiteY4" fmla="*/ 2142346 h 2272050"/>
                <a:gd name="connsiteX5" fmla="*/ 1167333 w 1297037"/>
                <a:gd name="connsiteY5" fmla="*/ 2272050 h 2272050"/>
                <a:gd name="connsiteX6" fmla="*/ 129704 w 1297037"/>
                <a:gd name="connsiteY6" fmla="*/ 2272050 h 2272050"/>
                <a:gd name="connsiteX7" fmla="*/ 0 w 1297037"/>
                <a:gd name="connsiteY7" fmla="*/ 2142346 h 2272050"/>
                <a:gd name="connsiteX8" fmla="*/ 0 w 1297037"/>
                <a:gd name="connsiteY8" fmla="*/ 129704 h 2272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97037" h="2272050">
                  <a:moveTo>
                    <a:pt x="0" y="129704"/>
                  </a:moveTo>
                  <a:cubicBezTo>
                    <a:pt x="0" y="58070"/>
                    <a:pt x="58070" y="0"/>
                    <a:pt x="129704" y="0"/>
                  </a:cubicBezTo>
                  <a:lnTo>
                    <a:pt x="1167333" y="0"/>
                  </a:lnTo>
                  <a:cubicBezTo>
                    <a:pt x="1238967" y="0"/>
                    <a:pt x="1297037" y="58070"/>
                    <a:pt x="1297037" y="129704"/>
                  </a:cubicBezTo>
                  <a:lnTo>
                    <a:pt x="1297037" y="2142346"/>
                  </a:lnTo>
                  <a:cubicBezTo>
                    <a:pt x="1297037" y="2213980"/>
                    <a:pt x="1238967" y="2272050"/>
                    <a:pt x="1167333" y="2272050"/>
                  </a:cubicBezTo>
                  <a:lnTo>
                    <a:pt x="129704" y="2272050"/>
                  </a:lnTo>
                  <a:cubicBezTo>
                    <a:pt x="58070" y="2272050"/>
                    <a:pt x="0" y="2213980"/>
                    <a:pt x="0" y="2142346"/>
                  </a:cubicBezTo>
                  <a:lnTo>
                    <a:pt x="0" y="129704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6221" tIns="116221" rIns="116221" bIns="116221" numCol="1" spcCol="1270" anchor="t" anchorCtr="0">
              <a:noAutofit/>
            </a:bodyPr>
            <a:lstStyle/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200" kern="1200" dirty="0" smtClean="0"/>
                <a:t>Upload your dataset (CSV, TSV, text)</a:t>
              </a:r>
              <a:endParaRPr lang="en-US" sz="1200" kern="1200" dirty="0"/>
            </a:p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200" kern="1200" dirty="0" smtClean="0"/>
                <a:t>Read existing dataset (HTTP, Azure SQL/Table/Blob)</a:t>
              </a:r>
              <a:endParaRPr lang="en-US" sz="1200" kern="1200" dirty="0"/>
            </a:p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200" kern="1200" dirty="0" smtClean="0"/>
                <a:t>Use sample datasets</a:t>
              </a:r>
              <a:endParaRPr lang="en-US" sz="1200" kern="1200" dirty="0"/>
            </a:p>
          </p:txBody>
        </p:sp>
        <p:sp>
          <p:nvSpPr>
            <p:cNvPr id="8" name="Freeform 7"/>
            <p:cNvSpPr/>
            <p:nvPr/>
          </p:nvSpPr>
          <p:spPr>
            <a:xfrm>
              <a:off x="1702202" y="2337233"/>
              <a:ext cx="416847" cy="322924"/>
            </a:xfrm>
            <a:custGeom>
              <a:avLst/>
              <a:gdLst>
                <a:gd name="connsiteX0" fmla="*/ 0 w 416847"/>
                <a:gd name="connsiteY0" fmla="*/ 64585 h 322924"/>
                <a:gd name="connsiteX1" fmla="*/ 255385 w 416847"/>
                <a:gd name="connsiteY1" fmla="*/ 64585 h 322924"/>
                <a:gd name="connsiteX2" fmla="*/ 255385 w 416847"/>
                <a:gd name="connsiteY2" fmla="*/ 0 h 322924"/>
                <a:gd name="connsiteX3" fmla="*/ 416847 w 416847"/>
                <a:gd name="connsiteY3" fmla="*/ 161462 h 322924"/>
                <a:gd name="connsiteX4" fmla="*/ 255385 w 416847"/>
                <a:gd name="connsiteY4" fmla="*/ 322924 h 322924"/>
                <a:gd name="connsiteX5" fmla="*/ 255385 w 416847"/>
                <a:gd name="connsiteY5" fmla="*/ 258339 h 322924"/>
                <a:gd name="connsiteX6" fmla="*/ 0 w 416847"/>
                <a:gd name="connsiteY6" fmla="*/ 258339 h 322924"/>
                <a:gd name="connsiteX7" fmla="*/ 0 w 416847"/>
                <a:gd name="connsiteY7" fmla="*/ 64585 h 322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6847" h="322924">
                  <a:moveTo>
                    <a:pt x="0" y="64585"/>
                  </a:moveTo>
                  <a:lnTo>
                    <a:pt x="255385" y="64585"/>
                  </a:lnTo>
                  <a:lnTo>
                    <a:pt x="255385" y="0"/>
                  </a:lnTo>
                  <a:lnTo>
                    <a:pt x="416847" y="161462"/>
                  </a:lnTo>
                  <a:lnTo>
                    <a:pt x="255385" y="322924"/>
                  </a:lnTo>
                  <a:lnTo>
                    <a:pt x="255385" y="258339"/>
                  </a:lnTo>
                  <a:lnTo>
                    <a:pt x="0" y="258339"/>
                  </a:lnTo>
                  <a:lnTo>
                    <a:pt x="0" y="64585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64585" rIns="96877" bIns="64585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900" kern="1200"/>
            </a:p>
          </p:txBody>
        </p:sp>
        <p:sp>
          <p:nvSpPr>
            <p:cNvPr id="9" name="Freeform 8"/>
            <p:cNvSpPr/>
            <p:nvPr/>
          </p:nvSpPr>
          <p:spPr>
            <a:xfrm>
              <a:off x="2292081" y="2270852"/>
              <a:ext cx="1297037" cy="683527"/>
            </a:xfrm>
            <a:custGeom>
              <a:avLst/>
              <a:gdLst>
                <a:gd name="connsiteX0" fmla="*/ 0 w 1297037"/>
                <a:gd name="connsiteY0" fmla="*/ 68353 h 683527"/>
                <a:gd name="connsiteX1" fmla="*/ 68353 w 1297037"/>
                <a:gd name="connsiteY1" fmla="*/ 0 h 683527"/>
                <a:gd name="connsiteX2" fmla="*/ 1228684 w 1297037"/>
                <a:gd name="connsiteY2" fmla="*/ 0 h 683527"/>
                <a:gd name="connsiteX3" fmla="*/ 1297037 w 1297037"/>
                <a:gd name="connsiteY3" fmla="*/ 68353 h 683527"/>
                <a:gd name="connsiteX4" fmla="*/ 1297037 w 1297037"/>
                <a:gd name="connsiteY4" fmla="*/ 615174 h 683527"/>
                <a:gd name="connsiteX5" fmla="*/ 1228684 w 1297037"/>
                <a:gd name="connsiteY5" fmla="*/ 683527 h 683527"/>
                <a:gd name="connsiteX6" fmla="*/ 68353 w 1297037"/>
                <a:gd name="connsiteY6" fmla="*/ 683527 h 683527"/>
                <a:gd name="connsiteX7" fmla="*/ 0 w 1297037"/>
                <a:gd name="connsiteY7" fmla="*/ 615174 h 683527"/>
                <a:gd name="connsiteX8" fmla="*/ 0 w 1297037"/>
                <a:gd name="connsiteY8" fmla="*/ 68353 h 683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97037" h="683527">
                  <a:moveTo>
                    <a:pt x="0" y="68353"/>
                  </a:moveTo>
                  <a:cubicBezTo>
                    <a:pt x="0" y="30603"/>
                    <a:pt x="30603" y="0"/>
                    <a:pt x="68353" y="0"/>
                  </a:cubicBezTo>
                  <a:lnTo>
                    <a:pt x="1228684" y="0"/>
                  </a:lnTo>
                  <a:cubicBezTo>
                    <a:pt x="1266434" y="0"/>
                    <a:pt x="1297037" y="30603"/>
                    <a:pt x="1297037" y="68353"/>
                  </a:cubicBezTo>
                  <a:lnTo>
                    <a:pt x="1297037" y="615174"/>
                  </a:lnTo>
                  <a:cubicBezTo>
                    <a:pt x="1297037" y="652924"/>
                    <a:pt x="1266434" y="683527"/>
                    <a:pt x="1228684" y="683527"/>
                  </a:cubicBezTo>
                  <a:lnTo>
                    <a:pt x="68353" y="683527"/>
                  </a:lnTo>
                  <a:cubicBezTo>
                    <a:pt x="30603" y="683527"/>
                    <a:pt x="0" y="652924"/>
                    <a:pt x="0" y="615174"/>
                  </a:cubicBezTo>
                  <a:lnTo>
                    <a:pt x="0" y="68353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8232" tIns="78232" rIns="78232" bIns="269752" numCol="1" spcCol="1270" anchor="t" anchorCtr="0">
              <a:noAutofit/>
            </a:bodyPr>
            <a:lstStyle/>
            <a:p>
              <a:pPr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dirty="0"/>
                <a:t>Pre-process the data</a:t>
              </a:r>
            </a:p>
          </p:txBody>
        </p:sp>
        <p:sp>
          <p:nvSpPr>
            <p:cNvPr id="10" name="Freeform 9"/>
            <p:cNvSpPr/>
            <p:nvPr/>
          </p:nvSpPr>
          <p:spPr>
            <a:xfrm>
              <a:off x="2557739" y="2719365"/>
              <a:ext cx="1483007" cy="659849"/>
            </a:xfrm>
            <a:custGeom>
              <a:avLst/>
              <a:gdLst>
                <a:gd name="connsiteX0" fmla="*/ 0 w 1297037"/>
                <a:gd name="connsiteY0" fmla="*/ 129704 h 2272050"/>
                <a:gd name="connsiteX1" fmla="*/ 129704 w 1297037"/>
                <a:gd name="connsiteY1" fmla="*/ 0 h 2272050"/>
                <a:gd name="connsiteX2" fmla="*/ 1167333 w 1297037"/>
                <a:gd name="connsiteY2" fmla="*/ 0 h 2272050"/>
                <a:gd name="connsiteX3" fmla="*/ 1297037 w 1297037"/>
                <a:gd name="connsiteY3" fmla="*/ 129704 h 2272050"/>
                <a:gd name="connsiteX4" fmla="*/ 1297037 w 1297037"/>
                <a:gd name="connsiteY4" fmla="*/ 2142346 h 2272050"/>
                <a:gd name="connsiteX5" fmla="*/ 1167333 w 1297037"/>
                <a:gd name="connsiteY5" fmla="*/ 2272050 h 2272050"/>
                <a:gd name="connsiteX6" fmla="*/ 129704 w 1297037"/>
                <a:gd name="connsiteY6" fmla="*/ 2272050 h 2272050"/>
                <a:gd name="connsiteX7" fmla="*/ 0 w 1297037"/>
                <a:gd name="connsiteY7" fmla="*/ 2142346 h 2272050"/>
                <a:gd name="connsiteX8" fmla="*/ 0 w 1297037"/>
                <a:gd name="connsiteY8" fmla="*/ 129704 h 2272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97037" h="2272050">
                  <a:moveTo>
                    <a:pt x="0" y="129704"/>
                  </a:moveTo>
                  <a:cubicBezTo>
                    <a:pt x="0" y="58070"/>
                    <a:pt x="58070" y="0"/>
                    <a:pt x="129704" y="0"/>
                  </a:cubicBezTo>
                  <a:lnTo>
                    <a:pt x="1167333" y="0"/>
                  </a:lnTo>
                  <a:cubicBezTo>
                    <a:pt x="1238967" y="0"/>
                    <a:pt x="1297037" y="58070"/>
                    <a:pt x="1297037" y="129704"/>
                  </a:cubicBezTo>
                  <a:lnTo>
                    <a:pt x="1297037" y="2142346"/>
                  </a:lnTo>
                  <a:cubicBezTo>
                    <a:pt x="1297037" y="2213980"/>
                    <a:pt x="1238967" y="2272050"/>
                    <a:pt x="1167333" y="2272050"/>
                  </a:cubicBezTo>
                  <a:lnTo>
                    <a:pt x="129704" y="2272050"/>
                  </a:lnTo>
                  <a:cubicBezTo>
                    <a:pt x="58070" y="2272050"/>
                    <a:pt x="0" y="2213980"/>
                    <a:pt x="0" y="2142346"/>
                  </a:cubicBezTo>
                  <a:lnTo>
                    <a:pt x="0" y="129704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6221" tIns="116221" rIns="116221" bIns="116221" numCol="1" spcCol="1270" anchor="t" anchorCtr="0">
              <a:noAutofit/>
            </a:bodyPr>
            <a:lstStyle/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200" kern="1200" dirty="0" smtClean="0"/>
                <a:t>Pre-processing Modules</a:t>
              </a:r>
              <a:endParaRPr lang="en-US" sz="1200" kern="1200" dirty="0"/>
            </a:p>
            <a:p>
              <a:pPr marL="114300" lvl="2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200" kern="1200" dirty="0" smtClean="0"/>
                <a:t>Project Columns</a:t>
              </a:r>
            </a:p>
            <a:p>
              <a:pPr marL="114300" lvl="2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200" kern="1200" dirty="0" smtClean="0"/>
                <a:t>Clean Missing Data</a:t>
              </a:r>
            </a:p>
            <a:p>
              <a:pPr marL="114300" lvl="2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200" kern="1200" dirty="0" smtClean="0"/>
                <a:t>Normalize Data</a:t>
              </a:r>
            </a:p>
            <a:p>
              <a:pPr marL="114300" lvl="2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200" kern="1200" dirty="0" smtClean="0"/>
                <a:t>Metadata Editor</a:t>
              </a:r>
              <a:endParaRPr lang="en-US" sz="1200" kern="1200" dirty="0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3785744" y="2337233"/>
              <a:ext cx="416847" cy="322924"/>
            </a:xfrm>
            <a:custGeom>
              <a:avLst/>
              <a:gdLst>
                <a:gd name="connsiteX0" fmla="*/ 0 w 416847"/>
                <a:gd name="connsiteY0" fmla="*/ 64585 h 322924"/>
                <a:gd name="connsiteX1" fmla="*/ 255385 w 416847"/>
                <a:gd name="connsiteY1" fmla="*/ 64585 h 322924"/>
                <a:gd name="connsiteX2" fmla="*/ 255385 w 416847"/>
                <a:gd name="connsiteY2" fmla="*/ 0 h 322924"/>
                <a:gd name="connsiteX3" fmla="*/ 416847 w 416847"/>
                <a:gd name="connsiteY3" fmla="*/ 161462 h 322924"/>
                <a:gd name="connsiteX4" fmla="*/ 255385 w 416847"/>
                <a:gd name="connsiteY4" fmla="*/ 322924 h 322924"/>
                <a:gd name="connsiteX5" fmla="*/ 255385 w 416847"/>
                <a:gd name="connsiteY5" fmla="*/ 258339 h 322924"/>
                <a:gd name="connsiteX6" fmla="*/ 0 w 416847"/>
                <a:gd name="connsiteY6" fmla="*/ 258339 h 322924"/>
                <a:gd name="connsiteX7" fmla="*/ 0 w 416847"/>
                <a:gd name="connsiteY7" fmla="*/ 64585 h 322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6847" h="322924">
                  <a:moveTo>
                    <a:pt x="0" y="64585"/>
                  </a:moveTo>
                  <a:lnTo>
                    <a:pt x="255385" y="64585"/>
                  </a:lnTo>
                  <a:lnTo>
                    <a:pt x="255385" y="0"/>
                  </a:lnTo>
                  <a:lnTo>
                    <a:pt x="416847" y="161462"/>
                  </a:lnTo>
                  <a:lnTo>
                    <a:pt x="255385" y="322924"/>
                  </a:lnTo>
                  <a:lnTo>
                    <a:pt x="255385" y="258339"/>
                  </a:lnTo>
                  <a:lnTo>
                    <a:pt x="0" y="258339"/>
                  </a:lnTo>
                  <a:lnTo>
                    <a:pt x="0" y="64585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64585" rIns="96877" bIns="64585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900" kern="1200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4375622" y="2270852"/>
              <a:ext cx="1297037" cy="683527"/>
            </a:xfrm>
            <a:custGeom>
              <a:avLst/>
              <a:gdLst>
                <a:gd name="connsiteX0" fmla="*/ 0 w 1297037"/>
                <a:gd name="connsiteY0" fmla="*/ 68353 h 683527"/>
                <a:gd name="connsiteX1" fmla="*/ 68353 w 1297037"/>
                <a:gd name="connsiteY1" fmla="*/ 0 h 683527"/>
                <a:gd name="connsiteX2" fmla="*/ 1228684 w 1297037"/>
                <a:gd name="connsiteY2" fmla="*/ 0 h 683527"/>
                <a:gd name="connsiteX3" fmla="*/ 1297037 w 1297037"/>
                <a:gd name="connsiteY3" fmla="*/ 68353 h 683527"/>
                <a:gd name="connsiteX4" fmla="*/ 1297037 w 1297037"/>
                <a:gd name="connsiteY4" fmla="*/ 615174 h 683527"/>
                <a:gd name="connsiteX5" fmla="*/ 1228684 w 1297037"/>
                <a:gd name="connsiteY5" fmla="*/ 683527 h 683527"/>
                <a:gd name="connsiteX6" fmla="*/ 68353 w 1297037"/>
                <a:gd name="connsiteY6" fmla="*/ 683527 h 683527"/>
                <a:gd name="connsiteX7" fmla="*/ 0 w 1297037"/>
                <a:gd name="connsiteY7" fmla="*/ 615174 h 683527"/>
                <a:gd name="connsiteX8" fmla="*/ 0 w 1297037"/>
                <a:gd name="connsiteY8" fmla="*/ 68353 h 683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97037" h="683527">
                  <a:moveTo>
                    <a:pt x="0" y="68353"/>
                  </a:moveTo>
                  <a:cubicBezTo>
                    <a:pt x="0" y="30603"/>
                    <a:pt x="30603" y="0"/>
                    <a:pt x="68353" y="0"/>
                  </a:cubicBezTo>
                  <a:lnTo>
                    <a:pt x="1228684" y="0"/>
                  </a:lnTo>
                  <a:cubicBezTo>
                    <a:pt x="1266434" y="0"/>
                    <a:pt x="1297037" y="30603"/>
                    <a:pt x="1297037" y="68353"/>
                  </a:cubicBezTo>
                  <a:lnTo>
                    <a:pt x="1297037" y="615174"/>
                  </a:lnTo>
                  <a:cubicBezTo>
                    <a:pt x="1297037" y="652924"/>
                    <a:pt x="1266434" y="683527"/>
                    <a:pt x="1228684" y="683527"/>
                  </a:cubicBezTo>
                  <a:lnTo>
                    <a:pt x="68353" y="683527"/>
                  </a:lnTo>
                  <a:cubicBezTo>
                    <a:pt x="30603" y="683527"/>
                    <a:pt x="0" y="652924"/>
                    <a:pt x="0" y="615174"/>
                  </a:cubicBezTo>
                  <a:lnTo>
                    <a:pt x="0" y="68353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8232" tIns="78232" rIns="78232" bIns="269752" numCol="1" spcCol="1270" anchor="t" anchorCtr="0">
              <a:noAutofit/>
            </a:bodyPr>
            <a:lstStyle/>
            <a:p>
              <a:pPr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dirty="0"/>
                <a:t>Define features</a:t>
              </a:r>
            </a:p>
          </p:txBody>
        </p:sp>
        <p:sp>
          <p:nvSpPr>
            <p:cNvPr id="13" name="Freeform 12"/>
            <p:cNvSpPr/>
            <p:nvPr/>
          </p:nvSpPr>
          <p:spPr>
            <a:xfrm>
              <a:off x="4641280" y="2726538"/>
              <a:ext cx="1801368" cy="652675"/>
            </a:xfrm>
            <a:custGeom>
              <a:avLst/>
              <a:gdLst>
                <a:gd name="connsiteX0" fmla="*/ 0 w 1297037"/>
                <a:gd name="connsiteY0" fmla="*/ 129704 h 2272050"/>
                <a:gd name="connsiteX1" fmla="*/ 129704 w 1297037"/>
                <a:gd name="connsiteY1" fmla="*/ 0 h 2272050"/>
                <a:gd name="connsiteX2" fmla="*/ 1167333 w 1297037"/>
                <a:gd name="connsiteY2" fmla="*/ 0 h 2272050"/>
                <a:gd name="connsiteX3" fmla="*/ 1297037 w 1297037"/>
                <a:gd name="connsiteY3" fmla="*/ 129704 h 2272050"/>
                <a:gd name="connsiteX4" fmla="*/ 1297037 w 1297037"/>
                <a:gd name="connsiteY4" fmla="*/ 2142346 h 2272050"/>
                <a:gd name="connsiteX5" fmla="*/ 1167333 w 1297037"/>
                <a:gd name="connsiteY5" fmla="*/ 2272050 h 2272050"/>
                <a:gd name="connsiteX6" fmla="*/ 129704 w 1297037"/>
                <a:gd name="connsiteY6" fmla="*/ 2272050 h 2272050"/>
                <a:gd name="connsiteX7" fmla="*/ 0 w 1297037"/>
                <a:gd name="connsiteY7" fmla="*/ 2142346 h 2272050"/>
                <a:gd name="connsiteX8" fmla="*/ 0 w 1297037"/>
                <a:gd name="connsiteY8" fmla="*/ 129704 h 2272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97037" h="2272050">
                  <a:moveTo>
                    <a:pt x="0" y="129704"/>
                  </a:moveTo>
                  <a:cubicBezTo>
                    <a:pt x="0" y="58070"/>
                    <a:pt x="58070" y="0"/>
                    <a:pt x="129704" y="0"/>
                  </a:cubicBezTo>
                  <a:lnTo>
                    <a:pt x="1167333" y="0"/>
                  </a:lnTo>
                  <a:cubicBezTo>
                    <a:pt x="1238967" y="0"/>
                    <a:pt x="1297037" y="58070"/>
                    <a:pt x="1297037" y="129704"/>
                  </a:cubicBezTo>
                  <a:lnTo>
                    <a:pt x="1297037" y="2142346"/>
                  </a:lnTo>
                  <a:cubicBezTo>
                    <a:pt x="1297037" y="2213980"/>
                    <a:pt x="1238967" y="2272050"/>
                    <a:pt x="1167333" y="2272050"/>
                  </a:cubicBezTo>
                  <a:lnTo>
                    <a:pt x="129704" y="2272050"/>
                  </a:lnTo>
                  <a:cubicBezTo>
                    <a:pt x="58070" y="2272050"/>
                    <a:pt x="0" y="2213980"/>
                    <a:pt x="0" y="2142346"/>
                  </a:cubicBezTo>
                  <a:lnTo>
                    <a:pt x="0" y="129704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6221" tIns="116221" rIns="116221" bIns="116221" numCol="1" spcCol="1270" anchor="t" anchorCtr="0">
              <a:noAutofit/>
            </a:bodyPr>
            <a:lstStyle/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200" kern="1200" dirty="0" smtClean="0"/>
                <a:t>A feature is a property of an entity.</a:t>
              </a:r>
              <a:endParaRPr lang="en-US" sz="1200" kern="1200" dirty="0"/>
            </a:p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200" kern="1200" dirty="0" smtClean="0"/>
                <a:t>Choose a subset of features that are relevant to the scenario.</a:t>
              </a:r>
              <a:endParaRPr lang="en-US" sz="1200" kern="120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439930" y="4439088"/>
            <a:ext cx="8686800" cy="2120632"/>
            <a:chOff x="4010227" y="4027733"/>
            <a:chExt cx="7989989" cy="1768924"/>
          </a:xfrm>
        </p:grpSpPr>
        <p:grpSp>
          <p:nvGrpSpPr>
            <p:cNvPr id="14" name="Group 13"/>
            <p:cNvGrpSpPr/>
            <p:nvPr/>
          </p:nvGrpSpPr>
          <p:grpSpPr>
            <a:xfrm>
              <a:off x="4620089" y="4027733"/>
              <a:ext cx="7380127" cy="1768924"/>
              <a:chOff x="6459164" y="2270852"/>
              <a:chExt cx="6234109" cy="1036450"/>
            </a:xfrm>
          </p:grpSpPr>
          <p:sp>
            <p:nvSpPr>
              <p:cNvPr id="15" name="Freeform 14"/>
              <p:cNvSpPr/>
              <p:nvPr/>
            </p:nvSpPr>
            <p:spPr>
              <a:xfrm>
                <a:off x="6459164" y="2270852"/>
                <a:ext cx="1297037" cy="683527"/>
              </a:xfrm>
              <a:custGeom>
                <a:avLst/>
                <a:gdLst>
                  <a:gd name="connsiteX0" fmla="*/ 0 w 1297037"/>
                  <a:gd name="connsiteY0" fmla="*/ 68353 h 683527"/>
                  <a:gd name="connsiteX1" fmla="*/ 68353 w 1297037"/>
                  <a:gd name="connsiteY1" fmla="*/ 0 h 683527"/>
                  <a:gd name="connsiteX2" fmla="*/ 1228684 w 1297037"/>
                  <a:gd name="connsiteY2" fmla="*/ 0 h 683527"/>
                  <a:gd name="connsiteX3" fmla="*/ 1297037 w 1297037"/>
                  <a:gd name="connsiteY3" fmla="*/ 68353 h 683527"/>
                  <a:gd name="connsiteX4" fmla="*/ 1297037 w 1297037"/>
                  <a:gd name="connsiteY4" fmla="*/ 615174 h 683527"/>
                  <a:gd name="connsiteX5" fmla="*/ 1228684 w 1297037"/>
                  <a:gd name="connsiteY5" fmla="*/ 683527 h 683527"/>
                  <a:gd name="connsiteX6" fmla="*/ 68353 w 1297037"/>
                  <a:gd name="connsiteY6" fmla="*/ 683527 h 683527"/>
                  <a:gd name="connsiteX7" fmla="*/ 0 w 1297037"/>
                  <a:gd name="connsiteY7" fmla="*/ 615174 h 683527"/>
                  <a:gd name="connsiteX8" fmla="*/ 0 w 1297037"/>
                  <a:gd name="connsiteY8" fmla="*/ 68353 h 6835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97037" h="683527">
                    <a:moveTo>
                      <a:pt x="0" y="68353"/>
                    </a:moveTo>
                    <a:cubicBezTo>
                      <a:pt x="0" y="30603"/>
                      <a:pt x="30603" y="0"/>
                      <a:pt x="68353" y="0"/>
                    </a:cubicBezTo>
                    <a:lnTo>
                      <a:pt x="1228684" y="0"/>
                    </a:lnTo>
                    <a:cubicBezTo>
                      <a:pt x="1266434" y="0"/>
                      <a:pt x="1297037" y="30603"/>
                      <a:pt x="1297037" y="68353"/>
                    </a:cubicBezTo>
                    <a:lnTo>
                      <a:pt x="1297037" y="615174"/>
                    </a:lnTo>
                    <a:cubicBezTo>
                      <a:pt x="1297037" y="652924"/>
                      <a:pt x="1266434" y="683527"/>
                      <a:pt x="1228684" y="683527"/>
                    </a:cubicBezTo>
                    <a:lnTo>
                      <a:pt x="68353" y="683527"/>
                    </a:lnTo>
                    <a:cubicBezTo>
                      <a:pt x="30603" y="683527"/>
                      <a:pt x="0" y="652924"/>
                      <a:pt x="0" y="615174"/>
                    </a:cubicBezTo>
                    <a:lnTo>
                      <a:pt x="0" y="68353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8232" tIns="78232" rIns="78232" bIns="269752" numCol="1" spcCol="1270" anchor="t" anchorCtr="0">
                <a:noAutofit/>
              </a:bodyPr>
              <a:lstStyle/>
              <a:p>
                <a:pPr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dirty="0"/>
                  <a:t>Train the Model</a:t>
                </a:r>
              </a:p>
            </p:txBody>
          </p:sp>
          <p:sp>
            <p:nvSpPr>
              <p:cNvPr id="16" name="Freeform 15"/>
              <p:cNvSpPr/>
              <p:nvPr/>
            </p:nvSpPr>
            <p:spPr>
              <a:xfrm>
                <a:off x="6724821" y="2726539"/>
                <a:ext cx="1535711" cy="580763"/>
              </a:xfrm>
              <a:custGeom>
                <a:avLst/>
                <a:gdLst>
                  <a:gd name="connsiteX0" fmla="*/ 0 w 1297037"/>
                  <a:gd name="connsiteY0" fmla="*/ 129704 h 2272050"/>
                  <a:gd name="connsiteX1" fmla="*/ 129704 w 1297037"/>
                  <a:gd name="connsiteY1" fmla="*/ 0 h 2272050"/>
                  <a:gd name="connsiteX2" fmla="*/ 1167333 w 1297037"/>
                  <a:gd name="connsiteY2" fmla="*/ 0 h 2272050"/>
                  <a:gd name="connsiteX3" fmla="*/ 1297037 w 1297037"/>
                  <a:gd name="connsiteY3" fmla="*/ 129704 h 2272050"/>
                  <a:gd name="connsiteX4" fmla="*/ 1297037 w 1297037"/>
                  <a:gd name="connsiteY4" fmla="*/ 2142346 h 2272050"/>
                  <a:gd name="connsiteX5" fmla="*/ 1167333 w 1297037"/>
                  <a:gd name="connsiteY5" fmla="*/ 2272050 h 2272050"/>
                  <a:gd name="connsiteX6" fmla="*/ 129704 w 1297037"/>
                  <a:gd name="connsiteY6" fmla="*/ 2272050 h 2272050"/>
                  <a:gd name="connsiteX7" fmla="*/ 0 w 1297037"/>
                  <a:gd name="connsiteY7" fmla="*/ 2142346 h 2272050"/>
                  <a:gd name="connsiteX8" fmla="*/ 0 w 1297037"/>
                  <a:gd name="connsiteY8" fmla="*/ 129704 h 227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97037" h="2272050">
                    <a:moveTo>
                      <a:pt x="0" y="129704"/>
                    </a:moveTo>
                    <a:cubicBezTo>
                      <a:pt x="0" y="58070"/>
                      <a:pt x="58070" y="0"/>
                      <a:pt x="129704" y="0"/>
                    </a:cubicBezTo>
                    <a:lnTo>
                      <a:pt x="1167333" y="0"/>
                    </a:lnTo>
                    <a:cubicBezTo>
                      <a:pt x="1238967" y="0"/>
                      <a:pt x="1297037" y="58070"/>
                      <a:pt x="1297037" y="129704"/>
                    </a:cubicBezTo>
                    <a:lnTo>
                      <a:pt x="1297037" y="2142346"/>
                    </a:lnTo>
                    <a:cubicBezTo>
                      <a:pt x="1297037" y="2213980"/>
                      <a:pt x="1238967" y="2272050"/>
                      <a:pt x="1167333" y="2272050"/>
                    </a:cubicBezTo>
                    <a:lnTo>
                      <a:pt x="129704" y="2272050"/>
                    </a:lnTo>
                    <a:cubicBezTo>
                      <a:pt x="58070" y="2272050"/>
                      <a:pt x="0" y="2213980"/>
                      <a:pt x="0" y="2142346"/>
                    </a:cubicBezTo>
                    <a:lnTo>
                      <a:pt x="0" y="129704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16221" tIns="116221" rIns="116221" bIns="116221" numCol="1" spcCol="1270" anchor="t" anchorCtr="0">
                <a:noAutofit/>
              </a:bodyPr>
              <a:lstStyle/>
              <a:p>
                <a:pPr marL="57150" lvl="1" indent="-57150" algn="l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sz="1200" kern="1200" dirty="0" smtClean="0"/>
                  <a:t>Choose the prediction algorithm.</a:t>
                </a:r>
                <a:endParaRPr lang="en-US" sz="1200" kern="1200" dirty="0"/>
              </a:p>
              <a:p>
                <a:pPr marL="57150" lvl="1" indent="-57150" algn="l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sz="1200" kern="1200" dirty="0" smtClean="0"/>
                  <a:t>The two most important algorithm types are classification and regression.</a:t>
                </a:r>
              </a:p>
            </p:txBody>
          </p:sp>
          <p:sp>
            <p:nvSpPr>
              <p:cNvPr id="17" name="Freeform 16"/>
              <p:cNvSpPr/>
              <p:nvPr/>
            </p:nvSpPr>
            <p:spPr>
              <a:xfrm>
                <a:off x="7952827" y="2337233"/>
                <a:ext cx="416847" cy="322924"/>
              </a:xfrm>
              <a:custGeom>
                <a:avLst/>
                <a:gdLst>
                  <a:gd name="connsiteX0" fmla="*/ 0 w 416847"/>
                  <a:gd name="connsiteY0" fmla="*/ 64585 h 322924"/>
                  <a:gd name="connsiteX1" fmla="*/ 255385 w 416847"/>
                  <a:gd name="connsiteY1" fmla="*/ 64585 h 322924"/>
                  <a:gd name="connsiteX2" fmla="*/ 255385 w 416847"/>
                  <a:gd name="connsiteY2" fmla="*/ 0 h 322924"/>
                  <a:gd name="connsiteX3" fmla="*/ 416847 w 416847"/>
                  <a:gd name="connsiteY3" fmla="*/ 161462 h 322924"/>
                  <a:gd name="connsiteX4" fmla="*/ 255385 w 416847"/>
                  <a:gd name="connsiteY4" fmla="*/ 322924 h 322924"/>
                  <a:gd name="connsiteX5" fmla="*/ 255385 w 416847"/>
                  <a:gd name="connsiteY5" fmla="*/ 258339 h 322924"/>
                  <a:gd name="connsiteX6" fmla="*/ 0 w 416847"/>
                  <a:gd name="connsiteY6" fmla="*/ 258339 h 322924"/>
                  <a:gd name="connsiteX7" fmla="*/ 0 w 416847"/>
                  <a:gd name="connsiteY7" fmla="*/ 64585 h 3229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16847" h="322924">
                    <a:moveTo>
                      <a:pt x="0" y="64585"/>
                    </a:moveTo>
                    <a:lnTo>
                      <a:pt x="255385" y="64585"/>
                    </a:lnTo>
                    <a:lnTo>
                      <a:pt x="255385" y="0"/>
                    </a:lnTo>
                    <a:lnTo>
                      <a:pt x="416847" y="161462"/>
                    </a:lnTo>
                    <a:lnTo>
                      <a:pt x="255385" y="322924"/>
                    </a:lnTo>
                    <a:lnTo>
                      <a:pt x="255385" y="258339"/>
                    </a:lnTo>
                    <a:lnTo>
                      <a:pt x="0" y="258339"/>
                    </a:lnTo>
                    <a:lnTo>
                      <a:pt x="0" y="64585"/>
                    </a:lnTo>
                    <a:close/>
                  </a:path>
                </a:pathLst>
              </a:cu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0" tIns="64585" rIns="96877" bIns="64585" numCol="1" spcCol="1270" anchor="ctr" anchorCtr="0">
                <a:noAutofit/>
              </a:bodyPr>
              <a:lstStyle/>
              <a:p>
                <a:pPr lvl="0" algn="ctr" defTabSz="400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900" kern="1200"/>
              </a:p>
            </p:txBody>
          </p:sp>
          <p:sp>
            <p:nvSpPr>
              <p:cNvPr id="18" name="Freeform 17"/>
              <p:cNvSpPr/>
              <p:nvPr/>
            </p:nvSpPr>
            <p:spPr>
              <a:xfrm>
                <a:off x="8542706" y="2270852"/>
                <a:ext cx="1297037" cy="683527"/>
              </a:xfrm>
              <a:custGeom>
                <a:avLst/>
                <a:gdLst>
                  <a:gd name="connsiteX0" fmla="*/ 0 w 1297037"/>
                  <a:gd name="connsiteY0" fmla="*/ 68353 h 683527"/>
                  <a:gd name="connsiteX1" fmla="*/ 68353 w 1297037"/>
                  <a:gd name="connsiteY1" fmla="*/ 0 h 683527"/>
                  <a:gd name="connsiteX2" fmla="*/ 1228684 w 1297037"/>
                  <a:gd name="connsiteY2" fmla="*/ 0 h 683527"/>
                  <a:gd name="connsiteX3" fmla="*/ 1297037 w 1297037"/>
                  <a:gd name="connsiteY3" fmla="*/ 68353 h 683527"/>
                  <a:gd name="connsiteX4" fmla="*/ 1297037 w 1297037"/>
                  <a:gd name="connsiteY4" fmla="*/ 615174 h 683527"/>
                  <a:gd name="connsiteX5" fmla="*/ 1228684 w 1297037"/>
                  <a:gd name="connsiteY5" fmla="*/ 683527 h 683527"/>
                  <a:gd name="connsiteX6" fmla="*/ 68353 w 1297037"/>
                  <a:gd name="connsiteY6" fmla="*/ 683527 h 683527"/>
                  <a:gd name="connsiteX7" fmla="*/ 0 w 1297037"/>
                  <a:gd name="connsiteY7" fmla="*/ 615174 h 683527"/>
                  <a:gd name="connsiteX8" fmla="*/ 0 w 1297037"/>
                  <a:gd name="connsiteY8" fmla="*/ 68353 h 6835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97037" h="683527">
                    <a:moveTo>
                      <a:pt x="0" y="68353"/>
                    </a:moveTo>
                    <a:cubicBezTo>
                      <a:pt x="0" y="30603"/>
                      <a:pt x="30603" y="0"/>
                      <a:pt x="68353" y="0"/>
                    </a:cubicBezTo>
                    <a:lnTo>
                      <a:pt x="1228684" y="0"/>
                    </a:lnTo>
                    <a:cubicBezTo>
                      <a:pt x="1266434" y="0"/>
                      <a:pt x="1297037" y="30603"/>
                      <a:pt x="1297037" y="68353"/>
                    </a:cubicBezTo>
                    <a:lnTo>
                      <a:pt x="1297037" y="615174"/>
                    </a:lnTo>
                    <a:cubicBezTo>
                      <a:pt x="1297037" y="652924"/>
                      <a:pt x="1266434" y="683527"/>
                      <a:pt x="1228684" y="683527"/>
                    </a:cubicBezTo>
                    <a:lnTo>
                      <a:pt x="68353" y="683527"/>
                    </a:lnTo>
                    <a:cubicBezTo>
                      <a:pt x="30603" y="683527"/>
                      <a:pt x="0" y="652924"/>
                      <a:pt x="0" y="615174"/>
                    </a:cubicBezTo>
                    <a:lnTo>
                      <a:pt x="0" y="68353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8232" tIns="78232" rIns="78232" bIns="269752" numCol="1" spcCol="1270" anchor="t" anchorCtr="0">
                <a:noAutofit/>
              </a:bodyPr>
              <a:lstStyle/>
              <a:p>
                <a:pPr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700" dirty="0" smtClean="0"/>
                  <a:t>Create Scoring </a:t>
                </a:r>
                <a:r>
                  <a:rPr lang="en-US" sz="1700" dirty="0"/>
                  <a:t>Experiment</a:t>
                </a:r>
              </a:p>
            </p:txBody>
          </p:sp>
          <p:sp>
            <p:nvSpPr>
              <p:cNvPr id="19" name="Freeform 18"/>
              <p:cNvSpPr/>
              <p:nvPr/>
            </p:nvSpPr>
            <p:spPr>
              <a:xfrm>
                <a:off x="8808363" y="2726538"/>
                <a:ext cx="1644853" cy="580764"/>
              </a:xfrm>
              <a:custGeom>
                <a:avLst/>
                <a:gdLst>
                  <a:gd name="connsiteX0" fmla="*/ 0 w 1297037"/>
                  <a:gd name="connsiteY0" fmla="*/ 129704 h 2272050"/>
                  <a:gd name="connsiteX1" fmla="*/ 129704 w 1297037"/>
                  <a:gd name="connsiteY1" fmla="*/ 0 h 2272050"/>
                  <a:gd name="connsiteX2" fmla="*/ 1167333 w 1297037"/>
                  <a:gd name="connsiteY2" fmla="*/ 0 h 2272050"/>
                  <a:gd name="connsiteX3" fmla="*/ 1297037 w 1297037"/>
                  <a:gd name="connsiteY3" fmla="*/ 129704 h 2272050"/>
                  <a:gd name="connsiteX4" fmla="*/ 1297037 w 1297037"/>
                  <a:gd name="connsiteY4" fmla="*/ 2142346 h 2272050"/>
                  <a:gd name="connsiteX5" fmla="*/ 1167333 w 1297037"/>
                  <a:gd name="connsiteY5" fmla="*/ 2272050 h 2272050"/>
                  <a:gd name="connsiteX6" fmla="*/ 129704 w 1297037"/>
                  <a:gd name="connsiteY6" fmla="*/ 2272050 h 2272050"/>
                  <a:gd name="connsiteX7" fmla="*/ 0 w 1297037"/>
                  <a:gd name="connsiteY7" fmla="*/ 2142346 h 2272050"/>
                  <a:gd name="connsiteX8" fmla="*/ 0 w 1297037"/>
                  <a:gd name="connsiteY8" fmla="*/ 129704 h 227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97037" h="2272050">
                    <a:moveTo>
                      <a:pt x="0" y="129704"/>
                    </a:moveTo>
                    <a:cubicBezTo>
                      <a:pt x="0" y="58070"/>
                      <a:pt x="58070" y="0"/>
                      <a:pt x="129704" y="0"/>
                    </a:cubicBezTo>
                    <a:lnTo>
                      <a:pt x="1167333" y="0"/>
                    </a:lnTo>
                    <a:cubicBezTo>
                      <a:pt x="1238967" y="0"/>
                      <a:pt x="1297037" y="58070"/>
                      <a:pt x="1297037" y="129704"/>
                    </a:cubicBezTo>
                    <a:lnTo>
                      <a:pt x="1297037" y="2142346"/>
                    </a:lnTo>
                    <a:cubicBezTo>
                      <a:pt x="1297037" y="2213980"/>
                      <a:pt x="1238967" y="2272050"/>
                      <a:pt x="1167333" y="2272050"/>
                    </a:cubicBezTo>
                    <a:lnTo>
                      <a:pt x="129704" y="2272050"/>
                    </a:lnTo>
                    <a:cubicBezTo>
                      <a:pt x="58070" y="2272050"/>
                      <a:pt x="0" y="2213980"/>
                      <a:pt x="0" y="2142346"/>
                    </a:cubicBezTo>
                    <a:lnTo>
                      <a:pt x="0" y="129704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16221" tIns="116221" rIns="116221" bIns="116221" numCol="1" spcCol="1270" anchor="t" anchorCtr="0">
                <a:noAutofit/>
              </a:bodyPr>
              <a:lstStyle/>
              <a:p>
                <a:pPr marL="57150" lvl="1" indent="-57150" algn="l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sz="1200" kern="1200" dirty="0" smtClean="0"/>
                  <a:t>Once the model is trained, you can create a scoring experiment</a:t>
                </a:r>
                <a:endParaRPr lang="en-US" sz="1200" kern="1200" dirty="0"/>
              </a:p>
              <a:p>
                <a:pPr marL="57150" lvl="1" indent="-57150" algn="l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sz="1200" kern="1200" dirty="0" smtClean="0"/>
                  <a:t>Elements only used for training are removed</a:t>
                </a:r>
              </a:p>
            </p:txBody>
          </p:sp>
          <p:sp>
            <p:nvSpPr>
              <p:cNvPr id="20" name="Freeform 19"/>
              <p:cNvSpPr/>
              <p:nvPr/>
            </p:nvSpPr>
            <p:spPr>
              <a:xfrm>
                <a:off x="10036369" y="2337233"/>
                <a:ext cx="416847" cy="322924"/>
              </a:xfrm>
              <a:custGeom>
                <a:avLst/>
                <a:gdLst>
                  <a:gd name="connsiteX0" fmla="*/ 0 w 416847"/>
                  <a:gd name="connsiteY0" fmla="*/ 64585 h 322924"/>
                  <a:gd name="connsiteX1" fmla="*/ 255385 w 416847"/>
                  <a:gd name="connsiteY1" fmla="*/ 64585 h 322924"/>
                  <a:gd name="connsiteX2" fmla="*/ 255385 w 416847"/>
                  <a:gd name="connsiteY2" fmla="*/ 0 h 322924"/>
                  <a:gd name="connsiteX3" fmla="*/ 416847 w 416847"/>
                  <a:gd name="connsiteY3" fmla="*/ 161462 h 322924"/>
                  <a:gd name="connsiteX4" fmla="*/ 255385 w 416847"/>
                  <a:gd name="connsiteY4" fmla="*/ 322924 h 322924"/>
                  <a:gd name="connsiteX5" fmla="*/ 255385 w 416847"/>
                  <a:gd name="connsiteY5" fmla="*/ 258339 h 322924"/>
                  <a:gd name="connsiteX6" fmla="*/ 0 w 416847"/>
                  <a:gd name="connsiteY6" fmla="*/ 258339 h 322924"/>
                  <a:gd name="connsiteX7" fmla="*/ 0 w 416847"/>
                  <a:gd name="connsiteY7" fmla="*/ 64585 h 3229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16847" h="322924">
                    <a:moveTo>
                      <a:pt x="0" y="64585"/>
                    </a:moveTo>
                    <a:lnTo>
                      <a:pt x="255385" y="64585"/>
                    </a:lnTo>
                    <a:lnTo>
                      <a:pt x="255385" y="0"/>
                    </a:lnTo>
                    <a:lnTo>
                      <a:pt x="416847" y="161462"/>
                    </a:lnTo>
                    <a:lnTo>
                      <a:pt x="255385" y="322924"/>
                    </a:lnTo>
                    <a:lnTo>
                      <a:pt x="255385" y="258339"/>
                    </a:lnTo>
                    <a:lnTo>
                      <a:pt x="0" y="258339"/>
                    </a:lnTo>
                    <a:lnTo>
                      <a:pt x="0" y="64585"/>
                    </a:lnTo>
                    <a:close/>
                  </a:path>
                </a:pathLst>
              </a:cu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0" tIns="64585" rIns="96877" bIns="64585" numCol="1" spcCol="1270" anchor="ctr" anchorCtr="0">
                <a:noAutofit/>
              </a:bodyPr>
              <a:lstStyle/>
              <a:p>
                <a:pPr lvl="0" algn="ctr" defTabSz="400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900" kern="1200"/>
              </a:p>
            </p:txBody>
          </p:sp>
          <p:sp>
            <p:nvSpPr>
              <p:cNvPr id="21" name="Freeform 20"/>
              <p:cNvSpPr/>
              <p:nvPr/>
            </p:nvSpPr>
            <p:spPr>
              <a:xfrm>
                <a:off x="10626248" y="2270852"/>
                <a:ext cx="1297037" cy="683527"/>
              </a:xfrm>
              <a:custGeom>
                <a:avLst/>
                <a:gdLst>
                  <a:gd name="connsiteX0" fmla="*/ 0 w 1297037"/>
                  <a:gd name="connsiteY0" fmla="*/ 68353 h 683527"/>
                  <a:gd name="connsiteX1" fmla="*/ 68353 w 1297037"/>
                  <a:gd name="connsiteY1" fmla="*/ 0 h 683527"/>
                  <a:gd name="connsiteX2" fmla="*/ 1228684 w 1297037"/>
                  <a:gd name="connsiteY2" fmla="*/ 0 h 683527"/>
                  <a:gd name="connsiteX3" fmla="*/ 1297037 w 1297037"/>
                  <a:gd name="connsiteY3" fmla="*/ 68353 h 683527"/>
                  <a:gd name="connsiteX4" fmla="*/ 1297037 w 1297037"/>
                  <a:gd name="connsiteY4" fmla="*/ 615174 h 683527"/>
                  <a:gd name="connsiteX5" fmla="*/ 1228684 w 1297037"/>
                  <a:gd name="connsiteY5" fmla="*/ 683527 h 683527"/>
                  <a:gd name="connsiteX6" fmla="*/ 68353 w 1297037"/>
                  <a:gd name="connsiteY6" fmla="*/ 683527 h 683527"/>
                  <a:gd name="connsiteX7" fmla="*/ 0 w 1297037"/>
                  <a:gd name="connsiteY7" fmla="*/ 615174 h 683527"/>
                  <a:gd name="connsiteX8" fmla="*/ 0 w 1297037"/>
                  <a:gd name="connsiteY8" fmla="*/ 68353 h 6835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97037" h="683527">
                    <a:moveTo>
                      <a:pt x="0" y="68353"/>
                    </a:moveTo>
                    <a:cubicBezTo>
                      <a:pt x="0" y="30603"/>
                      <a:pt x="30603" y="0"/>
                      <a:pt x="68353" y="0"/>
                    </a:cubicBezTo>
                    <a:lnTo>
                      <a:pt x="1228684" y="0"/>
                    </a:lnTo>
                    <a:cubicBezTo>
                      <a:pt x="1266434" y="0"/>
                      <a:pt x="1297037" y="30603"/>
                      <a:pt x="1297037" y="68353"/>
                    </a:cubicBezTo>
                    <a:lnTo>
                      <a:pt x="1297037" y="615174"/>
                    </a:lnTo>
                    <a:cubicBezTo>
                      <a:pt x="1297037" y="652924"/>
                      <a:pt x="1266434" y="683527"/>
                      <a:pt x="1228684" y="683527"/>
                    </a:cubicBezTo>
                    <a:lnTo>
                      <a:pt x="68353" y="683527"/>
                    </a:lnTo>
                    <a:cubicBezTo>
                      <a:pt x="30603" y="683527"/>
                      <a:pt x="0" y="652924"/>
                      <a:pt x="0" y="615174"/>
                    </a:cubicBezTo>
                    <a:lnTo>
                      <a:pt x="0" y="68353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8232" tIns="78232" rIns="78232" bIns="269752" numCol="1" spcCol="1270" anchor="t" anchorCtr="0">
                <a:noAutofit/>
              </a:bodyPr>
              <a:lstStyle/>
              <a:p>
                <a:pPr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dirty="0" smtClean="0"/>
                  <a:t>Publish </a:t>
                </a:r>
                <a:r>
                  <a:rPr lang="en-US" dirty="0"/>
                  <a:t>Web Service</a:t>
                </a:r>
              </a:p>
            </p:txBody>
          </p:sp>
          <p:sp>
            <p:nvSpPr>
              <p:cNvPr id="22" name="Freeform 21"/>
              <p:cNvSpPr/>
              <p:nvPr/>
            </p:nvSpPr>
            <p:spPr>
              <a:xfrm>
                <a:off x="10891905" y="2726539"/>
                <a:ext cx="1801368" cy="580763"/>
              </a:xfrm>
              <a:custGeom>
                <a:avLst/>
                <a:gdLst>
                  <a:gd name="connsiteX0" fmla="*/ 0 w 1297037"/>
                  <a:gd name="connsiteY0" fmla="*/ 129704 h 2272050"/>
                  <a:gd name="connsiteX1" fmla="*/ 129704 w 1297037"/>
                  <a:gd name="connsiteY1" fmla="*/ 0 h 2272050"/>
                  <a:gd name="connsiteX2" fmla="*/ 1167333 w 1297037"/>
                  <a:gd name="connsiteY2" fmla="*/ 0 h 2272050"/>
                  <a:gd name="connsiteX3" fmla="*/ 1297037 w 1297037"/>
                  <a:gd name="connsiteY3" fmla="*/ 129704 h 2272050"/>
                  <a:gd name="connsiteX4" fmla="*/ 1297037 w 1297037"/>
                  <a:gd name="connsiteY4" fmla="*/ 2142346 h 2272050"/>
                  <a:gd name="connsiteX5" fmla="*/ 1167333 w 1297037"/>
                  <a:gd name="connsiteY5" fmla="*/ 2272050 h 2272050"/>
                  <a:gd name="connsiteX6" fmla="*/ 129704 w 1297037"/>
                  <a:gd name="connsiteY6" fmla="*/ 2272050 h 2272050"/>
                  <a:gd name="connsiteX7" fmla="*/ 0 w 1297037"/>
                  <a:gd name="connsiteY7" fmla="*/ 2142346 h 2272050"/>
                  <a:gd name="connsiteX8" fmla="*/ 0 w 1297037"/>
                  <a:gd name="connsiteY8" fmla="*/ 129704 h 227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97037" h="2272050">
                    <a:moveTo>
                      <a:pt x="0" y="129704"/>
                    </a:moveTo>
                    <a:cubicBezTo>
                      <a:pt x="0" y="58070"/>
                      <a:pt x="58070" y="0"/>
                      <a:pt x="129704" y="0"/>
                    </a:cubicBezTo>
                    <a:lnTo>
                      <a:pt x="1167333" y="0"/>
                    </a:lnTo>
                    <a:cubicBezTo>
                      <a:pt x="1238967" y="0"/>
                      <a:pt x="1297037" y="58070"/>
                      <a:pt x="1297037" y="129704"/>
                    </a:cubicBezTo>
                    <a:lnTo>
                      <a:pt x="1297037" y="2142346"/>
                    </a:lnTo>
                    <a:cubicBezTo>
                      <a:pt x="1297037" y="2213980"/>
                      <a:pt x="1238967" y="2272050"/>
                      <a:pt x="1167333" y="2272050"/>
                    </a:cubicBezTo>
                    <a:lnTo>
                      <a:pt x="129704" y="2272050"/>
                    </a:lnTo>
                    <a:cubicBezTo>
                      <a:pt x="58070" y="2272050"/>
                      <a:pt x="0" y="2213980"/>
                      <a:pt x="0" y="2142346"/>
                    </a:cubicBezTo>
                    <a:lnTo>
                      <a:pt x="0" y="129704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16221" tIns="116221" rIns="116221" bIns="116221" numCol="1" spcCol="1270" anchor="t" anchorCtr="0">
                <a:noAutofit/>
              </a:bodyPr>
              <a:lstStyle/>
              <a:p>
                <a:pPr marL="57150" lvl="1" indent="-57150" algn="l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sz="1200" kern="1200" dirty="0" smtClean="0"/>
                  <a:t>A service endpoint is created to consume the service</a:t>
                </a:r>
                <a:endParaRPr lang="en-US" sz="1200" kern="1200" dirty="0"/>
              </a:p>
              <a:p>
                <a:pPr marL="57150" lvl="1" indent="-57150" algn="l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sz="1200" kern="1200" dirty="0" smtClean="0"/>
                  <a:t>An Excel Workbook is created to see how the values change the output real-time</a:t>
                </a:r>
                <a:endParaRPr lang="en-US" sz="1200" kern="1200" dirty="0"/>
              </a:p>
            </p:txBody>
          </p:sp>
        </p:grpSp>
        <p:sp>
          <p:nvSpPr>
            <p:cNvPr id="23" name="Freeform 22"/>
            <p:cNvSpPr/>
            <p:nvPr/>
          </p:nvSpPr>
          <p:spPr>
            <a:xfrm>
              <a:off x="4010227" y="4141025"/>
              <a:ext cx="493476" cy="551139"/>
            </a:xfrm>
            <a:custGeom>
              <a:avLst/>
              <a:gdLst>
                <a:gd name="connsiteX0" fmla="*/ 0 w 416847"/>
                <a:gd name="connsiteY0" fmla="*/ 64585 h 322924"/>
                <a:gd name="connsiteX1" fmla="*/ 255385 w 416847"/>
                <a:gd name="connsiteY1" fmla="*/ 64585 h 322924"/>
                <a:gd name="connsiteX2" fmla="*/ 255385 w 416847"/>
                <a:gd name="connsiteY2" fmla="*/ 0 h 322924"/>
                <a:gd name="connsiteX3" fmla="*/ 416847 w 416847"/>
                <a:gd name="connsiteY3" fmla="*/ 161462 h 322924"/>
                <a:gd name="connsiteX4" fmla="*/ 255385 w 416847"/>
                <a:gd name="connsiteY4" fmla="*/ 322924 h 322924"/>
                <a:gd name="connsiteX5" fmla="*/ 255385 w 416847"/>
                <a:gd name="connsiteY5" fmla="*/ 258339 h 322924"/>
                <a:gd name="connsiteX6" fmla="*/ 0 w 416847"/>
                <a:gd name="connsiteY6" fmla="*/ 258339 h 322924"/>
                <a:gd name="connsiteX7" fmla="*/ 0 w 416847"/>
                <a:gd name="connsiteY7" fmla="*/ 64585 h 322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6847" h="322924">
                  <a:moveTo>
                    <a:pt x="0" y="64585"/>
                  </a:moveTo>
                  <a:lnTo>
                    <a:pt x="255385" y="64585"/>
                  </a:lnTo>
                  <a:lnTo>
                    <a:pt x="255385" y="0"/>
                  </a:lnTo>
                  <a:lnTo>
                    <a:pt x="416847" y="161462"/>
                  </a:lnTo>
                  <a:lnTo>
                    <a:pt x="255385" y="322924"/>
                  </a:lnTo>
                  <a:lnTo>
                    <a:pt x="255385" y="258339"/>
                  </a:lnTo>
                  <a:lnTo>
                    <a:pt x="0" y="258339"/>
                  </a:lnTo>
                  <a:lnTo>
                    <a:pt x="0" y="64585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64585" rIns="96877" bIns="64585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900" kern="1200"/>
            </a:p>
          </p:txBody>
        </p:sp>
      </p:grpSp>
      <p:pic>
        <p:nvPicPr>
          <p:cNvPr id="27" name="Picture 2" descr="C:\Users\mvazquez\AppData\Local\Temp\SNAGHTML1d9d95e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40" y="5118483"/>
            <a:ext cx="1447800" cy="143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4210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86356"/>
            <a:ext cx="12192000" cy="2697988"/>
          </a:xfrm>
        </p:spPr>
        <p:txBody>
          <a:bodyPr/>
          <a:lstStyle/>
          <a:p>
            <a:pPr algn="ctr"/>
            <a:r>
              <a:rPr lang="en-US" sz="8000" dirty="0" smtClean="0"/>
              <a:t/>
            </a:r>
            <a:br>
              <a:rPr lang="en-US" sz="8000" dirty="0" smtClean="0"/>
            </a:br>
            <a:r>
              <a:rPr lang="en-US" sz="8000" dirty="0" smtClean="0"/>
              <a:t>Q &amp; A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2305096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Steps for creating an experiment</a:t>
            </a:r>
          </a:p>
          <a:p>
            <a:pPr lvl="1"/>
            <a:r>
              <a:rPr lang="en-US" dirty="0" smtClean="0"/>
              <a:t>Getting the Data</a:t>
            </a:r>
          </a:p>
          <a:p>
            <a:pPr lvl="1"/>
            <a:r>
              <a:rPr lang="en-US" dirty="0" smtClean="0"/>
              <a:t>Pre-processing the data</a:t>
            </a:r>
          </a:p>
          <a:p>
            <a:pPr lvl="1"/>
            <a:r>
              <a:rPr lang="en-US" dirty="0" smtClean="0"/>
              <a:t>Defining Features</a:t>
            </a:r>
          </a:p>
          <a:p>
            <a:pPr lvl="1"/>
            <a:r>
              <a:rPr lang="en-US" dirty="0" smtClean="0"/>
              <a:t>Training the model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68217A"/>
                </a:solidFill>
              </a:rPr>
              <a:t>Predictive Experiment</a:t>
            </a:r>
            <a:endParaRPr lang="en-US" dirty="0">
              <a:solidFill>
                <a:srgbClr val="68217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577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Upload your own Dataset from a file</a:t>
            </a:r>
          </a:p>
          <a:p>
            <a:pPr lvl="1"/>
            <a:r>
              <a:rPr lang="en-US" dirty="0" smtClean="0"/>
              <a:t>CSV, TSV, plain text, etc.</a:t>
            </a:r>
          </a:p>
          <a:p>
            <a:r>
              <a:rPr lang="en-US" dirty="0" smtClean="0"/>
              <a:t>Read existing dataset</a:t>
            </a:r>
          </a:p>
          <a:p>
            <a:pPr lvl="1"/>
            <a:r>
              <a:rPr lang="en-US" dirty="0" smtClean="0"/>
              <a:t>Via HTTP, Azure SQL, Azure Table, Azure Blob, HIVE Query</a:t>
            </a:r>
          </a:p>
          <a:p>
            <a:r>
              <a:rPr lang="en-US" dirty="0" smtClean="0"/>
              <a:t>Several Sample Datasets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>
                <a:solidFill>
                  <a:srgbClr val="9B4F96"/>
                </a:solidFill>
              </a:rPr>
              <a:t>Getting the data</a:t>
            </a:r>
            <a:endParaRPr lang="en-US" sz="4800" dirty="0">
              <a:solidFill>
                <a:srgbClr val="9B4F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991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Pre-processing Modules</a:t>
            </a:r>
          </a:p>
          <a:p>
            <a:pPr lvl="1"/>
            <a:r>
              <a:rPr lang="en-US" dirty="0" smtClean="0"/>
              <a:t>Project Columns</a:t>
            </a:r>
          </a:p>
          <a:p>
            <a:pPr lvl="1"/>
            <a:r>
              <a:rPr lang="en-US" dirty="0" smtClean="0"/>
              <a:t>Clean Missing Data</a:t>
            </a:r>
          </a:p>
          <a:p>
            <a:pPr lvl="1"/>
            <a:r>
              <a:rPr lang="en-US" dirty="0" smtClean="0"/>
              <a:t>Normalize Data</a:t>
            </a:r>
          </a:p>
          <a:p>
            <a:pPr lvl="1"/>
            <a:r>
              <a:rPr lang="en-US" dirty="0" smtClean="0"/>
              <a:t>Metadata Editor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>
                <a:solidFill>
                  <a:srgbClr val="9B4F96"/>
                </a:solidFill>
              </a:rPr>
              <a:t>Pre-processing Data</a:t>
            </a:r>
            <a:endParaRPr lang="en-US" sz="4800" dirty="0">
              <a:solidFill>
                <a:srgbClr val="9B4F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1755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 feature is a property of an entity.</a:t>
            </a:r>
          </a:p>
          <a:p>
            <a:r>
              <a:rPr lang="en-US" dirty="0" smtClean="0"/>
              <a:t>Choose a subset of features that are relevant to the scenario.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>
                <a:solidFill>
                  <a:srgbClr val="9B4F96"/>
                </a:solidFill>
              </a:rPr>
              <a:t>Defining Features</a:t>
            </a:r>
            <a:endParaRPr lang="en-US" sz="4800" dirty="0">
              <a:solidFill>
                <a:srgbClr val="9B4F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18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Choose the prediction algorithm.</a:t>
            </a:r>
          </a:p>
          <a:p>
            <a:r>
              <a:rPr lang="en-US" dirty="0" smtClean="0"/>
              <a:t>The two most important algorithm types are classification and regression.</a:t>
            </a:r>
          </a:p>
          <a:p>
            <a:pPr lvl="1"/>
            <a:r>
              <a:rPr lang="en-US" dirty="0" smtClean="0"/>
              <a:t>Classification is for predicting discrete values (E.g. Which candidate will a person vote for?)</a:t>
            </a:r>
          </a:p>
          <a:p>
            <a:pPr lvl="1"/>
            <a:r>
              <a:rPr lang="en-US" dirty="0" smtClean="0"/>
              <a:t>Regression is for prediction continuous values (E.g. Cost of a car)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>
                <a:solidFill>
                  <a:srgbClr val="9B4F96"/>
                </a:solidFill>
              </a:rPr>
              <a:t>Training the Model</a:t>
            </a:r>
            <a:endParaRPr lang="en-US" sz="4800" dirty="0">
              <a:solidFill>
                <a:srgbClr val="9B4F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968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Once the model is trained, you can create a scoring experiment</a:t>
            </a:r>
          </a:p>
          <a:p>
            <a:r>
              <a:rPr lang="en-US" dirty="0" smtClean="0"/>
              <a:t>Elements only used for training are removed</a:t>
            </a:r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68217A"/>
                </a:solidFill>
              </a:rPr>
              <a:t>Creating a Scoring Experiment</a:t>
            </a:r>
            <a:endParaRPr lang="en-US" dirty="0">
              <a:solidFill>
                <a:srgbClr val="68217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1427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 user will be able to send a set of credit application data to the service, and the service will return the prediction of credit risk</a:t>
            </a:r>
          </a:p>
          <a:p>
            <a:r>
              <a:rPr lang="en-US" dirty="0" smtClean="0"/>
              <a:t>A service endpoint is created to consume the service</a:t>
            </a:r>
          </a:p>
          <a:p>
            <a:r>
              <a:rPr lang="en-US" dirty="0" smtClean="0"/>
              <a:t>An Excel Workbook is created to see how the values change the output real-time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68217A"/>
                </a:solidFill>
              </a:rPr>
              <a:t>Publishing the Web Service</a:t>
            </a:r>
            <a:endParaRPr lang="en-US" dirty="0">
              <a:solidFill>
                <a:srgbClr val="68217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75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type="body" sz="quarter" idx="12"/>
          </p:nvPr>
        </p:nvSpPr>
        <p:spPr>
          <a:xfrm>
            <a:off x="269240" y="3877277"/>
            <a:ext cx="11332210" cy="1793881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is Machine Learning?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Azure </a:t>
            </a:r>
            <a:r>
              <a:rPr lang="en-US" dirty="0" smtClean="0"/>
              <a:t>Machine Learning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Demo: Creating a Machine Learning Web Service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404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5019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 smtClean="0"/>
              <a:t>Computing systems that become smarter with “experience”</a:t>
            </a:r>
          </a:p>
          <a:p>
            <a:pPr lvl="1">
              <a:lnSpc>
                <a:spcPct val="100000"/>
              </a:lnSpc>
            </a:pPr>
            <a:r>
              <a:rPr lang="en-US" sz="1800" dirty="0" smtClean="0"/>
              <a:t>Experience = past data + human input</a:t>
            </a:r>
          </a:p>
          <a:p>
            <a:pPr lvl="1">
              <a:lnSpc>
                <a:spcPct val="100000"/>
              </a:lnSpc>
            </a:pPr>
            <a:r>
              <a:rPr lang="en-US" sz="1800" dirty="0" smtClean="0"/>
              <a:t>They are able to independently adapt and “learn</a:t>
            </a:r>
            <a:r>
              <a:rPr lang="en-US" sz="1800" dirty="0" smtClean="0"/>
              <a:t>”</a:t>
            </a:r>
          </a:p>
          <a:p>
            <a:pPr lvl="1">
              <a:lnSpc>
                <a:spcPct val="100000"/>
              </a:lnSpc>
            </a:pPr>
            <a:endParaRPr lang="en-US" sz="1800" dirty="0" smtClean="0"/>
          </a:p>
          <a:p>
            <a:pPr>
              <a:lnSpc>
                <a:spcPct val="100000"/>
              </a:lnSpc>
            </a:pPr>
            <a:r>
              <a:rPr lang="en-US" sz="3200" dirty="0" smtClean="0"/>
              <a:t>It uses study </a:t>
            </a:r>
            <a:r>
              <a:rPr lang="en-US" sz="3200" dirty="0"/>
              <a:t>algorithms that learn from </a:t>
            </a:r>
            <a:r>
              <a:rPr lang="en-US" sz="3200" dirty="0" smtClean="0"/>
              <a:t>data </a:t>
            </a:r>
            <a:r>
              <a:rPr lang="en-US" sz="3200" dirty="0"/>
              <a:t>without the need to program individual </a:t>
            </a:r>
            <a:r>
              <a:rPr lang="en-US" sz="3200" dirty="0" smtClean="0"/>
              <a:t>rules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sz="1800" dirty="0" smtClean="0"/>
              <a:t>Goal: </a:t>
            </a:r>
            <a:r>
              <a:rPr lang="en-US" sz="1800" b="1" dirty="0" smtClean="0"/>
              <a:t>predict</a:t>
            </a:r>
            <a:r>
              <a:rPr lang="en-US" sz="1800" dirty="0" smtClean="0"/>
              <a:t> </a:t>
            </a:r>
            <a:r>
              <a:rPr lang="en-US" sz="1800" dirty="0"/>
              <a:t>what the likely outcome is going to </a:t>
            </a:r>
            <a:r>
              <a:rPr lang="en-US" sz="1800" dirty="0" smtClean="0"/>
              <a:t>be (insights</a:t>
            </a:r>
            <a:r>
              <a:rPr lang="en-US" sz="1800" dirty="0" smtClean="0"/>
              <a:t>)</a:t>
            </a:r>
          </a:p>
          <a:p>
            <a:pPr lvl="1">
              <a:lnSpc>
                <a:spcPct val="100000"/>
              </a:lnSpc>
            </a:pPr>
            <a:endParaRPr lang="en-US" sz="1800" dirty="0" smtClean="0"/>
          </a:p>
          <a:p>
            <a:pPr>
              <a:lnSpc>
                <a:spcPct val="100000"/>
              </a:lnSpc>
            </a:pPr>
            <a:r>
              <a:rPr lang="en-US" sz="3200" dirty="0" smtClean="0"/>
              <a:t>Useful in cases where </a:t>
            </a:r>
            <a:r>
              <a:rPr lang="en-US" sz="3200" dirty="0"/>
              <a:t>designing and programming explicit algorithms is </a:t>
            </a:r>
            <a:r>
              <a:rPr lang="en-US" sz="3200" dirty="0" smtClean="0"/>
              <a:t>infeasible</a:t>
            </a:r>
          </a:p>
          <a:p>
            <a:pPr lvl="1">
              <a:lnSpc>
                <a:spcPct val="100000"/>
              </a:lnSpc>
            </a:pPr>
            <a:r>
              <a:rPr lang="en-US" sz="1800" dirty="0" smtClean="0"/>
              <a:t>When (big) data-driven decisions tend to be better decisions</a:t>
            </a:r>
            <a:endParaRPr lang="en-US" sz="1800" dirty="0"/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B4F96"/>
                </a:solidFill>
              </a:rPr>
              <a:t>What is Machine Learning?</a:t>
            </a:r>
            <a:endParaRPr lang="en-US" dirty="0">
              <a:solidFill>
                <a:srgbClr val="9B4F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806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675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 smtClean="0"/>
              <a:t>Involves induction, for complex models (non lineal</a:t>
            </a:r>
            <a:r>
              <a:rPr lang="en-US" sz="3200" dirty="0" smtClean="0"/>
              <a:t>)</a:t>
            </a:r>
          </a:p>
          <a:p>
            <a:pPr>
              <a:lnSpc>
                <a:spcPct val="100000"/>
              </a:lnSpc>
            </a:pPr>
            <a:r>
              <a:rPr lang="en-US" sz="3200" dirty="0" smtClean="0"/>
              <a:t>Useful </a:t>
            </a:r>
            <a:r>
              <a:rPr lang="en-US" sz="3200" dirty="0" smtClean="0"/>
              <a:t>for Big Data</a:t>
            </a:r>
          </a:p>
          <a:p>
            <a:pPr lvl="1">
              <a:lnSpc>
                <a:spcPct val="100000"/>
              </a:lnSpc>
            </a:pPr>
            <a:r>
              <a:rPr lang="en-US" sz="1800" dirty="0" smtClean="0"/>
              <a:t>For learning patterns in data</a:t>
            </a:r>
          </a:p>
          <a:p>
            <a:pPr lvl="1">
              <a:lnSpc>
                <a:spcPct val="100000"/>
              </a:lnSpc>
            </a:pPr>
            <a:r>
              <a:rPr lang="en-US" sz="1800" dirty="0" smtClean="0"/>
              <a:t>To predict results (insights) and help make better business </a:t>
            </a:r>
            <a:r>
              <a:rPr lang="en-US" sz="1800" dirty="0" smtClean="0"/>
              <a:t>decisions</a:t>
            </a:r>
          </a:p>
          <a:p>
            <a:pPr>
              <a:lnSpc>
                <a:spcPct val="100000"/>
              </a:lnSpc>
            </a:pPr>
            <a:r>
              <a:rPr lang="en-US" sz="3200" dirty="0" smtClean="0"/>
              <a:t>Three </a:t>
            </a:r>
            <a:r>
              <a:rPr lang="en-US" sz="3200" dirty="0" smtClean="0"/>
              <a:t>broad categories</a:t>
            </a:r>
          </a:p>
          <a:p>
            <a:pPr lvl="1">
              <a:lnSpc>
                <a:spcPct val="100000"/>
              </a:lnSpc>
            </a:pPr>
            <a:r>
              <a:rPr lang="en-US" sz="1800" dirty="0" smtClean="0"/>
              <a:t>Supervised </a:t>
            </a:r>
            <a:r>
              <a:rPr lang="en-US" sz="1800" dirty="0" smtClean="0"/>
              <a:t>learning</a:t>
            </a:r>
            <a:endParaRPr lang="en-US" sz="1800" dirty="0" smtClean="0"/>
          </a:p>
          <a:p>
            <a:pPr lvl="1">
              <a:lnSpc>
                <a:spcPct val="100000"/>
              </a:lnSpc>
            </a:pPr>
            <a:r>
              <a:rPr lang="en-US" sz="1800" dirty="0" smtClean="0"/>
              <a:t>Unsupervised </a:t>
            </a:r>
            <a:r>
              <a:rPr lang="en-US" sz="1800" dirty="0" smtClean="0"/>
              <a:t>learning</a:t>
            </a:r>
          </a:p>
          <a:p>
            <a:pPr lvl="1">
              <a:lnSpc>
                <a:spcPct val="100000"/>
              </a:lnSpc>
            </a:pPr>
            <a:r>
              <a:rPr lang="en-US" sz="1800" dirty="0" smtClean="0"/>
              <a:t>Reinforcement learning</a:t>
            </a:r>
          </a:p>
          <a:p>
            <a:pPr>
              <a:lnSpc>
                <a:spcPct val="100000"/>
              </a:lnSpc>
            </a:pPr>
            <a:r>
              <a:rPr lang="en-US" sz="2800" dirty="0" smtClean="0"/>
              <a:t>Techniques: classification, clustering, regression (prediction)</a:t>
            </a:r>
          </a:p>
          <a:p>
            <a:pPr lvl="1">
              <a:lnSpc>
                <a:spcPct val="100000"/>
              </a:lnSpc>
            </a:pPr>
            <a:r>
              <a:rPr lang="en-US" sz="1800" dirty="0" smtClean="0">
                <a:sym typeface="Wingdings" panose="05000000000000000000" pitchFamily="2" charset="2"/>
              </a:rPr>
              <a:t>Abstraction of data</a:t>
            </a:r>
          </a:p>
          <a:p>
            <a:pPr marL="336145" lvl="1" indent="0">
              <a:lnSpc>
                <a:spcPct val="100000"/>
              </a:lnSpc>
              <a:buNone/>
            </a:pPr>
            <a:endParaRPr lang="en-US" sz="1200" dirty="0" smtClean="0"/>
          </a:p>
          <a:p>
            <a:pPr>
              <a:lnSpc>
                <a:spcPct val="100000"/>
              </a:lnSpc>
            </a:pPr>
            <a:r>
              <a:rPr lang="en-US" sz="3200" dirty="0" smtClean="0"/>
              <a:t>Related </a:t>
            </a:r>
            <a:r>
              <a:rPr lang="en-US" sz="3200" dirty="0" smtClean="0"/>
              <a:t>fields: statistics, artificial intelligence, modeling, data mining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B4F96"/>
                </a:solidFill>
              </a:rPr>
              <a:t>Machine Learning usage</a:t>
            </a:r>
            <a:endParaRPr lang="en-US" dirty="0">
              <a:solidFill>
                <a:srgbClr val="9B4F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6234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89176"/>
            <a:ext cx="11653523" cy="5581494"/>
          </a:xfrm>
        </p:spPr>
        <p:txBody>
          <a:bodyPr>
            <a:normAutofit fontScale="92500" lnSpcReduction="10000"/>
          </a:bodyPr>
          <a:lstStyle/>
          <a:p>
            <a:r>
              <a:rPr lang="en-US" sz="3500" dirty="0" smtClean="0"/>
              <a:t>Online </a:t>
            </a:r>
            <a:r>
              <a:rPr lang="en-US" sz="3500" dirty="0"/>
              <a:t>movie recommendation on </a:t>
            </a:r>
            <a:r>
              <a:rPr lang="en-US" sz="3500" dirty="0" smtClean="0"/>
              <a:t>Netflix </a:t>
            </a:r>
            <a:r>
              <a:rPr lang="en-US" sz="3500" dirty="0" smtClean="0"/>
              <a:t>(</a:t>
            </a:r>
            <a:r>
              <a:rPr lang="en-US" sz="3500" dirty="0" smtClean="0">
                <a:hlinkClick r:id="rId3"/>
              </a:rPr>
              <a:t>“The </a:t>
            </a:r>
            <a:r>
              <a:rPr lang="en-US" sz="3500" dirty="0" smtClean="0">
                <a:hlinkClick r:id="rId3"/>
              </a:rPr>
              <a:t>Netflix price”</a:t>
            </a:r>
            <a:r>
              <a:rPr lang="en-US" sz="3500" dirty="0" smtClean="0"/>
              <a:t>, offered $1M to improve accuracy by 10%</a:t>
            </a:r>
            <a:r>
              <a:rPr lang="en-US" sz="3500" dirty="0" smtClean="0"/>
              <a:t>)</a:t>
            </a:r>
          </a:p>
          <a:p>
            <a:endParaRPr lang="en-US" sz="3500" dirty="0"/>
          </a:p>
          <a:p>
            <a:r>
              <a:rPr lang="en-US" sz="3500" dirty="0"/>
              <a:t>Spam filtering, which uses text classification </a:t>
            </a:r>
            <a:r>
              <a:rPr lang="en-US" sz="3500" dirty="0" smtClean="0"/>
              <a:t>techniques (like </a:t>
            </a:r>
            <a:r>
              <a:rPr lang="en-US" sz="3500" dirty="0" smtClean="0">
                <a:hlinkClick r:id="rId4"/>
              </a:rPr>
              <a:t>Naive Bayes spam filtering</a:t>
            </a:r>
            <a:r>
              <a:rPr lang="en-US" sz="3500" dirty="0" smtClean="0"/>
              <a:t>)</a:t>
            </a:r>
          </a:p>
          <a:p>
            <a:endParaRPr lang="en-US" sz="3500" dirty="0" smtClean="0"/>
          </a:p>
          <a:p>
            <a:r>
              <a:rPr lang="en-US" sz="3500" dirty="0" smtClean="0"/>
              <a:t>Credit </a:t>
            </a:r>
            <a:r>
              <a:rPr lang="en-US" sz="3500" dirty="0"/>
              <a:t>scoring, </a:t>
            </a:r>
            <a:r>
              <a:rPr lang="en-US" sz="3500" dirty="0" smtClean="0"/>
              <a:t>based on </a:t>
            </a:r>
            <a:r>
              <a:rPr lang="en-US" sz="3500" dirty="0"/>
              <a:t>historical </a:t>
            </a:r>
            <a:r>
              <a:rPr lang="en-US" sz="3500" dirty="0" smtClean="0"/>
              <a:t>data (credit and payment history, customer transactions, etc</a:t>
            </a:r>
            <a:r>
              <a:rPr lang="en-US" sz="3500" dirty="0" smtClean="0"/>
              <a:t>.)</a:t>
            </a:r>
          </a:p>
          <a:p>
            <a:endParaRPr lang="en-US" sz="3500" dirty="0"/>
          </a:p>
          <a:p>
            <a:r>
              <a:rPr lang="en-US" sz="3500" dirty="0"/>
              <a:t>Google’s self-driving cars, which use </a:t>
            </a:r>
            <a:r>
              <a:rPr lang="en-US" sz="3500" dirty="0">
                <a:hlinkClick r:id="rId5"/>
              </a:rPr>
              <a:t>Computer vision</a:t>
            </a:r>
            <a:r>
              <a:rPr lang="en-US" sz="3500" dirty="0"/>
              <a:t>, image processing and machine learning algorithms to learn from actual drivers’ behavior</a:t>
            </a:r>
            <a:r>
              <a:rPr lang="en-US" sz="3500" dirty="0" smtClean="0"/>
              <a:t>.</a:t>
            </a:r>
            <a:endParaRPr lang="en-US" sz="35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B4F96"/>
                </a:solidFill>
              </a:rPr>
              <a:t>Machine Learning examples</a:t>
            </a:r>
          </a:p>
        </p:txBody>
      </p:sp>
    </p:spTree>
    <p:extLst>
      <p:ext uri="{BB962C8B-B14F-4D97-AF65-F5344CB8AC3E}">
        <p14:creationId xmlns:p14="http://schemas.microsoft.com/office/powerpoint/2010/main" val="1732835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327420"/>
          </a:xfrm>
        </p:spPr>
        <p:txBody>
          <a:bodyPr/>
          <a:lstStyle/>
          <a:p>
            <a:r>
              <a:rPr lang="en-US" sz="3200" dirty="0" smtClean="0"/>
              <a:t>Cloud-based </a:t>
            </a:r>
            <a:r>
              <a:rPr lang="en-US" sz="3200" dirty="0"/>
              <a:t>predictive analytics </a:t>
            </a:r>
            <a:r>
              <a:rPr lang="en-US" sz="3200" dirty="0" smtClean="0"/>
              <a:t>service</a:t>
            </a:r>
            <a:endParaRPr lang="en-US" sz="3200" dirty="0" smtClean="0"/>
          </a:p>
          <a:p>
            <a:r>
              <a:rPr lang="en-US" sz="3200" dirty="0" smtClean="0"/>
              <a:t>Provides a collaborative tool with drag &amp; </a:t>
            </a:r>
            <a:r>
              <a:rPr lang="en-US" sz="3200" dirty="0" smtClean="0"/>
              <a:t>drop</a:t>
            </a:r>
          </a:p>
          <a:p>
            <a:r>
              <a:rPr lang="en-US" sz="3200" dirty="0" smtClean="0"/>
              <a:t>Publish </a:t>
            </a:r>
            <a:r>
              <a:rPr lang="en-US" sz="3200" dirty="0" smtClean="0"/>
              <a:t>ready-to-consume web </a:t>
            </a:r>
            <a:r>
              <a:rPr lang="en-US" sz="3200" dirty="0" smtClean="0"/>
              <a:t>services</a:t>
            </a:r>
            <a:endParaRPr lang="en-US" sz="3200" dirty="0" smtClean="0"/>
          </a:p>
          <a:p>
            <a:r>
              <a:rPr lang="en-US" sz="3200" dirty="0" smtClean="0"/>
              <a:t>Large </a:t>
            </a:r>
            <a:r>
              <a:rPr lang="en-US" sz="3200" dirty="0"/>
              <a:t>library of well-known </a:t>
            </a:r>
            <a:r>
              <a:rPr lang="en-US" sz="3200" dirty="0" smtClean="0"/>
              <a:t>algorithms </a:t>
            </a:r>
            <a:r>
              <a:rPr lang="en-US" sz="3200" dirty="0"/>
              <a:t>and </a:t>
            </a:r>
            <a:r>
              <a:rPr lang="en-US" sz="3200" dirty="0" smtClean="0"/>
              <a:t>data </a:t>
            </a:r>
            <a:r>
              <a:rPr lang="en-US" sz="3200" dirty="0" smtClean="0"/>
              <a:t>sets</a:t>
            </a:r>
          </a:p>
          <a:p>
            <a:r>
              <a:rPr lang="en-US" sz="3200" dirty="0" smtClean="0"/>
              <a:t>Gallery </a:t>
            </a:r>
            <a:r>
              <a:rPr lang="en-US" sz="3200" dirty="0"/>
              <a:t>of </a:t>
            </a:r>
            <a:r>
              <a:rPr lang="en-US" sz="3200" dirty="0" smtClean="0"/>
              <a:t>experiments and </a:t>
            </a:r>
            <a:r>
              <a:rPr lang="en-US" sz="3200" dirty="0" smtClean="0"/>
              <a:t>samples</a:t>
            </a:r>
            <a:endParaRPr lang="en-US" sz="3200" dirty="0" smtClean="0"/>
          </a:p>
          <a:p>
            <a:r>
              <a:rPr lang="en-US" sz="3200" dirty="0" smtClean="0"/>
              <a:t>Ready-to-consume web services from the Azure Marketplace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B4F96"/>
                </a:solidFill>
              </a:rPr>
              <a:t>Azure Machine Learning</a:t>
            </a:r>
            <a:endParaRPr lang="en-US" dirty="0">
              <a:solidFill>
                <a:srgbClr val="9B4F96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9562" y="4573497"/>
            <a:ext cx="27432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590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0084770" y="1726800"/>
            <a:ext cx="1809750" cy="4012369"/>
            <a:chOff x="10170495" y="1726800"/>
            <a:chExt cx="1809750" cy="4012369"/>
          </a:xfrm>
        </p:grpSpPr>
        <p:grpSp>
          <p:nvGrpSpPr>
            <p:cNvPr id="2" name="Group 1"/>
            <p:cNvGrpSpPr/>
            <p:nvPr/>
          </p:nvGrpSpPr>
          <p:grpSpPr>
            <a:xfrm>
              <a:off x="10170495" y="1726800"/>
              <a:ext cx="1809750" cy="2770236"/>
              <a:chOff x="10170495" y="1726800"/>
              <a:chExt cx="1809750" cy="2770236"/>
            </a:xfrm>
          </p:grpSpPr>
          <p:pic>
            <p:nvPicPr>
              <p:cNvPr id="1032" name="Picture 8" descr="http://acom.azurecomcdn.net/80C57D/cdn/images/cvt-07f04df7f8cd4771c38b394c2dea100b98b498ad8467b8c04ccdc357785f243e/page/services/app-service/mobile/05-push.png?t=popn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170495" y="1726800"/>
                <a:ext cx="1809750" cy="15240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9" name="Picture 8" descr="http://acom.azurecomcdn.net/80C57D/cdn/images/cvt-07f04df7f8cd4771c38b394c2dea100b98b498ad8467b8c04ccdc357785f243e/page/services/app-service/mobile/05-push.png?t=popn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170495" y="2973035"/>
                <a:ext cx="1809750" cy="15240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50" name="Picture 8" descr="http://acom.azurecomcdn.net/80C57D/cdn/images/cvt-07f04df7f8cd4771c38b394c2dea100b98b498ad8467b8c04ccdc357785f243e/page/services/app-service/mobile/05-push.png?t=pop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70495" y="4215168"/>
              <a:ext cx="1809750" cy="1524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2" name="Straight Connector 21"/>
          <p:cNvCxnSpPr/>
          <p:nvPr/>
        </p:nvCxnSpPr>
        <p:spPr>
          <a:xfrm>
            <a:off x="3363229" y="587829"/>
            <a:ext cx="0" cy="5794310"/>
          </a:xfrm>
          <a:prstGeom prst="line">
            <a:avLst/>
          </a:prstGeom>
          <a:ln w="19050">
            <a:solidFill>
              <a:srgbClr val="00BCF2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9416722" y="587829"/>
            <a:ext cx="0" cy="5794310"/>
          </a:xfrm>
          <a:prstGeom prst="line">
            <a:avLst/>
          </a:prstGeom>
          <a:ln w="19050">
            <a:solidFill>
              <a:srgbClr val="00BCF2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166327" y="587829"/>
            <a:ext cx="1004121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322764" y="587829"/>
            <a:ext cx="1279838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>
                <a:solidFill>
                  <a:schemeClr val="bg1"/>
                </a:solidFill>
              </a:rPr>
              <a:t>Clients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650216" y="1833660"/>
            <a:ext cx="1999775" cy="1938310"/>
            <a:chOff x="650216" y="1833660"/>
            <a:chExt cx="1999775" cy="1938310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3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1191" y="1833660"/>
              <a:ext cx="1828800" cy="1282184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650216" y="3254905"/>
              <a:ext cx="369397" cy="517065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endParaRPr lang="en-US" sz="160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830516" y="1635654"/>
            <a:ext cx="2614152" cy="2579514"/>
            <a:chOff x="3830516" y="1635654"/>
            <a:chExt cx="2614152" cy="2579514"/>
          </a:xfrm>
        </p:grpSpPr>
        <p:pic>
          <p:nvPicPr>
            <p:cNvPr id="1030" name="Picture 6" descr="http://acom.azurecomcdn.net/80C57D/cdn/images/cvt-1279e23f4c50c54a979e48ea2a57d28fb49f31d13fab622385f36a946e2b5389/page/services/machine-learning/expand-your-reach.png?t=pop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91831" y="1635654"/>
              <a:ext cx="2286000" cy="16192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TextBox 34"/>
            <p:cNvSpPr txBox="1"/>
            <p:nvPr/>
          </p:nvSpPr>
          <p:spPr>
            <a:xfrm>
              <a:off x="3830516" y="3254905"/>
              <a:ext cx="2614152" cy="960263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 dirty="0" smtClean="0">
                  <a:solidFill>
                    <a:schemeClr val="bg1"/>
                  </a:solidFill>
                </a:rPr>
                <a:t>Integrated development environment for Machine Learning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6831630" y="820894"/>
            <a:ext cx="2614152" cy="3172674"/>
            <a:chOff x="6831630" y="820894"/>
            <a:chExt cx="2614152" cy="3172674"/>
          </a:xfrm>
        </p:grpSpPr>
        <p:grpSp>
          <p:nvGrpSpPr>
            <p:cNvPr id="33" name="Group 32"/>
            <p:cNvGrpSpPr/>
            <p:nvPr/>
          </p:nvGrpSpPr>
          <p:grpSpPr>
            <a:xfrm>
              <a:off x="7142614" y="820894"/>
              <a:ext cx="1828800" cy="2436151"/>
              <a:chOff x="7142614" y="820894"/>
              <a:chExt cx="1828800" cy="2436151"/>
            </a:xfrm>
          </p:grpSpPr>
          <p:pic>
            <p:nvPicPr>
              <p:cNvPr id="32" name="Picture 31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42614" y="820894"/>
                <a:ext cx="1828800" cy="2436151"/>
              </a:xfrm>
              <a:prstGeom prst="rect">
                <a:avLst/>
              </a:prstGeom>
            </p:spPr>
          </p:pic>
          <p:sp>
            <p:nvSpPr>
              <p:cNvPr id="36" name="TextBox 35"/>
              <p:cNvSpPr txBox="1"/>
              <p:nvPr/>
            </p:nvSpPr>
            <p:spPr>
              <a:xfrm>
                <a:off x="7645523" y="2361303"/>
                <a:ext cx="822982" cy="627864"/>
              </a:xfrm>
              <a:prstGeom prst="rect">
                <a:avLst/>
              </a:prstGeom>
              <a:noFill/>
            </p:spPr>
            <p:txBody>
              <a:bodyPr wrap="none" lIns="182880" tIns="146304" rIns="182880" bIns="146304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2400" dirty="0" smtClean="0">
                    <a:solidFill>
                      <a:schemeClr val="bg1"/>
                    </a:solidFill>
                  </a:rPr>
                  <a:t>API</a:t>
                </a:r>
              </a:p>
            </p:txBody>
          </p:sp>
        </p:grpSp>
        <p:sp>
          <p:nvSpPr>
            <p:cNvPr id="40" name="TextBox 39"/>
            <p:cNvSpPr txBox="1"/>
            <p:nvPr/>
          </p:nvSpPr>
          <p:spPr>
            <a:xfrm>
              <a:off x="6831630" y="3254904"/>
              <a:ext cx="2614152" cy="7386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 dirty="0" smtClean="0">
                  <a:solidFill>
                    <a:schemeClr val="bg1"/>
                  </a:solidFill>
                </a:rPr>
                <a:t>Model is now a web service that is callable</a:t>
              </a: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123568" y="3262755"/>
            <a:ext cx="3120382" cy="1114151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600" dirty="0" smtClean="0">
                <a:solidFill>
                  <a:schemeClr val="bg1"/>
                </a:solidFill>
              </a:rPr>
              <a:t>Blobs and Tables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600" dirty="0" smtClean="0">
                <a:solidFill>
                  <a:schemeClr val="bg1"/>
                </a:solidFill>
              </a:rPr>
              <a:t>Hadoop (HDInsight)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600" dirty="0" smtClean="0">
                <a:solidFill>
                  <a:schemeClr val="bg1"/>
                </a:solidFill>
              </a:rPr>
              <a:t>Relational DB (Azure SQL DB)</a:t>
            </a:r>
          </a:p>
        </p:txBody>
      </p:sp>
      <p:sp>
        <p:nvSpPr>
          <p:cNvPr id="43" name="Left-Right Arrow 42"/>
          <p:cNvSpPr/>
          <p:nvPr/>
        </p:nvSpPr>
        <p:spPr bwMode="auto">
          <a:xfrm>
            <a:off x="8971414" y="2251090"/>
            <a:ext cx="1199081" cy="394297"/>
          </a:xfrm>
          <a:prstGeom prst="leftRightArrow">
            <a:avLst/>
          </a:prstGeom>
          <a:solidFill>
            <a:srgbClr val="6DC2E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4" name="Left-Right Arrow 43"/>
          <p:cNvSpPr/>
          <p:nvPr/>
        </p:nvSpPr>
        <p:spPr bwMode="auto">
          <a:xfrm>
            <a:off x="6205807" y="2294641"/>
            <a:ext cx="716123" cy="206479"/>
          </a:xfrm>
          <a:prstGeom prst="leftRightArrow">
            <a:avLst/>
          </a:prstGeom>
          <a:solidFill>
            <a:srgbClr val="6DC2E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8" name="Right Arrow 37"/>
          <p:cNvSpPr/>
          <p:nvPr/>
        </p:nvSpPr>
        <p:spPr bwMode="auto">
          <a:xfrm>
            <a:off x="2782542" y="2251090"/>
            <a:ext cx="1101012" cy="394297"/>
          </a:xfrm>
          <a:prstGeom prst="rightArrow">
            <a:avLst/>
          </a:prstGeom>
          <a:solidFill>
            <a:srgbClr val="6DC2E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3868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ML Studio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9240" y="1189176"/>
            <a:ext cx="5827920" cy="6370975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>
                <a:hlinkClick r:id="rId3"/>
              </a:rPr>
              <a:t>https://</a:t>
            </a:r>
            <a:r>
              <a:rPr lang="en-US" sz="3200" dirty="0" smtClean="0">
                <a:hlinkClick r:id="rId3"/>
              </a:rPr>
              <a:t>studio.azureml.net</a:t>
            </a:r>
            <a:endParaRPr lang="en-US" sz="3200" dirty="0" smtClean="0"/>
          </a:p>
          <a:p>
            <a:r>
              <a:rPr lang="en-US" sz="3200" dirty="0" smtClean="0"/>
              <a:t>Collaborative</a:t>
            </a:r>
            <a:r>
              <a:rPr lang="en-US" sz="3200" dirty="0"/>
              <a:t>, drag-and-drop tool to manage </a:t>
            </a:r>
            <a:r>
              <a:rPr lang="en-US" sz="3200" b="1" dirty="0" smtClean="0"/>
              <a:t>Experiments</a:t>
            </a:r>
          </a:p>
          <a:p>
            <a:r>
              <a:rPr lang="en-US" sz="3200" dirty="0" smtClean="0"/>
              <a:t>No programming required</a:t>
            </a:r>
          </a:p>
          <a:p>
            <a:r>
              <a:rPr lang="en-US" sz="3200" dirty="0" smtClean="0"/>
              <a:t>Use sample datasets or upload</a:t>
            </a:r>
          </a:p>
          <a:p>
            <a:r>
              <a:rPr lang="en-US" sz="3200" dirty="0" smtClean="0"/>
              <a:t>Use sample modules (algorithms) or program your own using R and Python</a:t>
            </a:r>
          </a:p>
          <a:p>
            <a:r>
              <a:rPr lang="en-US" sz="3200" dirty="0" smtClean="0"/>
              <a:t>Publish your experiments to a web service</a:t>
            </a:r>
          </a:p>
          <a:p>
            <a:endParaRPr lang="en-US" sz="2800" dirty="0" smtClean="0"/>
          </a:p>
        </p:txBody>
      </p:sp>
      <p:pic>
        <p:nvPicPr>
          <p:cNvPr id="2050" name="Picture 2" descr="Azure Machine Learning Studi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7160" y="1189176"/>
            <a:ext cx="5943600" cy="519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32187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Creating a Machine Learning Web Service</a:t>
            </a:r>
          </a:p>
        </p:txBody>
      </p:sp>
    </p:spTree>
    <p:extLst>
      <p:ext uri="{BB962C8B-B14F-4D97-AF65-F5344CB8AC3E}">
        <p14:creationId xmlns:p14="http://schemas.microsoft.com/office/powerpoint/2010/main" val="2739038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Custom 12">
      <a:dk1>
        <a:srgbClr val="505050"/>
      </a:dk1>
      <a:lt1>
        <a:srgbClr val="FFFFFF"/>
      </a:lt1>
      <a:dk2>
        <a:srgbClr val="68217A"/>
      </a:dk2>
      <a:lt2>
        <a:srgbClr val="D2D2D2"/>
      </a:lt2>
      <a:accent1>
        <a:srgbClr val="68217A"/>
      </a:accent1>
      <a:accent2>
        <a:srgbClr val="008272"/>
      </a:accent2>
      <a:accent3>
        <a:srgbClr val="B4009E"/>
      </a:accent3>
      <a:accent4>
        <a:srgbClr val="0072C6"/>
      </a:accent4>
      <a:accent5>
        <a:srgbClr val="442359"/>
      </a:accent5>
      <a:accent6>
        <a:srgbClr val="002050"/>
      </a:accent6>
      <a:hlink>
        <a:srgbClr val="68217A"/>
      </a:hlink>
      <a:folHlink>
        <a:srgbClr val="68217A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heme1" id="{C866C834-32F2-4FFD-9C17-2F515F0DE485}" vid="{082541D6-FD85-44E2-A65F-7C59673D23A3}"/>
    </a:ext>
  </a:extLst>
</a:theme>
</file>

<file path=ppt/theme/theme2.xml><?xml version="1.0" encoding="utf-8"?>
<a:theme xmlns:a="http://schemas.openxmlformats.org/drawingml/2006/main" name="5-30659_Machine_Learning_Data_Science_Conference_Spring_2015_Template">
  <a:themeElements>
    <a:clrScheme name="MachineLearning">
      <a:dk1>
        <a:srgbClr val="505050"/>
      </a:dk1>
      <a:lt1>
        <a:srgbClr val="FFFFFF"/>
      </a:lt1>
      <a:dk2>
        <a:srgbClr val="0072C6"/>
      </a:dk2>
      <a:lt2>
        <a:srgbClr val="D2D2D2"/>
      </a:lt2>
      <a:accent1>
        <a:srgbClr val="BA141A"/>
      </a:accent1>
      <a:accent2>
        <a:srgbClr val="0072C6"/>
      </a:accent2>
      <a:accent3>
        <a:srgbClr val="442359"/>
      </a:accent3>
      <a:accent4>
        <a:srgbClr val="002050"/>
      </a:accent4>
      <a:accent5>
        <a:srgbClr val="008272"/>
      </a:accent5>
      <a:accent6>
        <a:srgbClr val="DC3C00"/>
      </a:accent6>
      <a:hlink>
        <a:srgbClr val="002050"/>
      </a:hlink>
      <a:folHlink>
        <a:srgbClr val="002050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 w="3175"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achine_Learning_Data_Science_Conference_Spring_2015_Template.potx" id="{922E597F-2412-41D9-B203-26BA5B01F4C9}" vid="{680AC16D-4CE4-41AC-BBA6-F5CBDB9D607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286</TotalTime>
  <Words>776</Words>
  <Application>Microsoft Office PowerPoint</Application>
  <PresentationFormat>Widescreen</PresentationFormat>
  <Paragraphs>147</Paragraphs>
  <Slides>19</Slides>
  <Notes>10</Notes>
  <HiddenSlides>7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Arial</vt:lpstr>
      <vt:lpstr>Calibri</vt:lpstr>
      <vt:lpstr>Consolas</vt:lpstr>
      <vt:lpstr>Courier New</vt:lpstr>
      <vt:lpstr>Segoe UI</vt:lpstr>
      <vt:lpstr>Segoe UI Light</vt:lpstr>
      <vt:lpstr>Times New Roman</vt:lpstr>
      <vt:lpstr>Wingdings</vt:lpstr>
      <vt:lpstr>Theme1</vt:lpstr>
      <vt:lpstr>5-30659_Machine_Learning_Data_Science_Conference_Spring_2015_Template</vt:lpstr>
      <vt:lpstr>Introduction to Azure Machine Learning</vt:lpstr>
      <vt:lpstr>Agenda</vt:lpstr>
      <vt:lpstr>What is Machine Learning?</vt:lpstr>
      <vt:lpstr>Machine Learning usage</vt:lpstr>
      <vt:lpstr>Machine Learning examples</vt:lpstr>
      <vt:lpstr>Azure Machine Learning</vt:lpstr>
      <vt:lpstr>PowerPoint Presentation</vt:lpstr>
      <vt:lpstr>Azure ML Studio</vt:lpstr>
      <vt:lpstr>Demo</vt:lpstr>
      <vt:lpstr>Scenario</vt:lpstr>
      <vt:lpstr>Predictive Experiment</vt:lpstr>
      <vt:lpstr> Q &amp; A</vt:lpstr>
      <vt:lpstr>Predictive Experiment</vt:lpstr>
      <vt:lpstr>Getting the data</vt:lpstr>
      <vt:lpstr>Pre-processing Data</vt:lpstr>
      <vt:lpstr>Defining Features</vt:lpstr>
      <vt:lpstr>Training the Model</vt:lpstr>
      <vt:lpstr>Creating a Scoring Experiment</vt:lpstr>
      <vt:lpstr>Publishing the Web Service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Azure Machine Learning</dc:title>
  <dc:creator>Mariano Vazquez</dc:creator>
  <cp:lastModifiedBy>Mariano Vazquez</cp:lastModifiedBy>
  <cp:revision>44</cp:revision>
  <dcterms:created xsi:type="dcterms:W3CDTF">2015-07-10T17:32:51Z</dcterms:created>
  <dcterms:modified xsi:type="dcterms:W3CDTF">2015-07-14T15:43:33Z</dcterms:modified>
</cp:coreProperties>
</file>