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5"/>
  </p:notesMasterIdLst>
  <p:sldIdLst>
    <p:sldId id="273" r:id="rId3"/>
    <p:sldId id="257" r:id="rId4"/>
    <p:sldId id="258" r:id="rId5"/>
    <p:sldId id="275" r:id="rId6"/>
    <p:sldId id="277" r:id="rId7"/>
    <p:sldId id="260" r:id="rId8"/>
    <p:sldId id="262" r:id="rId9"/>
    <p:sldId id="259" r:id="rId10"/>
    <p:sldId id="263" r:id="rId11"/>
    <p:sldId id="264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188F"/>
    <a:srgbClr val="4668C5"/>
    <a:srgbClr val="9B4F96"/>
    <a:srgbClr val="68217A"/>
    <a:srgbClr val="432358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9892" autoAdjust="0"/>
  </p:normalViewPr>
  <p:slideViewPr>
    <p:cSldViewPr snapToGrid="0">
      <p:cViewPr varScale="1">
        <p:scale>
          <a:sx n="59" d="100"/>
          <a:sy n="59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2BD2-B4BA-4330-8747-1DB2D9EC268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C7AF-2660-414A-86BE-5271509D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Human expertise does not exist or is hard to “explain” (speech recognition, you don’t have to be a “master of backgammon” to create a backgammon game)</a:t>
            </a:r>
            <a:br>
              <a:rPr lang="en-US" baseline="0" dirty="0" smtClean="0"/>
            </a:br>
            <a:r>
              <a:rPr lang="en-US" baseline="0" dirty="0" smtClean="0"/>
              <a:t>Solution changes in time</a:t>
            </a:r>
            <a:br>
              <a:rPr lang="en-US" baseline="0" dirty="0" smtClean="0"/>
            </a:br>
            <a:r>
              <a:rPr lang="en-US" baseline="0" dirty="0" smtClean="0"/>
              <a:t>Solution needs to be adapted to particular cases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sz="3200" dirty="0" smtClean="0"/>
              <a:t>Three broad categories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Supervised learning: use training data to “map” input and output data (labeled data)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Unsupervised learning: data with no labels, the goal is to find relationship in the data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Reinforcement learning: the algorithm gets to choose an action in response to each data point. Then it modifies its strategy in order to achieve the highest reward (robotics, </a:t>
            </a:r>
            <a:r>
              <a:rPr lang="en-US" sz="1800" dirty="0" err="1" smtClean="0"/>
              <a:t>IoT</a:t>
            </a:r>
            <a:r>
              <a:rPr lang="en-US" sz="1800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cases:</a:t>
            </a:r>
            <a:br>
              <a:rPr lang="en-US" dirty="0" smtClean="0"/>
            </a:br>
            <a:r>
              <a:rPr lang="en-US" dirty="0" smtClean="0"/>
              <a:t>Image search (similarity</a:t>
            </a:r>
            <a:br>
              <a:rPr lang="en-US" dirty="0" smtClean="0"/>
            </a:br>
            <a:r>
              <a:rPr lang="en-US" dirty="0" smtClean="0"/>
              <a:t>Fraud detection (credit card providers)</a:t>
            </a:r>
            <a:br>
              <a:rPr lang="en-US" dirty="0" smtClean="0"/>
            </a:br>
            <a:r>
              <a:rPr lang="en-US" dirty="0" smtClean="0"/>
              <a:t>Decision making (bank/insurance sector)</a:t>
            </a:r>
            <a:br>
              <a:rPr lang="en-US" dirty="0" smtClean="0"/>
            </a:br>
            <a:r>
              <a:rPr lang="en-US" dirty="0" smtClean="0"/>
              <a:t>Speech</a:t>
            </a:r>
            <a:r>
              <a:rPr lang="en-US" baseline="0" dirty="0" smtClean="0"/>
              <a:t> understanding (Siri, Cortana)</a:t>
            </a:r>
          </a:p>
          <a:p>
            <a:r>
              <a:rPr lang="en-US" baseline="0" dirty="0" smtClean="0"/>
              <a:t>Face detection (Facebook’s photo tagging)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https://azure.microsoft.com/en-us/documentation/articles/machine-learning-data-science-how-to-create-machine-learning-service/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URL:</a:t>
            </a:r>
            <a:r>
              <a:rPr lang="en-US" baseline="0" dirty="0" smtClean="0"/>
              <a:t> </a:t>
            </a:r>
            <a:r>
              <a:rPr lang="en-US" dirty="0" smtClean="0"/>
              <a:t>http://archive.ics.uci.edu/ml/datasets/Statlog+(German+Credit+Data)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1733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2396835"/>
                <a:gridCol w="2880599"/>
                <a:gridCol w="3538124"/>
                <a:gridCol w="2467399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0718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5991411"/>
                <a:gridCol w="2954543"/>
                <a:gridCol w="1070221"/>
                <a:gridCol w="1266783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9574" y="6495381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30478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7509845"/>
                <a:gridCol w="1097663"/>
                <a:gridCol w="142228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1281" y="6504576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2955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20" y="650457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0334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893" y="6504577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070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8356" y="651311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19" y="651311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">
    <p:bg>
      <p:bgPr>
        <a:solidFill>
          <a:srgbClr val="44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22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15758"/>
              </p:ext>
            </p:extLst>
          </p:nvPr>
        </p:nvGraphicFramePr>
        <p:xfrm>
          <a:off x="0" y="6630400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115958"/>
                <a:gridCol w="2881366"/>
                <a:gridCol w="5607228"/>
                <a:gridCol w="1678406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8777" y="653197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47873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</a:t>
                      </a:r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homem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1387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3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6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287915" y="3161773"/>
            <a:ext cx="11653523" cy="26253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431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4509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3386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6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6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56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66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02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01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4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023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consume w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03798"/>
              </p:ext>
            </p:extLst>
          </p:nvPr>
        </p:nvGraphicFramePr>
        <p:xfrm>
          <a:off x="-1" y="6349954"/>
          <a:ext cx="12192001" cy="514592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11166893" y="6496036"/>
            <a:ext cx="858629" cy="261985"/>
          </a:xfrm>
          <a:prstGeom prst="rect">
            <a:avLst/>
          </a:prstGeom>
        </p:spPr>
        <p:txBody>
          <a:bodyPr vert="horz" lIns="179285" tIns="179285" rIns="179285" bIns="179285" rtlCol="0" anchor="t" anchorCtr="0"/>
          <a:lstStyle>
            <a:defPPr>
              <a:defRPr lang="en-US"/>
            </a:defPPr>
            <a:lvl1pPr marL="0" algn="r" defTabSz="932688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4C60E-8F8C-41D8-9BFF-6DF338C2FC78}" type="slidenum">
              <a:rPr kumimoji="0" lang="en-US" sz="1176" b="0" i="0" u="none" strike="noStrike" kern="1200" cap="none" spc="0" normalizeH="0" baseline="0" noProof="0" smtClean="0">
                <a:ln>
                  <a:noFill/>
                </a:ln>
                <a:solidFill>
                  <a:srgbClr val="68217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68217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1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028972"/>
            <a:ext cx="896425" cy="536322"/>
          </a:xfrm>
          <a:prstGeom prst="rect">
            <a:avLst/>
          </a:prstGeom>
        </p:spPr>
        <p:txBody>
          <a:bodyPr vert="horz" lIns="182880" tIns="182880" rIns="182880" bIns="182880" rtlCol="0" anchor="t" anchorCtr="0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6" r:id="rId45"/>
    <p:sldLayoutId id="2147483707" r:id="rId4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4/netflix-recommendations-beyond-5-sta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en.wikipedia.org/wiki/Computer_vision" TargetMode="External"/><Relationship Id="rId4" Type="http://schemas.openxmlformats.org/officeDocument/2006/relationships/hyperlink" Target="https://en.wikipedia.org/wiki/Naive_Bayes_spam_filte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83102" y="1206121"/>
            <a:ext cx="109615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83102" y="1206121"/>
            <a:ext cx="61748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40" y="1206121"/>
            <a:ext cx="11420252" cy="879910"/>
          </a:xfrm>
        </p:spPr>
        <p:txBody>
          <a:bodyPr/>
          <a:lstStyle/>
          <a:p>
            <a:r>
              <a:rPr lang="en-US" sz="5400" dirty="0" smtClean="0"/>
              <a:t>Machine Learning:</a:t>
            </a:r>
            <a:br>
              <a:rPr lang="en-US" sz="5400" dirty="0" smtClean="0"/>
            </a:br>
            <a:r>
              <a:rPr lang="en-US" sz="5400" dirty="0" smtClean="0"/>
              <a:t>Búscandole el sentido a nuestros datos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5763875" y="5516885"/>
            <a:ext cx="6174847" cy="1048492"/>
          </a:xfrm>
        </p:spPr>
        <p:txBody>
          <a:bodyPr/>
          <a:lstStyle/>
          <a:p>
            <a:pPr algn="r"/>
            <a:r>
              <a:rPr lang="en-US" sz="2800" dirty="0" smtClean="0"/>
              <a:t>Diego Poza @diegopoza</a:t>
            </a:r>
            <a:endParaRPr lang="en-US" sz="2800" dirty="0"/>
          </a:p>
          <a:p>
            <a:pPr algn="r"/>
            <a:r>
              <a:rPr lang="en-US" sz="2800" dirty="0" smtClean="0"/>
              <a:t>Mariano Vazquez @marianodvazquez</a:t>
            </a:r>
            <a:endParaRPr lang="en-US" sz="2800" dirty="0"/>
          </a:p>
        </p:txBody>
      </p:sp>
      <p:pic>
        <p:nvPicPr>
          <p:cNvPr id="3076" name="Picture 4" descr="C:\Users\mvazquez\AppData\Local\Temp\SNAGHTML19b37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55723"/>
            <a:ext cx="1562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68217A"/>
                </a:solidFill>
              </a:rPr>
              <a:t>Experimento Predictivo</a:t>
            </a:r>
            <a:endParaRPr lang="es-AR" dirty="0">
              <a:solidFill>
                <a:srgbClr val="6821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264" y="1758294"/>
            <a:ext cx="8686800" cy="2094515"/>
            <a:chOff x="208539" y="2270852"/>
            <a:chExt cx="6234109" cy="1108362"/>
          </a:xfrm>
        </p:grpSpPr>
        <p:sp>
          <p:nvSpPr>
            <p:cNvPr id="6" name="Freeform 5"/>
            <p:cNvSpPr/>
            <p:nvPr/>
          </p:nvSpPr>
          <p:spPr>
            <a:xfrm>
              <a:off x="208539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kern="1200" dirty="0" smtClean="0"/>
                <a:t>Obtener los datos</a:t>
              </a:r>
              <a:endParaRPr lang="es-AR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74196" y="2726538"/>
              <a:ext cx="1483009" cy="652676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Subir tu </a:t>
              </a:r>
              <a:r>
                <a:rPr lang="es-AR" sz="1200" kern="1200" dirty="0" err="1" smtClean="0"/>
                <a:t>dataset</a:t>
              </a:r>
              <a:r>
                <a:rPr lang="es-AR" sz="1200" kern="1200" dirty="0" smtClean="0"/>
                <a:t> (CSV, TSV, texto)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Leer un </a:t>
              </a:r>
              <a:r>
                <a:rPr lang="es-AR" sz="1200" kern="1200" dirty="0" err="1" smtClean="0"/>
                <a:t>dataset</a:t>
              </a:r>
              <a:r>
                <a:rPr lang="es-AR" sz="1200" kern="1200" dirty="0" smtClean="0"/>
                <a:t> existente (HTTP, </a:t>
              </a:r>
              <a:r>
                <a:rPr lang="es-AR" sz="1200" kern="1200" dirty="0" err="1" smtClean="0"/>
                <a:t>Azure</a:t>
              </a:r>
              <a:r>
                <a:rPr lang="es-AR" sz="1200" kern="1200" dirty="0" smtClean="0"/>
                <a:t> SQL/</a:t>
              </a:r>
              <a:r>
                <a:rPr lang="es-AR" sz="1200" kern="1200" dirty="0" err="1" smtClean="0"/>
                <a:t>Table</a:t>
              </a:r>
              <a:r>
                <a:rPr lang="es-AR" sz="1200" kern="1200" dirty="0" smtClean="0"/>
                <a:t>/Blob)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Usar </a:t>
              </a:r>
              <a:r>
                <a:rPr lang="es-AR" sz="1200" kern="1200" dirty="0" err="1" smtClean="0"/>
                <a:t>datasets</a:t>
              </a:r>
              <a:r>
                <a:rPr lang="es-AR" sz="1200" kern="1200" dirty="0" smtClean="0"/>
                <a:t> de ejemplo</a:t>
              </a:r>
              <a:endParaRPr lang="es-AR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702202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92081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dirty="0" smtClean="0"/>
                <a:t>Pre-procesar los datos</a:t>
              </a:r>
              <a:endParaRPr lang="es-AR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7739" y="2719365"/>
              <a:ext cx="1483007" cy="659849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Usar módulos de Pre-procesamiento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Proyectar Columnas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Limpiar Datos faltantes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Normalizar Datos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Editor de </a:t>
              </a:r>
              <a:r>
                <a:rPr lang="es-AR" sz="1200" kern="1200" dirty="0" err="1" smtClean="0"/>
                <a:t>Metadata</a:t>
              </a:r>
              <a:endParaRPr lang="es-AR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85744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75622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dirty="0" smtClean="0"/>
                <a:t>Definir características</a:t>
              </a:r>
              <a:endParaRPr lang="es-AR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41280" y="2726538"/>
              <a:ext cx="1801368" cy="652675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Una característica es una propiedad de la entidad.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Elegir el subconjunto de todas las características que son relevantes para nuestro escenario.</a:t>
              </a:r>
              <a:endParaRPr lang="es-AR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9930" y="4439088"/>
            <a:ext cx="8686800" cy="2120632"/>
            <a:chOff x="4010227" y="4027733"/>
            <a:chExt cx="7989989" cy="1768924"/>
          </a:xfrm>
        </p:grpSpPr>
        <p:grpSp>
          <p:nvGrpSpPr>
            <p:cNvPr id="14" name="Group 13"/>
            <p:cNvGrpSpPr/>
            <p:nvPr/>
          </p:nvGrpSpPr>
          <p:grpSpPr>
            <a:xfrm>
              <a:off x="4620089" y="4027733"/>
              <a:ext cx="7380127" cy="1768924"/>
              <a:chOff x="6459164" y="2270852"/>
              <a:chExt cx="6234109" cy="103645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459164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dirty="0" smtClean="0"/>
                  <a:t>Entrenar al modelo</a:t>
                </a:r>
                <a:endParaRPr lang="es-AR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724821" y="2726539"/>
                <a:ext cx="1535711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Elegir el algoritmo predictivo.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Los dos tipos de algoritmos mas importantes son clasificación y regresión.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52827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900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542706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1700" dirty="0" smtClean="0"/>
                  <a:t>Crear experimento de </a:t>
                </a:r>
                <a:r>
                  <a:rPr lang="es-AR" sz="1700" dirty="0" err="1" smtClean="0"/>
                  <a:t>scoring</a:t>
                </a:r>
                <a:endParaRPr lang="es-AR" sz="17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08363" y="2726538"/>
                <a:ext cx="1644853" cy="580764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Una vez que el modelo es entrenado se puede crear el experimento de </a:t>
                </a:r>
                <a:r>
                  <a:rPr lang="es-AR" sz="1200" kern="1200" dirty="0" err="1" smtClean="0"/>
                  <a:t>scoring</a:t>
                </a:r>
                <a:endParaRPr lang="es-AR" sz="1200" kern="1200" dirty="0" smtClean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Los elementos usados solo para entrenamiento son eliminados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0036369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900" kern="1200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626248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dirty="0" smtClean="0"/>
                  <a:t>Publicar Web </a:t>
                </a:r>
                <a:r>
                  <a:rPr lang="es-AR" dirty="0" err="1" smtClean="0"/>
                  <a:t>Service</a:t>
                </a:r>
                <a:endParaRPr lang="es-AR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891905" y="2726539"/>
                <a:ext cx="1801368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dirty="0" smtClean="0"/>
                  <a:t>Se crea un </a:t>
                </a:r>
                <a:r>
                  <a:rPr lang="es-AR" sz="1200" dirty="0" err="1" smtClean="0"/>
                  <a:t>e</a:t>
                </a:r>
                <a:r>
                  <a:rPr lang="es-AR" sz="1200" kern="1200" dirty="0" err="1" smtClean="0"/>
                  <a:t>ndpoint</a:t>
                </a:r>
                <a:r>
                  <a:rPr lang="es-AR" sz="1200" kern="1200" dirty="0" smtClean="0"/>
                  <a:t> para consumir el servicio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Un libro de Excel es creado para ver como los valores cambian el </a:t>
                </a:r>
                <a:r>
                  <a:rPr lang="es-AR" sz="1200" dirty="0" smtClean="0"/>
                  <a:t>resultado en tiempo real</a:t>
                </a:r>
                <a:endParaRPr lang="es-AR" sz="1200" kern="12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4010227" y="4141025"/>
              <a:ext cx="493476" cy="551139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</p:grpSp>
      <p:pic>
        <p:nvPicPr>
          <p:cNvPr id="27" name="Picture 2" descr="C:\Users\mvazquez\AppData\Local\Temp\SNAGHTML1d9d95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5118483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Twitter Sentiment </a:t>
            </a:r>
            <a:r>
              <a:rPr lang="en-US" sz="8000" dirty="0" smtClean="0"/>
              <a:t>Analysis</a:t>
            </a:r>
            <a:br>
              <a:rPr lang="en-US" sz="80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http://twittersentimentanalysisuy.azurewebsites.net/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50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>Gracias!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9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11332210" cy="17938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Azure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</a:t>
            </a:r>
            <a:r>
              <a:rPr lang="en-US" dirty="0" err="1" smtClean="0"/>
              <a:t>Creando</a:t>
            </a:r>
            <a:r>
              <a:rPr lang="en-US" dirty="0" smtClean="0"/>
              <a:t> un Web Service de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Twitter 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13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200" dirty="0" smtClean="0"/>
              <a:t>Sistemas computacionales que se vuelven más inteligentes con la “experiencia”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Experiencia = datos pasados + input humano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Son capaces de adaptarse independientemente y “aprender”</a:t>
            </a:r>
          </a:p>
          <a:p>
            <a:pPr lvl="1">
              <a:lnSpc>
                <a:spcPct val="100000"/>
              </a:lnSpc>
            </a:pPr>
            <a:endParaRPr lang="es-AR" sz="1800" dirty="0" smtClean="0"/>
          </a:p>
          <a:p>
            <a:pPr>
              <a:lnSpc>
                <a:spcPct val="100000"/>
              </a:lnSpc>
            </a:pPr>
            <a:r>
              <a:rPr lang="es-AR" sz="3200" dirty="0" smtClean="0"/>
              <a:t>Utiliza algoritmos que aprenden de los datos sin la necesidad de programar reglas individuales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Objetivo: </a:t>
            </a:r>
            <a:r>
              <a:rPr lang="es-AR" sz="1800" b="1" dirty="0" smtClean="0"/>
              <a:t>predecir</a:t>
            </a:r>
            <a:r>
              <a:rPr lang="es-AR" sz="1800" dirty="0" smtClean="0"/>
              <a:t> cual sería el resultado mas probable (</a:t>
            </a:r>
            <a:r>
              <a:rPr lang="es-AR" sz="1800" dirty="0" err="1" smtClean="0"/>
              <a:t>insights</a:t>
            </a:r>
            <a:r>
              <a:rPr lang="es-AR" sz="18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s-AR" sz="1800" dirty="0" smtClean="0"/>
          </a:p>
          <a:p>
            <a:pPr>
              <a:lnSpc>
                <a:spcPct val="100000"/>
              </a:lnSpc>
            </a:pPr>
            <a:r>
              <a:rPr lang="es-AR" sz="3200" dirty="0" smtClean="0"/>
              <a:t>Útil en casos donde no es factible diseñar o programar algoritmos explícitos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Cuando las decisiones tomados en base a grandes cantidades de datos tienden a ser las mejores decisiones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4F96"/>
                </a:solidFill>
              </a:rPr>
              <a:t>¿</a:t>
            </a:r>
            <a:r>
              <a:rPr lang="en-US" dirty="0" err="1" smtClean="0">
                <a:solidFill>
                  <a:srgbClr val="9B4F96"/>
                </a:solidFill>
              </a:rPr>
              <a:t>Qué</a:t>
            </a:r>
            <a:r>
              <a:rPr lang="en-US" dirty="0" smtClean="0">
                <a:solidFill>
                  <a:srgbClr val="9B4F96"/>
                </a:solidFill>
              </a:rPr>
              <a:t> </a:t>
            </a:r>
            <a:r>
              <a:rPr lang="en-US" dirty="0" err="1" smtClean="0">
                <a:solidFill>
                  <a:srgbClr val="9B4F96"/>
                </a:solidFill>
              </a:rPr>
              <a:t>es</a:t>
            </a:r>
            <a:r>
              <a:rPr lang="en-US" dirty="0" smtClean="0">
                <a:solidFill>
                  <a:srgbClr val="9B4F96"/>
                </a:solidFill>
              </a:rPr>
              <a:t> Machine Learning?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704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200" dirty="0" smtClean="0"/>
              <a:t>Se basa en la inducción sobre modelos complejos (no lineales)</a:t>
            </a:r>
          </a:p>
          <a:p>
            <a:pPr>
              <a:lnSpc>
                <a:spcPct val="100000"/>
              </a:lnSpc>
            </a:pPr>
            <a:r>
              <a:rPr lang="es-AR" sz="3200" dirty="0" smtClean="0"/>
              <a:t>Útil para Big Data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Para descubrir patrones en los datos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Para predecir resultados (</a:t>
            </a:r>
            <a:r>
              <a:rPr lang="es-AR" sz="1800" dirty="0" err="1" smtClean="0"/>
              <a:t>insights</a:t>
            </a:r>
            <a:r>
              <a:rPr lang="es-AR" sz="1800" dirty="0" smtClean="0"/>
              <a:t>) y ayudar a tomar mejores decisiones de negocio</a:t>
            </a:r>
          </a:p>
          <a:p>
            <a:pPr>
              <a:lnSpc>
                <a:spcPct val="100000"/>
              </a:lnSpc>
            </a:pPr>
            <a:r>
              <a:rPr lang="es-AR" sz="3200" dirty="0" smtClean="0"/>
              <a:t>Tres grandes categorías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supervisado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no supervisado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por refuerzo</a:t>
            </a:r>
          </a:p>
          <a:p>
            <a:pPr>
              <a:lnSpc>
                <a:spcPct val="100000"/>
              </a:lnSpc>
            </a:pPr>
            <a:r>
              <a:rPr lang="es-AR" sz="2800" dirty="0" smtClean="0"/>
              <a:t>Técnicas: clasificación, </a:t>
            </a:r>
            <a:r>
              <a:rPr lang="es-AR" sz="2800" dirty="0" err="1" smtClean="0"/>
              <a:t>clustering</a:t>
            </a:r>
            <a:r>
              <a:rPr lang="es-AR" sz="2800" dirty="0" smtClean="0"/>
              <a:t>, regresión (predicción)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>
                <a:sym typeface="Wingdings" panose="05000000000000000000" pitchFamily="2" charset="2"/>
              </a:rPr>
              <a:t>Son abstracciones de datos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B4F96"/>
                </a:solidFill>
              </a:rPr>
              <a:t>Usos</a:t>
            </a:r>
            <a:r>
              <a:rPr lang="en-US" dirty="0" smtClean="0">
                <a:solidFill>
                  <a:srgbClr val="9B4F96"/>
                </a:solidFill>
              </a:rPr>
              <a:t> de Machine Learning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581494"/>
          </a:xfrm>
        </p:spPr>
        <p:txBody>
          <a:bodyPr>
            <a:normAutofit/>
          </a:bodyPr>
          <a:lstStyle/>
          <a:p>
            <a:r>
              <a:rPr lang="es-AR" sz="3500" dirty="0" smtClean="0"/>
              <a:t>Recomendación de películas en </a:t>
            </a:r>
            <a:r>
              <a:rPr lang="es-AR" sz="3500" dirty="0" err="1" smtClean="0"/>
              <a:t>Netflix</a:t>
            </a:r>
            <a:r>
              <a:rPr lang="es-AR" sz="3500" dirty="0" smtClean="0"/>
              <a:t> (</a:t>
            </a:r>
            <a:r>
              <a:rPr lang="es-AR" sz="3500" dirty="0" smtClean="0">
                <a:hlinkClick r:id="rId3"/>
              </a:rPr>
              <a:t>“</a:t>
            </a:r>
            <a:r>
              <a:rPr lang="es-AR" sz="3500" dirty="0" err="1" smtClean="0">
                <a:hlinkClick r:id="rId3"/>
              </a:rPr>
              <a:t>The</a:t>
            </a:r>
            <a:r>
              <a:rPr lang="es-AR" sz="3500" dirty="0" smtClean="0">
                <a:hlinkClick r:id="rId3"/>
              </a:rPr>
              <a:t> </a:t>
            </a:r>
            <a:r>
              <a:rPr lang="es-AR" sz="3500" dirty="0" err="1" smtClean="0">
                <a:hlinkClick r:id="rId3"/>
              </a:rPr>
              <a:t>Netflix</a:t>
            </a:r>
            <a:r>
              <a:rPr lang="es-AR" sz="3500" dirty="0" smtClean="0">
                <a:hlinkClick r:id="rId3"/>
              </a:rPr>
              <a:t> </a:t>
            </a:r>
            <a:r>
              <a:rPr lang="es-AR" sz="3500" dirty="0" err="1" smtClean="0">
                <a:hlinkClick r:id="rId3"/>
              </a:rPr>
              <a:t>price</a:t>
            </a:r>
            <a:r>
              <a:rPr lang="es-AR" sz="3500" dirty="0" smtClean="0">
                <a:hlinkClick r:id="rId3"/>
              </a:rPr>
              <a:t>”</a:t>
            </a:r>
            <a:r>
              <a:rPr lang="es-AR" sz="3500" dirty="0" smtClean="0"/>
              <a:t>, ofrecían $1M para mejorar la precisión en un 10%)</a:t>
            </a:r>
          </a:p>
          <a:p>
            <a:endParaRPr lang="es-AR" sz="3500" dirty="0" smtClean="0"/>
          </a:p>
          <a:p>
            <a:r>
              <a:rPr lang="es-AR" sz="3500" dirty="0" smtClean="0"/>
              <a:t>Filtros de spam, que usan técnicas de clasificación de texto (como </a:t>
            </a:r>
            <a:r>
              <a:rPr lang="es-AR" sz="3500" dirty="0" err="1" smtClean="0">
                <a:hlinkClick r:id="rId4"/>
              </a:rPr>
              <a:t>Naive</a:t>
            </a:r>
            <a:r>
              <a:rPr lang="es-AR" sz="3500" dirty="0" smtClean="0">
                <a:hlinkClick r:id="rId4"/>
              </a:rPr>
              <a:t> </a:t>
            </a:r>
            <a:r>
              <a:rPr lang="es-AR" sz="3500" dirty="0" err="1" smtClean="0">
                <a:hlinkClick r:id="rId4"/>
              </a:rPr>
              <a:t>Bayes</a:t>
            </a:r>
            <a:r>
              <a:rPr lang="es-AR" sz="3500" dirty="0" smtClean="0">
                <a:hlinkClick r:id="rId4"/>
              </a:rPr>
              <a:t> spam </a:t>
            </a:r>
            <a:r>
              <a:rPr lang="es-AR" sz="3500" dirty="0" err="1" smtClean="0">
                <a:hlinkClick r:id="rId4"/>
              </a:rPr>
              <a:t>filtering</a:t>
            </a:r>
            <a:r>
              <a:rPr lang="es-AR" sz="3500" dirty="0" smtClean="0"/>
              <a:t>)</a:t>
            </a:r>
          </a:p>
          <a:p>
            <a:endParaRPr lang="es-AR" sz="3500" dirty="0" smtClean="0"/>
          </a:p>
          <a:p>
            <a:r>
              <a:rPr lang="es-AR" sz="3500" dirty="0" smtClean="0"/>
              <a:t>Los vehículos auto-manejados de Google, que usan </a:t>
            </a:r>
            <a:r>
              <a:rPr lang="es-AR" sz="3500" dirty="0" err="1" smtClean="0">
                <a:hlinkClick r:id="rId5"/>
              </a:rPr>
              <a:t>Computer</a:t>
            </a:r>
            <a:r>
              <a:rPr lang="es-AR" sz="3500" dirty="0" smtClean="0">
                <a:hlinkClick r:id="rId5"/>
              </a:rPr>
              <a:t> </a:t>
            </a:r>
            <a:r>
              <a:rPr lang="es-AR" sz="3500" dirty="0" err="1" smtClean="0">
                <a:hlinkClick r:id="rId5"/>
              </a:rPr>
              <a:t>vision</a:t>
            </a:r>
            <a:r>
              <a:rPr lang="es-AR" sz="3500" dirty="0" smtClean="0"/>
              <a:t>, procesamiento de imágenes y algoritmos de machine </a:t>
            </a:r>
            <a:r>
              <a:rPr lang="es-AR" sz="3500" dirty="0" err="1" smtClean="0"/>
              <a:t>learning</a:t>
            </a:r>
            <a:r>
              <a:rPr lang="es-AR" sz="3500" dirty="0" smtClean="0"/>
              <a:t> para aprender del comportamiento de los conductores.</a:t>
            </a:r>
            <a:endParaRPr lang="es-AR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Ejemplos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328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r>
              <a:rPr lang="es-AR" dirty="0" smtClean="0"/>
              <a:t> ML Studio</a:t>
            </a:r>
            <a:r>
              <a:rPr lang="es-AR" sz="4000" dirty="0" smtClean="0"/>
              <a:t> (</a:t>
            </a:r>
            <a:r>
              <a:rPr lang="es-AR" sz="4000" dirty="0" smtClean="0">
                <a:hlinkClick r:id="rId3"/>
              </a:rPr>
              <a:t>https://studio.azureml.net</a:t>
            </a:r>
            <a:r>
              <a:rPr lang="es-AR" sz="4000" dirty="0" smtClean="0"/>
              <a:t>)</a:t>
            </a:r>
            <a:br>
              <a:rPr lang="es-AR" sz="4000" dirty="0" smtClean="0"/>
            </a:br>
            <a:endParaRPr lang="es-A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5827920" cy="6217087"/>
          </a:xfrm>
        </p:spPr>
        <p:txBody>
          <a:bodyPr/>
          <a:lstStyle/>
          <a:p>
            <a:r>
              <a:rPr lang="es-AR" sz="3200" dirty="0" smtClean="0"/>
              <a:t>Herramienta colaborativa y </a:t>
            </a:r>
            <a:r>
              <a:rPr lang="es-AR" sz="3200" dirty="0" err="1" smtClean="0"/>
              <a:t>drag</a:t>
            </a:r>
            <a:r>
              <a:rPr lang="es-AR" sz="3200" dirty="0" smtClean="0"/>
              <a:t>-and-</a:t>
            </a:r>
            <a:r>
              <a:rPr lang="es-AR" sz="3200" dirty="0" err="1" smtClean="0"/>
              <a:t>drop</a:t>
            </a:r>
            <a:r>
              <a:rPr lang="es-AR" sz="3200" dirty="0" smtClean="0"/>
              <a:t>, para administrar </a:t>
            </a:r>
            <a:r>
              <a:rPr lang="es-AR" sz="3200" b="1" dirty="0" smtClean="0"/>
              <a:t>Experimentos</a:t>
            </a:r>
          </a:p>
          <a:p>
            <a:r>
              <a:rPr lang="es-AR" sz="3200" dirty="0" smtClean="0"/>
              <a:t>No es necesario programar</a:t>
            </a:r>
          </a:p>
          <a:p>
            <a:r>
              <a:rPr lang="es-AR" sz="3200" dirty="0" smtClean="0"/>
              <a:t>Se pueden usar </a:t>
            </a:r>
            <a:r>
              <a:rPr lang="es-AR" sz="3200" dirty="0" err="1" smtClean="0"/>
              <a:t>datasets</a:t>
            </a:r>
            <a:r>
              <a:rPr lang="es-AR" sz="3200" dirty="0" smtClean="0"/>
              <a:t> de ejemplos o subir uno propio</a:t>
            </a:r>
          </a:p>
          <a:p>
            <a:r>
              <a:rPr lang="es-AR" sz="3200" dirty="0" smtClean="0"/>
              <a:t>Módulos predefinidos y posibilidad de programar tu propio módulo en R y Python</a:t>
            </a:r>
          </a:p>
          <a:p>
            <a:r>
              <a:rPr lang="es-AR" sz="3200" dirty="0" smtClean="0"/>
              <a:t>Publicar tus experimentos a un Web </a:t>
            </a:r>
            <a:r>
              <a:rPr lang="es-AR" sz="3200" dirty="0" err="1" smtClean="0"/>
              <a:t>Service</a:t>
            </a:r>
            <a:r>
              <a:rPr lang="es-AR" sz="3200" dirty="0" smtClean="0"/>
              <a:t> (API)</a:t>
            </a:r>
          </a:p>
          <a:p>
            <a:endParaRPr lang="es-AR" sz="2800" dirty="0" smtClean="0"/>
          </a:p>
        </p:txBody>
      </p:sp>
      <p:pic>
        <p:nvPicPr>
          <p:cNvPr id="2050" name="Picture 2" descr="Azure Machine Learning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1189176"/>
            <a:ext cx="59436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Creando un Web Service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9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47922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Dataset</a:t>
            </a:r>
            <a:r>
              <a:rPr lang="es-AR" dirty="0" smtClean="0"/>
              <a:t> de la UCI de Tarjetas de crédito de Alemania: 1000 filas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Los clientes del banco solicitan créditos, y el modelo tiene que predecir si la operación es de alto o bajo riesgo.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921" dirty="0" smtClean="0">
                <a:latin typeface="+mj-lt"/>
              </a:rPr>
              <a:t> “1” es bajo riesgo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921" dirty="0" smtClean="0">
                <a:latin typeface="+mj-lt"/>
              </a:rPr>
              <a:t> “2” es alto riesgo</a:t>
            </a:r>
            <a:endParaRPr lang="es-AR" sz="392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8217A"/>
                </a:solidFill>
              </a:rPr>
              <a:t>Escenario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866C834-32F2-4FFD-9C17-2F515F0DE485}" vid="{082541D6-FD85-44E2-A65F-7C59673D23A3}"/>
    </a:ext>
  </a:extLst>
</a:theme>
</file>

<file path=ppt/theme/theme2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1420</TotalTime>
  <Words>540</Words>
  <Application>Microsoft Office PowerPoint</Application>
  <PresentationFormat>Widescreen</PresentationFormat>
  <Paragraphs>92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Wingdings</vt:lpstr>
      <vt:lpstr>Theme1</vt:lpstr>
      <vt:lpstr>5-30659_Machine_Learning_Data_Science_Conference_Spring_2015_Template</vt:lpstr>
      <vt:lpstr>Machine Learning: Búscandole el sentido a nuestros datos</vt:lpstr>
      <vt:lpstr>Agenda</vt:lpstr>
      <vt:lpstr>¿Qué es Machine Learning?</vt:lpstr>
      <vt:lpstr>Usos de Machine Learning</vt:lpstr>
      <vt:lpstr>Ejemplos</vt:lpstr>
      <vt:lpstr>Ejemplos de Machine Learning</vt:lpstr>
      <vt:lpstr>Azure ML Studio (https://studio.azureml.net) </vt:lpstr>
      <vt:lpstr>Demo</vt:lpstr>
      <vt:lpstr>Escenario</vt:lpstr>
      <vt:lpstr>Experimento Predictivo</vt:lpstr>
      <vt:lpstr> Twitter Sentiment Analysis  http://twittersentimentanalysisuy.azurewebsites.net/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Machine Learning</dc:title>
  <dc:creator>Mariano Vazquez</dc:creator>
  <cp:lastModifiedBy>Diego Poza</cp:lastModifiedBy>
  <cp:revision>69</cp:revision>
  <dcterms:created xsi:type="dcterms:W3CDTF">2015-07-10T17:32:51Z</dcterms:created>
  <dcterms:modified xsi:type="dcterms:W3CDTF">2015-10-13T01:31:48Z</dcterms:modified>
</cp:coreProperties>
</file>