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8" r:id="rId2"/>
  </p:sldMasterIdLst>
  <p:notesMasterIdLst>
    <p:notesMasterId r:id="rId18"/>
  </p:notesMasterIdLst>
  <p:sldIdLst>
    <p:sldId id="273" r:id="rId3"/>
    <p:sldId id="257" r:id="rId4"/>
    <p:sldId id="258" r:id="rId5"/>
    <p:sldId id="275" r:id="rId6"/>
    <p:sldId id="283" r:id="rId7"/>
    <p:sldId id="260" r:id="rId8"/>
    <p:sldId id="261" r:id="rId9"/>
    <p:sldId id="274" r:id="rId10"/>
    <p:sldId id="262" r:id="rId11"/>
    <p:sldId id="259" r:id="rId12"/>
    <p:sldId id="263" r:id="rId13"/>
    <p:sldId id="264" r:id="rId14"/>
    <p:sldId id="272" r:id="rId15"/>
    <p:sldId id="284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  <a:srgbClr val="00188F"/>
    <a:srgbClr val="4668C5"/>
    <a:srgbClr val="9B4F96"/>
    <a:srgbClr val="68217A"/>
    <a:srgbClr val="432358"/>
    <a:srgbClr val="442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1" autoAdjust="0"/>
    <p:restoredTop sz="80208" autoAdjust="0"/>
  </p:normalViewPr>
  <p:slideViewPr>
    <p:cSldViewPr snapToGrid="0">
      <p:cViewPr varScale="1">
        <p:scale>
          <a:sx n="85" d="100"/>
          <a:sy n="85" d="100"/>
        </p:scale>
        <p:origin x="106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02BD2-B4BA-4330-8747-1DB2D9EC268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0C7AF-2660-414A-86BE-5271509D8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90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Useful when:</a:t>
            </a:r>
            <a:r>
              <a:rPr lang="en-US" baseline="0" dirty="0" smtClean="0"/>
              <a:t> </a:t>
            </a:r>
            <a:br>
              <a:rPr lang="en-US" baseline="0" dirty="0" smtClean="0"/>
            </a:br>
            <a:r>
              <a:rPr lang="en-US" baseline="0" dirty="0" smtClean="0"/>
              <a:t>Human expertise does not exist or is hard to “</a:t>
            </a:r>
            <a:r>
              <a:rPr lang="en-US" baseline="0" dirty="0" err="1" smtClean="0"/>
              <a:t>expain</a:t>
            </a:r>
            <a:r>
              <a:rPr lang="en-US" baseline="0" dirty="0" smtClean="0"/>
              <a:t>” (speech recognition, you don’t have to be a “master of backgammon” to create a backgammon game)</a:t>
            </a:r>
            <a:br>
              <a:rPr lang="en-US" baseline="0" dirty="0" smtClean="0"/>
            </a:br>
            <a:r>
              <a:rPr lang="en-US" baseline="0" dirty="0" smtClean="0"/>
              <a:t>Solution changes in time</a:t>
            </a:r>
            <a:br>
              <a:rPr lang="en-US" baseline="0" dirty="0" smtClean="0"/>
            </a:br>
            <a:r>
              <a:rPr lang="en-US" baseline="0" dirty="0" smtClean="0"/>
              <a:t>Solution needs to be adapted to particular cases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sz="3200" dirty="0" smtClean="0"/>
              <a:t>Three broad categories</a:t>
            </a:r>
          </a:p>
          <a:p>
            <a:pPr lvl="0">
              <a:lnSpc>
                <a:spcPct val="100000"/>
              </a:lnSpc>
            </a:pPr>
            <a:r>
              <a:rPr lang="en-US" sz="2000" dirty="0" smtClean="0"/>
              <a:t>Supervised learning: use training data to “map” input and output data (labeled data)</a:t>
            </a:r>
          </a:p>
          <a:p>
            <a:pPr lvl="0">
              <a:lnSpc>
                <a:spcPct val="100000"/>
              </a:lnSpc>
            </a:pPr>
            <a:r>
              <a:rPr lang="en-US" sz="1800" dirty="0" smtClean="0"/>
              <a:t>Unsupervised learning: data with no labels, the goal is to find relationship in the data</a:t>
            </a:r>
          </a:p>
          <a:p>
            <a:pPr lvl="0">
              <a:lnSpc>
                <a:spcPct val="100000"/>
              </a:lnSpc>
            </a:pPr>
            <a:r>
              <a:rPr lang="en-US" sz="1800" dirty="0" smtClean="0"/>
              <a:t>Reinforcement learning: the algorithm gets to choose an action in response to each data point. Then it modifies its strategy in order to achieve the highest reward (robotics, </a:t>
            </a:r>
            <a:r>
              <a:rPr lang="en-US" sz="1800" dirty="0" err="1" smtClean="0"/>
              <a:t>IoT</a:t>
            </a:r>
            <a:r>
              <a:rPr lang="en-US" sz="1800" dirty="0" smtClean="0"/>
              <a:t>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43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93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75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cases:</a:t>
            </a:r>
            <a:br>
              <a:rPr lang="en-US" dirty="0" smtClean="0"/>
            </a:br>
            <a:r>
              <a:rPr lang="en-US" dirty="0" smtClean="0"/>
              <a:t>Image search (similarity</a:t>
            </a:r>
            <a:br>
              <a:rPr lang="en-US" dirty="0" smtClean="0"/>
            </a:br>
            <a:r>
              <a:rPr lang="en-US" dirty="0" smtClean="0"/>
              <a:t>Fraud detection (credit card providers)</a:t>
            </a:r>
            <a:br>
              <a:rPr lang="en-US" dirty="0" smtClean="0"/>
            </a:br>
            <a:r>
              <a:rPr lang="en-US" dirty="0" smtClean="0"/>
              <a:t>Decision making (bank/insurance sector)</a:t>
            </a:r>
            <a:br>
              <a:rPr lang="en-US" dirty="0" smtClean="0"/>
            </a:br>
            <a:r>
              <a:rPr lang="en-US" dirty="0" smtClean="0"/>
              <a:t>Speech</a:t>
            </a:r>
            <a:r>
              <a:rPr lang="en-US" baseline="0" dirty="0" smtClean="0"/>
              <a:t> understanding (Siri, Cortana)</a:t>
            </a:r>
          </a:p>
          <a:p>
            <a:r>
              <a:rPr lang="en-US" baseline="0" dirty="0" smtClean="0"/>
              <a:t>Face detection (Facebook’s photo tagging)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06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27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https://azure.microsoft.com/en-us/documentation/articles/machine-learning-data-science-how-to-create-machine-learning-service/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1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Dataset URL:</a:t>
            </a:r>
            <a:r>
              <a:rPr lang="en-US" baseline="0" dirty="0" smtClean="0"/>
              <a:t> </a:t>
            </a:r>
            <a:r>
              <a:rPr lang="en-US" dirty="0" smtClean="0"/>
              <a:t>http://archive.ics.uci.edu/ml/datasets/Statlog+(German+Credit+Data)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6C9A0-4BDD-4464-A945-E32AEE347D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44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Dataset URL:</a:t>
            </a:r>
            <a:r>
              <a:rPr lang="en-US" baseline="0" smtClean="0"/>
              <a:t> </a:t>
            </a:r>
            <a:r>
              <a:rPr lang="en-US" smtClean="0"/>
              <a:t>http</a:t>
            </a:r>
            <a:r>
              <a:rPr lang="en-US" dirty="0" smtClean="0"/>
              <a:t>://archive.ics.uci.edu/ml/datasets/</a:t>
            </a:r>
            <a:r>
              <a:rPr lang="en-US" dirty="0" err="1" smtClean="0"/>
              <a:t>Statlog</a:t>
            </a:r>
            <a:r>
              <a:rPr lang="en-US" dirty="0" smtClean="0"/>
              <a:t>+(</a:t>
            </a:r>
            <a:r>
              <a:rPr lang="en-US" dirty="0" err="1" smtClean="0"/>
              <a:t>German+Credit+Data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6C9A0-4BDD-4464-A945-E32AEE347D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11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34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34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3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0081" y="0"/>
            <a:ext cx="12202081" cy="686464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gray">
          <a:xfrm>
            <a:off x="269239" y="1187621"/>
            <a:ext cx="6274974" cy="35862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67683" y="1187620"/>
            <a:ext cx="6276530" cy="2062069"/>
          </a:xfr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>
              <a:defRPr lang="en-US" sz="5882" spc="-98" baseline="0" dirty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269239" y="3249691"/>
            <a:ext cx="6274974" cy="1524136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9322" y="6061766"/>
            <a:ext cx="1522404" cy="3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10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43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14458" y="6486279"/>
            <a:ext cx="858629" cy="261985"/>
          </a:xfrm>
        </p:spPr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5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101733"/>
              </p:ext>
            </p:extLst>
          </p:nvPr>
        </p:nvGraphicFramePr>
        <p:xfrm>
          <a:off x="0" y="6594828"/>
          <a:ext cx="12192000" cy="263172"/>
        </p:xfrm>
        <a:graphic>
          <a:graphicData uri="http://schemas.openxmlformats.org/drawingml/2006/table">
            <a:tbl>
              <a:tblPr firstRow="1" bandRow="1"/>
              <a:tblGrid>
                <a:gridCol w="2396835"/>
                <a:gridCol w="2880599"/>
                <a:gridCol w="3538124"/>
                <a:gridCol w="2467399"/>
                <a:gridCol w="909042"/>
              </a:tblGrid>
              <a:tr h="26317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14458" y="6486279"/>
            <a:ext cx="858629" cy="261985"/>
          </a:xfrm>
        </p:spPr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8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90718"/>
              </p:ext>
            </p:extLst>
          </p:nvPr>
        </p:nvGraphicFramePr>
        <p:xfrm>
          <a:off x="0" y="6594828"/>
          <a:ext cx="12192000" cy="263172"/>
        </p:xfrm>
        <a:graphic>
          <a:graphicData uri="http://schemas.openxmlformats.org/drawingml/2006/table">
            <a:tbl>
              <a:tblPr firstRow="1" bandRow="1"/>
              <a:tblGrid>
                <a:gridCol w="5991411"/>
                <a:gridCol w="2954543"/>
                <a:gridCol w="1070221"/>
                <a:gridCol w="1266783"/>
                <a:gridCol w="909042"/>
              </a:tblGrid>
              <a:tr h="26317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59574" y="6495381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3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130478"/>
              </p:ext>
            </p:extLst>
          </p:nvPr>
        </p:nvGraphicFramePr>
        <p:xfrm>
          <a:off x="0" y="6603977"/>
          <a:ext cx="12192000" cy="254023"/>
        </p:xfrm>
        <a:graphic>
          <a:graphicData uri="http://schemas.openxmlformats.org/drawingml/2006/table">
            <a:tbl>
              <a:tblPr firstRow="1" bandRow="1"/>
              <a:tblGrid>
                <a:gridCol w="1253165"/>
                <a:gridCol w="7509845"/>
                <a:gridCol w="1097663"/>
                <a:gridCol w="1422285"/>
                <a:gridCol w="909042"/>
              </a:tblGrid>
              <a:tr h="254023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41281" y="6504576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5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52955"/>
              </p:ext>
            </p:extLst>
          </p:nvPr>
        </p:nvGraphicFramePr>
        <p:xfrm>
          <a:off x="-1" y="6349954"/>
          <a:ext cx="12192001" cy="508046"/>
        </p:xfrm>
        <a:graphic>
          <a:graphicData uri="http://schemas.openxmlformats.org/drawingml/2006/table">
            <a:tbl>
              <a:tblPr firstRow="1" bandRow="1"/>
              <a:tblGrid>
                <a:gridCol w="1253165"/>
                <a:gridCol w="1877461"/>
                <a:gridCol w="1877462"/>
                <a:gridCol w="1877462"/>
                <a:gridCol w="1877461"/>
                <a:gridCol w="1097663"/>
                <a:gridCol w="1422285"/>
                <a:gridCol w="909042"/>
              </a:tblGrid>
              <a:tr h="254023"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254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Input and Processing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Modeling: Classification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Deploy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as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Consume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49820" y="6504575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0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40334"/>
              </p:ext>
            </p:extLst>
          </p:nvPr>
        </p:nvGraphicFramePr>
        <p:xfrm>
          <a:off x="-1" y="6349954"/>
          <a:ext cx="12192001" cy="508046"/>
        </p:xfrm>
        <a:graphic>
          <a:graphicData uri="http://schemas.openxmlformats.org/drawingml/2006/table">
            <a:tbl>
              <a:tblPr firstRow="1" bandRow="1"/>
              <a:tblGrid>
                <a:gridCol w="1253165"/>
                <a:gridCol w="1877461"/>
                <a:gridCol w="1877462"/>
                <a:gridCol w="1877462"/>
                <a:gridCol w="1877461"/>
                <a:gridCol w="1097663"/>
                <a:gridCol w="1422285"/>
                <a:gridCol w="909042"/>
              </a:tblGrid>
              <a:tr h="254023"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254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Input and Processing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Modeling: Classification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Deploy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as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Consume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66893" y="6504577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3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190703"/>
              </p:ext>
            </p:extLst>
          </p:nvPr>
        </p:nvGraphicFramePr>
        <p:xfrm>
          <a:off x="-1" y="6349954"/>
          <a:ext cx="12192001" cy="508046"/>
        </p:xfrm>
        <a:graphic>
          <a:graphicData uri="http://schemas.openxmlformats.org/drawingml/2006/table">
            <a:tbl>
              <a:tblPr firstRow="1" bandRow="1"/>
              <a:tblGrid>
                <a:gridCol w="1253165"/>
                <a:gridCol w="1877461"/>
                <a:gridCol w="1877462"/>
                <a:gridCol w="1877462"/>
                <a:gridCol w="1877461"/>
                <a:gridCol w="1097663"/>
                <a:gridCol w="1422285"/>
                <a:gridCol w="909042"/>
              </a:tblGrid>
              <a:tr h="254023"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254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Input and Processing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Modeling: Classification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Deploy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as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Consume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58356" y="6513115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4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483993"/>
              </p:ext>
            </p:extLst>
          </p:nvPr>
        </p:nvGraphicFramePr>
        <p:xfrm>
          <a:off x="-1" y="6349954"/>
          <a:ext cx="12192001" cy="508046"/>
        </p:xfrm>
        <a:graphic>
          <a:graphicData uri="http://schemas.openxmlformats.org/drawingml/2006/table">
            <a:tbl>
              <a:tblPr firstRow="1" bandRow="1"/>
              <a:tblGrid>
                <a:gridCol w="1253165"/>
                <a:gridCol w="1877461"/>
                <a:gridCol w="1877462"/>
                <a:gridCol w="1877462"/>
                <a:gridCol w="1877461"/>
                <a:gridCol w="1097663"/>
                <a:gridCol w="1422285"/>
                <a:gridCol w="909042"/>
              </a:tblGrid>
              <a:tr h="254023"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254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Input and Processing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Modeling: Classification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Deploy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as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Consume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49819" y="6513114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4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Solid">
    <p:bg>
      <p:bgPr>
        <a:solidFill>
          <a:srgbClr val="442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206121"/>
            <a:ext cx="10757099" cy="879910"/>
          </a:xfrm>
        </p:spPr>
        <p:txBody>
          <a:bodyPr lIns="182880" tIns="146304" rIns="182880" bIns="146304"/>
          <a:lstStyle>
            <a:lvl1pPr>
              <a:defRPr sz="5882">
                <a:gradFill>
                  <a:gsLst>
                    <a:gs pos="96350">
                      <a:schemeClr val="tx1"/>
                    </a:gs>
                    <a:gs pos="87591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Headline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103" y="3886836"/>
            <a:ext cx="10743234" cy="968679"/>
          </a:xfrm>
        </p:spPr>
        <p:txBody>
          <a:bodyPr lIns="182880" tIns="146304" rIns="182880" bIns="146304"/>
          <a:lstStyle>
            <a:lvl1pPr marL="0" indent="0" algn="l">
              <a:lnSpc>
                <a:spcPts val="2647"/>
              </a:lnSpc>
              <a:buNone/>
              <a:defRPr sz="2157">
                <a:gradFill>
                  <a:gsLst>
                    <a:gs pos="96350">
                      <a:schemeClr val="tx1"/>
                    </a:gs>
                    <a:gs pos="87591">
                      <a:schemeClr val="tx1"/>
                    </a:gs>
                  </a:gsLst>
                </a:gradFill>
                <a:latin typeface="+mj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62232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llen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015758"/>
              </p:ext>
            </p:extLst>
          </p:nvPr>
        </p:nvGraphicFramePr>
        <p:xfrm>
          <a:off x="0" y="6630400"/>
          <a:ext cx="12192000" cy="254023"/>
        </p:xfrm>
        <a:graphic>
          <a:graphicData uri="http://schemas.openxmlformats.org/drawingml/2006/table">
            <a:tbl>
              <a:tblPr firstRow="1" bandRow="1"/>
              <a:tblGrid>
                <a:gridCol w="1115958"/>
                <a:gridCol w="2881366"/>
                <a:gridCol w="5607228"/>
                <a:gridCol w="1678406"/>
                <a:gridCol w="909042"/>
              </a:tblGrid>
              <a:tr h="254023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Azure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48777" y="6531974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9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rchit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547873"/>
              </p:ext>
            </p:extLst>
          </p:nvPr>
        </p:nvGraphicFramePr>
        <p:xfrm>
          <a:off x="0" y="6603977"/>
          <a:ext cx="12192000" cy="254023"/>
        </p:xfrm>
        <a:graphic>
          <a:graphicData uri="http://schemas.openxmlformats.org/drawingml/2006/table">
            <a:tbl>
              <a:tblPr firstRow="1" bandRow="1"/>
              <a:tblGrid>
                <a:gridCol w="1298901"/>
                <a:gridCol w="2725863"/>
                <a:gridCol w="1308049"/>
                <a:gridCol w="5950145"/>
                <a:gridCol w="909042"/>
              </a:tblGrid>
              <a:tr h="254023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Azure </a:t>
                      </a:r>
                      <a:r>
                        <a:rPr lang="en-US" sz="1100" b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Architecture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13837" y="6449686"/>
            <a:ext cx="922660" cy="39001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3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kehomem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11387"/>
              </p:ext>
            </p:extLst>
          </p:nvPr>
        </p:nvGraphicFramePr>
        <p:xfrm>
          <a:off x="0" y="6603977"/>
          <a:ext cx="12192000" cy="254023"/>
        </p:xfrm>
        <a:graphic>
          <a:graphicData uri="http://schemas.openxmlformats.org/drawingml/2006/table">
            <a:tbl>
              <a:tblPr firstRow="1" bandRow="1"/>
              <a:tblGrid>
                <a:gridCol w="1298901"/>
                <a:gridCol w="2725863"/>
                <a:gridCol w="1308049"/>
                <a:gridCol w="5950145"/>
                <a:gridCol w="909042"/>
              </a:tblGrid>
              <a:tr h="254023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13837" y="6449686"/>
            <a:ext cx="922660" cy="39001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illustrations can be edi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6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6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-color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>
                <a:gradFill>
                  <a:gsLst>
                    <a:gs pos="13869">
                      <a:schemeClr val="tx2"/>
                    </a:gs>
                    <a:gs pos="42000">
                      <a:schemeClr val="tx2"/>
                    </a:gs>
                  </a:gsLst>
                  <a:lin ang="5400000" scaled="0"/>
                </a:gradFill>
              </a:defRPr>
            </a:lvl1pPr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6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978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978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88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5109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40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556149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556149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2332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55296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529">
                <a:gradFill>
                  <a:gsLst>
                    <a:gs pos="5109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55296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529">
                <a:gradFill>
                  <a:gsLst>
                    <a:gs pos="5109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8095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51639" y="6061766"/>
            <a:ext cx="1517768" cy="3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3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84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637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20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act Layout_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12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1178349"/>
            <a:ext cx="9860672" cy="899665"/>
          </a:xfrm>
        </p:spPr>
        <p:txBody>
          <a:bodyPr/>
          <a:lstStyle>
            <a:lvl1pPr marL="228766" indent="-228766">
              <a:defRPr sz="5882" baseline="0"/>
            </a:lvl1pPr>
          </a:lstStyle>
          <a:p>
            <a:r>
              <a:rPr lang="en-US" dirty="0" smtClean="0"/>
              <a:t>“Sample quote goes here. Design is easier than it looks, and more important than it seems.”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4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791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2084173"/>
            <a:ext cx="9860672" cy="899665"/>
          </a:xfrm>
        </p:spPr>
        <p:txBody>
          <a:bodyPr/>
          <a:lstStyle>
            <a:lvl1pPr marL="277008" indent="-277008">
              <a:tabLst>
                <a:tab pos="277008" algn="l"/>
              </a:tabLst>
              <a:defRPr sz="5882" baseline="0"/>
            </a:lvl1pPr>
          </a:lstStyle>
          <a:p>
            <a:r>
              <a:rPr lang="en-US" dirty="0" smtClean="0"/>
              <a:t>“	Add a quote here. Design is easier than it looks, and more important than it seems.”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4773813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 smtClean="0"/>
              <a:t>Author’s Name</a:t>
            </a:r>
          </a:p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4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dea &amp;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7021" y="2383023"/>
            <a:ext cx="11653523" cy="914360"/>
          </a:xfrm>
        </p:spPr>
        <p:txBody>
          <a:bodyPr/>
          <a:lstStyle>
            <a:lvl1pPr marL="0" indent="0">
              <a:buNone/>
              <a:defRPr sz="5294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16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763530"/>
          </a:xfrm>
        </p:spPr>
        <p:txBody>
          <a:bodyPr/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91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Lef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4214" y="1217195"/>
            <a:ext cx="5378548" cy="899665"/>
          </a:xfrm>
        </p:spPr>
        <p:txBody>
          <a:bodyPr/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2151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372" b="1">
                <a:gradFill>
                  <a:gsLst>
                    <a:gs pos="13139">
                      <a:srgbClr val="FFFFFF"/>
                    </a:gs>
                    <a:gs pos="38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03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9322" y="6061766"/>
            <a:ext cx="1522404" cy="3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4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8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31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2415"/>
            <a:ext cx="11653522" cy="2089751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58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C9E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54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D5C55E-1E1D-4EFE-8DF0-7DF6077102C2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485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D5C55E-1E1D-4EFE-8DF0-7DF6077102C2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26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No til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white">
          <a:xfrm>
            <a:off x="287915" y="3161773"/>
            <a:ext cx="11653523" cy="262539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8431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Machine Learning &amp; Data Science Conference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58758" y="479504"/>
            <a:ext cx="1522404" cy="3261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 bwMode="white">
          <a:xfrm>
            <a:off x="287915" y="5663854"/>
            <a:ext cx="9994611" cy="91436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4509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May 28 – 29, 2015  •  MSCC</a:t>
            </a:r>
          </a:p>
        </p:txBody>
      </p:sp>
    </p:spTree>
    <p:extLst>
      <p:ext uri="{BB962C8B-B14F-4D97-AF65-F5344CB8AC3E}">
        <p14:creationId xmlns:p14="http://schemas.microsoft.com/office/powerpoint/2010/main" val="338610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hoto_Animated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269239" y="1187621"/>
            <a:ext cx="8067824" cy="3586208"/>
          </a:xfrm>
          <a:prstGeom prst="rect">
            <a:avLst/>
          </a:prstGeom>
          <a:solidFill>
            <a:srgbClr val="0072C6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9322" y="6061766"/>
            <a:ext cx="1522404" cy="326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40622" y="0"/>
            <a:ext cx="4751620" cy="685862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1187621"/>
            <a:ext cx="8067761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2980724"/>
            <a:ext cx="806938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5677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33099 -4.5892E-6 L 1.31478E-6 -4.5892E-6 " pathEditMode="relative" rAng="0" ptsTypes="AA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400" fill="hold"/>
                                        <p:tgtEl>
                                          <p:spTgt spid="8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5" dur="9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2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9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9" dur="9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/>
      <p:bldP spid="9" grpId="1"/>
      <p:bldP spid="9" grpId="2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/>
      <p:bldP spid="3" grpId="2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hoto_Static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269239" y="1187621"/>
            <a:ext cx="8067824" cy="3586208"/>
          </a:xfrm>
          <a:prstGeom prst="rect">
            <a:avLst/>
          </a:prstGeom>
          <a:solidFill>
            <a:srgbClr val="0072C6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9322" y="6061766"/>
            <a:ext cx="1522404" cy="326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40622" y="0"/>
            <a:ext cx="4751620" cy="685862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1187621"/>
            <a:ext cx="8067761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2980724"/>
            <a:ext cx="806938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59624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33099 -4.5892E-6 L 1.31478E-6 -4.5892E-6 " pathEditMode="relative" rAng="0" ptsTypes="AA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400" fill="hold"/>
                                        <p:tgtEl>
                                          <p:spTgt spid="8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5" dur="9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2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9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9" dur="9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/>
      <p:bldP spid="9" grpId="1"/>
      <p:bldP spid="9" grpId="2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/>
      <p:bldP spid="3" grpId="2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69239" y="2084172"/>
            <a:ext cx="8964248" cy="35862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8964186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9" y="471123"/>
            <a:ext cx="2507467" cy="53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1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02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11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85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95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26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1186356"/>
            <a:ext cx="9859116" cy="2690921"/>
          </a:xfrm>
          <a:noFill/>
        </p:spPr>
        <p:txBody>
          <a:bodyPr tIns="91440" bIns="91440" anchor="t" anchorCtr="0">
            <a:no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240" y="3877276"/>
            <a:ext cx="9860674" cy="1793104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2565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1186356"/>
            <a:ext cx="9859116" cy="3587473"/>
          </a:xfrm>
          <a:noFill/>
        </p:spPr>
        <p:txBody>
          <a:bodyPr tIns="91440" bIns="91440" anchor="t" anchorCtr="0">
            <a:no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2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09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07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71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76669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24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5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632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002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013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04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50239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15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6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 - consume w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003798"/>
              </p:ext>
            </p:extLst>
          </p:nvPr>
        </p:nvGraphicFramePr>
        <p:xfrm>
          <a:off x="-1" y="6349954"/>
          <a:ext cx="12192001" cy="514592"/>
        </p:xfrm>
        <a:graphic>
          <a:graphicData uri="http://schemas.openxmlformats.org/drawingml/2006/table">
            <a:tbl>
              <a:tblPr firstRow="1" bandRow="1"/>
              <a:tblGrid>
                <a:gridCol w="1253165"/>
                <a:gridCol w="1877461"/>
                <a:gridCol w="1877462"/>
                <a:gridCol w="1877462"/>
                <a:gridCol w="1877461"/>
                <a:gridCol w="1097663"/>
                <a:gridCol w="1422285"/>
                <a:gridCol w="909042"/>
              </a:tblGrid>
              <a:tr h="254023"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254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Input and Processing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Modeling: Classification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Deploy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as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Consume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217A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lide Number Placeholder 2"/>
          <p:cNvSpPr txBox="1">
            <a:spLocks/>
          </p:cNvSpPr>
          <p:nvPr/>
        </p:nvSpPr>
        <p:spPr>
          <a:xfrm>
            <a:off x="11166893" y="6496036"/>
            <a:ext cx="858629" cy="261985"/>
          </a:xfrm>
          <a:prstGeom prst="rect">
            <a:avLst/>
          </a:prstGeom>
        </p:spPr>
        <p:txBody>
          <a:bodyPr vert="horz" lIns="179285" tIns="179285" rIns="179285" bIns="179285" rtlCol="0" anchor="t" anchorCtr="0"/>
          <a:lstStyle>
            <a:defPPr>
              <a:defRPr lang="en-US"/>
            </a:defPPr>
            <a:lvl1pPr marL="0" algn="r" defTabSz="932688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6344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688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032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376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720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064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408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752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74C60E-8F8C-41D8-9BFF-6DF338C2FC78}" type="slidenum">
              <a:rPr kumimoji="0" lang="en-US" sz="1176" b="0" i="0" u="none" strike="noStrike" kern="1200" cap="none" spc="0" normalizeH="0" baseline="0" noProof="0" smtClean="0">
                <a:ln>
                  <a:noFill/>
                </a:ln>
                <a:solidFill>
                  <a:srgbClr val="68217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3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srgbClr val="68217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815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21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38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46.xml"/><Relationship Id="rId47" Type="http://schemas.openxmlformats.org/officeDocument/2006/relationships/theme" Target="../theme/theme1.xml"/><Relationship Id="rId48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67.xml"/><Relationship Id="rId22" Type="http://schemas.openxmlformats.org/officeDocument/2006/relationships/slideLayout" Target="../slideLayouts/slideLayout68.xml"/><Relationship Id="rId23" Type="http://schemas.openxmlformats.org/officeDocument/2006/relationships/theme" Target="../theme/theme2.xml"/><Relationship Id="rId24" Type="http://schemas.openxmlformats.org/officeDocument/2006/relationships/image" Target="../media/image7.png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26337" y="6028972"/>
            <a:ext cx="896425" cy="536322"/>
          </a:xfrm>
          <a:prstGeom prst="rect">
            <a:avLst/>
          </a:prstGeom>
        </p:spPr>
        <p:txBody>
          <a:bodyPr vert="horz" lIns="182880" tIns="182880" rIns="182880" bIns="182880" rtlCol="0" anchor="t" anchorCtr="0"/>
          <a:lstStyle>
            <a:lvl1pPr algn="r">
              <a:defRPr sz="11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3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6" r:id="rId45"/>
    <p:sldLayoutId id="2147483707" r:id="rId4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38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echblog.netflix.com/2012/04/netflix-recommendations-beyond-5-stars.html" TargetMode="External"/><Relationship Id="rId4" Type="http://schemas.openxmlformats.org/officeDocument/2006/relationships/hyperlink" Target="https://en.wikipedia.org/wiki/Naive_Bayes_spam_filtering" TargetMode="External"/><Relationship Id="rId5" Type="http://schemas.openxmlformats.org/officeDocument/2006/relationships/hyperlink" Target="https://en.wikipedia.org/wiki/Computer_vision" TargetMode="External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azureml.net/" TargetMode="External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83102" y="1206121"/>
            <a:ext cx="10890051" cy="32992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40" y="1206120"/>
            <a:ext cx="10855684" cy="1671305"/>
          </a:xfrm>
        </p:spPr>
        <p:txBody>
          <a:bodyPr/>
          <a:lstStyle/>
          <a:p>
            <a:r>
              <a:rPr lang="en-US" sz="5400" dirty="0" smtClean="0"/>
              <a:t>Machine Learning: Looking for the meaning of our data</a:t>
            </a:r>
            <a:endParaRPr lang="en-US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4897008" y="3358151"/>
            <a:ext cx="6174847" cy="1030645"/>
          </a:xfrm>
        </p:spPr>
        <p:txBody>
          <a:bodyPr/>
          <a:lstStyle/>
          <a:p>
            <a:pPr algn="r"/>
            <a:r>
              <a:rPr lang="en-US" sz="2000" dirty="0" smtClean="0"/>
              <a:t>Diego Poza @</a:t>
            </a:r>
            <a:r>
              <a:rPr lang="en-US" sz="2000" dirty="0" err="1" smtClean="0"/>
              <a:t>diegopoza</a:t>
            </a:r>
            <a:endParaRPr lang="en-US" sz="2000" dirty="0" smtClean="0"/>
          </a:p>
          <a:p>
            <a:pPr algn="r"/>
            <a:r>
              <a:rPr lang="en-US" sz="2000" dirty="0" smtClean="0"/>
              <a:t>Content Marketing @auth</a:t>
            </a:r>
            <a:r>
              <a:rPr lang="en-US" sz="2000" dirty="0"/>
              <a:t>0</a:t>
            </a:r>
            <a:endParaRPr lang="en-US" sz="2000" dirty="0" smtClean="0"/>
          </a:p>
        </p:txBody>
      </p:sp>
      <p:pic>
        <p:nvPicPr>
          <p:cNvPr id="3076" name="Picture 4" descr="C:\Users\mvazquez\AppData\Local\Temp\SNAGHTML19b379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" y="2855723"/>
            <a:ext cx="15621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224" y="4986051"/>
            <a:ext cx="2726919" cy="159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86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Creating a Machine Learning Web Service</a:t>
            </a:r>
          </a:p>
        </p:txBody>
      </p:sp>
    </p:spTree>
    <p:extLst>
      <p:ext uri="{BB962C8B-B14F-4D97-AF65-F5344CB8AC3E}">
        <p14:creationId xmlns:p14="http://schemas.microsoft.com/office/powerpoint/2010/main" val="27390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1825625"/>
            <a:ext cx="10515600" cy="4347922"/>
          </a:xfrm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German </a:t>
            </a:r>
            <a:r>
              <a:rPr lang="en-US" dirty="0"/>
              <a:t>Credit Card UCI </a:t>
            </a:r>
            <a:r>
              <a:rPr lang="en-US" dirty="0" smtClean="0"/>
              <a:t>dataset: 1000 rows of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Bank customers request credits, and the model should predict if the operation has low or high risk.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921" dirty="0" smtClean="0">
                <a:latin typeface="+mj-lt"/>
              </a:rPr>
              <a:t> “1” is </a:t>
            </a:r>
            <a:r>
              <a:rPr lang="en-US" sz="3921" dirty="0">
                <a:latin typeface="+mj-lt"/>
              </a:rPr>
              <a:t>low-risk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921" dirty="0" smtClean="0">
                <a:latin typeface="+mj-lt"/>
              </a:rPr>
              <a:t> “2” is </a:t>
            </a:r>
            <a:r>
              <a:rPr lang="en-US" sz="3921" dirty="0">
                <a:latin typeface="+mj-lt"/>
              </a:rPr>
              <a:t>high-risk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8217A"/>
                </a:solidFill>
              </a:rPr>
              <a:t>Scenario</a:t>
            </a:r>
            <a:endParaRPr lang="en-US" dirty="0">
              <a:solidFill>
                <a:srgbClr val="6821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88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8217A"/>
                </a:solidFill>
              </a:rPr>
              <a:t>Predictive Experiment</a:t>
            </a:r>
            <a:endParaRPr lang="en-US" dirty="0">
              <a:solidFill>
                <a:srgbClr val="68217A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5264" y="1758294"/>
            <a:ext cx="8686800" cy="2094515"/>
            <a:chOff x="208539" y="2270852"/>
            <a:chExt cx="6234109" cy="1108362"/>
          </a:xfrm>
        </p:grpSpPr>
        <p:sp>
          <p:nvSpPr>
            <p:cNvPr id="6" name="Freeform 5"/>
            <p:cNvSpPr/>
            <p:nvPr/>
          </p:nvSpPr>
          <p:spPr>
            <a:xfrm>
              <a:off x="208539" y="2270852"/>
              <a:ext cx="1297037" cy="683527"/>
            </a:xfrm>
            <a:custGeom>
              <a:avLst/>
              <a:gdLst>
                <a:gd name="connsiteX0" fmla="*/ 0 w 1297037"/>
                <a:gd name="connsiteY0" fmla="*/ 68353 h 683527"/>
                <a:gd name="connsiteX1" fmla="*/ 68353 w 1297037"/>
                <a:gd name="connsiteY1" fmla="*/ 0 h 683527"/>
                <a:gd name="connsiteX2" fmla="*/ 1228684 w 1297037"/>
                <a:gd name="connsiteY2" fmla="*/ 0 h 683527"/>
                <a:gd name="connsiteX3" fmla="*/ 1297037 w 1297037"/>
                <a:gd name="connsiteY3" fmla="*/ 68353 h 683527"/>
                <a:gd name="connsiteX4" fmla="*/ 1297037 w 1297037"/>
                <a:gd name="connsiteY4" fmla="*/ 615174 h 683527"/>
                <a:gd name="connsiteX5" fmla="*/ 1228684 w 1297037"/>
                <a:gd name="connsiteY5" fmla="*/ 683527 h 683527"/>
                <a:gd name="connsiteX6" fmla="*/ 68353 w 1297037"/>
                <a:gd name="connsiteY6" fmla="*/ 683527 h 683527"/>
                <a:gd name="connsiteX7" fmla="*/ 0 w 1297037"/>
                <a:gd name="connsiteY7" fmla="*/ 615174 h 683527"/>
                <a:gd name="connsiteX8" fmla="*/ 0 w 1297037"/>
                <a:gd name="connsiteY8" fmla="*/ 68353 h 6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037" h="683527">
                  <a:moveTo>
                    <a:pt x="0" y="68353"/>
                  </a:moveTo>
                  <a:cubicBezTo>
                    <a:pt x="0" y="30603"/>
                    <a:pt x="30603" y="0"/>
                    <a:pt x="68353" y="0"/>
                  </a:cubicBezTo>
                  <a:lnTo>
                    <a:pt x="1228684" y="0"/>
                  </a:lnTo>
                  <a:cubicBezTo>
                    <a:pt x="1266434" y="0"/>
                    <a:pt x="1297037" y="30603"/>
                    <a:pt x="1297037" y="68353"/>
                  </a:cubicBezTo>
                  <a:lnTo>
                    <a:pt x="1297037" y="615174"/>
                  </a:lnTo>
                  <a:cubicBezTo>
                    <a:pt x="1297037" y="652924"/>
                    <a:pt x="1266434" y="683527"/>
                    <a:pt x="1228684" y="683527"/>
                  </a:cubicBezTo>
                  <a:lnTo>
                    <a:pt x="68353" y="683527"/>
                  </a:lnTo>
                  <a:cubicBezTo>
                    <a:pt x="30603" y="683527"/>
                    <a:pt x="0" y="652924"/>
                    <a:pt x="0" y="615174"/>
                  </a:cubicBezTo>
                  <a:lnTo>
                    <a:pt x="0" y="6835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269752" numCol="1" spcCol="1270" anchor="t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Get the data</a:t>
              </a:r>
              <a:endParaRPr lang="en-US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474196" y="2726538"/>
              <a:ext cx="1483009" cy="652676"/>
            </a:xfrm>
            <a:custGeom>
              <a:avLst/>
              <a:gdLst>
                <a:gd name="connsiteX0" fmla="*/ 0 w 1297037"/>
                <a:gd name="connsiteY0" fmla="*/ 129704 h 2272050"/>
                <a:gd name="connsiteX1" fmla="*/ 129704 w 1297037"/>
                <a:gd name="connsiteY1" fmla="*/ 0 h 2272050"/>
                <a:gd name="connsiteX2" fmla="*/ 1167333 w 1297037"/>
                <a:gd name="connsiteY2" fmla="*/ 0 h 2272050"/>
                <a:gd name="connsiteX3" fmla="*/ 1297037 w 1297037"/>
                <a:gd name="connsiteY3" fmla="*/ 129704 h 2272050"/>
                <a:gd name="connsiteX4" fmla="*/ 1297037 w 1297037"/>
                <a:gd name="connsiteY4" fmla="*/ 2142346 h 2272050"/>
                <a:gd name="connsiteX5" fmla="*/ 1167333 w 1297037"/>
                <a:gd name="connsiteY5" fmla="*/ 2272050 h 2272050"/>
                <a:gd name="connsiteX6" fmla="*/ 129704 w 1297037"/>
                <a:gd name="connsiteY6" fmla="*/ 2272050 h 2272050"/>
                <a:gd name="connsiteX7" fmla="*/ 0 w 1297037"/>
                <a:gd name="connsiteY7" fmla="*/ 2142346 h 2272050"/>
                <a:gd name="connsiteX8" fmla="*/ 0 w 1297037"/>
                <a:gd name="connsiteY8" fmla="*/ 129704 h 227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037" h="2272050">
                  <a:moveTo>
                    <a:pt x="0" y="129704"/>
                  </a:moveTo>
                  <a:cubicBezTo>
                    <a:pt x="0" y="58070"/>
                    <a:pt x="58070" y="0"/>
                    <a:pt x="129704" y="0"/>
                  </a:cubicBezTo>
                  <a:lnTo>
                    <a:pt x="1167333" y="0"/>
                  </a:lnTo>
                  <a:cubicBezTo>
                    <a:pt x="1238967" y="0"/>
                    <a:pt x="1297037" y="58070"/>
                    <a:pt x="1297037" y="129704"/>
                  </a:cubicBezTo>
                  <a:lnTo>
                    <a:pt x="1297037" y="2142346"/>
                  </a:lnTo>
                  <a:cubicBezTo>
                    <a:pt x="1297037" y="2213980"/>
                    <a:pt x="1238967" y="2272050"/>
                    <a:pt x="1167333" y="2272050"/>
                  </a:cubicBezTo>
                  <a:lnTo>
                    <a:pt x="129704" y="2272050"/>
                  </a:lnTo>
                  <a:cubicBezTo>
                    <a:pt x="58070" y="2272050"/>
                    <a:pt x="0" y="2213980"/>
                    <a:pt x="0" y="2142346"/>
                  </a:cubicBezTo>
                  <a:lnTo>
                    <a:pt x="0" y="12970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221" tIns="116221" rIns="116221" bIns="116221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Upload your dataset (CSV, TSV, text)</a:t>
              </a:r>
              <a:endParaRPr lang="en-US" sz="12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Read existing dataset (HTTP, Azure SQL/Table/Blob)</a:t>
              </a:r>
              <a:endParaRPr lang="en-US" sz="12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Use sample datasets</a:t>
              </a:r>
              <a:endParaRPr lang="en-US" sz="12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702202" y="2337233"/>
              <a:ext cx="416847" cy="322924"/>
            </a:xfrm>
            <a:custGeom>
              <a:avLst/>
              <a:gdLst>
                <a:gd name="connsiteX0" fmla="*/ 0 w 416847"/>
                <a:gd name="connsiteY0" fmla="*/ 64585 h 322924"/>
                <a:gd name="connsiteX1" fmla="*/ 255385 w 416847"/>
                <a:gd name="connsiteY1" fmla="*/ 64585 h 322924"/>
                <a:gd name="connsiteX2" fmla="*/ 255385 w 416847"/>
                <a:gd name="connsiteY2" fmla="*/ 0 h 322924"/>
                <a:gd name="connsiteX3" fmla="*/ 416847 w 416847"/>
                <a:gd name="connsiteY3" fmla="*/ 161462 h 322924"/>
                <a:gd name="connsiteX4" fmla="*/ 255385 w 416847"/>
                <a:gd name="connsiteY4" fmla="*/ 322924 h 322924"/>
                <a:gd name="connsiteX5" fmla="*/ 255385 w 416847"/>
                <a:gd name="connsiteY5" fmla="*/ 258339 h 322924"/>
                <a:gd name="connsiteX6" fmla="*/ 0 w 416847"/>
                <a:gd name="connsiteY6" fmla="*/ 258339 h 322924"/>
                <a:gd name="connsiteX7" fmla="*/ 0 w 416847"/>
                <a:gd name="connsiteY7" fmla="*/ 64585 h 32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6847" h="322924">
                  <a:moveTo>
                    <a:pt x="0" y="64585"/>
                  </a:moveTo>
                  <a:lnTo>
                    <a:pt x="255385" y="64585"/>
                  </a:lnTo>
                  <a:lnTo>
                    <a:pt x="255385" y="0"/>
                  </a:lnTo>
                  <a:lnTo>
                    <a:pt x="416847" y="161462"/>
                  </a:lnTo>
                  <a:lnTo>
                    <a:pt x="255385" y="322924"/>
                  </a:lnTo>
                  <a:lnTo>
                    <a:pt x="255385" y="258339"/>
                  </a:lnTo>
                  <a:lnTo>
                    <a:pt x="0" y="258339"/>
                  </a:lnTo>
                  <a:lnTo>
                    <a:pt x="0" y="6458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4585" rIns="96877" bIns="64585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kern="12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2292081" y="2270852"/>
              <a:ext cx="1297037" cy="683527"/>
            </a:xfrm>
            <a:custGeom>
              <a:avLst/>
              <a:gdLst>
                <a:gd name="connsiteX0" fmla="*/ 0 w 1297037"/>
                <a:gd name="connsiteY0" fmla="*/ 68353 h 683527"/>
                <a:gd name="connsiteX1" fmla="*/ 68353 w 1297037"/>
                <a:gd name="connsiteY1" fmla="*/ 0 h 683527"/>
                <a:gd name="connsiteX2" fmla="*/ 1228684 w 1297037"/>
                <a:gd name="connsiteY2" fmla="*/ 0 h 683527"/>
                <a:gd name="connsiteX3" fmla="*/ 1297037 w 1297037"/>
                <a:gd name="connsiteY3" fmla="*/ 68353 h 683527"/>
                <a:gd name="connsiteX4" fmla="*/ 1297037 w 1297037"/>
                <a:gd name="connsiteY4" fmla="*/ 615174 h 683527"/>
                <a:gd name="connsiteX5" fmla="*/ 1228684 w 1297037"/>
                <a:gd name="connsiteY5" fmla="*/ 683527 h 683527"/>
                <a:gd name="connsiteX6" fmla="*/ 68353 w 1297037"/>
                <a:gd name="connsiteY6" fmla="*/ 683527 h 683527"/>
                <a:gd name="connsiteX7" fmla="*/ 0 w 1297037"/>
                <a:gd name="connsiteY7" fmla="*/ 615174 h 683527"/>
                <a:gd name="connsiteX8" fmla="*/ 0 w 1297037"/>
                <a:gd name="connsiteY8" fmla="*/ 68353 h 6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037" h="683527">
                  <a:moveTo>
                    <a:pt x="0" y="68353"/>
                  </a:moveTo>
                  <a:cubicBezTo>
                    <a:pt x="0" y="30603"/>
                    <a:pt x="30603" y="0"/>
                    <a:pt x="68353" y="0"/>
                  </a:cubicBezTo>
                  <a:lnTo>
                    <a:pt x="1228684" y="0"/>
                  </a:lnTo>
                  <a:cubicBezTo>
                    <a:pt x="1266434" y="0"/>
                    <a:pt x="1297037" y="30603"/>
                    <a:pt x="1297037" y="68353"/>
                  </a:cubicBezTo>
                  <a:lnTo>
                    <a:pt x="1297037" y="615174"/>
                  </a:lnTo>
                  <a:cubicBezTo>
                    <a:pt x="1297037" y="652924"/>
                    <a:pt x="1266434" y="683527"/>
                    <a:pt x="1228684" y="683527"/>
                  </a:cubicBezTo>
                  <a:lnTo>
                    <a:pt x="68353" y="683527"/>
                  </a:lnTo>
                  <a:cubicBezTo>
                    <a:pt x="30603" y="683527"/>
                    <a:pt x="0" y="652924"/>
                    <a:pt x="0" y="615174"/>
                  </a:cubicBezTo>
                  <a:lnTo>
                    <a:pt x="0" y="6835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269752" numCol="1" spcCol="1270" anchor="t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Pre-process the data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2557739" y="2719365"/>
              <a:ext cx="1483007" cy="659849"/>
            </a:xfrm>
            <a:custGeom>
              <a:avLst/>
              <a:gdLst>
                <a:gd name="connsiteX0" fmla="*/ 0 w 1297037"/>
                <a:gd name="connsiteY0" fmla="*/ 129704 h 2272050"/>
                <a:gd name="connsiteX1" fmla="*/ 129704 w 1297037"/>
                <a:gd name="connsiteY1" fmla="*/ 0 h 2272050"/>
                <a:gd name="connsiteX2" fmla="*/ 1167333 w 1297037"/>
                <a:gd name="connsiteY2" fmla="*/ 0 h 2272050"/>
                <a:gd name="connsiteX3" fmla="*/ 1297037 w 1297037"/>
                <a:gd name="connsiteY3" fmla="*/ 129704 h 2272050"/>
                <a:gd name="connsiteX4" fmla="*/ 1297037 w 1297037"/>
                <a:gd name="connsiteY4" fmla="*/ 2142346 h 2272050"/>
                <a:gd name="connsiteX5" fmla="*/ 1167333 w 1297037"/>
                <a:gd name="connsiteY5" fmla="*/ 2272050 h 2272050"/>
                <a:gd name="connsiteX6" fmla="*/ 129704 w 1297037"/>
                <a:gd name="connsiteY6" fmla="*/ 2272050 h 2272050"/>
                <a:gd name="connsiteX7" fmla="*/ 0 w 1297037"/>
                <a:gd name="connsiteY7" fmla="*/ 2142346 h 2272050"/>
                <a:gd name="connsiteX8" fmla="*/ 0 w 1297037"/>
                <a:gd name="connsiteY8" fmla="*/ 129704 h 227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037" h="2272050">
                  <a:moveTo>
                    <a:pt x="0" y="129704"/>
                  </a:moveTo>
                  <a:cubicBezTo>
                    <a:pt x="0" y="58070"/>
                    <a:pt x="58070" y="0"/>
                    <a:pt x="129704" y="0"/>
                  </a:cubicBezTo>
                  <a:lnTo>
                    <a:pt x="1167333" y="0"/>
                  </a:lnTo>
                  <a:cubicBezTo>
                    <a:pt x="1238967" y="0"/>
                    <a:pt x="1297037" y="58070"/>
                    <a:pt x="1297037" y="129704"/>
                  </a:cubicBezTo>
                  <a:lnTo>
                    <a:pt x="1297037" y="2142346"/>
                  </a:lnTo>
                  <a:cubicBezTo>
                    <a:pt x="1297037" y="2213980"/>
                    <a:pt x="1238967" y="2272050"/>
                    <a:pt x="1167333" y="2272050"/>
                  </a:cubicBezTo>
                  <a:lnTo>
                    <a:pt x="129704" y="2272050"/>
                  </a:lnTo>
                  <a:cubicBezTo>
                    <a:pt x="58070" y="2272050"/>
                    <a:pt x="0" y="2213980"/>
                    <a:pt x="0" y="2142346"/>
                  </a:cubicBezTo>
                  <a:lnTo>
                    <a:pt x="0" y="12970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221" tIns="116221" rIns="116221" bIns="116221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Pre-processing Modules</a:t>
              </a:r>
              <a:endParaRPr lang="en-US" sz="1200" kern="1200" dirty="0"/>
            </a:p>
            <a:p>
              <a:pPr marL="114300" lvl="2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Project Columns</a:t>
              </a:r>
            </a:p>
            <a:p>
              <a:pPr marL="114300" lvl="2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Clean Missing Data</a:t>
              </a:r>
            </a:p>
            <a:p>
              <a:pPr marL="114300" lvl="2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Normalize Data</a:t>
              </a:r>
            </a:p>
            <a:p>
              <a:pPr marL="114300" lvl="2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Metadata Editor</a:t>
              </a:r>
              <a:endParaRPr lang="en-US" sz="12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785744" y="2337233"/>
              <a:ext cx="416847" cy="322924"/>
            </a:xfrm>
            <a:custGeom>
              <a:avLst/>
              <a:gdLst>
                <a:gd name="connsiteX0" fmla="*/ 0 w 416847"/>
                <a:gd name="connsiteY0" fmla="*/ 64585 h 322924"/>
                <a:gd name="connsiteX1" fmla="*/ 255385 w 416847"/>
                <a:gd name="connsiteY1" fmla="*/ 64585 h 322924"/>
                <a:gd name="connsiteX2" fmla="*/ 255385 w 416847"/>
                <a:gd name="connsiteY2" fmla="*/ 0 h 322924"/>
                <a:gd name="connsiteX3" fmla="*/ 416847 w 416847"/>
                <a:gd name="connsiteY3" fmla="*/ 161462 h 322924"/>
                <a:gd name="connsiteX4" fmla="*/ 255385 w 416847"/>
                <a:gd name="connsiteY4" fmla="*/ 322924 h 322924"/>
                <a:gd name="connsiteX5" fmla="*/ 255385 w 416847"/>
                <a:gd name="connsiteY5" fmla="*/ 258339 h 322924"/>
                <a:gd name="connsiteX6" fmla="*/ 0 w 416847"/>
                <a:gd name="connsiteY6" fmla="*/ 258339 h 322924"/>
                <a:gd name="connsiteX7" fmla="*/ 0 w 416847"/>
                <a:gd name="connsiteY7" fmla="*/ 64585 h 32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6847" h="322924">
                  <a:moveTo>
                    <a:pt x="0" y="64585"/>
                  </a:moveTo>
                  <a:lnTo>
                    <a:pt x="255385" y="64585"/>
                  </a:lnTo>
                  <a:lnTo>
                    <a:pt x="255385" y="0"/>
                  </a:lnTo>
                  <a:lnTo>
                    <a:pt x="416847" y="161462"/>
                  </a:lnTo>
                  <a:lnTo>
                    <a:pt x="255385" y="322924"/>
                  </a:lnTo>
                  <a:lnTo>
                    <a:pt x="255385" y="258339"/>
                  </a:lnTo>
                  <a:lnTo>
                    <a:pt x="0" y="258339"/>
                  </a:lnTo>
                  <a:lnTo>
                    <a:pt x="0" y="6458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4585" rIns="96877" bIns="64585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kern="12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375622" y="2270852"/>
              <a:ext cx="1297037" cy="683527"/>
            </a:xfrm>
            <a:custGeom>
              <a:avLst/>
              <a:gdLst>
                <a:gd name="connsiteX0" fmla="*/ 0 w 1297037"/>
                <a:gd name="connsiteY0" fmla="*/ 68353 h 683527"/>
                <a:gd name="connsiteX1" fmla="*/ 68353 w 1297037"/>
                <a:gd name="connsiteY1" fmla="*/ 0 h 683527"/>
                <a:gd name="connsiteX2" fmla="*/ 1228684 w 1297037"/>
                <a:gd name="connsiteY2" fmla="*/ 0 h 683527"/>
                <a:gd name="connsiteX3" fmla="*/ 1297037 w 1297037"/>
                <a:gd name="connsiteY3" fmla="*/ 68353 h 683527"/>
                <a:gd name="connsiteX4" fmla="*/ 1297037 w 1297037"/>
                <a:gd name="connsiteY4" fmla="*/ 615174 h 683527"/>
                <a:gd name="connsiteX5" fmla="*/ 1228684 w 1297037"/>
                <a:gd name="connsiteY5" fmla="*/ 683527 h 683527"/>
                <a:gd name="connsiteX6" fmla="*/ 68353 w 1297037"/>
                <a:gd name="connsiteY6" fmla="*/ 683527 h 683527"/>
                <a:gd name="connsiteX7" fmla="*/ 0 w 1297037"/>
                <a:gd name="connsiteY7" fmla="*/ 615174 h 683527"/>
                <a:gd name="connsiteX8" fmla="*/ 0 w 1297037"/>
                <a:gd name="connsiteY8" fmla="*/ 68353 h 6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037" h="683527">
                  <a:moveTo>
                    <a:pt x="0" y="68353"/>
                  </a:moveTo>
                  <a:cubicBezTo>
                    <a:pt x="0" y="30603"/>
                    <a:pt x="30603" y="0"/>
                    <a:pt x="68353" y="0"/>
                  </a:cubicBezTo>
                  <a:lnTo>
                    <a:pt x="1228684" y="0"/>
                  </a:lnTo>
                  <a:cubicBezTo>
                    <a:pt x="1266434" y="0"/>
                    <a:pt x="1297037" y="30603"/>
                    <a:pt x="1297037" y="68353"/>
                  </a:cubicBezTo>
                  <a:lnTo>
                    <a:pt x="1297037" y="615174"/>
                  </a:lnTo>
                  <a:cubicBezTo>
                    <a:pt x="1297037" y="652924"/>
                    <a:pt x="1266434" y="683527"/>
                    <a:pt x="1228684" y="683527"/>
                  </a:cubicBezTo>
                  <a:lnTo>
                    <a:pt x="68353" y="683527"/>
                  </a:lnTo>
                  <a:cubicBezTo>
                    <a:pt x="30603" y="683527"/>
                    <a:pt x="0" y="652924"/>
                    <a:pt x="0" y="615174"/>
                  </a:cubicBezTo>
                  <a:lnTo>
                    <a:pt x="0" y="6835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269752" numCol="1" spcCol="1270" anchor="t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Define features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641280" y="2726538"/>
              <a:ext cx="1801368" cy="652675"/>
            </a:xfrm>
            <a:custGeom>
              <a:avLst/>
              <a:gdLst>
                <a:gd name="connsiteX0" fmla="*/ 0 w 1297037"/>
                <a:gd name="connsiteY0" fmla="*/ 129704 h 2272050"/>
                <a:gd name="connsiteX1" fmla="*/ 129704 w 1297037"/>
                <a:gd name="connsiteY1" fmla="*/ 0 h 2272050"/>
                <a:gd name="connsiteX2" fmla="*/ 1167333 w 1297037"/>
                <a:gd name="connsiteY2" fmla="*/ 0 h 2272050"/>
                <a:gd name="connsiteX3" fmla="*/ 1297037 w 1297037"/>
                <a:gd name="connsiteY3" fmla="*/ 129704 h 2272050"/>
                <a:gd name="connsiteX4" fmla="*/ 1297037 w 1297037"/>
                <a:gd name="connsiteY4" fmla="*/ 2142346 h 2272050"/>
                <a:gd name="connsiteX5" fmla="*/ 1167333 w 1297037"/>
                <a:gd name="connsiteY5" fmla="*/ 2272050 h 2272050"/>
                <a:gd name="connsiteX6" fmla="*/ 129704 w 1297037"/>
                <a:gd name="connsiteY6" fmla="*/ 2272050 h 2272050"/>
                <a:gd name="connsiteX7" fmla="*/ 0 w 1297037"/>
                <a:gd name="connsiteY7" fmla="*/ 2142346 h 2272050"/>
                <a:gd name="connsiteX8" fmla="*/ 0 w 1297037"/>
                <a:gd name="connsiteY8" fmla="*/ 129704 h 227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037" h="2272050">
                  <a:moveTo>
                    <a:pt x="0" y="129704"/>
                  </a:moveTo>
                  <a:cubicBezTo>
                    <a:pt x="0" y="58070"/>
                    <a:pt x="58070" y="0"/>
                    <a:pt x="129704" y="0"/>
                  </a:cubicBezTo>
                  <a:lnTo>
                    <a:pt x="1167333" y="0"/>
                  </a:lnTo>
                  <a:cubicBezTo>
                    <a:pt x="1238967" y="0"/>
                    <a:pt x="1297037" y="58070"/>
                    <a:pt x="1297037" y="129704"/>
                  </a:cubicBezTo>
                  <a:lnTo>
                    <a:pt x="1297037" y="2142346"/>
                  </a:lnTo>
                  <a:cubicBezTo>
                    <a:pt x="1297037" y="2213980"/>
                    <a:pt x="1238967" y="2272050"/>
                    <a:pt x="1167333" y="2272050"/>
                  </a:cubicBezTo>
                  <a:lnTo>
                    <a:pt x="129704" y="2272050"/>
                  </a:lnTo>
                  <a:cubicBezTo>
                    <a:pt x="58070" y="2272050"/>
                    <a:pt x="0" y="2213980"/>
                    <a:pt x="0" y="2142346"/>
                  </a:cubicBezTo>
                  <a:lnTo>
                    <a:pt x="0" y="12970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221" tIns="116221" rIns="116221" bIns="116221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A feature is a property of an entity.</a:t>
              </a:r>
              <a:endParaRPr lang="en-US" sz="12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Choose a subset of features that are relevant to the scenario.</a:t>
              </a:r>
              <a:endParaRPr lang="en-US" sz="12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439930" y="4439088"/>
            <a:ext cx="8686800" cy="2120632"/>
            <a:chOff x="4010227" y="4027733"/>
            <a:chExt cx="7989989" cy="1768924"/>
          </a:xfrm>
        </p:grpSpPr>
        <p:grpSp>
          <p:nvGrpSpPr>
            <p:cNvPr id="14" name="Group 13"/>
            <p:cNvGrpSpPr/>
            <p:nvPr/>
          </p:nvGrpSpPr>
          <p:grpSpPr>
            <a:xfrm>
              <a:off x="4620089" y="4027733"/>
              <a:ext cx="7380127" cy="1768924"/>
              <a:chOff x="6459164" y="2270852"/>
              <a:chExt cx="6234109" cy="1036450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6459164" y="2270852"/>
                <a:ext cx="1297037" cy="683527"/>
              </a:xfrm>
              <a:custGeom>
                <a:avLst/>
                <a:gdLst>
                  <a:gd name="connsiteX0" fmla="*/ 0 w 1297037"/>
                  <a:gd name="connsiteY0" fmla="*/ 68353 h 683527"/>
                  <a:gd name="connsiteX1" fmla="*/ 68353 w 1297037"/>
                  <a:gd name="connsiteY1" fmla="*/ 0 h 683527"/>
                  <a:gd name="connsiteX2" fmla="*/ 1228684 w 1297037"/>
                  <a:gd name="connsiteY2" fmla="*/ 0 h 683527"/>
                  <a:gd name="connsiteX3" fmla="*/ 1297037 w 1297037"/>
                  <a:gd name="connsiteY3" fmla="*/ 68353 h 683527"/>
                  <a:gd name="connsiteX4" fmla="*/ 1297037 w 1297037"/>
                  <a:gd name="connsiteY4" fmla="*/ 615174 h 683527"/>
                  <a:gd name="connsiteX5" fmla="*/ 1228684 w 1297037"/>
                  <a:gd name="connsiteY5" fmla="*/ 683527 h 683527"/>
                  <a:gd name="connsiteX6" fmla="*/ 68353 w 1297037"/>
                  <a:gd name="connsiteY6" fmla="*/ 683527 h 683527"/>
                  <a:gd name="connsiteX7" fmla="*/ 0 w 1297037"/>
                  <a:gd name="connsiteY7" fmla="*/ 615174 h 683527"/>
                  <a:gd name="connsiteX8" fmla="*/ 0 w 1297037"/>
                  <a:gd name="connsiteY8" fmla="*/ 68353 h 683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7037" h="683527">
                    <a:moveTo>
                      <a:pt x="0" y="68353"/>
                    </a:moveTo>
                    <a:cubicBezTo>
                      <a:pt x="0" y="30603"/>
                      <a:pt x="30603" y="0"/>
                      <a:pt x="68353" y="0"/>
                    </a:cubicBezTo>
                    <a:lnTo>
                      <a:pt x="1228684" y="0"/>
                    </a:lnTo>
                    <a:cubicBezTo>
                      <a:pt x="1266434" y="0"/>
                      <a:pt x="1297037" y="30603"/>
                      <a:pt x="1297037" y="68353"/>
                    </a:cubicBezTo>
                    <a:lnTo>
                      <a:pt x="1297037" y="615174"/>
                    </a:lnTo>
                    <a:cubicBezTo>
                      <a:pt x="1297037" y="652924"/>
                      <a:pt x="1266434" y="683527"/>
                      <a:pt x="1228684" y="683527"/>
                    </a:cubicBezTo>
                    <a:lnTo>
                      <a:pt x="68353" y="683527"/>
                    </a:lnTo>
                    <a:cubicBezTo>
                      <a:pt x="30603" y="683527"/>
                      <a:pt x="0" y="652924"/>
                      <a:pt x="0" y="615174"/>
                    </a:cubicBezTo>
                    <a:lnTo>
                      <a:pt x="0" y="6835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232" tIns="78232" rIns="78232" bIns="269752" numCol="1" spcCol="1270" anchor="t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/>
                  <a:t>Train the Model</a:t>
                </a:r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724821" y="2726539"/>
                <a:ext cx="1535711" cy="580763"/>
              </a:xfrm>
              <a:custGeom>
                <a:avLst/>
                <a:gdLst>
                  <a:gd name="connsiteX0" fmla="*/ 0 w 1297037"/>
                  <a:gd name="connsiteY0" fmla="*/ 129704 h 2272050"/>
                  <a:gd name="connsiteX1" fmla="*/ 129704 w 1297037"/>
                  <a:gd name="connsiteY1" fmla="*/ 0 h 2272050"/>
                  <a:gd name="connsiteX2" fmla="*/ 1167333 w 1297037"/>
                  <a:gd name="connsiteY2" fmla="*/ 0 h 2272050"/>
                  <a:gd name="connsiteX3" fmla="*/ 1297037 w 1297037"/>
                  <a:gd name="connsiteY3" fmla="*/ 129704 h 2272050"/>
                  <a:gd name="connsiteX4" fmla="*/ 1297037 w 1297037"/>
                  <a:gd name="connsiteY4" fmla="*/ 2142346 h 2272050"/>
                  <a:gd name="connsiteX5" fmla="*/ 1167333 w 1297037"/>
                  <a:gd name="connsiteY5" fmla="*/ 2272050 h 2272050"/>
                  <a:gd name="connsiteX6" fmla="*/ 129704 w 1297037"/>
                  <a:gd name="connsiteY6" fmla="*/ 2272050 h 2272050"/>
                  <a:gd name="connsiteX7" fmla="*/ 0 w 1297037"/>
                  <a:gd name="connsiteY7" fmla="*/ 2142346 h 2272050"/>
                  <a:gd name="connsiteX8" fmla="*/ 0 w 1297037"/>
                  <a:gd name="connsiteY8" fmla="*/ 129704 h 227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7037" h="2272050">
                    <a:moveTo>
                      <a:pt x="0" y="129704"/>
                    </a:moveTo>
                    <a:cubicBezTo>
                      <a:pt x="0" y="58070"/>
                      <a:pt x="58070" y="0"/>
                      <a:pt x="129704" y="0"/>
                    </a:cubicBezTo>
                    <a:lnTo>
                      <a:pt x="1167333" y="0"/>
                    </a:lnTo>
                    <a:cubicBezTo>
                      <a:pt x="1238967" y="0"/>
                      <a:pt x="1297037" y="58070"/>
                      <a:pt x="1297037" y="129704"/>
                    </a:cubicBezTo>
                    <a:lnTo>
                      <a:pt x="1297037" y="2142346"/>
                    </a:lnTo>
                    <a:cubicBezTo>
                      <a:pt x="1297037" y="2213980"/>
                      <a:pt x="1238967" y="2272050"/>
                      <a:pt x="1167333" y="2272050"/>
                    </a:cubicBezTo>
                    <a:lnTo>
                      <a:pt x="129704" y="2272050"/>
                    </a:lnTo>
                    <a:cubicBezTo>
                      <a:pt x="58070" y="2272050"/>
                      <a:pt x="0" y="2213980"/>
                      <a:pt x="0" y="2142346"/>
                    </a:cubicBezTo>
                    <a:lnTo>
                      <a:pt x="0" y="12970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6221" tIns="116221" rIns="116221" bIns="116221" numCol="1" spcCol="1270" anchor="t" anchorCtr="0">
                <a:noAutofit/>
              </a:bodyPr>
              <a:lstStyle/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200" kern="1200" dirty="0" smtClean="0"/>
                  <a:t>Choose the prediction algorithm.</a:t>
                </a:r>
                <a:endParaRPr lang="en-US" sz="1200" kern="1200" dirty="0"/>
              </a:p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200" kern="1200" dirty="0" smtClean="0"/>
                  <a:t>The two most important algorithm types are classification and regression.</a:t>
                </a: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7952827" y="2337233"/>
                <a:ext cx="416847" cy="322924"/>
              </a:xfrm>
              <a:custGeom>
                <a:avLst/>
                <a:gdLst>
                  <a:gd name="connsiteX0" fmla="*/ 0 w 416847"/>
                  <a:gd name="connsiteY0" fmla="*/ 64585 h 322924"/>
                  <a:gd name="connsiteX1" fmla="*/ 255385 w 416847"/>
                  <a:gd name="connsiteY1" fmla="*/ 64585 h 322924"/>
                  <a:gd name="connsiteX2" fmla="*/ 255385 w 416847"/>
                  <a:gd name="connsiteY2" fmla="*/ 0 h 322924"/>
                  <a:gd name="connsiteX3" fmla="*/ 416847 w 416847"/>
                  <a:gd name="connsiteY3" fmla="*/ 161462 h 322924"/>
                  <a:gd name="connsiteX4" fmla="*/ 255385 w 416847"/>
                  <a:gd name="connsiteY4" fmla="*/ 322924 h 322924"/>
                  <a:gd name="connsiteX5" fmla="*/ 255385 w 416847"/>
                  <a:gd name="connsiteY5" fmla="*/ 258339 h 322924"/>
                  <a:gd name="connsiteX6" fmla="*/ 0 w 416847"/>
                  <a:gd name="connsiteY6" fmla="*/ 258339 h 322924"/>
                  <a:gd name="connsiteX7" fmla="*/ 0 w 416847"/>
                  <a:gd name="connsiteY7" fmla="*/ 64585 h 32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6847" h="322924">
                    <a:moveTo>
                      <a:pt x="0" y="64585"/>
                    </a:moveTo>
                    <a:lnTo>
                      <a:pt x="255385" y="64585"/>
                    </a:lnTo>
                    <a:lnTo>
                      <a:pt x="255385" y="0"/>
                    </a:lnTo>
                    <a:lnTo>
                      <a:pt x="416847" y="161462"/>
                    </a:lnTo>
                    <a:lnTo>
                      <a:pt x="255385" y="322924"/>
                    </a:lnTo>
                    <a:lnTo>
                      <a:pt x="255385" y="258339"/>
                    </a:lnTo>
                    <a:lnTo>
                      <a:pt x="0" y="258339"/>
                    </a:lnTo>
                    <a:lnTo>
                      <a:pt x="0" y="64585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64585" rIns="96877" bIns="64585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8542706" y="2270852"/>
                <a:ext cx="1297037" cy="683527"/>
              </a:xfrm>
              <a:custGeom>
                <a:avLst/>
                <a:gdLst>
                  <a:gd name="connsiteX0" fmla="*/ 0 w 1297037"/>
                  <a:gd name="connsiteY0" fmla="*/ 68353 h 683527"/>
                  <a:gd name="connsiteX1" fmla="*/ 68353 w 1297037"/>
                  <a:gd name="connsiteY1" fmla="*/ 0 h 683527"/>
                  <a:gd name="connsiteX2" fmla="*/ 1228684 w 1297037"/>
                  <a:gd name="connsiteY2" fmla="*/ 0 h 683527"/>
                  <a:gd name="connsiteX3" fmla="*/ 1297037 w 1297037"/>
                  <a:gd name="connsiteY3" fmla="*/ 68353 h 683527"/>
                  <a:gd name="connsiteX4" fmla="*/ 1297037 w 1297037"/>
                  <a:gd name="connsiteY4" fmla="*/ 615174 h 683527"/>
                  <a:gd name="connsiteX5" fmla="*/ 1228684 w 1297037"/>
                  <a:gd name="connsiteY5" fmla="*/ 683527 h 683527"/>
                  <a:gd name="connsiteX6" fmla="*/ 68353 w 1297037"/>
                  <a:gd name="connsiteY6" fmla="*/ 683527 h 683527"/>
                  <a:gd name="connsiteX7" fmla="*/ 0 w 1297037"/>
                  <a:gd name="connsiteY7" fmla="*/ 615174 h 683527"/>
                  <a:gd name="connsiteX8" fmla="*/ 0 w 1297037"/>
                  <a:gd name="connsiteY8" fmla="*/ 68353 h 683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7037" h="683527">
                    <a:moveTo>
                      <a:pt x="0" y="68353"/>
                    </a:moveTo>
                    <a:cubicBezTo>
                      <a:pt x="0" y="30603"/>
                      <a:pt x="30603" y="0"/>
                      <a:pt x="68353" y="0"/>
                    </a:cubicBezTo>
                    <a:lnTo>
                      <a:pt x="1228684" y="0"/>
                    </a:lnTo>
                    <a:cubicBezTo>
                      <a:pt x="1266434" y="0"/>
                      <a:pt x="1297037" y="30603"/>
                      <a:pt x="1297037" y="68353"/>
                    </a:cubicBezTo>
                    <a:lnTo>
                      <a:pt x="1297037" y="615174"/>
                    </a:lnTo>
                    <a:cubicBezTo>
                      <a:pt x="1297037" y="652924"/>
                      <a:pt x="1266434" y="683527"/>
                      <a:pt x="1228684" y="683527"/>
                    </a:cubicBezTo>
                    <a:lnTo>
                      <a:pt x="68353" y="683527"/>
                    </a:lnTo>
                    <a:cubicBezTo>
                      <a:pt x="30603" y="683527"/>
                      <a:pt x="0" y="652924"/>
                      <a:pt x="0" y="615174"/>
                    </a:cubicBezTo>
                    <a:lnTo>
                      <a:pt x="0" y="6835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232" tIns="78232" rIns="78232" bIns="269752" numCol="1" spcCol="1270" anchor="t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700" dirty="0" smtClean="0"/>
                  <a:t>Create Scoring </a:t>
                </a:r>
                <a:r>
                  <a:rPr lang="en-US" sz="1700" dirty="0"/>
                  <a:t>Experiment</a:t>
                </a: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8808363" y="2726538"/>
                <a:ext cx="1644853" cy="580764"/>
              </a:xfrm>
              <a:custGeom>
                <a:avLst/>
                <a:gdLst>
                  <a:gd name="connsiteX0" fmla="*/ 0 w 1297037"/>
                  <a:gd name="connsiteY0" fmla="*/ 129704 h 2272050"/>
                  <a:gd name="connsiteX1" fmla="*/ 129704 w 1297037"/>
                  <a:gd name="connsiteY1" fmla="*/ 0 h 2272050"/>
                  <a:gd name="connsiteX2" fmla="*/ 1167333 w 1297037"/>
                  <a:gd name="connsiteY2" fmla="*/ 0 h 2272050"/>
                  <a:gd name="connsiteX3" fmla="*/ 1297037 w 1297037"/>
                  <a:gd name="connsiteY3" fmla="*/ 129704 h 2272050"/>
                  <a:gd name="connsiteX4" fmla="*/ 1297037 w 1297037"/>
                  <a:gd name="connsiteY4" fmla="*/ 2142346 h 2272050"/>
                  <a:gd name="connsiteX5" fmla="*/ 1167333 w 1297037"/>
                  <a:gd name="connsiteY5" fmla="*/ 2272050 h 2272050"/>
                  <a:gd name="connsiteX6" fmla="*/ 129704 w 1297037"/>
                  <a:gd name="connsiteY6" fmla="*/ 2272050 h 2272050"/>
                  <a:gd name="connsiteX7" fmla="*/ 0 w 1297037"/>
                  <a:gd name="connsiteY7" fmla="*/ 2142346 h 2272050"/>
                  <a:gd name="connsiteX8" fmla="*/ 0 w 1297037"/>
                  <a:gd name="connsiteY8" fmla="*/ 129704 h 227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7037" h="2272050">
                    <a:moveTo>
                      <a:pt x="0" y="129704"/>
                    </a:moveTo>
                    <a:cubicBezTo>
                      <a:pt x="0" y="58070"/>
                      <a:pt x="58070" y="0"/>
                      <a:pt x="129704" y="0"/>
                    </a:cubicBezTo>
                    <a:lnTo>
                      <a:pt x="1167333" y="0"/>
                    </a:lnTo>
                    <a:cubicBezTo>
                      <a:pt x="1238967" y="0"/>
                      <a:pt x="1297037" y="58070"/>
                      <a:pt x="1297037" y="129704"/>
                    </a:cubicBezTo>
                    <a:lnTo>
                      <a:pt x="1297037" y="2142346"/>
                    </a:lnTo>
                    <a:cubicBezTo>
                      <a:pt x="1297037" y="2213980"/>
                      <a:pt x="1238967" y="2272050"/>
                      <a:pt x="1167333" y="2272050"/>
                    </a:cubicBezTo>
                    <a:lnTo>
                      <a:pt x="129704" y="2272050"/>
                    </a:lnTo>
                    <a:cubicBezTo>
                      <a:pt x="58070" y="2272050"/>
                      <a:pt x="0" y="2213980"/>
                      <a:pt x="0" y="2142346"/>
                    </a:cubicBezTo>
                    <a:lnTo>
                      <a:pt x="0" y="12970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6221" tIns="116221" rIns="116221" bIns="116221" numCol="1" spcCol="1270" anchor="t" anchorCtr="0">
                <a:noAutofit/>
              </a:bodyPr>
              <a:lstStyle/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200" kern="1200" dirty="0" smtClean="0"/>
                  <a:t>Once the model is trained, you can create a scoring experiment</a:t>
                </a:r>
                <a:endParaRPr lang="en-US" sz="1200" kern="1200" dirty="0"/>
              </a:p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200" kern="1200" dirty="0" smtClean="0"/>
                  <a:t>Elements only used for training are removed</a:t>
                </a:r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10036369" y="2337233"/>
                <a:ext cx="416847" cy="322924"/>
              </a:xfrm>
              <a:custGeom>
                <a:avLst/>
                <a:gdLst>
                  <a:gd name="connsiteX0" fmla="*/ 0 w 416847"/>
                  <a:gd name="connsiteY0" fmla="*/ 64585 h 322924"/>
                  <a:gd name="connsiteX1" fmla="*/ 255385 w 416847"/>
                  <a:gd name="connsiteY1" fmla="*/ 64585 h 322924"/>
                  <a:gd name="connsiteX2" fmla="*/ 255385 w 416847"/>
                  <a:gd name="connsiteY2" fmla="*/ 0 h 322924"/>
                  <a:gd name="connsiteX3" fmla="*/ 416847 w 416847"/>
                  <a:gd name="connsiteY3" fmla="*/ 161462 h 322924"/>
                  <a:gd name="connsiteX4" fmla="*/ 255385 w 416847"/>
                  <a:gd name="connsiteY4" fmla="*/ 322924 h 322924"/>
                  <a:gd name="connsiteX5" fmla="*/ 255385 w 416847"/>
                  <a:gd name="connsiteY5" fmla="*/ 258339 h 322924"/>
                  <a:gd name="connsiteX6" fmla="*/ 0 w 416847"/>
                  <a:gd name="connsiteY6" fmla="*/ 258339 h 322924"/>
                  <a:gd name="connsiteX7" fmla="*/ 0 w 416847"/>
                  <a:gd name="connsiteY7" fmla="*/ 64585 h 32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6847" h="322924">
                    <a:moveTo>
                      <a:pt x="0" y="64585"/>
                    </a:moveTo>
                    <a:lnTo>
                      <a:pt x="255385" y="64585"/>
                    </a:lnTo>
                    <a:lnTo>
                      <a:pt x="255385" y="0"/>
                    </a:lnTo>
                    <a:lnTo>
                      <a:pt x="416847" y="161462"/>
                    </a:lnTo>
                    <a:lnTo>
                      <a:pt x="255385" y="322924"/>
                    </a:lnTo>
                    <a:lnTo>
                      <a:pt x="255385" y="258339"/>
                    </a:lnTo>
                    <a:lnTo>
                      <a:pt x="0" y="258339"/>
                    </a:lnTo>
                    <a:lnTo>
                      <a:pt x="0" y="64585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64585" rIns="96877" bIns="64585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10626248" y="2270852"/>
                <a:ext cx="1297037" cy="683527"/>
              </a:xfrm>
              <a:custGeom>
                <a:avLst/>
                <a:gdLst>
                  <a:gd name="connsiteX0" fmla="*/ 0 w 1297037"/>
                  <a:gd name="connsiteY0" fmla="*/ 68353 h 683527"/>
                  <a:gd name="connsiteX1" fmla="*/ 68353 w 1297037"/>
                  <a:gd name="connsiteY1" fmla="*/ 0 h 683527"/>
                  <a:gd name="connsiteX2" fmla="*/ 1228684 w 1297037"/>
                  <a:gd name="connsiteY2" fmla="*/ 0 h 683527"/>
                  <a:gd name="connsiteX3" fmla="*/ 1297037 w 1297037"/>
                  <a:gd name="connsiteY3" fmla="*/ 68353 h 683527"/>
                  <a:gd name="connsiteX4" fmla="*/ 1297037 w 1297037"/>
                  <a:gd name="connsiteY4" fmla="*/ 615174 h 683527"/>
                  <a:gd name="connsiteX5" fmla="*/ 1228684 w 1297037"/>
                  <a:gd name="connsiteY5" fmla="*/ 683527 h 683527"/>
                  <a:gd name="connsiteX6" fmla="*/ 68353 w 1297037"/>
                  <a:gd name="connsiteY6" fmla="*/ 683527 h 683527"/>
                  <a:gd name="connsiteX7" fmla="*/ 0 w 1297037"/>
                  <a:gd name="connsiteY7" fmla="*/ 615174 h 683527"/>
                  <a:gd name="connsiteX8" fmla="*/ 0 w 1297037"/>
                  <a:gd name="connsiteY8" fmla="*/ 68353 h 683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7037" h="683527">
                    <a:moveTo>
                      <a:pt x="0" y="68353"/>
                    </a:moveTo>
                    <a:cubicBezTo>
                      <a:pt x="0" y="30603"/>
                      <a:pt x="30603" y="0"/>
                      <a:pt x="68353" y="0"/>
                    </a:cubicBezTo>
                    <a:lnTo>
                      <a:pt x="1228684" y="0"/>
                    </a:lnTo>
                    <a:cubicBezTo>
                      <a:pt x="1266434" y="0"/>
                      <a:pt x="1297037" y="30603"/>
                      <a:pt x="1297037" y="68353"/>
                    </a:cubicBezTo>
                    <a:lnTo>
                      <a:pt x="1297037" y="615174"/>
                    </a:lnTo>
                    <a:cubicBezTo>
                      <a:pt x="1297037" y="652924"/>
                      <a:pt x="1266434" y="683527"/>
                      <a:pt x="1228684" y="683527"/>
                    </a:cubicBezTo>
                    <a:lnTo>
                      <a:pt x="68353" y="683527"/>
                    </a:lnTo>
                    <a:cubicBezTo>
                      <a:pt x="30603" y="683527"/>
                      <a:pt x="0" y="652924"/>
                      <a:pt x="0" y="615174"/>
                    </a:cubicBezTo>
                    <a:lnTo>
                      <a:pt x="0" y="6835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232" tIns="78232" rIns="78232" bIns="269752" numCol="1" spcCol="1270" anchor="t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 smtClean="0"/>
                  <a:t>Publish </a:t>
                </a:r>
                <a:r>
                  <a:rPr lang="en-US" dirty="0"/>
                  <a:t>Web Service</a:t>
                </a:r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10891905" y="2726539"/>
                <a:ext cx="1801368" cy="580763"/>
              </a:xfrm>
              <a:custGeom>
                <a:avLst/>
                <a:gdLst>
                  <a:gd name="connsiteX0" fmla="*/ 0 w 1297037"/>
                  <a:gd name="connsiteY0" fmla="*/ 129704 h 2272050"/>
                  <a:gd name="connsiteX1" fmla="*/ 129704 w 1297037"/>
                  <a:gd name="connsiteY1" fmla="*/ 0 h 2272050"/>
                  <a:gd name="connsiteX2" fmla="*/ 1167333 w 1297037"/>
                  <a:gd name="connsiteY2" fmla="*/ 0 h 2272050"/>
                  <a:gd name="connsiteX3" fmla="*/ 1297037 w 1297037"/>
                  <a:gd name="connsiteY3" fmla="*/ 129704 h 2272050"/>
                  <a:gd name="connsiteX4" fmla="*/ 1297037 w 1297037"/>
                  <a:gd name="connsiteY4" fmla="*/ 2142346 h 2272050"/>
                  <a:gd name="connsiteX5" fmla="*/ 1167333 w 1297037"/>
                  <a:gd name="connsiteY5" fmla="*/ 2272050 h 2272050"/>
                  <a:gd name="connsiteX6" fmla="*/ 129704 w 1297037"/>
                  <a:gd name="connsiteY6" fmla="*/ 2272050 h 2272050"/>
                  <a:gd name="connsiteX7" fmla="*/ 0 w 1297037"/>
                  <a:gd name="connsiteY7" fmla="*/ 2142346 h 2272050"/>
                  <a:gd name="connsiteX8" fmla="*/ 0 w 1297037"/>
                  <a:gd name="connsiteY8" fmla="*/ 129704 h 227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7037" h="2272050">
                    <a:moveTo>
                      <a:pt x="0" y="129704"/>
                    </a:moveTo>
                    <a:cubicBezTo>
                      <a:pt x="0" y="58070"/>
                      <a:pt x="58070" y="0"/>
                      <a:pt x="129704" y="0"/>
                    </a:cubicBezTo>
                    <a:lnTo>
                      <a:pt x="1167333" y="0"/>
                    </a:lnTo>
                    <a:cubicBezTo>
                      <a:pt x="1238967" y="0"/>
                      <a:pt x="1297037" y="58070"/>
                      <a:pt x="1297037" y="129704"/>
                    </a:cubicBezTo>
                    <a:lnTo>
                      <a:pt x="1297037" y="2142346"/>
                    </a:lnTo>
                    <a:cubicBezTo>
                      <a:pt x="1297037" y="2213980"/>
                      <a:pt x="1238967" y="2272050"/>
                      <a:pt x="1167333" y="2272050"/>
                    </a:cubicBezTo>
                    <a:lnTo>
                      <a:pt x="129704" y="2272050"/>
                    </a:lnTo>
                    <a:cubicBezTo>
                      <a:pt x="58070" y="2272050"/>
                      <a:pt x="0" y="2213980"/>
                      <a:pt x="0" y="2142346"/>
                    </a:cubicBezTo>
                    <a:lnTo>
                      <a:pt x="0" y="12970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6221" tIns="116221" rIns="116221" bIns="116221" numCol="1" spcCol="1270" anchor="t" anchorCtr="0">
                <a:noAutofit/>
              </a:bodyPr>
              <a:lstStyle/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200" kern="1200" dirty="0" smtClean="0"/>
                  <a:t>A service endpoint is created to consume the service</a:t>
                </a:r>
                <a:endParaRPr lang="en-US" sz="1200" kern="1200" dirty="0"/>
              </a:p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200" kern="1200" dirty="0" smtClean="0"/>
                  <a:t>An Excel Workbook is created to see how the values change the output real-time</a:t>
                </a:r>
                <a:endParaRPr lang="en-US" sz="1200" kern="1200" dirty="0"/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4010227" y="4141025"/>
              <a:ext cx="493476" cy="551139"/>
            </a:xfrm>
            <a:custGeom>
              <a:avLst/>
              <a:gdLst>
                <a:gd name="connsiteX0" fmla="*/ 0 w 416847"/>
                <a:gd name="connsiteY0" fmla="*/ 64585 h 322924"/>
                <a:gd name="connsiteX1" fmla="*/ 255385 w 416847"/>
                <a:gd name="connsiteY1" fmla="*/ 64585 h 322924"/>
                <a:gd name="connsiteX2" fmla="*/ 255385 w 416847"/>
                <a:gd name="connsiteY2" fmla="*/ 0 h 322924"/>
                <a:gd name="connsiteX3" fmla="*/ 416847 w 416847"/>
                <a:gd name="connsiteY3" fmla="*/ 161462 h 322924"/>
                <a:gd name="connsiteX4" fmla="*/ 255385 w 416847"/>
                <a:gd name="connsiteY4" fmla="*/ 322924 h 322924"/>
                <a:gd name="connsiteX5" fmla="*/ 255385 w 416847"/>
                <a:gd name="connsiteY5" fmla="*/ 258339 h 322924"/>
                <a:gd name="connsiteX6" fmla="*/ 0 w 416847"/>
                <a:gd name="connsiteY6" fmla="*/ 258339 h 322924"/>
                <a:gd name="connsiteX7" fmla="*/ 0 w 416847"/>
                <a:gd name="connsiteY7" fmla="*/ 64585 h 32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6847" h="322924">
                  <a:moveTo>
                    <a:pt x="0" y="64585"/>
                  </a:moveTo>
                  <a:lnTo>
                    <a:pt x="255385" y="64585"/>
                  </a:lnTo>
                  <a:lnTo>
                    <a:pt x="255385" y="0"/>
                  </a:lnTo>
                  <a:lnTo>
                    <a:pt x="416847" y="161462"/>
                  </a:lnTo>
                  <a:lnTo>
                    <a:pt x="255385" y="322924"/>
                  </a:lnTo>
                  <a:lnTo>
                    <a:pt x="255385" y="258339"/>
                  </a:lnTo>
                  <a:lnTo>
                    <a:pt x="0" y="258339"/>
                  </a:lnTo>
                  <a:lnTo>
                    <a:pt x="0" y="6458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4585" rIns="96877" bIns="64585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kern="1200"/>
            </a:p>
          </p:txBody>
        </p:sp>
      </p:grpSp>
      <p:pic>
        <p:nvPicPr>
          <p:cNvPr id="27" name="Picture 2" descr="C:\Users\mvazquez\AppData\Local\Temp\SNAGHTML1d9d95e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" y="5118483"/>
            <a:ext cx="14478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21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6356"/>
            <a:ext cx="12192000" cy="2697988"/>
          </a:xfrm>
        </p:spPr>
        <p:txBody>
          <a:bodyPr/>
          <a:lstStyle/>
          <a:p>
            <a:pPr algn="ctr"/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Q &amp; A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30509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6356"/>
            <a:ext cx="12192000" cy="2697988"/>
          </a:xfrm>
        </p:spPr>
        <p:txBody>
          <a:bodyPr/>
          <a:lstStyle/>
          <a:p>
            <a:pPr algn="ctr"/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Twitter Sentiment Analysis</a:t>
            </a:r>
            <a:br>
              <a:rPr lang="en-US" sz="80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http</a:t>
            </a:r>
            <a:r>
              <a:rPr lang="en-US" sz="4400" dirty="0" smtClean="0"/>
              <a:t>://</a:t>
            </a:r>
            <a:r>
              <a:rPr lang="en-US" sz="4400" dirty="0" err="1" smtClean="0"/>
              <a:t>smartddc.azurewebsites.net</a:t>
            </a:r>
            <a:r>
              <a:rPr lang="en-US" sz="4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26967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6356"/>
            <a:ext cx="12192000" cy="2697988"/>
          </a:xfrm>
        </p:spPr>
        <p:txBody>
          <a:bodyPr/>
          <a:lstStyle/>
          <a:p>
            <a:pPr algn="ctr"/>
            <a:r>
              <a:rPr lang="de-DE" sz="8000" dirty="0" smtClean="0"/>
              <a:t>Vielen Dank!</a:t>
            </a:r>
            <a:br>
              <a:rPr lang="de-DE" sz="8000" dirty="0" smtClean="0"/>
            </a:br>
            <a:r>
              <a:rPr lang="de-DE" sz="8000" dirty="0"/>
              <a:t/>
            </a:r>
            <a:br>
              <a:rPr lang="de-DE" sz="8000" dirty="0"/>
            </a:br>
            <a:r>
              <a:rPr lang="de-DE" sz="4000" dirty="0" err="1" smtClean="0"/>
              <a:t>You</a:t>
            </a:r>
            <a:r>
              <a:rPr lang="de-DE" sz="4000" dirty="0" smtClean="0"/>
              <a:t> </a:t>
            </a:r>
            <a:r>
              <a:rPr lang="de-DE" sz="4000" dirty="0" err="1" smtClean="0"/>
              <a:t>can</a:t>
            </a:r>
            <a:r>
              <a:rPr lang="de-DE" sz="4000" dirty="0" smtClean="0"/>
              <a:t> find </a:t>
            </a:r>
            <a:r>
              <a:rPr lang="de-DE" sz="4000" dirty="0" err="1" smtClean="0"/>
              <a:t>samples</a:t>
            </a:r>
            <a:r>
              <a:rPr lang="de-DE" sz="4000" dirty="0" smtClean="0"/>
              <a:t> </a:t>
            </a:r>
            <a:r>
              <a:rPr lang="de-DE" sz="4000" dirty="0" err="1" smtClean="0"/>
              <a:t>shown</a:t>
            </a:r>
            <a:r>
              <a:rPr lang="de-DE" sz="4000" dirty="0" smtClean="0"/>
              <a:t> in </a:t>
            </a:r>
            <a:r>
              <a:rPr lang="de-DE" sz="4000" dirty="0" err="1" smtClean="0"/>
              <a:t>the</a:t>
            </a:r>
            <a:r>
              <a:rPr lang="de-DE" sz="4000" dirty="0" smtClean="0"/>
              <a:t> </a:t>
            </a:r>
            <a:r>
              <a:rPr lang="de-DE" sz="4000" dirty="0" err="1" smtClean="0"/>
              <a:t>presentation</a:t>
            </a:r>
            <a:r>
              <a:rPr lang="de-DE" sz="4000" dirty="0"/>
              <a:t> </a:t>
            </a:r>
            <a:r>
              <a:rPr lang="de-DE" sz="4000" dirty="0" err="1"/>
              <a:t>here</a:t>
            </a:r>
            <a:r>
              <a:rPr lang="de-DE" sz="4000" dirty="0"/>
              <a:t>: https://</a:t>
            </a:r>
            <a:r>
              <a:rPr lang="de-DE" sz="4000" dirty="0" err="1"/>
              <a:t>github.com</a:t>
            </a:r>
            <a:r>
              <a:rPr lang="de-DE" sz="4000" dirty="0"/>
              <a:t>/</a:t>
            </a:r>
            <a:r>
              <a:rPr lang="de-DE" sz="4000" dirty="0" err="1"/>
              <a:t>diegopoza</a:t>
            </a:r>
            <a:r>
              <a:rPr lang="de-DE" sz="4000" dirty="0"/>
              <a:t>/</a:t>
            </a:r>
            <a:r>
              <a:rPr lang="de-DE" sz="4000" dirty="0" err="1"/>
              <a:t>MachineLearning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02672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2"/>
          </p:nvPr>
        </p:nvSpPr>
        <p:spPr>
          <a:xfrm>
            <a:off x="269240" y="3877277"/>
            <a:ext cx="11332210" cy="253665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Machine Learning?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Azure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Demo: Creating a Machine Learning Web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Demo: Twitter Sentiment Analysis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0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5019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Computing systems that become smarter with “experience”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Experience = past data + human input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They are able to independently adapt and “learn”</a:t>
            </a:r>
          </a:p>
          <a:p>
            <a:pPr lvl="1">
              <a:lnSpc>
                <a:spcPct val="100000"/>
              </a:lnSpc>
            </a:pPr>
            <a:endParaRPr lang="en-US" sz="1800" dirty="0" smtClean="0"/>
          </a:p>
          <a:p>
            <a:pPr>
              <a:lnSpc>
                <a:spcPct val="100000"/>
              </a:lnSpc>
            </a:pPr>
            <a:r>
              <a:rPr lang="en-US" sz="3200" dirty="0" smtClean="0"/>
              <a:t>It uses study </a:t>
            </a:r>
            <a:r>
              <a:rPr lang="en-US" sz="3200" dirty="0"/>
              <a:t>algorithms that learn from </a:t>
            </a:r>
            <a:r>
              <a:rPr lang="en-US" sz="3200" dirty="0" smtClean="0"/>
              <a:t>data </a:t>
            </a:r>
            <a:r>
              <a:rPr lang="en-US" sz="3200" dirty="0"/>
              <a:t>without the need to program individual </a:t>
            </a:r>
            <a:r>
              <a:rPr lang="en-US" sz="3200" dirty="0" smtClean="0"/>
              <a:t>rules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Goal: </a:t>
            </a:r>
            <a:r>
              <a:rPr lang="en-US" sz="1800" b="1" dirty="0" smtClean="0"/>
              <a:t>predict</a:t>
            </a:r>
            <a:r>
              <a:rPr lang="en-US" sz="1800" dirty="0" smtClean="0"/>
              <a:t> </a:t>
            </a:r>
            <a:r>
              <a:rPr lang="en-US" sz="1800" dirty="0"/>
              <a:t>what the likely outcome is going to </a:t>
            </a:r>
            <a:r>
              <a:rPr lang="en-US" sz="1800" dirty="0" smtClean="0"/>
              <a:t>be (insights)</a:t>
            </a:r>
          </a:p>
          <a:p>
            <a:pPr lvl="1">
              <a:lnSpc>
                <a:spcPct val="100000"/>
              </a:lnSpc>
            </a:pPr>
            <a:endParaRPr lang="en-US" sz="1800" dirty="0" smtClean="0"/>
          </a:p>
          <a:p>
            <a:pPr>
              <a:lnSpc>
                <a:spcPct val="100000"/>
              </a:lnSpc>
            </a:pPr>
            <a:r>
              <a:rPr lang="en-US" sz="3200" dirty="0" smtClean="0"/>
              <a:t>Useful in cases where </a:t>
            </a:r>
            <a:r>
              <a:rPr lang="en-US" sz="3200" dirty="0"/>
              <a:t>designing and programming explicit algorithms is </a:t>
            </a:r>
            <a:r>
              <a:rPr lang="en-US" sz="3200" dirty="0" smtClean="0"/>
              <a:t>infeasible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When (big) data-driven decisions tend to be better decisions</a:t>
            </a: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B4F96"/>
                </a:solidFill>
              </a:rPr>
              <a:t>What is Machine Learning?</a:t>
            </a:r>
            <a:endParaRPr lang="en-US" dirty="0">
              <a:solidFill>
                <a:srgbClr val="9B4F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8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675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Involves induction, for complex models (non lineal)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Useful for Big Data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For learning patterns in data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To predict results (insights) and help make better business decisions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Three broad categories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Supervised learning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Unsupervised learning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Reinforcement learning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Techniques: classification, clustering, regression (prediction)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>
                <a:sym typeface="Wingdings" panose="05000000000000000000" pitchFamily="2" charset="2"/>
              </a:rPr>
              <a:t>Abstraction of data</a:t>
            </a:r>
          </a:p>
          <a:p>
            <a:pPr marL="336145" lvl="1" indent="0">
              <a:lnSpc>
                <a:spcPct val="100000"/>
              </a:lnSpc>
              <a:buNone/>
            </a:pPr>
            <a:endParaRPr lang="en-US" sz="1200" dirty="0" smtClean="0"/>
          </a:p>
          <a:p>
            <a:pPr>
              <a:lnSpc>
                <a:spcPct val="100000"/>
              </a:lnSpc>
            </a:pPr>
            <a:r>
              <a:rPr lang="en-US" sz="3200" dirty="0" smtClean="0"/>
              <a:t>Related fields: statistics, artificial intelligence, modeling, data mining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B4F96"/>
                </a:solidFill>
              </a:rPr>
              <a:t>Machine Learning usage</a:t>
            </a:r>
            <a:endParaRPr lang="en-US" dirty="0">
              <a:solidFill>
                <a:srgbClr val="9B4F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23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2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6"/>
            <a:ext cx="11653523" cy="5581494"/>
          </a:xfrm>
        </p:spPr>
        <p:txBody>
          <a:bodyPr>
            <a:normAutofit/>
          </a:bodyPr>
          <a:lstStyle/>
          <a:p>
            <a:r>
              <a:rPr lang="en-US" sz="3500" dirty="0" smtClean="0"/>
              <a:t>Online </a:t>
            </a:r>
            <a:r>
              <a:rPr lang="en-US" sz="3500" dirty="0"/>
              <a:t>movie recommendation on </a:t>
            </a:r>
            <a:r>
              <a:rPr lang="en-US" sz="3500" dirty="0" smtClean="0"/>
              <a:t>Netflix (</a:t>
            </a:r>
            <a:r>
              <a:rPr lang="en-US" sz="3500" dirty="0" smtClean="0">
                <a:hlinkClick r:id="rId3"/>
              </a:rPr>
              <a:t>“The Netflix price”</a:t>
            </a:r>
            <a:r>
              <a:rPr lang="en-US" sz="3500" dirty="0" smtClean="0"/>
              <a:t>, offered $1M to improve accuracy by 10%)</a:t>
            </a:r>
          </a:p>
          <a:p>
            <a:endParaRPr lang="en-US" sz="3500" dirty="0"/>
          </a:p>
          <a:p>
            <a:r>
              <a:rPr lang="en-US" sz="3500" dirty="0"/>
              <a:t>Spam filtering, which uses text classification </a:t>
            </a:r>
            <a:r>
              <a:rPr lang="en-US" sz="3500" dirty="0" smtClean="0"/>
              <a:t>techniques (like </a:t>
            </a:r>
            <a:r>
              <a:rPr lang="en-US" sz="3500" dirty="0" smtClean="0">
                <a:hlinkClick r:id="rId4"/>
              </a:rPr>
              <a:t>Naive Bayes spam filtering</a:t>
            </a:r>
            <a:r>
              <a:rPr lang="en-US" sz="3500" dirty="0" smtClean="0"/>
              <a:t>)</a:t>
            </a:r>
          </a:p>
          <a:p>
            <a:endParaRPr lang="en-US" sz="3500" dirty="0"/>
          </a:p>
          <a:p>
            <a:r>
              <a:rPr lang="en-US" sz="3500" dirty="0"/>
              <a:t>Google’s self-driving cars, which use </a:t>
            </a:r>
            <a:r>
              <a:rPr lang="en-US" sz="3500" dirty="0">
                <a:hlinkClick r:id="rId5"/>
              </a:rPr>
              <a:t>Computer vision</a:t>
            </a:r>
            <a:r>
              <a:rPr lang="en-US" sz="3500" dirty="0"/>
              <a:t>, image processing and machine learning algorithms to learn from actual drivers’ behavior</a:t>
            </a:r>
            <a:r>
              <a:rPr lang="en-US" sz="3500" dirty="0" smtClean="0"/>
              <a:t>.</a:t>
            </a:r>
            <a:endParaRPr lang="en-US" sz="3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B4F96"/>
                </a:solidFill>
              </a:rPr>
              <a:t>Machine Learning examples</a:t>
            </a:r>
          </a:p>
        </p:txBody>
      </p:sp>
    </p:spTree>
    <p:extLst>
      <p:ext uri="{BB962C8B-B14F-4D97-AF65-F5344CB8AC3E}">
        <p14:creationId xmlns:p14="http://schemas.microsoft.com/office/powerpoint/2010/main" val="173283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27420"/>
          </a:xfrm>
        </p:spPr>
        <p:txBody>
          <a:bodyPr/>
          <a:lstStyle/>
          <a:p>
            <a:r>
              <a:rPr lang="en-US" sz="3200" dirty="0" smtClean="0"/>
              <a:t>Cloud-based </a:t>
            </a:r>
            <a:r>
              <a:rPr lang="en-US" sz="3200" dirty="0"/>
              <a:t>predictive analytics </a:t>
            </a:r>
            <a:r>
              <a:rPr lang="en-US" sz="3200" dirty="0" smtClean="0"/>
              <a:t>service</a:t>
            </a:r>
          </a:p>
          <a:p>
            <a:r>
              <a:rPr lang="en-US" sz="3200" dirty="0" smtClean="0"/>
              <a:t>Provides a collaborative tool with drag &amp; drop</a:t>
            </a:r>
          </a:p>
          <a:p>
            <a:r>
              <a:rPr lang="en-US" sz="3200" dirty="0" smtClean="0"/>
              <a:t>Publish ready-to-consume web services</a:t>
            </a:r>
          </a:p>
          <a:p>
            <a:r>
              <a:rPr lang="en-US" sz="3200" dirty="0" smtClean="0"/>
              <a:t>Large </a:t>
            </a:r>
            <a:r>
              <a:rPr lang="en-US" sz="3200" dirty="0"/>
              <a:t>library of well-known </a:t>
            </a:r>
            <a:r>
              <a:rPr lang="en-US" sz="3200" dirty="0" smtClean="0"/>
              <a:t>algorithms </a:t>
            </a:r>
            <a:r>
              <a:rPr lang="en-US" sz="3200" dirty="0"/>
              <a:t>and </a:t>
            </a:r>
            <a:r>
              <a:rPr lang="en-US" sz="3200" dirty="0" smtClean="0"/>
              <a:t>data sets</a:t>
            </a:r>
          </a:p>
          <a:p>
            <a:r>
              <a:rPr lang="en-US" sz="3200" dirty="0" smtClean="0"/>
              <a:t>Gallery </a:t>
            </a:r>
            <a:r>
              <a:rPr lang="en-US" sz="3200" dirty="0"/>
              <a:t>of </a:t>
            </a:r>
            <a:r>
              <a:rPr lang="en-US" sz="3200" dirty="0" smtClean="0"/>
              <a:t>experiments and samples</a:t>
            </a:r>
          </a:p>
          <a:p>
            <a:r>
              <a:rPr lang="en-US" sz="3200" dirty="0" smtClean="0"/>
              <a:t>Ready-to-consume web services from the Azure Marketplace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B4F96"/>
                </a:solidFill>
              </a:rPr>
              <a:t>Azure Machine Learning</a:t>
            </a:r>
            <a:endParaRPr lang="en-US" dirty="0">
              <a:solidFill>
                <a:srgbClr val="9B4F9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562" y="4573497"/>
            <a:ext cx="2743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9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084770" y="1726800"/>
            <a:ext cx="1809750" cy="4012369"/>
            <a:chOff x="10170495" y="1726800"/>
            <a:chExt cx="1809750" cy="4012369"/>
          </a:xfrm>
        </p:grpSpPr>
        <p:grpSp>
          <p:nvGrpSpPr>
            <p:cNvPr id="2" name="Group 1"/>
            <p:cNvGrpSpPr/>
            <p:nvPr/>
          </p:nvGrpSpPr>
          <p:grpSpPr>
            <a:xfrm>
              <a:off x="10170495" y="1726800"/>
              <a:ext cx="1809750" cy="2770236"/>
              <a:chOff x="10170495" y="1726800"/>
              <a:chExt cx="1809750" cy="2770236"/>
            </a:xfrm>
          </p:grpSpPr>
          <p:pic>
            <p:nvPicPr>
              <p:cNvPr id="1032" name="Picture 8" descr="http://acom.azurecomcdn.net/80C57D/cdn/images/cvt-07f04df7f8cd4771c38b394c2dea100b98b498ad8467b8c04ccdc357785f243e/page/services/app-service/mobile/05-push.png?t=popn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70495" y="1726800"/>
                <a:ext cx="1809750" cy="1524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8" descr="http://acom.azurecomcdn.net/80C57D/cdn/images/cvt-07f04df7f8cd4771c38b394c2dea100b98b498ad8467b8c04ccdc357785f243e/page/services/app-service/mobile/05-push.png?t=popn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70495" y="2973035"/>
                <a:ext cx="1809750" cy="1524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0" name="Picture 8" descr="http://acom.azurecomcdn.net/80C57D/cdn/images/cvt-07f04df7f8cd4771c38b394c2dea100b98b498ad8467b8c04ccdc357785f243e/page/services/app-service/mobile/05-push.png?t=pop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0495" y="4215168"/>
              <a:ext cx="1809750" cy="1524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Straight Connector 21"/>
          <p:cNvCxnSpPr/>
          <p:nvPr/>
        </p:nvCxnSpPr>
        <p:spPr>
          <a:xfrm>
            <a:off x="3363229" y="587829"/>
            <a:ext cx="0" cy="5794310"/>
          </a:xfrm>
          <a:prstGeom prst="line">
            <a:avLst/>
          </a:prstGeom>
          <a:ln w="19050">
            <a:solidFill>
              <a:srgbClr val="00BCF2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416722" y="587829"/>
            <a:ext cx="0" cy="5794310"/>
          </a:xfrm>
          <a:prstGeom prst="line">
            <a:avLst/>
          </a:prstGeom>
          <a:ln w="19050">
            <a:solidFill>
              <a:srgbClr val="00BCF2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66327" y="587829"/>
            <a:ext cx="100412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322764" y="587829"/>
            <a:ext cx="12798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</a:rPr>
              <a:t>Clients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50216" y="1833660"/>
            <a:ext cx="1999775" cy="1938310"/>
            <a:chOff x="650216" y="1833660"/>
            <a:chExt cx="1999775" cy="193831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191" y="1833660"/>
              <a:ext cx="1828800" cy="128218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50216" y="3254905"/>
              <a:ext cx="369397" cy="5170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US" sz="16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30516" y="1635654"/>
            <a:ext cx="2614152" cy="2579514"/>
            <a:chOff x="3830516" y="1635654"/>
            <a:chExt cx="2614152" cy="2579514"/>
          </a:xfrm>
        </p:grpSpPr>
        <p:pic>
          <p:nvPicPr>
            <p:cNvPr id="1030" name="Picture 6" descr="http://acom.azurecomcdn.net/80C57D/cdn/images/cvt-1279e23f4c50c54a979e48ea2a57d28fb49f31d13fab622385f36a946e2b5389/page/services/machine-learning/expand-your-reach.png?t=pop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1831" y="1635654"/>
              <a:ext cx="2286000" cy="1619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3830516" y="3254905"/>
              <a:ext cx="2614152" cy="96026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 smtClean="0">
                  <a:solidFill>
                    <a:schemeClr val="bg1"/>
                  </a:solidFill>
                </a:rPr>
                <a:t>Integrated development environment for Machine Learning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831630" y="820894"/>
            <a:ext cx="2614152" cy="3172674"/>
            <a:chOff x="6831630" y="820894"/>
            <a:chExt cx="2614152" cy="3172674"/>
          </a:xfrm>
        </p:grpSpPr>
        <p:grpSp>
          <p:nvGrpSpPr>
            <p:cNvPr id="33" name="Group 32"/>
            <p:cNvGrpSpPr/>
            <p:nvPr/>
          </p:nvGrpSpPr>
          <p:grpSpPr>
            <a:xfrm>
              <a:off x="7142614" y="820894"/>
              <a:ext cx="1828800" cy="2436151"/>
              <a:chOff x="7142614" y="820894"/>
              <a:chExt cx="1828800" cy="2436151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2614" y="820894"/>
                <a:ext cx="1828800" cy="2436151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7645523" y="2361303"/>
                <a:ext cx="822982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 smtClean="0">
                    <a:solidFill>
                      <a:schemeClr val="bg1"/>
                    </a:solidFill>
                  </a:rPr>
                  <a:t>API</a:t>
                </a: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831630" y="3254904"/>
              <a:ext cx="2614152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 smtClean="0">
                  <a:solidFill>
                    <a:schemeClr val="bg1"/>
                  </a:solidFill>
                </a:rPr>
                <a:t>Model is now a web service that is callable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23568" y="3262755"/>
            <a:ext cx="3120382" cy="111415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 smtClean="0">
                <a:solidFill>
                  <a:schemeClr val="bg1"/>
                </a:solidFill>
              </a:rPr>
              <a:t>Blobs and Tables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 smtClean="0">
                <a:solidFill>
                  <a:schemeClr val="bg1"/>
                </a:solidFill>
              </a:rPr>
              <a:t>Hadoop (HDInsight)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 smtClean="0">
                <a:solidFill>
                  <a:schemeClr val="bg1"/>
                </a:solidFill>
              </a:rPr>
              <a:t>Relational DB (Azure SQL DB)</a:t>
            </a:r>
          </a:p>
        </p:txBody>
      </p:sp>
      <p:sp>
        <p:nvSpPr>
          <p:cNvPr id="43" name="Left-Right Arrow 42"/>
          <p:cNvSpPr/>
          <p:nvPr/>
        </p:nvSpPr>
        <p:spPr bwMode="auto">
          <a:xfrm>
            <a:off x="8971414" y="2251090"/>
            <a:ext cx="1199081" cy="394297"/>
          </a:xfrm>
          <a:prstGeom prst="leftRightArrow">
            <a:avLst/>
          </a:prstGeom>
          <a:solidFill>
            <a:srgbClr val="6DC2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Left-Right Arrow 43"/>
          <p:cNvSpPr/>
          <p:nvPr/>
        </p:nvSpPr>
        <p:spPr bwMode="auto">
          <a:xfrm>
            <a:off x="6205807" y="2294641"/>
            <a:ext cx="716123" cy="206479"/>
          </a:xfrm>
          <a:prstGeom prst="leftRightArrow">
            <a:avLst/>
          </a:prstGeom>
          <a:solidFill>
            <a:srgbClr val="6DC2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ight Arrow 37"/>
          <p:cNvSpPr/>
          <p:nvPr/>
        </p:nvSpPr>
        <p:spPr bwMode="auto">
          <a:xfrm>
            <a:off x="2782542" y="2251090"/>
            <a:ext cx="1101012" cy="394297"/>
          </a:xfrm>
          <a:prstGeom prst="rightArrow">
            <a:avLst/>
          </a:prstGeom>
          <a:solidFill>
            <a:srgbClr val="6DC2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868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ML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89176"/>
            <a:ext cx="5827920" cy="637097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studio.azureml.net</a:t>
            </a:r>
            <a:endParaRPr lang="en-US" sz="3200" dirty="0" smtClean="0"/>
          </a:p>
          <a:p>
            <a:r>
              <a:rPr lang="en-US" sz="3200" dirty="0" smtClean="0"/>
              <a:t>Collaborative</a:t>
            </a:r>
            <a:r>
              <a:rPr lang="en-US" sz="3200" dirty="0"/>
              <a:t>, drag-and-drop tool to manage </a:t>
            </a:r>
            <a:r>
              <a:rPr lang="en-US" sz="3200" b="1" dirty="0" smtClean="0"/>
              <a:t>Experiments</a:t>
            </a:r>
          </a:p>
          <a:p>
            <a:r>
              <a:rPr lang="en-US" sz="3200" dirty="0" smtClean="0"/>
              <a:t>No programming required</a:t>
            </a:r>
          </a:p>
          <a:p>
            <a:r>
              <a:rPr lang="en-US" sz="3200" dirty="0" smtClean="0"/>
              <a:t>Use sample datasets or upload</a:t>
            </a:r>
          </a:p>
          <a:p>
            <a:r>
              <a:rPr lang="en-US" sz="3200" dirty="0" smtClean="0"/>
              <a:t>Use sample modules (algorithms) or program your own using R and Python</a:t>
            </a:r>
          </a:p>
          <a:p>
            <a:r>
              <a:rPr lang="en-US" sz="3200" dirty="0" smtClean="0"/>
              <a:t>Publish your experiments to a web service</a:t>
            </a:r>
          </a:p>
          <a:p>
            <a:endParaRPr lang="en-US" sz="2800" dirty="0" smtClean="0"/>
          </a:p>
        </p:txBody>
      </p:sp>
      <p:pic>
        <p:nvPicPr>
          <p:cNvPr id="2050" name="Picture 2" descr="Azure Machine Learning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60" y="1189176"/>
            <a:ext cx="5943600" cy="51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218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12">
      <a:dk1>
        <a:srgbClr val="505050"/>
      </a:dk1>
      <a:lt1>
        <a:srgbClr val="FFFFFF"/>
      </a:lt1>
      <a:dk2>
        <a:srgbClr val="68217A"/>
      </a:dk2>
      <a:lt2>
        <a:srgbClr val="D2D2D2"/>
      </a:lt2>
      <a:accent1>
        <a:srgbClr val="68217A"/>
      </a:accent1>
      <a:accent2>
        <a:srgbClr val="008272"/>
      </a:accent2>
      <a:accent3>
        <a:srgbClr val="B4009E"/>
      </a:accent3>
      <a:accent4>
        <a:srgbClr val="0072C6"/>
      </a:accent4>
      <a:accent5>
        <a:srgbClr val="442359"/>
      </a:accent5>
      <a:accent6>
        <a:srgbClr val="002050"/>
      </a:accent6>
      <a:hlink>
        <a:srgbClr val="68217A"/>
      </a:hlink>
      <a:folHlink>
        <a:srgbClr val="68217A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C866C834-32F2-4FFD-9C17-2F515F0DE485}" vid="{082541D6-FD85-44E2-A65F-7C59673D23A3}"/>
    </a:ext>
  </a:extLst>
</a:theme>
</file>

<file path=ppt/theme/theme2.xml><?xml version="1.0" encoding="utf-8"?>
<a:theme xmlns:a="http://schemas.openxmlformats.org/drawingml/2006/main" name="5-30659_Machine_Learning_Data_Science_Conference_Spring_2015_Template">
  <a:themeElements>
    <a:clrScheme name="MachineLearning">
      <a:dk1>
        <a:srgbClr val="505050"/>
      </a:dk1>
      <a:lt1>
        <a:srgbClr val="FFFFFF"/>
      </a:lt1>
      <a:dk2>
        <a:srgbClr val="0072C6"/>
      </a:dk2>
      <a:lt2>
        <a:srgbClr val="D2D2D2"/>
      </a:lt2>
      <a:accent1>
        <a:srgbClr val="BA141A"/>
      </a:accent1>
      <a:accent2>
        <a:srgbClr val="0072C6"/>
      </a:accent2>
      <a:accent3>
        <a:srgbClr val="442359"/>
      </a:accent3>
      <a:accent4>
        <a:srgbClr val="002050"/>
      </a:accent4>
      <a:accent5>
        <a:srgbClr val="008272"/>
      </a:accent5>
      <a:accent6>
        <a:srgbClr val="DC3C0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175"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chine_Learning_Data_Science_Conference_Spring_2015_Template.potx" id="{922E597F-2412-41D9-B203-26BA5B01F4C9}" vid="{680AC16D-4CE4-41AC-BBA6-F5CBDB9D60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981</TotalTime>
  <Words>525</Words>
  <Application>Microsoft Macintosh PowerPoint</Application>
  <PresentationFormat>Widescreen</PresentationFormat>
  <Paragraphs>113</Paragraphs>
  <Slides>15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Segoe UI</vt:lpstr>
      <vt:lpstr>Segoe UI Light</vt:lpstr>
      <vt:lpstr>Times New Roman</vt:lpstr>
      <vt:lpstr>Wingdings</vt:lpstr>
      <vt:lpstr>Theme1</vt:lpstr>
      <vt:lpstr>5-30659_Machine_Learning_Data_Science_Conference_Spring_2015_Template</vt:lpstr>
      <vt:lpstr>Machine Learning: Looking for the meaning of our data</vt:lpstr>
      <vt:lpstr>Agenda</vt:lpstr>
      <vt:lpstr>What is Machine Learning?</vt:lpstr>
      <vt:lpstr>Machine Learning usage</vt:lpstr>
      <vt:lpstr>Examples</vt:lpstr>
      <vt:lpstr>Machine Learning examples</vt:lpstr>
      <vt:lpstr>Azure Machine Learning</vt:lpstr>
      <vt:lpstr>PowerPoint Presentation</vt:lpstr>
      <vt:lpstr>Azure ML Studio</vt:lpstr>
      <vt:lpstr>Demo</vt:lpstr>
      <vt:lpstr>Scenario</vt:lpstr>
      <vt:lpstr>Predictive Experiment</vt:lpstr>
      <vt:lpstr> Q &amp; A</vt:lpstr>
      <vt:lpstr> Twitter Sentiment Analysis  http://smartddc.azurewebsites.net/</vt:lpstr>
      <vt:lpstr>Vielen Dank!  You can find samples shown in the presentation here: https://github.com/diegopoza/MachineLearning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Azure Machine Learning</dc:title>
  <dc:creator>Mariano Vazquez</dc:creator>
  <cp:lastModifiedBy>Diego Poza</cp:lastModifiedBy>
  <cp:revision>52</cp:revision>
  <dcterms:created xsi:type="dcterms:W3CDTF">2015-07-10T17:32:51Z</dcterms:created>
  <dcterms:modified xsi:type="dcterms:W3CDTF">2016-04-18T16:37:38Z</dcterms:modified>
</cp:coreProperties>
</file>