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32" r:id="rId2"/>
    <p:sldId id="256" r:id="rId3"/>
    <p:sldId id="258" r:id="rId4"/>
    <p:sldId id="338" r:id="rId5"/>
    <p:sldId id="265" r:id="rId6"/>
    <p:sldId id="333" r:id="rId7"/>
    <p:sldId id="266" r:id="rId8"/>
    <p:sldId id="267" r:id="rId9"/>
    <p:sldId id="270" r:id="rId10"/>
    <p:sldId id="271" r:id="rId11"/>
    <p:sldId id="355" r:id="rId12"/>
    <p:sldId id="356" r:id="rId13"/>
    <p:sldId id="342" r:id="rId14"/>
    <p:sldId id="349" r:id="rId15"/>
    <p:sldId id="350" r:id="rId16"/>
    <p:sldId id="343" r:id="rId17"/>
    <p:sldId id="339" r:id="rId18"/>
    <p:sldId id="334" r:id="rId19"/>
    <p:sldId id="357" r:id="rId20"/>
    <p:sldId id="358" r:id="rId21"/>
    <p:sldId id="323" r:id="rId22"/>
    <p:sldId id="279" r:id="rId23"/>
    <p:sldId id="302" r:id="rId24"/>
    <p:sldId id="293" r:id="rId25"/>
    <p:sldId id="331" r:id="rId26"/>
    <p:sldId id="294" r:id="rId27"/>
    <p:sldId id="295" r:id="rId28"/>
    <p:sldId id="359" r:id="rId29"/>
    <p:sldId id="330" r:id="rId30"/>
    <p:sldId id="327" r:id="rId31"/>
    <p:sldId id="285" r:id="rId32"/>
    <p:sldId id="286" r:id="rId33"/>
    <p:sldId id="306" r:id="rId34"/>
    <p:sldId id="287" r:id="rId35"/>
    <p:sldId id="328" r:id="rId36"/>
    <p:sldId id="298" r:id="rId37"/>
    <p:sldId id="300" r:id="rId38"/>
    <p:sldId id="308" r:id="rId39"/>
    <p:sldId id="360" r:id="rId40"/>
    <p:sldId id="309" r:id="rId41"/>
    <p:sldId id="310" r:id="rId42"/>
    <p:sldId id="329" r:id="rId43"/>
    <p:sldId id="311" r:id="rId44"/>
    <p:sldId id="361" r:id="rId45"/>
    <p:sldId id="362" r:id="rId46"/>
    <p:sldId id="363" r:id="rId47"/>
    <p:sldId id="315" r:id="rId48"/>
    <p:sldId id="353" r:id="rId4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7" autoAdjust="0"/>
    <p:restoredTop sz="68386" autoAdjust="0"/>
  </p:normalViewPr>
  <p:slideViewPr>
    <p:cSldViewPr>
      <p:cViewPr varScale="1">
        <p:scale>
          <a:sx n="58" d="100"/>
          <a:sy n="58" d="100"/>
        </p:scale>
        <p:origin x="-634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1"/>
    </p:cViewPr>
  </p:sorter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C6B98B-F77D-4362-9E5C-3AA76A247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2010/02/16/cqrs-task-based-uis-event-sourcing-agh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debetter.com/gregyoung/" TargetMode="External"/><Relationship Id="rId4" Type="http://schemas.openxmlformats.org/officeDocument/2006/relationships/hyperlink" Target="http://www.udidahan.com/2009/12/09/clarified-cq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2297DF-7A70-42A3-A7DF-7E45D62EC453}" type="slidenum">
              <a:rPr lang="en-GB" smtClean="0"/>
              <a:pPr eaLnBrk="1" hangingPunct="1"/>
              <a:t>7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EC197D-ED23-4448-9918-12378FFB3766}" type="slidenum">
              <a:rPr lang="en-GB" smtClean="0"/>
              <a:pPr eaLnBrk="1" hangingPunct="1"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DDAEEE-9A4C-4D77-A6C1-F1C7EB2615BA}" type="slidenum">
              <a:rPr lang="en-GB" smtClean="0"/>
              <a:pPr eaLnBrk="1" hangingPunct="1"/>
              <a:t>47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hlinkClick r:id="rId3"/>
              </a:rPr>
              <a:t>http://codebetter.com/gregyoung/2010/02/16/cqrs-task-based-uis-event-sourcing-agh/</a:t>
            </a:r>
            <a:endParaRPr lang="en-GB" smtClean="0"/>
          </a:p>
          <a:p>
            <a:pPr eaLnBrk="1" hangingPunct="1"/>
            <a:r>
              <a:rPr lang="en-GB" smtClean="0">
                <a:hlinkClick r:id="rId4"/>
              </a:rPr>
              <a:t>http://www.udidahan.com/2009/12/09/clarified-cqrs/</a:t>
            </a:r>
            <a:r>
              <a:rPr lang="en-GB" smtClean="0"/>
              <a:t> </a:t>
            </a:r>
          </a:p>
          <a:p>
            <a:pPr eaLnBrk="1" hangingPunct="1"/>
            <a:r>
              <a:rPr lang="en-GB" smtClean="0">
                <a:hlinkClick r:id="rId5"/>
              </a:rPr>
              <a:t>http://codebetter.com/gregyoung/</a:t>
            </a:r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72325-92D8-4C22-ADC9-D26C0BBEA7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17525"/>
      </p:ext>
    </p:extLst>
  </p:cSld>
  <p:clrMapOvr>
    <a:masterClrMapping/>
  </p:clrMapOvr>
  <p:transition advTm="19714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826A-A52C-4E9D-B1C2-C7152743D6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5648"/>
      </p:ext>
    </p:extLst>
  </p:cSld>
  <p:clrMapOvr>
    <a:masterClrMapping/>
  </p:clrMapOvr>
  <p:transition advTm="19714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029B2-4D69-4C40-9A81-491F3588B6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95907"/>
      </p:ext>
    </p:extLst>
  </p:cSld>
  <p:clrMapOvr>
    <a:masterClrMapping/>
  </p:clrMapOvr>
  <p:transition advTm="19714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E79B9-D5F1-42D8-93E7-AA02DE66A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605948"/>
      </p:ext>
    </p:extLst>
  </p:cSld>
  <p:clrMapOvr>
    <a:masterClrMapping/>
  </p:clrMapOvr>
  <p:transition advTm="19714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4F562-A18F-460A-9B9F-4B0C3B4DB0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46616"/>
      </p:ext>
    </p:extLst>
  </p:cSld>
  <p:clrMapOvr>
    <a:masterClrMapping/>
  </p:clrMapOvr>
  <p:transition advTm="19714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46E5-AFA3-49C3-A9CC-19C8852350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64113"/>
      </p:ext>
    </p:extLst>
  </p:cSld>
  <p:clrMapOvr>
    <a:masterClrMapping/>
  </p:clrMapOvr>
  <p:transition advTm="19714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B069B-B9AD-4B0A-84BD-340EF3AD94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9738"/>
      </p:ext>
    </p:extLst>
  </p:cSld>
  <p:clrMapOvr>
    <a:masterClrMapping/>
  </p:clrMapOvr>
  <p:transition advTm="19714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E1782-A726-43D5-BBE5-3FFD01DF8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45641"/>
      </p:ext>
    </p:extLst>
  </p:cSld>
  <p:clrMapOvr>
    <a:masterClrMapping/>
  </p:clrMapOvr>
  <p:transition advTm="19714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3A83-7DEE-49CA-9A73-C6F2E22BCF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45994"/>
      </p:ext>
    </p:extLst>
  </p:cSld>
  <p:clrMapOvr>
    <a:masterClrMapping/>
  </p:clrMapOvr>
  <p:transition advTm="19714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35F2C-8F28-468D-9121-C737237C4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72624"/>
      </p:ext>
    </p:extLst>
  </p:cSld>
  <p:clrMapOvr>
    <a:masterClrMapping/>
  </p:clrMapOvr>
  <p:transition advTm="19714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C3C1-CA1D-4500-8ACB-4DA58BF8C6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40184"/>
      </p:ext>
    </p:extLst>
  </p:cSld>
  <p:clrMapOvr>
    <a:masterClrMapping/>
  </p:clrMapOvr>
  <p:transition advTm="19714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980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4D7075-8B4C-4C4C-B315-24EE26034E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26126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9714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</a:p>
        </p:txBody>
      </p:sp>
      <p:sp>
        <p:nvSpPr>
          <p:cNvPr id="20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Raven.</a:t>
            </a:r>
          </a:p>
          <a:p>
            <a:r>
              <a:rPr lang="en-GB" dirty="0" smtClean="0"/>
              <a:t>Open Raven </a:t>
            </a:r>
            <a:r>
              <a:rPr lang="en-GB" dirty="0" err="1" smtClean="0"/>
              <a:t>Mgmt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http://localhost:8080/</a:t>
            </a:r>
            <a:r>
              <a:rPr lang="en-GB" dirty="0" smtClean="0"/>
              <a:t>.</a:t>
            </a:r>
          </a:p>
          <a:p>
            <a:r>
              <a:rPr lang="en-GB" dirty="0" smtClean="0"/>
              <a:t>Open 3 examples in VS</a:t>
            </a:r>
            <a:r>
              <a:rPr lang="en-GB" dirty="0" smtClean="0"/>
              <a:t>.</a:t>
            </a:r>
          </a:p>
          <a:p>
            <a:r>
              <a:rPr lang="en-GB" dirty="0" smtClean="0"/>
              <a:t>Open </a:t>
            </a:r>
            <a:r>
              <a:rPr lang="en-GB" dirty="0" err="1" smtClean="0"/>
              <a:t>ReadStore.sql</a:t>
            </a:r>
            <a:endParaRPr lang="en-GB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Aggregates...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object graphs.</a:t>
            </a:r>
          </a:p>
          <a:p>
            <a:r>
              <a:rPr lang="en-GB" dirty="0" smtClean="0"/>
              <a:t>Define consistency boundaries.</a:t>
            </a:r>
          </a:p>
          <a:p>
            <a:r>
              <a:rPr lang="en-GB" dirty="0" smtClean="0"/>
              <a:t>Contain behaviour and invariant logic.</a:t>
            </a:r>
          </a:p>
          <a:p>
            <a:r>
              <a:rPr lang="en-GB" dirty="0" smtClean="0"/>
              <a:t>Have an </a:t>
            </a:r>
            <a:r>
              <a:rPr lang="en-GB" b="1" dirty="0" smtClean="0"/>
              <a:t>Aggregate Root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20713"/>
            <a:ext cx="644842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187450" y="549870"/>
            <a:ext cx="3529013" cy="575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68863" y="548680"/>
            <a:ext cx="3529013" cy="575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4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31800" y="2479675"/>
            <a:ext cx="82804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6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Ubiquitous Language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3997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word of warning...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70103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If the only verbs in your Ubiquitous Language are </a:t>
            </a:r>
            <a:r>
              <a:rPr lang="en-GB" sz="4000" b="1" smtClean="0"/>
              <a:t>Create</a:t>
            </a:r>
            <a:r>
              <a:rPr lang="en-GB" sz="4000" smtClean="0"/>
              <a:t>, </a:t>
            </a:r>
            <a:r>
              <a:rPr lang="en-GB" sz="4000" b="1" smtClean="0"/>
              <a:t>Delete</a:t>
            </a:r>
            <a:r>
              <a:rPr lang="en-GB" sz="4000" smtClean="0"/>
              <a:t> and </a:t>
            </a:r>
            <a:r>
              <a:rPr lang="en-GB" sz="4000" b="1" smtClean="0"/>
              <a:t>Change</a:t>
            </a:r>
            <a:r>
              <a:rPr lang="en-GB" sz="4000" smtClean="0"/>
              <a:t>, you probably should not be using DDD.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42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Refactoring toward </a:t>
            </a:r>
            <a:br>
              <a:rPr lang="en-GB" dirty="0" smtClean="0"/>
            </a:br>
            <a:r>
              <a:rPr lang="en-GB" dirty="0" smtClean="0"/>
              <a:t>deeper insight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3956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Application Services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Classes that coordinate behaviour of Domain Objects</a:t>
            </a:r>
          </a:p>
          <a:p>
            <a:pPr eaLnBrk="1" hangingPunct="1"/>
            <a:r>
              <a:rPr lang="en-GB" smtClean="0"/>
              <a:t>DO NOT contain “business logic”</a:t>
            </a:r>
          </a:p>
          <a:p>
            <a:pPr eaLnBrk="1" hangingPunct="1"/>
            <a:r>
              <a:rPr lang="en-GB" smtClean="0"/>
              <a:t>MVC controllers are probably not Application Services</a:t>
            </a:r>
          </a:p>
          <a:p>
            <a:pPr eaLnBrk="1" hangingPunct="1"/>
            <a:r>
              <a:rPr lang="en-GB" smtClean="0"/>
              <a:t>Perform IoC and infrastructure duties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SHOW ME TEH </a:t>
            </a:r>
            <a:r>
              <a:rPr lang="en-GB" dirty="0" err="1" smtClean="0"/>
              <a:t>Codez</a:t>
            </a:r>
            <a:endParaRPr lang="en-GB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2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But why?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62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07674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DDD, CQRS and</a:t>
            </a:r>
            <a:br>
              <a:rPr lang="en-GB" dirty="0" smtClean="0"/>
            </a:br>
            <a:r>
              <a:rPr lang="en-GB" dirty="0" smtClean="0"/>
              <a:t>Event Sourcing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DDD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Encapsulation of business rules.</a:t>
            </a:r>
          </a:p>
          <a:p>
            <a:r>
              <a:rPr lang="en-GB" dirty="0" smtClean="0"/>
              <a:t>Easy testing of business rules.</a:t>
            </a:r>
          </a:p>
          <a:p>
            <a:r>
              <a:rPr lang="en-GB" dirty="0" smtClean="0"/>
              <a:t>OOP techniques manage complexity.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2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81857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4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GB" smtClean="0"/>
              <a:t>CQRS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4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is really just CQS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i="1" smtClean="0"/>
              <a:t>(but at an architectural level)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4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Stereotypical Architecture</a:t>
            </a:r>
          </a:p>
        </p:txBody>
      </p:sp>
      <p:pic>
        <p:nvPicPr>
          <p:cNvPr id="23555" name="Picture 6" descr="Typical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1900238"/>
            <a:ext cx="5238750" cy="392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24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Architecture</a:t>
            </a:r>
          </a:p>
        </p:txBody>
      </p:sp>
      <p:pic>
        <p:nvPicPr>
          <p:cNvPr id="24579" name="Picture 3" descr="CQRS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1881188"/>
            <a:ext cx="523875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24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“Command Side”</a:t>
            </a:r>
          </a:p>
        </p:txBody>
      </p:sp>
      <p:pic>
        <p:nvPicPr>
          <p:cNvPr id="25603" name="Picture 5" descr="Command S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1588" y="1600200"/>
            <a:ext cx="405923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24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“Query Side”</a:t>
            </a:r>
          </a:p>
        </p:txBody>
      </p:sp>
      <p:pic>
        <p:nvPicPr>
          <p:cNvPr id="26627" name="Picture 5" descr="Query S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5563" y="1600200"/>
            <a:ext cx="39528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5219700" y="2636838"/>
            <a:ext cx="2808288" cy="719137"/>
          </a:xfrm>
          <a:prstGeom prst="leftArrow">
            <a:avLst>
              <a:gd name="adj1" fmla="val 50000"/>
              <a:gd name="adj2" fmla="val 9762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4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CQRS is not </a:t>
            </a:r>
            <a:br>
              <a:rPr lang="en-GB" dirty="0" smtClean="0"/>
            </a:br>
            <a:r>
              <a:rPr lang="en-GB" dirty="0" smtClean="0"/>
              <a:t>“multiple databases”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324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1184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SHOW ME TEH </a:t>
            </a:r>
            <a:r>
              <a:rPr lang="en-GB" dirty="0" err="1" smtClean="0"/>
              <a:t>Codez</a:t>
            </a:r>
            <a:endParaRPr lang="en-GB" dirty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6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Domain-Driven Design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6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Eventual Consistency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6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You have eventual consistency if: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don’t have pessimistic locking</a:t>
            </a:r>
          </a:p>
          <a:p>
            <a:pPr eaLnBrk="1" hangingPunct="1"/>
            <a:r>
              <a:rPr lang="en-GB" dirty="0" smtClean="0"/>
              <a:t>You display data on a screen</a:t>
            </a:r>
          </a:p>
          <a:p>
            <a:pPr eaLnBrk="1" hangingPunct="1"/>
            <a:r>
              <a:rPr lang="en-GB" dirty="0" smtClean="0"/>
              <a:t>Data is in more than one place*</a:t>
            </a:r>
          </a:p>
          <a:p>
            <a:pPr eaLnBrk="1" hangingPunct="1"/>
            <a:endParaRPr lang="en-GB" dirty="0" smtClean="0"/>
          </a:p>
          <a:p>
            <a:pPr eaLnBrk="1" hangingPunct="1">
              <a:buFontTx/>
              <a:buNone/>
            </a:pPr>
            <a:r>
              <a:rPr lang="en-GB" dirty="0" smtClean="0"/>
              <a:t>(* The real world is a place, too...)</a:t>
            </a:r>
          </a:p>
          <a:p>
            <a:pPr eaLnBrk="1" hangingPunct="1"/>
            <a:endParaRPr lang="en-GB" dirty="0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 rot="-163718">
            <a:off x="939800" y="258763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0000"/>
                </a:solidFill>
                <a:latin typeface="Segoe Script" pitchFamily="34" charset="0"/>
              </a:rPr>
              <a:t>probably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 rot="-167064">
            <a:off x="1220788" y="923925"/>
            <a:ext cx="60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400">
                <a:solidFill>
                  <a:srgbClr val="FF0000"/>
                </a:solidFill>
                <a:latin typeface="Segoe Script" pitchFamily="34" charset="0"/>
              </a:rPr>
              <a:t>^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6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Your DB is only what you </a:t>
            </a:r>
            <a:r>
              <a:rPr lang="en-GB" b="1" smtClean="0"/>
              <a:t>THINK </a:t>
            </a:r>
            <a:r>
              <a:rPr lang="en-GB" smtClean="0"/>
              <a:t>you know...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6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Don’t </a:t>
            </a:r>
            <a:r>
              <a:rPr lang="en-GB" b="1" smtClean="0"/>
              <a:t>call</a:t>
            </a:r>
            <a:r>
              <a:rPr lang="en-GB" smtClean="0"/>
              <a:t> it that!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i="1" smtClean="0"/>
              <a:t>It’s not “wrong”, it’s very slightly out of 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6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But why</a:t>
            </a:r>
            <a:r>
              <a:rPr lang="en-GB" dirty="0" smtClean="0"/>
              <a:t>?</a:t>
            </a:r>
          </a:p>
        </p:txBody>
      </p:sp>
      <p:sp>
        <p:nvSpPr>
          <p:cNvPr id="3379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6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Benefits of CQRS</a:t>
            </a:r>
            <a:endParaRPr lang="en-GB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Handles complexity </a:t>
            </a:r>
            <a:r>
              <a:rPr lang="en-GB" dirty="0" smtClean="0"/>
              <a:t>well.</a:t>
            </a:r>
            <a:endParaRPr lang="en-GB" dirty="0" smtClean="0"/>
          </a:p>
          <a:p>
            <a:pPr eaLnBrk="1" hangingPunct="1"/>
            <a:r>
              <a:rPr lang="en-GB" dirty="0" smtClean="0"/>
              <a:t>Two models that do their jobs </a:t>
            </a:r>
            <a:r>
              <a:rPr lang="en-GB" dirty="0" smtClean="0"/>
              <a:t>well.</a:t>
            </a:r>
            <a:endParaRPr lang="en-GB" dirty="0" smtClean="0"/>
          </a:p>
          <a:p>
            <a:pPr eaLnBrk="1" hangingPunct="1"/>
            <a:r>
              <a:rPr lang="en-GB" dirty="0" smtClean="0"/>
              <a:t>Scalability.</a:t>
            </a:r>
            <a:endParaRPr lang="en-GB" dirty="0" smtClean="0"/>
          </a:p>
          <a:p>
            <a:pPr eaLnBrk="1" hangingPunct="1"/>
            <a:r>
              <a:rPr lang="en-GB" dirty="0" smtClean="0"/>
              <a:t>Enables Event Sourcing...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6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 Sourcing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8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Don’t store Entities, store the Events that got them to where they are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8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Rehydrate by </a:t>
            </a:r>
            <a:br>
              <a:rPr lang="en-GB" dirty="0" smtClean="0"/>
            </a:br>
            <a:r>
              <a:rPr lang="en-GB" dirty="0" smtClean="0"/>
              <a:t>replaying events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48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95909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42" y="904696"/>
            <a:ext cx="3818917" cy="504860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5363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Commands </a:t>
            </a:r>
            <a:r>
              <a:rPr lang="en-GB" dirty="0" smtClean="0"/>
              <a:t>vs. Events</a:t>
            </a:r>
            <a:endParaRPr lang="en-GB" dirty="0" smtClean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i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8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Commands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Are data structures, not objects</a:t>
            </a:r>
          </a:p>
          <a:p>
            <a:pPr eaLnBrk="1" hangingPunct="1"/>
            <a:r>
              <a:rPr lang="en-GB" smtClean="0"/>
              <a:t>The name says “what”, the properties say “who, where, why, when, how” as appropriate</a:t>
            </a:r>
          </a:p>
          <a:p>
            <a:pPr eaLnBrk="1" hangingPunct="1"/>
            <a:r>
              <a:rPr lang="en-GB" smtClean="0"/>
              <a:t>Present tense, imperative mood</a:t>
            </a:r>
          </a:p>
          <a:p>
            <a:pPr eaLnBrk="1" hangingPunct="1"/>
            <a:r>
              <a:rPr lang="en-GB" smtClean="0"/>
              <a:t>Can fail or be rejected</a:t>
            </a:r>
          </a:p>
          <a:p>
            <a:pPr eaLnBrk="1" hangingPunct="1"/>
            <a:r>
              <a:rPr lang="en-GB" smtClean="0"/>
              <a:t>Are analogous to method calls</a:t>
            </a:r>
            <a:endParaRPr lang="en-GB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48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24188" y="404813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Use-Case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24188" y="1916113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Task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24188" y="3429000"/>
            <a:ext cx="3095625" cy="1008063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Command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24188" y="4941888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Method Call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4356100" y="1466850"/>
            <a:ext cx="4318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4359275" y="4491038"/>
            <a:ext cx="4318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5400000">
            <a:off x="4358481" y="2978944"/>
            <a:ext cx="433388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648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2"/>
                </a:solidFill>
              </a:rPr>
              <a:t>Are data structures, not objects</a:t>
            </a:r>
          </a:p>
          <a:p>
            <a:pPr eaLnBrk="1" hangingPunct="1"/>
            <a:r>
              <a:rPr lang="en-GB" dirty="0" smtClean="0">
                <a:solidFill>
                  <a:schemeClr val="bg2"/>
                </a:solidFill>
              </a:rPr>
              <a:t>The name says “what”, the properties say “who, where, why, when, how” as appropriate</a:t>
            </a:r>
          </a:p>
          <a:p>
            <a:pPr eaLnBrk="1" hangingPunct="1"/>
            <a:r>
              <a:rPr lang="en-GB" dirty="0" smtClean="0"/>
              <a:t>Are past-tense</a:t>
            </a:r>
          </a:p>
          <a:p>
            <a:pPr eaLnBrk="1" hangingPunct="1"/>
            <a:r>
              <a:rPr lang="en-GB" b="1" dirty="0" smtClean="0"/>
              <a:t>Cannot </a:t>
            </a:r>
            <a:r>
              <a:rPr lang="en-GB" dirty="0" smtClean="0"/>
              <a:t>be failed or rejected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48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SHOW ME TEH </a:t>
            </a:r>
            <a:r>
              <a:rPr lang="en-GB" dirty="0" err="1" smtClean="0"/>
              <a:t>Codez</a:t>
            </a:r>
            <a:endParaRPr lang="en-GB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10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39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But why?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10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5517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Event Sourcing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Append-only database.</a:t>
            </a:r>
          </a:p>
          <a:p>
            <a:pPr eaLnBrk="1" hangingPunct="1"/>
            <a:r>
              <a:rPr lang="en-GB" dirty="0" smtClean="0"/>
              <a:t>Unit testing.</a:t>
            </a:r>
            <a:endParaRPr lang="en-GB" dirty="0"/>
          </a:p>
          <a:p>
            <a:pPr eaLnBrk="1" hangingPunct="1"/>
            <a:r>
              <a:rPr lang="en-GB" dirty="0"/>
              <a:t>Time </a:t>
            </a:r>
            <a:r>
              <a:rPr lang="en-GB" dirty="0" smtClean="0"/>
              <a:t>travelling.</a:t>
            </a:r>
          </a:p>
          <a:p>
            <a:pPr eaLnBrk="1" hangingPunct="1"/>
            <a:r>
              <a:rPr lang="en-GB" dirty="0" smtClean="0"/>
              <a:t>Domain integration.</a:t>
            </a:r>
          </a:p>
          <a:p>
            <a:pPr eaLnBrk="1" hangingPunct="1"/>
            <a:r>
              <a:rPr lang="en-GB" dirty="0" smtClean="0"/>
              <a:t>Rebuilding read-stores.</a:t>
            </a:r>
            <a:endParaRPr lang="en-GB" dirty="0"/>
          </a:p>
          <a:p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10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61299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Resources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Eric Evans’ “Blue Book”</a:t>
            </a:r>
          </a:p>
          <a:p>
            <a:pPr eaLnBrk="1" hangingPunct="1"/>
            <a:r>
              <a:rPr lang="en-GB" smtClean="0"/>
              <a:t>cqrs.wordpress.com</a:t>
            </a:r>
          </a:p>
          <a:p>
            <a:pPr eaLnBrk="1" hangingPunct="1"/>
            <a:r>
              <a:rPr lang="en-GB" smtClean="0"/>
              <a:t>Greg’s 3-day course</a:t>
            </a:r>
          </a:p>
          <a:p>
            <a:pPr eaLnBrk="1" hangingPunct="1"/>
            <a:r>
              <a:rPr lang="en-GB" smtClean="0"/>
              <a:t>MS P&amp;P “CQRS Journey”</a:t>
            </a:r>
          </a:p>
          <a:p>
            <a:pPr eaLnBrk="1" hangingPunct="1"/>
            <a:r>
              <a:rPr lang="en-GB" smtClean="0"/>
              <a:t>Regalo + Vita on Github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10000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 txBox="1">
            <a:spLocks/>
          </p:cNvSpPr>
          <p:nvPr/>
        </p:nvSpPr>
        <p:spPr bwMode="auto">
          <a:xfrm>
            <a:off x="2616968" y="4303637"/>
            <a:ext cx="60594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+mj-lt"/>
              </a:rPr>
              <a:t>Neil Barnwell</a:t>
            </a:r>
          </a:p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+mj-lt"/>
              </a:rPr>
              <a:t>@</a:t>
            </a:r>
            <a:r>
              <a:rPr lang="en-GB" sz="3200" dirty="0" err="1">
                <a:latin typeface="+mj-lt"/>
              </a:rPr>
              <a:t>neilbarnwell</a:t>
            </a:r>
            <a:endParaRPr lang="en-GB" sz="3200" dirty="0">
              <a:latin typeface="+mj-lt"/>
            </a:endParaRPr>
          </a:p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+mj-lt"/>
              </a:rPr>
              <a:t>www.neilbarnwell.co.uk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" y="4317203"/>
            <a:ext cx="1800200" cy="1799365"/>
          </a:xfrm>
          <a:prstGeom prst="rect">
            <a:avLst/>
          </a:prstGeom>
          <a:ln cap="rnd"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QR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72" y="115808"/>
            <a:ext cx="4148256" cy="414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98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DDD “Domain”?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What’s in a Domain?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Entities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Have “identity”.</a:t>
            </a:r>
          </a:p>
          <a:p>
            <a:pPr eaLnBrk="1" hangingPunct="1"/>
            <a:r>
              <a:rPr lang="en-GB" dirty="0" smtClean="0"/>
              <a:t>Encapsulate data with behaviours.</a:t>
            </a:r>
          </a:p>
          <a:p>
            <a:pPr eaLnBrk="1" hangingPunct="1"/>
            <a:r>
              <a:rPr lang="en-GB" dirty="0" smtClean="0"/>
              <a:t>No infrastructure code. None. Nada.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Value Objects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b="1" dirty="0" smtClean="0"/>
              <a:t>Don’t</a:t>
            </a:r>
            <a:r>
              <a:rPr lang="en-GB" dirty="0" smtClean="0"/>
              <a:t> typically have identity.</a:t>
            </a:r>
          </a:p>
          <a:p>
            <a:pPr eaLnBrk="1" hangingPunct="1"/>
            <a:r>
              <a:rPr lang="en-GB" dirty="0" smtClean="0"/>
              <a:t>Don’t </a:t>
            </a:r>
            <a:r>
              <a:rPr lang="en-GB" b="1" dirty="0" smtClean="0"/>
              <a:t>have </a:t>
            </a:r>
            <a:r>
              <a:rPr lang="en-GB" dirty="0" smtClean="0"/>
              <a:t>to be primitive types.</a:t>
            </a:r>
          </a:p>
          <a:p>
            <a:pPr eaLnBrk="1" hangingPunct="1"/>
            <a:r>
              <a:rPr lang="en-GB" dirty="0" smtClean="0"/>
              <a:t>Consider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</a:rPr>
              <a:t>PostalCode</a:t>
            </a:r>
            <a:r>
              <a:rPr lang="en-GB" dirty="0" smtClean="0"/>
              <a:t> rather than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GB" dirty="0"/>
              <a:t>.</a:t>
            </a:r>
          </a:p>
          <a:p>
            <a:pPr eaLnBrk="1" hangingPunct="1"/>
            <a:r>
              <a:rPr lang="en-GB" dirty="0" smtClean="0"/>
              <a:t>Consider immutability.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Entities + Value Objects</a:t>
            </a:r>
            <a:br>
              <a:rPr lang="en-GB" dirty="0" smtClean="0"/>
            </a:br>
            <a:r>
              <a:rPr lang="en-GB" dirty="0" smtClean="0"/>
              <a:t>= Aggregates</a:t>
            </a:r>
          </a:p>
        </p:txBody>
      </p:sp>
      <p:sp>
        <p:nvSpPr>
          <p:cNvPr id="14339" name="Rectangle 5"/>
          <p:cNvSpPr>
            <a:spLocks noGrp="1" noChangeAspec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000"/>
            <a:ext cx="1620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488</Words>
  <Application>Microsoft Office PowerPoint</Application>
  <PresentationFormat>On-screen Show (4:3)</PresentationFormat>
  <Paragraphs>108</Paragraphs>
  <Slides>48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Preparation</vt:lpstr>
      <vt:lpstr>DDD, CQRS and Event Sourcing</vt:lpstr>
      <vt:lpstr>Domain-Driven Design</vt:lpstr>
      <vt:lpstr>PowerPoint Presentation</vt:lpstr>
      <vt:lpstr>What is a DDD “Domain”?</vt:lpstr>
      <vt:lpstr>What’s in a Domain?</vt:lpstr>
      <vt:lpstr>Entities</vt:lpstr>
      <vt:lpstr>Value Objects</vt:lpstr>
      <vt:lpstr>Entities + Value Objects = Aggregates</vt:lpstr>
      <vt:lpstr>Aggregates...</vt:lpstr>
      <vt:lpstr>PowerPoint Presentation</vt:lpstr>
      <vt:lpstr>PowerPoint Presentation</vt:lpstr>
      <vt:lpstr>Ubiquitous Language</vt:lpstr>
      <vt:lpstr>A word of warning...</vt:lpstr>
      <vt:lpstr>If the only verbs in your Ubiquitous Language are Create, Delete and Change, you probably should not be using DDD.</vt:lpstr>
      <vt:lpstr>Refactoring toward  deeper insight</vt:lpstr>
      <vt:lpstr>Application Services</vt:lpstr>
      <vt:lpstr>SHOW ME TEH Codez</vt:lpstr>
      <vt:lpstr>But why?</vt:lpstr>
      <vt:lpstr>Benefits of DDD</vt:lpstr>
      <vt:lpstr>PowerPoint Presentation</vt:lpstr>
      <vt:lpstr>CQRS</vt:lpstr>
      <vt:lpstr>CQRS is really just CQS</vt:lpstr>
      <vt:lpstr>Stereotypical Architecture</vt:lpstr>
      <vt:lpstr>CQRS Architecture</vt:lpstr>
      <vt:lpstr>CQRS “Command Side”</vt:lpstr>
      <vt:lpstr>CQRS “Query Side”</vt:lpstr>
      <vt:lpstr>CQRS is not  “multiple databases”</vt:lpstr>
      <vt:lpstr>SHOW ME TEH Codez</vt:lpstr>
      <vt:lpstr>PowerPoint Presentation</vt:lpstr>
      <vt:lpstr>Eventual Consistency</vt:lpstr>
      <vt:lpstr>You have eventual consistency if:</vt:lpstr>
      <vt:lpstr>Your DB is only what you THINK you know...</vt:lpstr>
      <vt:lpstr>Don’t call it that!</vt:lpstr>
      <vt:lpstr>But why?</vt:lpstr>
      <vt:lpstr>Benefits of CQRS</vt:lpstr>
      <vt:lpstr>Event Sourcing</vt:lpstr>
      <vt:lpstr>Don’t store Entities, store the Events that got them to where they are</vt:lpstr>
      <vt:lpstr>Rehydrate by  replaying events</vt:lpstr>
      <vt:lpstr>Commands vs. Events</vt:lpstr>
      <vt:lpstr>Commands</vt:lpstr>
      <vt:lpstr>PowerPoint Presentation</vt:lpstr>
      <vt:lpstr>Events</vt:lpstr>
      <vt:lpstr>SHOW ME TEH Codez</vt:lpstr>
      <vt:lpstr>But why?</vt:lpstr>
      <vt:lpstr>Benefits of Event Sourcing</vt:lpstr>
      <vt:lpstr>Resources</vt:lpstr>
      <vt:lpstr>PowerPoint Presentation</vt:lpstr>
    </vt:vector>
  </TitlesOfParts>
  <Company>ByBox Holdings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DDD, CQRS and Event Sourcing</dc:title>
  <dc:creator>Neil Barnwell</dc:creator>
  <cp:lastModifiedBy>Presenter</cp:lastModifiedBy>
  <cp:revision>193</cp:revision>
  <dcterms:created xsi:type="dcterms:W3CDTF">2012-02-01T14:46:57Z</dcterms:created>
  <dcterms:modified xsi:type="dcterms:W3CDTF">2012-08-31T19:00:34Z</dcterms:modified>
</cp:coreProperties>
</file>