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324" r:id="rId2"/>
    <p:sldId id="297" r:id="rId3"/>
    <p:sldId id="317" r:id="rId4"/>
    <p:sldId id="315" r:id="rId5"/>
    <p:sldId id="325" r:id="rId6"/>
    <p:sldId id="326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074" autoAdjust="0"/>
  </p:normalViewPr>
  <p:slideViewPr>
    <p:cSldViewPr snapToGrid="0">
      <p:cViewPr>
        <p:scale>
          <a:sx n="100" d="100"/>
          <a:sy n="100" d="100"/>
        </p:scale>
        <p:origin x="9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paulovich/clean-architecture-manga/wiki/Domain-Driven-Design-Patter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TheThreeRulesOfT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paulovich/ddd-tdd-rich-domain-model-dojo-kata" TargetMode="External"/><Relationship Id="rId2" Type="http://schemas.openxmlformats.org/officeDocument/2006/relationships/hyperlink" Target="https://github.com/ivanpaulovich/ddd-tdd-rich-domain-model-dojo-k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5B6F-12DD-4954-B4CE-5E86991C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Nordax-Hackthon.2020.1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5A1D46-8BE3-4325-AE44-CCB74D4F3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Stockholm</a:t>
            </a:r>
          </a:p>
        </p:txBody>
      </p:sp>
    </p:spTree>
    <p:extLst>
      <p:ext uri="{BB962C8B-B14F-4D97-AF65-F5344CB8AC3E}">
        <p14:creationId xmlns:p14="http://schemas.microsoft.com/office/powerpoint/2010/main" val="24523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  <a:cs typeface="Helvetica" panose="020B0604020202020204" pitchFamily="34" charset="0"/>
              </a:rPr>
              <a:t>Virtual Wallet Use Cases</a:t>
            </a:r>
            <a:endParaRPr lang="en-US" b="1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anose="020B0604020202020204" pitchFamily="34" charset="0"/>
              </a:rPr>
              <a:t>Customer</a:t>
            </a:r>
            <a:r>
              <a:rPr lang="en-US" sz="3600" dirty="0">
                <a:cs typeface="Helvetica" panose="020B0604020202020204" pitchFamily="34" charset="0"/>
              </a:rPr>
              <a:t> could </a:t>
            </a:r>
            <a:r>
              <a:rPr lang="en-US" sz="3600" b="1" dirty="0">
                <a:cs typeface="Helvetica" panose="020B0604020202020204" pitchFamily="34" charset="0"/>
              </a:rPr>
              <a:t>register</a:t>
            </a:r>
            <a:r>
              <a:rPr lang="en-US" sz="3600" dirty="0">
                <a:cs typeface="Helvetica" panose="020B0604020202020204" pitchFamily="34" charset="0"/>
              </a:rPr>
              <a:t> a new C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anose="020B0604020202020204" pitchFamily="34" charset="0"/>
              </a:rPr>
              <a:t>hecking Account </a:t>
            </a:r>
            <a:r>
              <a:rPr lang="en-US" sz="3600" dirty="0">
                <a:cs typeface="Helvetica" panose="020B0604020202020204" pitchFamily="34" charset="0"/>
              </a:rPr>
              <a:t>using its personal details.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a customer to </a:t>
            </a:r>
            <a:r>
              <a:rPr lang="en-US" sz="3600" b="1" dirty="0">
                <a:cs typeface="Helvetica" panose="020B0604020202020204" pitchFamily="34" charset="0"/>
              </a:rPr>
              <a:t>deposit</a:t>
            </a:r>
            <a:r>
              <a:rPr lang="en-US" sz="3600" dirty="0">
                <a:cs typeface="Helvetica" panose="020B0604020202020204" pitchFamily="34" charset="0"/>
              </a:rPr>
              <a:t> funds into an existing account.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the customer to </a:t>
            </a:r>
            <a:r>
              <a:rPr lang="en-US" sz="3600" b="1" dirty="0">
                <a:cs typeface="Helvetica" panose="020B0604020202020204" pitchFamily="34" charset="0"/>
              </a:rPr>
              <a:t>withdraw</a:t>
            </a:r>
            <a:r>
              <a:rPr lang="en-US" sz="3600" dirty="0">
                <a:cs typeface="Helvetica" panose="020B0604020202020204" pitchFamily="34" charset="0"/>
              </a:rPr>
              <a:t> funds from an existing account.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cs typeface="Helvetica" panose="020B0604020202020204" pitchFamily="34" charset="0"/>
              </a:rPr>
              <a:t>Allow the customer to </a:t>
            </a:r>
            <a:r>
              <a:rPr lang="pt-BR" sz="3600" b="1" dirty="0">
                <a:cs typeface="Helvetica" panose="020B0604020202020204" pitchFamily="34" charset="0"/>
              </a:rPr>
              <a:t>close </a:t>
            </a:r>
            <a:r>
              <a:rPr lang="pt-BR" sz="3600" dirty="0">
                <a:cs typeface="Helvetica" panose="020B0604020202020204" pitchFamily="34" charset="0"/>
              </a:rPr>
              <a:t>a </a:t>
            </a: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anose="020B0604020202020204" pitchFamily="34" charset="0"/>
              </a:rPr>
              <a:t>Checking Account </a:t>
            </a:r>
            <a:r>
              <a:rPr lang="pt-BR" sz="3600" dirty="0">
                <a:cs typeface="Helvetica" panose="020B0604020202020204" pitchFamily="34" charset="0"/>
              </a:rPr>
              <a:t>only if the balance is zero.</a:t>
            </a:r>
            <a:endParaRPr lang="en-US" sz="3600" dirty="0">
              <a:cs typeface="Helvetica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cs typeface="Helvetica" panose="020B0604020202020204" pitchFamily="34" charset="0"/>
              </a:rPr>
              <a:t>Do not allow the Customer to Withdraw more than the existing funds.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to </a:t>
            </a:r>
            <a:r>
              <a:rPr lang="en-US" sz="3600" b="1" dirty="0">
                <a:cs typeface="Helvetica" panose="020B0604020202020204" pitchFamily="34" charset="0"/>
              </a:rPr>
              <a:t>get the account details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to </a:t>
            </a:r>
            <a:r>
              <a:rPr lang="en-US" sz="3600" b="1" dirty="0">
                <a:cs typeface="Helvetica" panose="020B0604020202020204" pitchFamily="34" charset="0"/>
              </a:rPr>
              <a:t>get the customer details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+mn-lt"/>
                <a:cs typeface="Helvetica" panose="020B0604020202020204" pitchFamily="34" charset="0"/>
              </a:rPr>
              <a:t>DDD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express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the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Model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with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br>
              <a:rPr lang="pt-BR" sz="4800" dirty="0">
                <a:latin typeface="+mn-lt"/>
                <a:cs typeface="Helvetica" panose="020B0604020202020204" pitchFamily="34" charset="0"/>
              </a:rPr>
            </a:b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Value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Objects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,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Entities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and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Services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.</a:t>
            </a:r>
            <a:endParaRPr lang="en-US" sz="4800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cxnSpLocks/>
            <a:stCxn id="23" idx="0"/>
            <a:endCxn id="6" idx="5"/>
          </p:cNvCxnSpPr>
          <p:nvPr/>
        </p:nvCxnSpPr>
        <p:spPr>
          <a:xfrm rot="5400000" flipH="1" flipV="1">
            <a:off x="9233991" y="3795567"/>
            <a:ext cx="557536" cy="1280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  <a:stCxn id="9" idx="0"/>
            <a:endCxn id="6" idx="3"/>
          </p:cNvCxnSpPr>
          <p:nvPr/>
        </p:nvCxnSpPr>
        <p:spPr>
          <a:xfrm rot="5400000" flipH="1" flipV="1">
            <a:off x="5608205" y="3371931"/>
            <a:ext cx="761295" cy="1179124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cxnSpLocks/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28334" y="-104145"/>
            <a:ext cx="12169521" cy="7396802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806 w 12030720"/>
              <a:gd name="connsiteY0" fmla="*/ 3680875 h 7396431"/>
              <a:gd name="connsiteX1" fmla="*/ 1200278 w 12030720"/>
              <a:gd name="connsiteY1" fmla="*/ 1803863 h 7396431"/>
              <a:gd name="connsiteX2" fmla="*/ 6214399 w 12030720"/>
              <a:gd name="connsiteY2" fmla="*/ 409328 h 7396431"/>
              <a:gd name="connsiteX3" fmla="*/ 10366958 w 12030720"/>
              <a:gd name="connsiteY3" fmla="*/ 507223 h 7396431"/>
              <a:gd name="connsiteX4" fmla="*/ 11897325 w 12030720"/>
              <a:gd name="connsiteY4" fmla="*/ 3400839 h 7396431"/>
              <a:gd name="connsiteX5" fmla="*/ 11120814 w 12030720"/>
              <a:gd name="connsiteY5" fmla="*/ 5016818 h 7396431"/>
              <a:gd name="connsiteX6" fmla="*/ 4348173 w 12030720"/>
              <a:gd name="connsiteY6" fmla="*/ 7390296 h 7396431"/>
              <a:gd name="connsiteX7" fmla="*/ 1339345 w 12030720"/>
              <a:gd name="connsiteY7" fmla="*/ 5652971 h 7396431"/>
              <a:gd name="connsiteX8" fmla="*/ 1806 w 12030720"/>
              <a:gd name="connsiteY8" fmla="*/ 3680875 h 7396431"/>
              <a:gd name="connsiteX0" fmla="*/ 29276 w 12058190"/>
              <a:gd name="connsiteY0" fmla="*/ 3680875 h 7397807"/>
              <a:gd name="connsiteX1" fmla="*/ 1227748 w 12058190"/>
              <a:gd name="connsiteY1" fmla="*/ 1803863 h 7397807"/>
              <a:gd name="connsiteX2" fmla="*/ 6241869 w 12058190"/>
              <a:gd name="connsiteY2" fmla="*/ 409328 h 7397807"/>
              <a:gd name="connsiteX3" fmla="*/ 10394428 w 12058190"/>
              <a:gd name="connsiteY3" fmla="*/ 507223 h 7397807"/>
              <a:gd name="connsiteX4" fmla="*/ 11924795 w 12058190"/>
              <a:gd name="connsiteY4" fmla="*/ 3400839 h 7397807"/>
              <a:gd name="connsiteX5" fmla="*/ 11148284 w 12058190"/>
              <a:gd name="connsiteY5" fmla="*/ 5016818 h 7397807"/>
              <a:gd name="connsiteX6" fmla="*/ 4375643 w 12058190"/>
              <a:gd name="connsiteY6" fmla="*/ 7390296 h 7397807"/>
              <a:gd name="connsiteX7" fmla="*/ 2017930 w 12058190"/>
              <a:gd name="connsiteY7" fmla="*/ 5906349 h 7397807"/>
              <a:gd name="connsiteX8" fmla="*/ 29276 w 12058190"/>
              <a:gd name="connsiteY8" fmla="*/ 3680875 h 7397807"/>
              <a:gd name="connsiteX0" fmla="*/ 2785 w 12031699"/>
              <a:gd name="connsiteY0" fmla="*/ 3680875 h 7396802"/>
              <a:gd name="connsiteX1" fmla="*/ 1201257 w 12031699"/>
              <a:gd name="connsiteY1" fmla="*/ 1803863 h 7396802"/>
              <a:gd name="connsiteX2" fmla="*/ 6215378 w 12031699"/>
              <a:gd name="connsiteY2" fmla="*/ 409328 h 7396802"/>
              <a:gd name="connsiteX3" fmla="*/ 10367937 w 12031699"/>
              <a:gd name="connsiteY3" fmla="*/ 507223 h 7396802"/>
              <a:gd name="connsiteX4" fmla="*/ 11898304 w 12031699"/>
              <a:gd name="connsiteY4" fmla="*/ 3400839 h 7396802"/>
              <a:gd name="connsiteX5" fmla="*/ 11121793 w 12031699"/>
              <a:gd name="connsiteY5" fmla="*/ 5016818 h 7396802"/>
              <a:gd name="connsiteX6" fmla="*/ 4349152 w 12031699"/>
              <a:gd name="connsiteY6" fmla="*/ 7390296 h 7396802"/>
              <a:gd name="connsiteX7" fmla="*/ 1991439 w 12031699"/>
              <a:gd name="connsiteY7" fmla="*/ 5906349 h 7396802"/>
              <a:gd name="connsiteX8" fmla="*/ 904824 w 12031699"/>
              <a:gd name="connsiteY8" fmla="*/ 5167961 h 7396802"/>
              <a:gd name="connsiteX9" fmla="*/ 2785 w 12031699"/>
              <a:gd name="connsiteY9" fmla="*/ 3680875 h 739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1699" h="7396802">
                <a:moveTo>
                  <a:pt x="2785" y="3680875"/>
                </a:moveTo>
                <a:cubicBezTo>
                  <a:pt x="52191" y="3120192"/>
                  <a:pt x="168747" y="2328860"/>
                  <a:pt x="1201257" y="1803863"/>
                </a:cubicBezTo>
                <a:cubicBezTo>
                  <a:pt x="2233767" y="1278866"/>
                  <a:pt x="3760277" y="1101968"/>
                  <a:pt x="6215378" y="409328"/>
                </a:cubicBezTo>
                <a:cubicBezTo>
                  <a:pt x="8670479" y="-283312"/>
                  <a:pt x="9420783" y="8638"/>
                  <a:pt x="10367937" y="507223"/>
                </a:cubicBezTo>
                <a:cubicBezTo>
                  <a:pt x="11315091" y="1005808"/>
                  <a:pt x="11728754" y="2794806"/>
                  <a:pt x="11898304" y="3400839"/>
                </a:cubicBezTo>
                <a:cubicBezTo>
                  <a:pt x="12067854" y="4006872"/>
                  <a:pt x="12276920" y="4466991"/>
                  <a:pt x="11121793" y="5016818"/>
                </a:cubicBezTo>
                <a:cubicBezTo>
                  <a:pt x="8358601" y="5982613"/>
                  <a:pt x="5979397" y="7284270"/>
                  <a:pt x="4349152" y="7390296"/>
                </a:cubicBezTo>
                <a:cubicBezTo>
                  <a:pt x="2718907" y="7496322"/>
                  <a:pt x="2565494" y="6276738"/>
                  <a:pt x="1991439" y="5906349"/>
                </a:cubicBezTo>
                <a:cubicBezTo>
                  <a:pt x="1417384" y="5535960"/>
                  <a:pt x="1236266" y="5538873"/>
                  <a:pt x="904824" y="5167961"/>
                </a:cubicBezTo>
                <a:cubicBezTo>
                  <a:pt x="573382" y="4797049"/>
                  <a:pt x="-46621" y="4241558"/>
                  <a:pt x="2785" y="368087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b="1" u="sng" dirty="0" err="1">
                <a:solidFill>
                  <a:schemeClr val="bg1"/>
                </a:solidFill>
                <a:cs typeface="Helvetica" panose="020B0604020202020204" pitchFamily="34" charset="0"/>
              </a:rPr>
              <a:t>Customer</a:t>
            </a:r>
            <a:endParaRPr lang="en-US" sz="3600" b="1" u="sng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4240368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b="1" u="sng" dirty="0">
                <a:solidFill>
                  <a:schemeClr val="bg1"/>
                </a:solidFill>
                <a:cs typeface="Helvetica" panose="020B0604020202020204" pitchFamily="34" charset="0"/>
              </a:rPr>
              <a:t>Checking Account</a:t>
            </a:r>
            <a:endParaRPr lang="en-US" sz="3600" b="1" u="sng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763025" y="1572999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 Date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Transaction</a:t>
            </a:r>
            <a:b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02748" y="747276"/>
            <a:ext cx="2769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cs typeface="Helvetica" panose="020B0604020202020204" pitchFamily="34" charset="0"/>
              </a:rPr>
              <a:t>Virtual Wallet </a:t>
            </a:r>
            <a:br>
              <a:rPr lang="pt-BR" sz="2800" b="1" dirty="0">
                <a:cs typeface="Helvetica" panose="020B0604020202020204" pitchFamily="34" charset="0"/>
              </a:rPr>
            </a:br>
            <a:r>
              <a:rPr lang="pt-BR" sz="2800" b="1" dirty="0">
                <a:cs typeface="Helvetica" panose="020B0604020202020204" pitchFamily="34" charset="0"/>
              </a:rPr>
              <a:t>Bounded Context</a:t>
            </a:r>
            <a:endParaRPr lang="en-US" sz="2800" b="1" dirty="0"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Transaction</a:t>
            </a:r>
            <a:b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7" name="Elipse 21">
            <a:extLst>
              <a:ext uri="{FF2B5EF4-FFF2-40B4-BE49-F238E27FC236}">
                <a16:creationId xmlns:a16="http://schemas.microsoft.com/office/drawing/2014/main" id="{6267E433-6A3C-4673-944B-C428CEE71FCD}"/>
              </a:ext>
            </a:extLst>
          </p:cNvPr>
          <p:cNvSpPr/>
          <p:nvPr/>
        </p:nvSpPr>
        <p:spPr>
          <a:xfrm>
            <a:off x="188241" y="4409472"/>
            <a:ext cx="1204045" cy="573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Helvetica" panose="020B0604020202020204" pitchFamily="34" charset="0"/>
              </a:rPr>
              <a:t>Value Object</a:t>
            </a:r>
            <a:endParaRPr lang="en-US" sz="12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CA931849-96D2-4DA5-834D-10947DE3E94A}"/>
              </a:ext>
            </a:extLst>
          </p:cNvPr>
          <p:cNvSpPr/>
          <p:nvPr/>
        </p:nvSpPr>
        <p:spPr>
          <a:xfrm>
            <a:off x="223929" y="5136022"/>
            <a:ext cx="1103152" cy="6625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cs typeface="Helvetica" panose="020B0604020202020204" pitchFamily="34" charset="0"/>
              </a:rPr>
              <a:t>Entity</a:t>
            </a:r>
            <a:endParaRPr lang="en-US" sz="20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31" name="Elipse 4">
            <a:extLst>
              <a:ext uri="{FF2B5EF4-FFF2-40B4-BE49-F238E27FC236}">
                <a16:creationId xmlns:a16="http://schemas.microsoft.com/office/drawing/2014/main" id="{ED174BE2-4F1C-4077-A15B-4500481F33B0}"/>
              </a:ext>
            </a:extLst>
          </p:cNvPr>
          <p:cNvSpPr/>
          <p:nvPr/>
        </p:nvSpPr>
        <p:spPr>
          <a:xfrm>
            <a:off x="236049" y="5942042"/>
            <a:ext cx="1103152" cy="6625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b="1" u="sng" dirty="0">
                <a:solidFill>
                  <a:schemeClr val="bg1"/>
                </a:solidFill>
                <a:cs typeface="Helvetica" panose="020B0604020202020204" pitchFamily="34" charset="0"/>
              </a:rPr>
              <a:t>Aggregate</a:t>
            </a:r>
            <a:endParaRPr lang="en-US" sz="2000" b="1" u="sng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EF89-CF44-4390-B2DD-F651151A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Domain-Driven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CFCA-A308-4D6C-B04D-E1B7958F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Value Object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Aggregate Root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Use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Bounded Context</a:t>
            </a:r>
          </a:p>
          <a:p>
            <a:r>
              <a:rPr lang="en-US" dirty="0"/>
              <a:t>Entity Factory</a:t>
            </a:r>
          </a:p>
          <a:p>
            <a:r>
              <a:rPr lang="en-US" dirty="0"/>
              <a:t>Domain Service</a:t>
            </a:r>
          </a:p>
          <a:p>
            <a:r>
              <a:rPr lang="en-US" dirty="0"/>
              <a:t>Application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6932A-2899-4CD0-BD27-1185A1D7780C}"/>
              </a:ext>
            </a:extLst>
          </p:cNvPr>
          <p:cNvSpPr/>
          <p:nvPr/>
        </p:nvSpPr>
        <p:spPr>
          <a:xfrm>
            <a:off x="838200" y="4593479"/>
            <a:ext cx="10658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https://github.com/ivanpaulovich/clean-architecture-manga/wiki/Domain-Driven-Design-Patterns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3F00-AE35-4ED0-A156-47629A0A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The Three Laws of TDD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37B3-DEC3-4205-9565-0CC7ED0E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allowed to write any production code unless it is to make a failing unit test pass.</a:t>
            </a:r>
          </a:p>
          <a:p>
            <a:r>
              <a:rPr lang="en-US" dirty="0"/>
              <a:t>You are not allowed to write any more of a unit test than is sufficient to fail; and compilation failures are failures.</a:t>
            </a:r>
          </a:p>
          <a:p>
            <a:r>
              <a:rPr lang="en-US" dirty="0"/>
              <a:t>You are not allowed to write any more production code than is sufficient to pass the one failing unit test.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42E98-939B-40C3-BF56-E7C0DC42D18D}"/>
              </a:ext>
            </a:extLst>
          </p:cNvPr>
          <p:cNvSpPr/>
          <p:nvPr/>
        </p:nvSpPr>
        <p:spPr>
          <a:xfrm>
            <a:off x="838200" y="4842167"/>
            <a:ext cx="6548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http://butunclebob.com/ArticleS.UncleBob.TheThreeRulesOfTdd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latin typeface="+mn-lt"/>
                <a:cs typeface="Helvetica" panose="020B0604020202020204" pitchFamily="34" charset="0"/>
              </a:rPr>
              <a:t>Instructions</a:t>
            </a:r>
            <a:endParaRPr lang="en-US" b="1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cs typeface="Helvetica" panose="020B0604020202020204" pitchFamily="34" charset="0"/>
              </a:rPr>
              <a:t>The initial code base (</a:t>
            </a:r>
            <a:r>
              <a:rPr lang="pt-BR" b="1" dirty="0">
                <a:cs typeface="Helvetica" panose="020B0604020202020204" pitchFamily="34" charset="0"/>
              </a:rPr>
              <a:t>kata-initial</a:t>
            </a:r>
            <a:r>
              <a:rPr lang="pt-BR" dirty="0">
                <a:cs typeface="Helvetica" panose="020B0604020202020204" pitchFamily="34" charset="0"/>
              </a:rPr>
              <a:t> branch), the steps and the final solution are available at:</a:t>
            </a:r>
          </a:p>
          <a:p>
            <a:pPr marL="0" indent="0">
              <a:buNone/>
            </a:pPr>
            <a:br>
              <a:rPr lang="en-US" sz="2400" dirty="0">
                <a:cs typeface="Helvetica" panose="020B0604020202020204" pitchFamily="34" charset="0"/>
                <a:hlinkClick r:id="rId2"/>
              </a:rPr>
            </a:br>
            <a:r>
              <a:rPr lang="en-US" sz="2400" dirty="0">
                <a:hlinkClick r:id="rId3"/>
              </a:rPr>
              <a:t>https://github.com/ivanpaulovich/ddd-tdd-rich-domain-model-dojo-kata</a:t>
            </a:r>
            <a:endParaRPr lang="en-US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Helvetica" panose="020B0604020202020204" pitchFamily="34" charset="0"/>
              </a:rPr>
              <a:t>What did your learn?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" panose="020B0604020202020204" pitchFamily="34" charset="0"/>
              </a:rPr>
              <a:t>Please explain Entities and Aggregate Roots in your own words.</a:t>
            </a:r>
          </a:p>
          <a:p>
            <a:r>
              <a:rPr lang="en-US" dirty="0">
                <a:cs typeface="Helvetica" panose="020B0604020202020204" pitchFamily="34" charset="0"/>
              </a:rPr>
              <a:t>Were you able to identify the Aggregate Root boundaries?</a:t>
            </a:r>
          </a:p>
          <a:p>
            <a:r>
              <a:rPr lang="en-US" dirty="0">
                <a:cs typeface="Helvetica" panose="020B0604020202020204" pitchFamily="34" charset="0"/>
              </a:rPr>
              <a:t>What’s the benefits and issues of implementing Value Objects?</a:t>
            </a:r>
          </a:p>
        </p:txBody>
      </p:sp>
    </p:spTree>
    <p:extLst>
      <p:ext uri="{BB962C8B-B14F-4D97-AF65-F5344CB8AC3E}">
        <p14:creationId xmlns:p14="http://schemas.microsoft.com/office/powerpoint/2010/main" val="3844849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</TotalTime>
  <Words>292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Nordax-Hackthon.2020.1</vt:lpstr>
      <vt:lpstr>Virtual Wallet Use Cases</vt:lpstr>
      <vt:lpstr>DDD express the Model with  Value Objects, Entities and Services.</vt:lpstr>
      <vt:lpstr>PowerPoint Presentation</vt:lpstr>
      <vt:lpstr>Domain-Driven Design Patterns</vt:lpstr>
      <vt:lpstr>The Three Laws of TDD</vt:lpstr>
      <vt:lpstr>Instructions</vt:lpstr>
      <vt:lpstr>What did your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215</cp:revision>
  <dcterms:created xsi:type="dcterms:W3CDTF">2018-08-11T19:23:31Z</dcterms:created>
  <dcterms:modified xsi:type="dcterms:W3CDTF">2020-01-13T13:47:21Z</dcterms:modified>
</cp:coreProperties>
</file>