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89" r:id="rId4"/>
    <p:sldId id="307" r:id="rId5"/>
    <p:sldId id="288" r:id="rId6"/>
    <p:sldId id="328" r:id="rId7"/>
    <p:sldId id="299" r:id="rId8"/>
    <p:sldId id="329" r:id="rId9"/>
    <p:sldId id="290" r:id="rId10"/>
    <p:sldId id="317" r:id="rId11"/>
    <p:sldId id="281" r:id="rId12"/>
    <p:sldId id="330" r:id="rId13"/>
    <p:sldId id="331" r:id="rId14"/>
    <p:sldId id="340" r:id="rId15"/>
    <p:sldId id="339" r:id="rId16"/>
    <p:sldId id="298" r:id="rId17"/>
    <p:sldId id="332" r:id="rId18"/>
    <p:sldId id="291" r:id="rId19"/>
    <p:sldId id="313" r:id="rId20"/>
    <p:sldId id="316" r:id="rId21"/>
    <p:sldId id="260" r:id="rId22"/>
    <p:sldId id="263" r:id="rId23"/>
    <p:sldId id="309" r:id="rId24"/>
    <p:sldId id="333" r:id="rId25"/>
    <p:sldId id="292" r:id="rId26"/>
    <p:sldId id="308" r:id="rId27"/>
    <p:sldId id="282" r:id="rId28"/>
    <p:sldId id="300" r:id="rId29"/>
    <p:sldId id="301" r:id="rId30"/>
    <p:sldId id="302" r:id="rId31"/>
    <p:sldId id="283" r:id="rId32"/>
    <p:sldId id="284" r:id="rId33"/>
    <p:sldId id="267" r:id="rId34"/>
    <p:sldId id="287" r:id="rId35"/>
    <p:sldId id="318" r:id="rId36"/>
    <p:sldId id="268" r:id="rId37"/>
    <p:sldId id="269" r:id="rId38"/>
    <p:sldId id="319" r:id="rId39"/>
    <p:sldId id="327" r:id="rId40"/>
    <p:sldId id="338" r:id="rId41"/>
    <p:sldId id="320" r:id="rId42"/>
    <p:sldId id="293" r:id="rId43"/>
    <p:sldId id="334" r:id="rId44"/>
    <p:sldId id="335" r:id="rId45"/>
    <p:sldId id="271" r:id="rId46"/>
    <p:sldId id="286" r:id="rId47"/>
    <p:sldId id="336" r:id="rId48"/>
    <p:sldId id="272" r:id="rId49"/>
    <p:sldId id="273" r:id="rId50"/>
    <p:sldId id="337" r:id="rId51"/>
    <p:sldId id="304" r:id="rId52"/>
    <p:sldId id="303" r:id="rId53"/>
    <p:sldId id="278" r:id="rId54"/>
    <p:sldId id="321" r:id="rId55"/>
    <p:sldId id="325" r:id="rId56"/>
    <p:sldId id="279" r:id="rId57"/>
    <p:sldId id="276" r:id="rId58"/>
    <p:sldId id="322" r:id="rId59"/>
    <p:sldId id="323" r:id="rId60"/>
    <p:sldId id="32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2" autoAdjust="0"/>
    <p:restoredTop sz="57496" autoAdjust="0"/>
  </p:normalViewPr>
  <p:slideViewPr>
    <p:cSldViewPr snapToGrid="0">
      <p:cViewPr varScale="1">
        <p:scale>
          <a:sx n="64" d="100"/>
          <a:sy n="64" d="100"/>
        </p:scale>
        <p:origin x="20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6A73D-57F4-440B-B52B-01CDD049AF0C}" type="datetimeFigureOut">
              <a:rPr lang="en-US" smtClean="0"/>
              <a:t>4/16/2017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2989D-DF34-440D-BFDE-52800184BD9F}" type="slidenum">
              <a:rPr lang="en-US" smtClean="0"/>
              <a:t>‹#›</a:t>
            </a:fld>
            <a:endParaRPr lang="en-US"/>
          </a:p>
        </p:txBody>
      </p:sp>
    </p:spTree>
    <p:extLst>
      <p:ext uri="{BB962C8B-B14F-4D97-AF65-F5344CB8AC3E}">
        <p14:creationId xmlns:p14="http://schemas.microsoft.com/office/powerpoint/2010/main" val="26714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http://i.imgur.com/wR3ZxfB.jpg</a:t>
            </a:r>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a:t>
            </a:fld>
            <a:endParaRPr lang="en-US"/>
          </a:p>
        </p:txBody>
      </p:sp>
    </p:spTree>
    <p:extLst>
      <p:ext uri="{BB962C8B-B14F-4D97-AF65-F5344CB8AC3E}">
        <p14:creationId xmlns:p14="http://schemas.microsoft.com/office/powerpoint/2010/main" val="121970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JavaScript run some functions and determine the difference in loading between statements and expressions.</a:t>
            </a:r>
          </a:p>
          <a:p>
            <a:r>
              <a:rPr lang="en-US" dirty="0" smtClean="0"/>
              <a:t>As</a:t>
            </a:r>
            <a:r>
              <a:rPr lang="en-US" baseline="0" dirty="0" smtClean="0"/>
              <a:t> you can see here in the demo, we have a web page in IE on the left and the IE debug tools on the right.</a:t>
            </a:r>
          </a:p>
          <a:p>
            <a:r>
              <a:rPr lang="en-US" baseline="0" dirty="0" smtClean="0"/>
              <a:t>The developer tools show an html page containing a single button that runs some script.</a:t>
            </a:r>
          </a:p>
          <a:p>
            <a:r>
              <a:rPr lang="en-US" baseline="0" dirty="0" smtClean="0"/>
              <a:t>In its corresponding JS file we see the declarations for all 3 function types starting with a </a:t>
            </a:r>
          </a:p>
          <a:p>
            <a:endParaRPr lang="en-US" baseline="0" dirty="0" smtClean="0"/>
          </a:p>
          <a:p>
            <a:r>
              <a:rPr lang="en-US" baseline="0" dirty="0" smtClean="0"/>
              <a:t>function statement the top of the file that returns a string into a variable named "s" in the calling code.</a:t>
            </a:r>
          </a:p>
          <a:p>
            <a:endParaRPr lang="en-US" baseline="0" dirty="0" smtClean="0"/>
          </a:p>
          <a:p>
            <a:r>
              <a:rPr lang="en-US" baseline="0" dirty="0" smtClean="0"/>
              <a:t>The function expression does the same by returning a string with the value "function expression" in it, and it returns that value into a variable named "e". In this case we are using both the function statement and expression the same way. </a:t>
            </a:r>
          </a:p>
          <a:p>
            <a:endParaRPr lang="en-US" baseline="0" dirty="0" smtClean="0"/>
          </a:p>
          <a:p>
            <a:r>
              <a:rPr lang="en-US" baseline="0" dirty="0" smtClean="0"/>
              <a:t>These two functions sit alongside an IIFE, which does not return any value as its job is to run the code immediately. </a:t>
            </a:r>
          </a:p>
          <a:p>
            <a:endParaRPr lang="en-US" baseline="0" dirty="0" smtClean="0"/>
          </a:p>
          <a:p>
            <a:r>
              <a:rPr lang="en-US" baseline="0" dirty="0" smtClean="0"/>
              <a:t>let's create a breakpoint, and see these dynamics in action. But before we do, let's take note that the call to the function </a:t>
            </a:r>
            <a:r>
              <a:rPr lang="en-US" i="1" baseline="0" dirty="0" smtClean="0"/>
              <a:t>expression</a:t>
            </a:r>
            <a:r>
              <a:rPr lang="en-US" baseline="0" dirty="0" smtClean="0"/>
              <a:t> happens before its location so that should error. I'll hit F5 now.</a:t>
            </a:r>
          </a:p>
          <a:p>
            <a:endParaRPr lang="en-US" baseline="0" dirty="0" smtClean="0"/>
          </a:p>
          <a:p>
            <a:r>
              <a:rPr lang="en-US" baseline="0" dirty="0" smtClean="0"/>
              <a:t>As you can see, the code doesn't even make it to the break point.</a:t>
            </a:r>
          </a:p>
          <a:p>
            <a:r>
              <a:rPr lang="en-US" baseline="0" dirty="0" smtClean="0"/>
              <a:t>The function statement runs as you'd expect.  The expression does not. This is because its trying to call the function expression before it loads, and expressions load where they are located in code – so it's not loaded yet.</a:t>
            </a:r>
          </a:p>
          <a:p>
            <a:r>
              <a:rPr lang="en-US" baseline="0" dirty="0" smtClean="0"/>
              <a:t>If we swap the call and declaration of the function expression, then it should work. </a:t>
            </a:r>
          </a:p>
          <a:p>
            <a:r>
              <a:rPr lang="en-US" baseline="0" dirty="0" smtClean="0"/>
              <a:t>Let's try running the code again.</a:t>
            </a:r>
          </a:p>
          <a:p>
            <a:r>
              <a:rPr lang="en-US" baseline="0" dirty="0" smtClean="0"/>
              <a:t>We see it makes it to the breakpoint, so we know the expression has worked. Let's continue running and take a look at the IE output console, we can see that all three functions run, including the IIFE that ran with no need to call it.</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20960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closure is a special kind of object that combines two things: a function, and the environment in which that function was created. The environment consists of any local variables that were in-scope at the time that the closure was created. </a:t>
            </a:r>
            <a:endParaRPr lang="en-US" dirty="0" smtClean="0"/>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25</a:t>
            </a:fld>
            <a:endParaRPr lang="en-US"/>
          </a:p>
        </p:txBody>
      </p:sp>
    </p:spTree>
    <p:extLst>
      <p:ext uri="{BB962C8B-B14F-4D97-AF65-F5344CB8AC3E}">
        <p14:creationId xmlns:p14="http://schemas.microsoft.com/office/powerpoint/2010/main" val="424510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JavaScript run some functions and determine the difference in loading between statements and expressions.</a:t>
            </a:r>
          </a:p>
          <a:p>
            <a:r>
              <a:rPr lang="en-US" dirty="0" smtClean="0"/>
              <a:t>As</a:t>
            </a:r>
            <a:r>
              <a:rPr lang="en-US" baseline="0" dirty="0" smtClean="0"/>
              <a:t> you can see here in the demo, we have a web page in IE on the left and the IE debug tools on the right.</a:t>
            </a:r>
          </a:p>
          <a:p>
            <a:r>
              <a:rPr lang="en-US" baseline="0" dirty="0" smtClean="0"/>
              <a:t>The developer tools show an html page containing a single button that runs some script.</a:t>
            </a:r>
          </a:p>
          <a:p>
            <a:r>
              <a:rPr lang="en-US" baseline="0" dirty="0" smtClean="0"/>
              <a:t>In its corresponding JS file we see the declarations for all 3 function types starting with a </a:t>
            </a:r>
          </a:p>
          <a:p>
            <a:endParaRPr lang="en-US" baseline="0" dirty="0" smtClean="0"/>
          </a:p>
          <a:p>
            <a:r>
              <a:rPr lang="en-US" baseline="0" dirty="0" smtClean="0"/>
              <a:t>function statement the top of the file that returns a string into a variable named "s" in the calling code.</a:t>
            </a:r>
          </a:p>
          <a:p>
            <a:endParaRPr lang="en-US" baseline="0" dirty="0" smtClean="0"/>
          </a:p>
          <a:p>
            <a:r>
              <a:rPr lang="en-US" baseline="0" dirty="0" smtClean="0"/>
              <a:t>The function expression does the same by returning a string with the value "function expression" in it, and it returns that value into a variable named "e". In this case we are using both the function statement and expression the same way. </a:t>
            </a:r>
          </a:p>
          <a:p>
            <a:endParaRPr lang="en-US" baseline="0" dirty="0" smtClean="0"/>
          </a:p>
          <a:p>
            <a:r>
              <a:rPr lang="en-US" baseline="0" dirty="0" smtClean="0"/>
              <a:t>These two functions sit alongside an IIFE, which does not return any value as its job is to run the code immediately. </a:t>
            </a:r>
          </a:p>
          <a:p>
            <a:endParaRPr lang="en-US" baseline="0" dirty="0" smtClean="0"/>
          </a:p>
          <a:p>
            <a:r>
              <a:rPr lang="en-US" baseline="0" dirty="0" smtClean="0"/>
              <a:t>let's create a breakpoint, and see these dynamics in action. But before we do, let's take note that the call to the function </a:t>
            </a:r>
            <a:r>
              <a:rPr lang="en-US" i="1" baseline="0" dirty="0" smtClean="0"/>
              <a:t>expression</a:t>
            </a:r>
            <a:r>
              <a:rPr lang="en-US" baseline="0" dirty="0" smtClean="0"/>
              <a:t> happens before its location so that should error. I'll hit F5 now.</a:t>
            </a:r>
          </a:p>
          <a:p>
            <a:endParaRPr lang="en-US" baseline="0" dirty="0" smtClean="0"/>
          </a:p>
          <a:p>
            <a:r>
              <a:rPr lang="en-US" baseline="0" dirty="0" smtClean="0"/>
              <a:t>As you can see, the code doesn't even make it to the break point.</a:t>
            </a:r>
          </a:p>
          <a:p>
            <a:r>
              <a:rPr lang="en-US" baseline="0" dirty="0" smtClean="0"/>
              <a:t>The function statement runs as you'd expect.  The expression does not. This is because its trying to call the function expression before it loads, and expressions load where they are located in code – so it's not loaded yet.</a:t>
            </a:r>
          </a:p>
          <a:p>
            <a:r>
              <a:rPr lang="en-US" baseline="0" dirty="0" smtClean="0"/>
              <a:t>If we swap the call and declaration of the function expression, then it should work. </a:t>
            </a:r>
          </a:p>
          <a:p>
            <a:r>
              <a:rPr lang="en-US" baseline="0" dirty="0" smtClean="0"/>
              <a:t>Let's try running the code again.</a:t>
            </a:r>
          </a:p>
          <a:p>
            <a:r>
              <a:rPr lang="en-US" baseline="0" dirty="0" smtClean="0"/>
              <a:t>We see it makes it to the breakpoint, so we know the expression has worked. Let's continue running and take a look at the IE output console, we can see that all three functions run, including the IIFE that ran with no need to call it.</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6567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Arrays in JS aren't real arrays, they're phony</a:t>
            </a:r>
          </a:p>
          <a:p>
            <a:r>
              <a:rPr lang="en-US" dirty="0" smtClean="0"/>
              <a:t>no dimensions</a:t>
            </a:r>
          </a:p>
          <a:p>
            <a:r>
              <a:rPr lang="en-US" dirty="0" smtClean="0"/>
              <a:t>no out of bounds errors</a:t>
            </a:r>
          </a:p>
          <a:p>
            <a:endParaRPr lang="en-US" dirty="0" smtClean="0"/>
          </a:p>
        </p:txBody>
      </p:sp>
      <p:sp>
        <p:nvSpPr>
          <p:cNvPr id="4" name="Slide Number Placeholder 3"/>
          <p:cNvSpPr>
            <a:spLocks noGrp="1"/>
          </p:cNvSpPr>
          <p:nvPr>
            <p:ph type="sldNum" sz="quarter" idx="10"/>
          </p:nvPr>
        </p:nvSpPr>
        <p:spPr/>
        <p:txBody>
          <a:bodyPr/>
          <a:lstStyle/>
          <a:p>
            <a:fld id="{71F2989D-DF34-440D-BFDE-52800184BD9F}" type="slidenum">
              <a:rPr lang="en-US" smtClean="0"/>
              <a:t>27</a:t>
            </a:fld>
            <a:endParaRPr lang="en-US"/>
          </a:p>
        </p:txBody>
      </p:sp>
    </p:spTree>
    <p:extLst>
      <p:ext uri="{BB962C8B-B14F-4D97-AF65-F5344CB8AC3E}">
        <p14:creationId xmlns:p14="http://schemas.microsoft.com/office/powerpoint/2010/main" val="416519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29</a:t>
            </a:fld>
            <a:endParaRPr lang="en-US"/>
          </a:p>
        </p:txBody>
      </p:sp>
    </p:spTree>
    <p:extLst>
      <p:ext uri="{BB962C8B-B14F-4D97-AF65-F5344CB8AC3E}">
        <p14:creationId xmlns:p14="http://schemas.microsoft.com/office/powerpoint/2010/main" val="267588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31</a:t>
            </a:fld>
            <a:endParaRPr lang="en-US"/>
          </a:p>
        </p:txBody>
      </p:sp>
    </p:spTree>
    <p:extLst>
      <p:ext uri="{BB962C8B-B14F-4D97-AF65-F5344CB8AC3E}">
        <p14:creationId xmlns:p14="http://schemas.microsoft.com/office/powerpoint/2010/main" val="200338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32</a:t>
            </a:fld>
            <a:endParaRPr lang="en-US"/>
          </a:p>
        </p:txBody>
      </p:sp>
    </p:spTree>
    <p:extLst>
      <p:ext uri="{BB962C8B-B14F-4D97-AF65-F5344CB8AC3E}">
        <p14:creationId xmlns:p14="http://schemas.microsoft.com/office/powerpoint/2010/main" val="372270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has two sets of equality operators, </a:t>
            </a:r>
            <a:r>
              <a:rPr lang="en-US" b="1" i="1" dirty="0" smtClean="0"/>
              <a:t>equal to</a:t>
            </a:r>
            <a:r>
              <a:rPr lang="en-US" b="1" dirty="0" smtClean="0"/>
              <a:t> </a:t>
            </a:r>
            <a:r>
              <a:rPr lang="en-US" dirty="0" smtClean="0"/>
              <a:t>(==)</a:t>
            </a:r>
            <a:r>
              <a:rPr lang="en-US" baseline="0" dirty="0" smtClean="0"/>
              <a:t> and </a:t>
            </a:r>
            <a:r>
              <a:rPr lang="en-US" b="1" i="1" dirty="0" smtClean="0"/>
              <a:t>exactly equal to</a:t>
            </a:r>
            <a:r>
              <a:rPr lang="en-US" dirty="0" smtClean="0"/>
              <a:t> (===) and their </a:t>
            </a:r>
            <a:r>
              <a:rPr lang="en-US" baseline="0" dirty="0" smtClean="0"/>
              <a:t>counterparts in </a:t>
            </a:r>
            <a:r>
              <a:rPr lang="en-US" dirty="0" smtClean="0"/>
              <a:t>negation (!= and !==).</a:t>
            </a:r>
            <a:r>
              <a:rPr lang="en-US" baseline="0" dirty="0" smtClean="0"/>
              <a:t>  </a:t>
            </a:r>
            <a:r>
              <a:rPr lang="en-US" dirty="0" smtClean="0"/>
              <a:t>The </a:t>
            </a:r>
            <a:r>
              <a:rPr lang="en-US" i="1" dirty="0" smtClean="0"/>
              <a:t>exactly equals</a:t>
            </a:r>
            <a:r>
              <a:rPr lang="en-US" dirty="0" smtClean="0"/>
              <a:t> works the way you expect. If the two operands are of the same type and have the same value, then </a:t>
            </a:r>
            <a:r>
              <a:rPr lang="en-US" i="1" dirty="0" smtClean="0"/>
              <a:t>exactly equals</a:t>
            </a:r>
            <a:r>
              <a:rPr lang="en-US" dirty="0" smtClean="0"/>
              <a:t> produces true and its negative partner (!==) produces false. The plain equals, OTOH, see different data types and attempts to coerce the values</a:t>
            </a:r>
            <a:r>
              <a:rPr lang="en-US" baseline="0" dirty="0" smtClean="0"/>
              <a:t> </a:t>
            </a:r>
            <a:r>
              <a:rPr lang="en-US" dirty="0" smtClean="0"/>
              <a:t>(it's called type coercion) </a:t>
            </a:r>
            <a:r>
              <a:rPr lang="en-US" baseline="0" dirty="0" smtClean="0"/>
              <a:t>by using a set of many overly complex </a:t>
            </a:r>
            <a:r>
              <a:rPr lang="en-US" dirty="0" smtClean="0"/>
              <a:t>rules.</a:t>
            </a:r>
            <a:r>
              <a:rPr lang="en-US" baseline="0" dirty="0" smtClean="0"/>
              <a:t> </a:t>
            </a:r>
          </a:p>
          <a:p>
            <a:endParaRPr lang="en-US" baseline="0" dirty="0" smtClean="0"/>
          </a:p>
          <a:p>
            <a:r>
              <a:rPr lang="en-US" baseline="0" dirty="0" smtClean="0"/>
              <a:t>It's just not reasonable to memorize all these rules, especially if you are trying to create team standards from them. Therefore, since it's more accurate going with the exactly equals is the best option. </a:t>
            </a:r>
          </a:p>
          <a:p>
            <a:endParaRPr lang="en-US" baseline="0" dirty="0" smtClean="0"/>
          </a:p>
          <a:p>
            <a:r>
              <a:rPr lang="en-US" dirty="0" smtClean="0"/>
              <a:t>Let's see some of this JS equality or non equality as the case may</a:t>
            </a:r>
            <a:r>
              <a:rPr lang="en-US" baseline="0" dirty="0" smtClean="0"/>
              <a:t> be, in action...[demo]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TAKE AWAY: Use the === and !== </a:t>
            </a:r>
            <a:r>
              <a:rPr lang="en-US" baseline="0" dirty="0" err="1" smtClean="0"/>
              <a:t>opeartors</a:t>
            </a:r>
            <a:r>
              <a:rPr lang="en-US" baseline="0" dirty="0" smtClean="0"/>
              <a:t> as they give consistent and accurate results, more closely to what you might expect.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console.log(0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'false');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console.log(false ===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console.log(null === undefined);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console.log('\t\r\n' == 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console.log('\t\r\n'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179754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constitutes something </a:t>
            </a:r>
            <a:r>
              <a:rPr lang="en-US" dirty="0" err="1" smtClean="0"/>
              <a:t>falsy</a:t>
            </a:r>
            <a:r>
              <a:rPr lang="en-US" dirty="0" smtClean="0"/>
              <a:t> in</a:t>
            </a:r>
            <a:r>
              <a:rPr lang="en-US" baseline="0" dirty="0" smtClean="0"/>
              <a:t> JS?</a:t>
            </a:r>
            <a:endParaRPr lang="en-US" dirty="0" smtClean="0"/>
          </a:p>
          <a:p>
            <a:pPr rtl="0"/>
            <a:endParaRPr lang="en-US" sz="1200" b="1"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false. </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(zero)</a:t>
            </a:r>
          </a:p>
          <a:p>
            <a:pPr rtl="0"/>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(empty string)</a:t>
            </a:r>
          </a:p>
          <a:p>
            <a:pPr rtl="0"/>
            <a:r>
              <a:rPr lang="en-US" sz="1200" b="1" i="0" kern="1200" dirty="0" smtClean="0">
                <a:solidFill>
                  <a:schemeClr val="tx1"/>
                </a:solidFill>
                <a:effectLst/>
                <a:latin typeface="+mn-lt"/>
                <a:ea typeface="+mn-ea"/>
                <a:cs typeface="+mn-cs"/>
              </a:rPr>
              <a:t>null</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(a special Number value meaning "Not 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Number")</a:t>
            </a:r>
          </a:p>
          <a:p>
            <a:endParaRPr lang="en-US" dirty="0" smtClean="0"/>
          </a:p>
          <a:p>
            <a:r>
              <a:rPr lang="en-US" sz="1200" b="0" i="0" kern="1200" dirty="0" smtClean="0">
                <a:solidFill>
                  <a:schemeClr val="tx1"/>
                </a:solidFill>
                <a:effectLst/>
                <a:latin typeface="+mn-lt"/>
                <a:ea typeface="+mn-ea"/>
                <a:cs typeface="+mn-cs"/>
              </a:rPr>
              <a:t>All other values are </a:t>
            </a:r>
            <a:r>
              <a:rPr lang="en-US" sz="1200" b="0" i="0" kern="1200" dirty="0" err="1" smtClean="0">
                <a:solidFill>
                  <a:schemeClr val="tx1"/>
                </a:solidFill>
                <a:effectLst/>
                <a:latin typeface="+mn-lt"/>
                <a:ea typeface="+mn-ea"/>
                <a:cs typeface="+mn-cs"/>
              </a:rPr>
              <a:t>truthy</a:t>
            </a:r>
            <a:r>
              <a:rPr lang="en-US" sz="1200" b="0" i="0" kern="1200" dirty="0" smtClean="0">
                <a:solidFill>
                  <a:schemeClr val="tx1"/>
                </a:solidFill>
                <a:effectLst/>
                <a:latin typeface="+mn-lt"/>
                <a:ea typeface="+mn-ea"/>
                <a:cs typeface="+mn-cs"/>
              </a:rPr>
              <a:t>, including "0" (zero in quotes), "false" (false in quotes), empty functions, empty arrays, and empty objects.</a:t>
            </a:r>
          </a:p>
          <a:p>
            <a:endParaRPr lang="en-US" dirty="0" smtClean="0"/>
          </a:p>
          <a:p>
            <a:endParaRPr lang="en-US" dirty="0" smtClean="0"/>
          </a:p>
          <a:p>
            <a:r>
              <a:rPr lang="en-US" dirty="0" smtClean="0">
                <a:effectLst/>
              </a:rPr>
              <a:t> </a:t>
            </a:r>
          </a:p>
          <a:p>
            <a:r>
              <a:rPr lang="en-US" b="1" dirty="0" smtClean="0">
                <a:effectLst/>
              </a:rPr>
              <a:t>Falsey: </a:t>
            </a:r>
            <a:endParaRPr lang="en-US" dirty="0" smtClean="0">
              <a:effectLst/>
            </a:endParaRPr>
          </a:p>
          <a:p>
            <a:r>
              <a:rPr lang="en-US" b="1" dirty="0" smtClean="0">
                <a:effectLst/>
              </a:rPr>
              <a:t>false </a:t>
            </a:r>
            <a:endParaRPr lang="en-US" dirty="0" smtClean="0">
              <a:effectLst/>
            </a:endParaRPr>
          </a:p>
          <a:p>
            <a:r>
              <a:rPr lang="en-US" b="1" dirty="0" smtClean="0">
                <a:effectLst/>
              </a:rPr>
              <a:t>0 (zero) </a:t>
            </a:r>
            <a:endParaRPr lang="en-US" dirty="0" smtClean="0">
              <a:effectLst/>
            </a:endParaRPr>
          </a:p>
          <a:p>
            <a:r>
              <a:rPr lang="en-US" b="1" dirty="0" smtClean="0">
                <a:effectLst/>
              </a:rPr>
              <a:t>"" (empty string)</a:t>
            </a:r>
            <a:endParaRPr lang="en-US" dirty="0" smtClean="0">
              <a:effectLst/>
            </a:endParaRPr>
          </a:p>
          <a:p>
            <a:r>
              <a:rPr lang="en-US" b="1" dirty="0" smtClean="0">
                <a:effectLst/>
              </a:rPr>
              <a:t>null</a:t>
            </a:r>
            <a:endParaRPr lang="en-US" dirty="0" smtClean="0">
              <a:effectLst/>
            </a:endParaRPr>
          </a:p>
          <a:p>
            <a:r>
              <a:rPr lang="en-US" b="1" dirty="0" smtClean="0">
                <a:effectLst/>
              </a:rPr>
              <a:t>undefined</a:t>
            </a:r>
            <a:endParaRPr lang="en-US" dirty="0" smtClean="0">
              <a:effectLst/>
            </a:endParaRPr>
          </a:p>
          <a:p>
            <a:r>
              <a:rPr lang="en-US" b="1" dirty="0" smtClean="0">
                <a:effectLst/>
              </a:rPr>
              <a:t>NaN</a:t>
            </a:r>
            <a:endParaRPr lang="en-US" dirty="0" smtClean="0">
              <a:effectLst/>
            </a:endParaRPr>
          </a:p>
          <a:p>
            <a:endParaRPr lang="en-US" b="1" dirty="0" smtClean="0">
              <a:effectLst/>
            </a:endParaRPr>
          </a:p>
          <a:p>
            <a:r>
              <a:rPr lang="en-US" b="1" dirty="0" smtClean="0">
                <a:effectLst/>
              </a:rPr>
              <a:t>Truthy</a:t>
            </a:r>
            <a:r>
              <a:rPr lang="en-US" dirty="0" smtClean="0">
                <a:effectLst/>
              </a:rPr>
              <a:t> </a:t>
            </a:r>
          </a:p>
          <a:p>
            <a:r>
              <a:rPr lang="en-US" b="1" dirty="0" smtClean="0">
                <a:effectLst/>
              </a:rPr>
              <a:t>"false" (false in quotes)</a:t>
            </a:r>
            <a:endParaRPr lang="en-US" dirty="0" smtClean="0">
              <a:effectLst/>
            </a:endParaRPr>
          </a:p>
          <a:p>
            <a:r>
              <a:rPr lang="en-US" b="1" dirty="0" smtClean="0">
                <a:effectLst/>
              </a:rPr>
              <a:t>"0" (zero in quotes)</a:t>
            </a:r>
            <a:endParaRPr lang="en-US" dirty="0" smtClean="0">
              <a:effectLst/>
            </a:endParaRPr>
          </a:p>
          <a:p>
            <a:r>
              <a:rPr lang="en-US" b="1" dirty="0" smtClean="0">
                <a:effectLst/>
              </a:rPr>
              <a:t>() (empty functions)</a:t>
            </a:r>
            <a:endParaRPr lang="en-US" dirty="0" smtClean="0">
              <a:effectLst/>
            </a:endParaRPr>
          </a:p>
          <a:p>
            <a:r>
              <a:rPr lang="en-US" b="1" dirty="0" smtClean="0">
                <a:effectLst/>
              </a:rPr>
              <a:t>[] (empty arrays)</a:t>
            </a:r>
            <a:endParaRPr lang="en-US" dirty="0" smtClean="0">
              <a:effectLst/>
            </a:endParaRPr>
          </a:p>
          <a:p>
            <a:r>
              <a:rPr lang="en-US" b="1" dirty="0" smtClean="0">
                <a:effectLst/>
              </a:rPr>
              <a:t>{} (empty objects)</a:t>
            </a:r>
            <a:endParaRPr lang="en-US" dirty="0" smtClean="0">
              <a:effectLst/>
            </a:endParaRPr>
          </a:p>
          <a:p>
            <a:r>
              <a:rPr lang="en-US" b="1" dirty="0" smtClean="0">
                <a:effectLst/>
              </a:rPr>
              <a:t>All other values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34</a:t>
            </a:fld>
            <a:endParaRPr lang="en-US"/>
          </a:p>
        </p:txBody>
      </p:sp>
    </p:spTree>
    <p:extLst>
      <p:ext uri="{BB962C8B-B14F-4D97-AF65-F5344CB8AC3E}">
        <p14:creationId xmlns:p14="http://schemas.microsoft.com/office/powerpoint/2010/main" val="591681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35</a:t>
            </a:fld>
            <a:endParaRPr lang="en-US"/>
          </a:p>
        </p:txBody>
      </p:sp>
    </p:spTree>
    <p:extLst>
      <p:ext uri="{BB962C8B-B14F-4D97-AF65-F5344CB8AC3E}">
        <p14:creationId xmlns:p14="http://schemas.microsoft.com/office/powerpoint/2010/main" val="280487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5</a:t>
            </a:fld>
            <a:endParaRPr lang="en-US"/>
          </a:p>
        </p:txBody>
      </p:sp>
    </p:spTree>
    <p:extLst>
      <p:ext uri="{BB962C8B-B14F-4D97-AF65-F5344CB8AC3E}">
        <p14:creationId xmlns:p14="http://schemas.microsoft.com/office/powerpoint/2010/main" val="3353811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a:t>
            </a:r>
            <a:r>
              <a:rPr lang="en-US" baseline="0" dirty="0" smtClean="0"/>
              <a:t> JavaScript compares some values </a:t>
            </a:r>
            <a:r>
              <a:rPr lang="en-US" dirty="0" smtClean="0"/>
              <a:t>with both the standard</a:t>
            </a:r>
            <a:r>
              <a:rPr lang="en-US" baseline="0" dirty="0" smtClean="0"/>
              <a:t> equality operator and the exactly equals operator.</a:t>
            </a:r>
          </a:p>
          <a:p>
            <a:endParaRPr lang="en-US" baseline="0" dirty="0" smtClean="0"/>
          </a:p>
          <a:p>
            <a:r>
              <a:rPr lang="en-US" baseline="0" dirty="0" smtClean="0"/>
              <a:t>I'll paste in some expressions that log their output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First,</a:t>
            </a:r>
            <a:r>
              <a:rPr lang="da-DK" baseline="0" dirty="0" smtClean="0"/>
              <a:t> does </a:t>
            </a:r>
            <a:r>
              <a:rPr lang="da-DK" dirty="0" smtClean="0"/>
              <a:t>0 == '' (zero = empty string).</a:t>
            </a:r>
            <a:r>
              <a:rPr lang="da-DK" baseline="0" dirty="0" smtClean="0"/>
              <a:t> The equality operator says yes and exactly equals says no.</a:t>
            </a:r>
            <a:r>
              <a:rPr lang="da-DK"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0 == '0' // true  (zero</a:t>
            </a:r>
            <a:r>
              <a:rPr lang="da-DK" baseline="0" dirty="0" smtClean="0"/>
              <a:t> and quoted zero, that's ) Again, </a:t>
            </a:r>
            <a:r>
              <a:rPr lang="en-US" baseline="0" dirty="0" smtClean="0"/>
              <a:t>The equality operator says yes and exactly equals says no.</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b="0" dirty="0" smtClean="0"/>
              <a:t>false == 'false' // false (does false</a:t>
            </a:r>
            <a:r>
              <a:rPr lang="da-DK" b="0" baseline="0" dirty="0" smtClean="0"/>
              <a:t> = a quoted false) That's a result of false on both lines of code,</a:t>
            </a:r>
          </a:p>
          <a:p>
            <a:pPr marL="0" marR="0" indent="0" algn="l" defTabSz="914400" rtl="0" eaLnBrk="1" fontAlgn="auto" latinLnBrk="0" hangingPunct="1">
              <a:lnSpc>
                <a:spcPct val="100000"/>
              </a:lnSpc>
              <a:spcBef>
                <a:spcPts val="0"/>
              </a:spcBef>
              <a:spcAft>
                <a:spcPts val="0"/>
              </a:spcAft>
              <a:buClrTx/>
              <a:buSzTx/>
              <a:buFontTx/>
              <a:buNone/>
              <a:tabLst/>
              <a:defRPr/>
            </a:pPr>
            <a:endParaRPr lang="da-DK"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false == '0' // true (does false = quoted zero) That's</a:t>
            </a:r>
            <a:r>
              <a:rPr lang="da-DK" baseline="0" dirty="0" smtClean="0"/>
              <a:t> conflicting results between the operators</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false == undefined</a:t>
            </a:r>
            <a:r>
              <a:rPr lang="da-DK" baseline="0" dirty="0" smtClean="0"/>
              <a:t>  is in agreement between them as is </a:t>
            </a:r>
            <a:r>
              <a:rPr lang="da-DK" dirty="0" smtClean="0"/>
              <a:t>false == null</a:t>
            </a:r>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But  null == undefined is</a:t>
            </a:r>
            <a:r>
              <a:rPr lang="da-DK" baseline="0" dirty="0" smtClean="0"/>
              <a:t> true for equals but false for exactly equals, and the oddest of all, </a:t>
            </a:r>
            <a:r>
              <a:rPr lang="da-DK" dirty="0" smtClean="0"/>
              <a:t>' \t\r\n ' == 0 // true (tab, carriage</a:t>
            </a:r>
            <a:r>
              <a:rPr lang="da-DK" baseline="0" dirty="0" smtClean="0"/>
              <a:t> return, new line) DOES equal zero, sometimes. But not really.</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a-DK"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(reverse operands and try ===) **</a:t>
            </a:r>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75822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folks try to treat "this" the same way that it works in other languages and their notion of </a:t>
            </a:r>
            <a:r>
              <a:rPr lang="en-US" i="1" baseline="0" dirty="0" smtClean="0"/>
              <a:t>this</a:t>
            </a:r>
            <a:r>
              <a:rPr lang="en-US" baseline="0" dirty="0" smtClean="0"/>
              <a:t> is normally static and at the class level. JavaScript is different though, as </a:t>
            </a:r>
            <a:r>
              <a:rPr lang="en-US" i="1" baseline="0" dirty="0" smtClean="0"/>
              <a:t>this </a:t>
            </a:r>
            <a:r>
              <a:rPr lang="en-US" baseline="0" dirty="0" smtClean="0"/>
              <a:t>works based on the context of the calling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Usually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belongs to the window, or global object,</a:t>
            </a:r>
            <a:r>
              <a:rPr lang="en-US" sz="1200" b="0" i="0" kern="1200" baseline="0" dirty="0" smtClean="0">
                <a:solidFill>
                  <a:schemeClr val="tx1"/>
                </a:solidFill>
                <a:effectLst/>
                <a:latin typeface="+mn-lt"/>
                <a:ea typeface="+mn-ea"/>
                <a:cs typeface="+mn-cs"/>
              </a:rPr>
              <a:t> but it can also be the HTML element that has caused an </a:t>
            </a:r>
            <a:r>
              <a:rPr lang="en-US" sz="1200" b="0" i="0" kern="1200" dirty="0" smtClean="0">
                <a:solidFill>
                  <a:schemeClr val="tx1"/>
                </a:solidFill>
                <a:effectLst/>
                <a:latin typeface="+mn-lt"/>
                <a:ea typeface="+mn-ea"/>
                <a:cs typeface="+mn-cs"/>
              </a:rPr>
              <a:t>event, for example, a button causing a click event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Then the function is owned by that source element and that element</a:t>
            </a:r>
            <a:r>
              <a:rPr lang="en-US" sz="1200" b="0" i="0" kern="1200" baseline="0" dirty="0" smtClean="0">
                <a:solidFill>
                  <a:schemeClr val="tx1"/>
                </a:solidFill>
                <a:effectLst/>
                <a:latin typeface="+mn-lt"/>
                <a:ea typeface="+mn-ea"/>
                <a:cs typeface="+mn-cs"/>
              </a:rPr>
              <a:t> becomes </a:t>
            </a:r>
            <a:r>
              <a:rPr lang="en-US" sz="1200" b="0" i="1" kern="1200" baseline="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a:t>
            </a:r>
            <a:endParaRPr lang="en-US" dirty="0" smtClean="0"/>
          </a:p>
          <a:p>
            <a:pPr marL="0" indent="0">
              <a:buNone/>
            </a:pPr>
            <a:endParaRPr lang="en-US" sz="1200" b="0" i="0" kern="1200" baseline="0" dirty="0" smtClean="0">
              <a:solidFill>
                <a:schemeClr val="tx1"/>
              </a:solidFill>
              <a:effectLst/>
              <a:latin typeface="+mn-lt"/>
              <a:ea typeface="+mn-ea"/>
              <a:cs typeface="+mn-cs"/>
            </a:endParaRPr>
          </a:p>
          <a:p>
            <a:r>
              <a:rPr lang="en-US" dirty="0" smtClean="0"/>
              <a:t>To go a little deeper</a:t>
            </a:r>
            <a:endParaRPr lang="en-US" baseline="0" dirty="0" smtClean="0"/>
          </a:p>
          <a:p>
            <a:endParaRPr lang="en-US" baseline="0" dirty="0" smtClean="0"/>
          </a:p>
          <a:p>
            <a:pPr marL="0" indent="0">
              <a:buNone/>
            </a:pPr>
            <a:r>
              <a:rPr lang="en-US" sz="1200" b="0" i="0" kern="1200" dirty="0" smtClean="0">
                <a:solidFill>
                  <a:schemeClr val="tx1"/>
                </a:solidFill>
                <a:effectLst/>
                <a:latin typeface="+mn-lt"/>
                <a:ea typeface="+mn-ea"/>
                <a:cs typeface="+mn-cs"/>
              </a:rPr>
              <a:t>JavaScript functions run in an execution context that goes on the stack. The stack </a:t>
            </a:r>
            <a:r>
              <a:rPr lang="en-US" sz="1200" b="0" i="0" kern="1200" baseline="0" dirty="0" smtClean="0">
                <a:solidFill>
                  <a:schemeClr val="tx1"/>
                </a:solidFill>
                <a:effectLst/>
                <a:latin typeface="+mn-lt"/>
                <a:ea typeface="+mn-ea"/>
                <a:cs typeface="+mn-cs"/>
              </a:rPr>
              <a:t>is an in memory storage location for variables and data.</a:t>
            </a: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Functions are also</a:t>
            </a:r>
            <a:r>
              <a:rPr lang="en-US" sz="1200" b="0" i="0" kern="1200" baseline="0" dirty="0" smtClean="0">
                <a:solidFill>
                  <a:schemeClr val="tx1"/>
                </a:solidFill>
                <a:effectLst/>
                <a:latin typeface="+mn-lt"/>
                <a:ea typeface="+mn-ea"/>
                <a:cs typeface="+mn-cs"/>
              </a:rPr>
              <a:t> values, and they're treated like objects/values.</a:t>
            </a:r>
          </a:p>
          <a:p>
            <a:pPr marL="0" indent="0">
              <a:buNone/>
            </a:pPr>
            <a:endParaRPr lang="en-US" sz="1200" b="0" i="0" kern="1200" baseline="0" dirty="0" smtClean="0">
              <a:solidFill>
                <a:schemeClr val="tx1"/>
              </a:solidFill>
              <a:effectLst/>
              <a:latin typeface="+mn-lt"/>
              <a:ea typeface="+mn-ea"/>
              <a:cs typeface="+mn-cs"/>
            </a:endParaRPr>
          </a:p>
          <a:p>
            <a:pPr marL="0" indent="0">
              <a:buNone/>
            </a:pPr>
            <a:r>
              <a:rPr lang="en-US" sz="1200" b="0" i="0" kern="1200" baseline="0" dirty="0" smtClean="0">
                <a:solidFill>
                  <a:schemeClr val="tx1"/>
                </a:solidFill>
                <a:effectLst/>
                <a:latin typeface="+mn-lt"/>
                <a:ea typeface="+mn-ea"/>
                <a:cs typeface="+mn-cs"/>
              </a:rPr>
              <a:t>What this means is that e</a:t>
            </a:r>
            <a:r>
              <a:rPr lang="en-US" sz="1200" b="0" i="0" kern="1200" dirty="0" smtClean="0">
                <a:solidFill>
                  <a:schemeClr val="tx1"/>
                </a:solidFill>
                <a:effectLst/>
                <a:latin typeface="+mn-lt"/>
                <a:ea typeface="+mn-ea"/>
                <a:cs typeface="+mn-cs"/>
              </a:rPr>
              <a:t>ach time another function runs, it gets</a:t>
            </a:r>
            <a:r>
              <a:rPr lang="en-US" sz="1200" b="0" i="0" kern="1200" baseline="0" dirty="0" smtClean="0">
                <a:solidFill>
                  <a:schemeClr val="tx1"/>
                </a:solidFill>
                <a:effectLst/>
                <a:latin typeface="+mn-lt"/>
                <a:ea typeface="+mn-ea"/>
                <a:cs typeface="+mn-cs"/>
              </a:rPr>
              <a:t> pushed onto the stack and the context for "this" changes. That's unlike other languages where </a:t>
            </a:r>
            <a:r>
              <a:rPr lang="en-US" sz="1200" b="0" i="1" kern="1200" baseline="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is usually clearly defined.</a:t>
            </a:r>
          </a:p>
          <a:p>
            <a:pPr marL="0" indent="0">
              <a:buNone/>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a:t>
            </a:r>
            <a:r>
              <a:rPr lang="en-US" sz="1200" b="0" i="0" kern="1200" baseline="0" dirty="0" smtClean="0">
                <a:solidFill>
                  <a:schemeClr val="tx1"/>
                </a:solidFill>
                <a:effectLst/>
                <a:latin typeface="+mn-lt"/>
                <a:ea typeface="+mn-ea"/>
                <a:cs typeface="+mn-cs"/>
              </a:rPr>
              <a:t> t</a:t>
            </a:r>
            <a:r>
              <a:rPr lang="en-US" sz="1200" b="0" i="0" kern="1200" dirty="0" smtClean="0">
                <a:solidFill>
                  <a:schemeClr val="tx1"/>
                </a:solidFill>
                <a:effectLst/>
                <a:latin typeface="+mn-lt"/>
                <a:ea typeface="+mn-ea"/>
                <a:cs typeface="+mn-cs"/>
              </a:rPr>
              <a:t>he value of </a:t>
            </a:r>
            <a:r>
              <a:rPr lang="en-US" b="0" i="1" dirty="0" smtClean="0"/>
              <a:t>this</a:t>
            </a:r>
            <a:r>
              <a:rPr lang="en-US" sz="1200" b="0" i="0" kern="1200" dirty="0" smtClean="0">
                <a:solidFill>
                  <a:schemeClr val="tx1"/>
                </a:solidFill>
                <a:effectLst/>
                <a:latin typeface="+mn-lt"/>
                <a:ea typeface="+mn-ea"/>
                <a:cs typeface="+mn-cs"/>
              </a:rPr>
              <a:t> depends</a:t>
            </a:r>
            <a:r>
              <a:rPr lang="en-US" sz="1200" b="0" i="0" kern="1200" baseline="0" dirty="0" smtClean="0">
                <a:solidFill>
                  <a:schemeClr val="tx1"/>
                </a:solidFill>
                <a:effectLst/>
                <a:latin typeface="+mn-lt"/>
                <a:ea typeface="+mn-ea"/>
                <a:cs typeface="+mn-cs"/>
              </a:rPr>
              <a:t> on </a:t>
            </a:r>
            <a:r>
              <a:rPr lang="en-US" sz="1200" b="0" i="0" kern="1200" dirty="0" smtClean="0">
                <a:solidFill>
                  <a:schemeClr val="tx1"/>
                </a:solidFill>
                <a:effectLst/>
                <a:latin typeface="+mn-lt"/>
                <a:ea typeface="+mn-ea"/>
                <a:cs typeface="+mn-cs"/>
              </a:rPr>
              <a:t>2 things: What kind of code is executing? (global, function, or </a:t>
            </a:r>
            <a:r>
              <a:rPr lang="en-US" sz="1200" b="0" i="0" kern="1200" dirty="0" err="1" smtClean="0">
                <a:solidFill>
                  <a:schemeClr val="tx1"/>
                </a:solidFill>
                <a:effectLst/>
                <a:latin typeface="+mn-lt"/>
                <a:ea typeface="+mn-ea"/>
                <a:cs typeface="+mn-cs"/>
              </a:rPr>
              <a:t>eval</a:t>
            </a:r>
            <a:r>
              <a:rPr lang="en-US" sz="1200" b="0" i="0" kern="1200" dirty="0" smtClean="0">
                <a:solidFill>
                  <a:schemeClr val="tx1"/>
                </a:solidFill>
                <a:effectLst/>
                <a:latin typeface="+mn-lt"/>
                <a:ea typeface="+mn-ea"/>
                <a:cs typeface="+mn-cs"/>
              </a:rPr>
              <a:t>) and the calling</a:t>
            </a:r>
            <a:r>
              <a:rPr lang="en-US" sz="1200" b="0" i="0" kern="1200" baseline="0" dirty="0" smtClean="0">
                <a:solidFill>
                  <a:schemeClr val="tx1"/>
                </a:solidFill>
                <a:effectLst/>
                <a:latin typeface="+mn-lt"/>
                <a:ea typeface="+mn-ea"/>
                <a:cs typeface="+mn-cs"/>
              </a:rPr>
              <a:t> code</a:t>
            </a:r>
            <a:r>
              <a:rPr lang="en-US" sz="1200" b="0" i="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ES5 introduces</a:t>
            </a:r>
            <a:r>
              <a:rPr lang="en-US" baseline="0" dirty="0" smtClean="0"/>
              <a:t> </a:t>
            </a:r>
            <a:r>
              <a:rPr lang="en-US" dirty="0" smtClean="0"/>
              <a:t>the a way that you can set the value of "this"</a:t>
            </a:r>
            <a:r>
              <a:rPr lang="en-US" baseline="0" dirty="0" smtClean="0"/>
              <a:t> in </a:t>
            </a:r>
            <a:r>
              <a:rPr lang="en-US" dirty="0" smtClean="0"/>
              <a:t>a function</a:t>
            </a:r>
            <a:r>
              <a:rPr lang="en-US" baseline="0" dirty="0" smtClean="0"/>
              <a:t>, as the first argument of the call. </a:t>
            </a:r>
          </a:p>
          <a:p>
            <a:r>
              <a:rPr lang="en-US" dirty="0" smtClean="0"/>
              <a:t>Here</a:t>
            </a:r>
            <a:r>
              <a:rPr lang="en-US" baseline="0" dirty="0" smtClean="0"/>
              <a:t> in the IE console we have a function called </a:t>
            </a:r>
            <a:r>
              <a:rPr lang="en-US" baseline="0" dirty="0" err="1" smtClean="0"/>
              <a:t>saySomething</a:t>
            </a:r>
            <a:r>
              <a:rPr lang="en-US" baseline="0" dirty="0" smtClean="0"/>
              <a:t> that accepts a string and logs both </a:t>
            </a:r>
            <a:r>
              <a:rPr lang="en-US" i="1" baseline="0" dirty="0" smtClean="0"/>
              <a:t>this</a:t>
            </a:r>
            <a:r>
              <a:rPr lang="en-US" baseline="0" dirty="0" smtClean="0"/>
              <a:t> and the string to form a sentence about what this . Let's see it work.</a:t>
            </a:r>
          </a:p>
          <a:p>
            <a:r>
              <a:rPr lang="en-US" baseline="0" dirty="0" smtClean="0"/>
              <a:t>Now that I've run the function I can call it and make 'this' a programmer or a </a:t>
            </a:r>
            <a:r>
              <a:rPr lang="en-US" baseline="0" dirty="0" err="1" smtClean="0"/>
              <a:t>trekkie</a:t>
            </a:r>
            <a:r>
              <a:rPr lang="en-US" baseline="0" dirty="0" smtClean="0"/>
              <a:t> or </a:t>
            </a:r>
            <a:r>
              <a:rPr lang="en-US" baseline="0" dirty="0" err="1" smtClean="0"/>
              <a:t>katniss</a:t>
            </a:r>
            <a:r>
              <a:rPr lang="en-US" baseline="0" dirty="0" smtClean="0"/>
              <a:t> </a:t>
            </a:r>
            <a:r>
              <a:rPr lang="en-US" baseline="0" dirty="0" err="1" smtClean="0"/>
              <a:t>everdeen</a:t>
            </a:r>
            <a:r>
              <a:rPr lang="en-US" baseline="0" dirty="0" smtClean="0"/>
              <a:t>. Not that you'd wants strings to be </a:t>
            </a:r>
            <a:r>
              <a:rPr lang="en-US" i="1" baseline="0" dirty="0" smtClean="0"/>
              <a:t>this </a:t>
            </a:r>
            <a:r>
              <a:rPr lang="en-US" i="0" u="none" baseline="0" dirty="0" smtClean="0"/>
              <a:t>bit</a:t>
            </a:r>
          </a:p>
          <a:p>
            <a:endParaRPr lang="en-US" dirty="0" smtClean="0"/>
          </a:p>
          <a:p>
            <a:r>
              <a:rPr lang="en-US" dirty="0" smtClean="0"/>
              <a:t>function </a:t>
            </a:r>
            <a:r>
              <a:rPr lang="en-US" dirty="0" err="1" smtClean="0"/>
              <a:t>saySomething</a:t>
            </a:r>
            <a:r>
              <a:rPr lang="en-US" dirty="0" smtClean="0"/>
              <a:t>(thing) { </a:t>
            </a:r>
          </a:p>
          <a:p>
            <a:r>
              <a:rPr lang="en-US" dirty="0" smtClean="0"/>
              <a:t>   console.log(this + " says " + thing); </a:t>
            </a:r>
          </a:p>
          <a:p>
            <a:r>
              <a:rPr lang="en-US" dirty="0" smtClean="0"/>
              <a:t>}  </a:t>
            </a:r>
          </a:p>
          <a:p>
            <a:endParaRPr lang="en-US" dirty="0" smtClean="0"/>
          </a:p>
          <a:p>
            <a:r>
              <a:rPr lang="en-US" dirty="0" err="1" smtClean="0"/>
              <a:t>saySomething.call</a:t>
            </a:r>
            <a:r>
              <a:rPr lang="en-US" dirty="0" smtClean="0"/>
              <a:t>("A programmer", "Hello world");</a:t>
            </a:r>
          </a:p>
          <a:p>
            <a:r>
              <a:rPr lang="en-US" dirty="0" err="1" smtClean="0"/>
              <a:t>saySomething.call</a:t>
            </a:r>
            <a:r>
              <a:rPr lang="en-US" dirty="0" smtClean="0"/>
              <a:t>("A </a:t>
            </a:r>
            <a:r>
              <a:rPr lang="en-US" dirty="0" err="1" smtClean="0"/>
              <a:t>Trekkie</a:t>
            </a:r>
            <a:r>
              <a:rPr lang="en-US" dirty="0" smtClean="0"/>
              <a:t>", "</a:t>
            </a:r>
            <a:r>
              <a:rPr lang="en-US" sz="1200" b="0" i="0" kern="1200" dirty="0" smtClean="0">
                <a:solidFill>
                  <a:schemeClr val="tx1"/>
                </a:solidFill>
                <a:effectLst/>
                <a:latin typeface="+mn-lt"/>
                <a:ea typeface="+mn-ea"/>
                <a:cs typeface="+mn-cs"/>
              </a:rPr>
              <a:t>Live long and prosper.</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saySomething.call</a:t>
            </a:r>
            <a:r>
              <a:rPr lang="en-US" dirty="0" smtClean="0"/>
              <a:t>("</a:t>
            </a:r>
            <a:r>
              <a:rPr lang="en-US" dirty="0" err="1" smtClean="0"/>
              <a:t>Katniss</a:t>
            </a:r>
            <a:r>
              <a:rPr lang="en-US" dirty="0" smtClean="0"/>
              <a:t> </a:t>
            </a:r>
            <a:r>
              <a:rPr lang="en-US" dirty="0" err="1" smtClean="0"/>
              <a:t>Everdeen</a:t>
            </a:r>
            <a:r>
              <a:rPr lang="en-US" dirty="0" smtClean="0"/>
              <a:t>", "May the odds be ever in</a:t>
            </a:r>
            <a:r>
              <a:rPr lang="en-US" baseline="0" dirty="0" smtClean="0"/>
              <a:t> your favor</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saySomething.call</a:t>
            </a:r>
            <a:r>
              <a:rPr lang="en-US" dirty="0" smtClean="0"/>
              <a:t>("A ghost", "</a:t>
            </a:r>
            <a:r>
              <a:rPr lang="en-US" sz="1200" b="0" i="0" kern="1200" dirty="0" err="1" smtClean="0">
                <a:solidFill>
                  <a:schemeClr val="tx1"/>
                </a:solidFill>
                <a:effectLst/>
                <a:latin typeface="+mn-lt"/>
                <a:ea typeface="+mn-ea"/>
                <a:cs typeface="+mn-cs"/>
              </a:rPr>
              <a:t>Boooooooo</a:t>
            </a:r>
            <a:r>
              <a:rPr lang="en-US" sz="1200" b="0" i="0" kern="1200" dirty="0" smtClean="0">
                <a:solidFill>
                  <a:schemeClr val="tx1"/>
                </a:solidFill>
                <a:effectLst/>
                <a:latin typeface="+mn-lt"/>
                <a:ea typeface="+mn-ea"/>
                <a:cs typeface="+mn-cs"/>
              </a:rPr>
              <a:t>!</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10533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38</a:t>
            </a:fld>
            <a:endParaRPr lang="en-US"/>
          </a:p>
        </p:txBody>
      </p:sp>
    </p:spTree>
    <p:extLst>
      <p:ext uri="{BB962C8B-B14F-4D97-AF65-F5344CB8AC3E}">
        <p14:creationId xmlns:p14="http://schemas.microsoft.com/office/powerpoint/2010/main" val="365335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VB, JS</a:t>
            </a:r>
            <a:r>
              <a:rPr lang="en-US" baseline="0" dirty="0" smtClean="0"/>
              <a:t> has a with statement. This statement allows you to block off some code to work directly with variables using a shortened syntax. While this seems like a feature it usually ends up confusing developer rather than helping. For one, it's sporadic and inconsistent usage  makes it difficult as it rarely adheres to any company or teams coding standards.</a:t>
            </a:r>
          </a:p>
          <a:p>
            <a:endParaRPr lang="en-US" baseline="0" dirty="0" smtClean="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942006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in IE F12</a:t>
            </a:r>
            <a:r>
              <a:rPr lang="en-US" baseline="0" dirty="0" smtClean="0"/>
              <a:t> tools</a:t>
            </a:r>
            <a:endParaRPr lang="en-US" dirty="0" smtClean="0"/>
          </a:p>
          <a:p>
            <a:endParaRPr lang="en-US" dirty="0" smtClean="0"/>
          </a:p>
          <a:p>
            <a:r>
              <a:rPr lang="en-US" dirty="0" smtClean="0"/>
              <a:t>Using []</a:t>
            </a:r>
            <a:r>
              <a:rPr lang="en-US" baseline="0" dirty="0" smtClean="0"/>
              <a:t> array literals means the interpreter creates a new runtime structure</a:t>
            </a:r>
            <a:endParaRPr lang="en-US" dirty="0" smtClean="0"/>
          </a:p>
          <a:p>
            <a:r>
              <a:rPr lang="en-US" dirty="0" smtClean="0"/>
              <a:t>Using new calls the Array constructor which creates the structure</a:t>
            </a:r>
          </a:p>
          <a:p>
            <a:r>
              <a:rPr lang="en-US" sz="1200" b="0" i="0" kern="1200" dirty="0" smtClean="0">
                <a:solidFill>
                  <a:schemeClr val="tx1"/>
                </a:solidFill>
                <a:effectLst/>
                <a:latin typeface="+mn-lt"/>
                <a:ea typeface="+mn-ea"/>
                <a:cs typeface="+mn-cs"/>
              </a:rPr>
              <a:t>It creates a new object. The type of this object, is simply </a:t>
            </a:r>
            <a:r>
              <a:rPr lang="en-US" sz="1200" b="0" i="1" kern="1200" dirty="0"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It sets this new object's internal, inaccessible, </a:t>
            </a:r>
            <a:r>
              <a:rPr lang="en-US" sz="1200" b="0" i="1" kern="1200" dirty="0" smtClean="0">
                <a:solidFill>
                  <a:schemeClr val="tx1"/>
                </a:solidFill>
                <a:effectLst/>
                <a:latin typeface="+mn-lt"/>
                <a:ea typeface="+mn-ea"/>
                <a:cs typeface="+mn-cs"/>
              </a:rPr>
              <a:t>[[prototype]]</a:t>
            </a:r>
            <a:r>
              <a:rPr lang="en-US" sz="1200" b="0" i="0" kern="1200" dirty="0" smtClean="0">
                <a:solidFill>
                  <a:schemeClr val="tx1"/>
                </a:solidFill>
                <a:effectLst/>
                <a:latin typeface="+mn-lt"/>
                <a:ea typeface="+mn-ea"/>
                <a:cs typeface="+mn-cs"/>
              </a:rPr>
              <a:t> property to be the constructor function's external, accessible, </a:t>
            </a:r>
            <a:r>
              <a:rPr lang="en-US" sz="1200" b="0" i="1" kern="1200" dirty="0" smtClean="0">
                <a:solidFill>
                  <a:schemeClr val="tx1"/>
                </a:solidFill>
                <a:effectLst/>
                <a:latin typeface="+mn-lt"/>
                <a:ea typeface="+mn-ea"/>
                <a:cs typeface="+mn-cs"/>
              </a:rPr>
              <a:t>prototype</a:t>
            </a:r>
            <a:r>
              <a:rPr lang="en-US" sz="1200" b="0" i="0" kern="1200" dirty="0" smtClean="0">
                <a:solidFill>
                  <a:schemeClr val="tx1"/>
                </a:solidFill>
                <a:effectLst/>
                <a:latin typeface="+mn-lt"/>
                <a:ea typeface="+mn-ea"/>
                <a:cs typeface="+mn-cs"/>
              </a:rPr>
              <a:t> object (every function object automatically has </a:t>
            </a:r>
            <a:r>
              <a:rPr lang="en-US" sz="1200" b="0" i="0" kern="1200" dirty="0" err="1" smtClean="0">
                <a:solidFill>
                  <a:schemeClr val="tx1"/>
                </a:solidFill>
                <a:effectLst/>
                <a:latin typeface="+mn-lt"/>
                <a:ea typeface="+mn-ea"/>
                <a:cs typeface="+mn-cs"/>
              </a:rPr>
              <a:t>a</a:t>
            </a:r>
            <a:r>
              <a:rPr lang="en-US" sz="1200" b="0" i="1" kern="1200" dirty="0" err="1" smtClean="0">
                <a:solidFill>
                  <a:schemeClr val="tx1"/>
                </a:solidFill>
                <a:effectLst/>
                <a:latin typeface="+mn-lt"/>
                <a:ea typeface="+mn-ea"/>
                <a:cs typeface="+mn-cs"/>
              </a:rPr>
              <a:t>prototype</a:t>
            </a:r>
            <a:r>
              <a:rPr lang="en-US" sz="1200" b="0" i="0" kern="1200" dirty="0" smtClean="0">
                <a:solidFill>
                  <a:schemeClr val="tx1"/>
                </a:solidFill>
                <a:effectLst/>
                <a:latin typeface="+mn-lt"/>
                <a:ea typeface="+mn-ea"/>
                <a:cs typeface="+mn-cs"/>
              </a:rPr>
              <a:t> property).</a:t>
            </a:r>
          </a:p>
          <a:p>
            <a:r>
              <a:rPr lang="en-US" sz="1200" b="0" i="0" kern="1200" dirty="0" smtClean="0">
                <a:solidFill>
                  <a:schemeClr val="tx1"/>
                </a:solidFill>
                <a:effectLst/>
                <a:latin typeface="+mn-lt"/>
                <a:ea typeface="+mn-ea"/>
                <a:cs typeface="+mn-cs"/>
              </a:rPr>
              <a:t>It executes the constructor function, using the newly created object whenever this is mentioned.</a:t>
            </a:r>
          </a:p>
          <a:p>
            <a:r>
              <a:rPr lang="en-US" sz="1200" b="0" i="0" kern="1200" dirty="0" smtClean="0">
                <a:solidFill>
                  <a:schemeClr val="tx1"/>
                </a:solidFill>
                <a:effectLst/>
                <a:latin typeface="+mn-lt"/>
                <a:ea typeface="+mn-ea"/>
                <a:cs typeface="+mn-cs"/>
              </a:rPr>
              <a:t>It returns the newly created object, unless the constructor function returns a non-primitive value. In this case, that non-primitive value will be returned.</a:t>
            </a:r>
          </a:p>
          <a:p>
            <a:endParaRPr lang="en-US" dirty="0" smtClean="0"/>
          </a:p>
        </p:txBody>
      </p:sp>
      <p:sp>
        <p:nvSpPr>
          <p:cNvPr id="4" name="Slide Number Placeholder 3"/>
          <p:cNvSpPr>
            <a:spLocks noGrp="1"/>
          </p:cNvSpPr>
          <p:nvPr>
            <p:ph type="sldNum" sz="quarter" idx="10"/>
          </p:nvPr>
        </p:nvSpPr>
        <p:spPr/>
        <p:txBody>
          <a:bodyPr/>
          <a:lstStyle/>
          <a:p>
            <a:fld id="{71F2989D-DF34-440D-BFDE-52800184BD9F}" type="slidenum">
              <a:rPr lang="en-US" smtClean="0"/>
              <a:t>46</a:t>
            </a:fld>
            <a:endParaRPr lang="en-US"/>
          </a:p>
        </p:txBody>
      </p:sp>
    </p:spTree>
    <p:extLst>
      <p:ext uri="{BB962C8B-B14F-4D97-AF65-F5344CB8AC3E}">
        <p14:creationId xmlns:p14="http://schemas.microsoft.com/office/powerpoint/2010/main" val="1846296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parseInt</a:t>
            </a:r>
            <a:r>
              <a:rPr lang="en-US" baseline="0" dirty="0" smtClean="0"/>
              <a:t> is a function that accepts a string and parses it to ensure it is an integer. It has two method signatures, one which accepts only the string to convert, and the next accepts a string and a radix, or base, such as base 2, or base 10. Most software runs perfectly fine in base 10 systems and we normally don't need to specify that as the default. However, </a:t>
            </a:r>
            <a:r>
              <a:rPr lang="en-US" baseline="0" dirty="0" err="1" smtClean="0"/>
              <a:t>parseInt</a:t>
            </a:r>
            <a:r>
              <a:rPr lang="en-US" baseline="0" dirty="0" smtClean="0"/>
              <a:t> doesn't rely on what the system defaults are to perform its duty. Rather, </a:t>
            </a:r>
            <a:r>
              <a:rPr lang="en-US" baseline="0" dirty="0" err="1" smtClean="0"/>
              <a:t>parseInt</a:t>
            </a:r>
            <a:r>
              <a:rPr lang="en-US" baseline="0" dirty="0" smtClean="0"/>
              <a:t> assumes the radix based on the following rules: [next slide]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200" b="0" i="0" kern="1200" baseline="0" dirty="0" smtClean="0">
              <a:solidFill>
                <a:schemeClr val="tx1"/>
              </a:solidFill>
              <a:effectLst/>
              <a:latin typeface="+mn-lt"/>
              <a:ea typeface="+mn-ea"/>
              <a:cs typeface="+mn-cs"/>
            </a:endParaRPr>
          </a:p>
          <a:p>
            <a:pPr marL="0" indent="0">
              <a:buFont typeface="+mj-lt"/>
              <a:buNone/>
            </a:pP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1510248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t>
            </a:r>
            <a:r>
              <a:rPr lang="en-US" sz="1200" b="0" i="1" kern="1200" dirty="0" smtClean="0">
                <a:solidFill>
                  <a:schemeClr val="tx1"/>
                </a:solidFill>
                <a:effectLst/>
                <a:latin typeface="+mn-lt"/>
                <a:ea typeface="+mn-ea"/>
                <a:cs typeface="+mn-cs"/>
              </a:rPr>
              <a:t>radix</a:t>
            </a:r>
            <a:r>
              <a:rPr lang="en-US" sz="1200" b="0" i="0" kern="1200" dirty="0" smtClean="0">
                <a:solidFill>
                  <a:schemeClr val="tx1"/>
                </a:solidFill>
                <a:effectLst/>
                <a:latin typeface="+mn-lt"/>
                <a:ea typeface="+mn-ea"/>
                <a:cs typeface="+mn-cs"/>
              </a:rPr>
              <a:t> is undefined or 0 (or absent), JavaScript assumes the following:</a:t>
            </a:r>
          </a:p>
          <a:p>
            <a:r>
              <a:rPr lang="en-US" sz="1200" b="0" i="0" kern="1200" dirty="0" smtClean="0">
                <a:solidFill>
                  <a:schemeClr val="tx1"/>
                </a:solidFill>
                <a:effectLst/>
                <a:latin typeface="+mn-lt"/>
                <a:ea typeface="+mn-ea"/>
                <a:cs typeface="+mn-cs"/>
              </a:rPr>
              <a:t>If the input string begins with "0x" or "0X", </a:t>
            </a:r>
            <a:r>
              <a:rPr lang="en-US" sz="1200" b="0" i="1" kern="1200" dirty="0" smtClean="0">
                <a:solidFill>
                  <a:schemeClr val="tx1"/>
                </a:solidFill>
                <a:effectLst/>
                <a:latin typeface="+mn-lt"/>
                <a:ea typeface="+mn-ea"/>
                <a:cs typeface="+mn-cs"/>
              </a:rPr>
              <a:t>radix</a:t>
            </a:r>
            <a:r>
              <a:rPr lang="en-US" sz="1200" b="0" i="0" kern="1200" dirty="0" smtClean="0">
                <a:solidFill>
                  <a:schemeClr val="tx1"/>
                </a:solidFill>
                <a:effectLst/>
                <a:latin typeface="+mn-lt"/>
                <a:ea typeface="+mn-ea"/>
                <a:cs typeface="+mn-cs"/>
              </a:rPr>
              <a:t> is 16 (hexadecimal) and the remainder of the string is parsed.</a:t>
            </a:r>
          </a:p>
          <a:p>
            <a:r>
              <a:rPr lang="en-US" sz="1200" b="0" i="0" kern="1200" dirty="0" smtClean="0">
                <a:solidFill>
                  <a:schemeClr val="tx1"/>
                </a:solidFill>
                <a:effectLst/>
                <a:latin typeface="+mn-lt"/>
                <a:ea typeface="+mn-ea"/>
                <a:cs typeface="+mn-cs"/>
              </a:rPr>
              <a:t>If the input string begins with "0", </a:t>
            </a:r>
            <a:r>
              <a:rPr lang="en-US" sz="1200" b="0" i="1" kern="1200" dirty="0" smtClean="0">
                <a:solidFill>
                  <a:schemeClr val="tx1"/>
                </a:solidFill>
                <a:effectLst/>
                <a:latin typeface="+mn-lt"/>
                <a:ea typeface="+mn-ea"/>
                <a:cs typeface="+mn-cs"/>
              </a:rPr>
              <a:t>radix</a:t>
            </a:r>
            <a:r>
              <a:rPr lang="en-US" sz="1200" b="0" i="0" kern="1200" dirty="0" smtClean="0">
                <a:solidFill>
                  <a:schemeClr val="tx1"/>
                </a:solidFill>
                <a:effectLst/>
                <a:latin typeface="+mn-lt"/>
                <a:ea typeface="+mn-ea"/>
                <a:cs typeface="+mn-cs"/>
              </a:rPr>
              <a:t> is eight (octal) or 10 (decimal). </a:t>
            </a:r>
            <a:r>
              <a:rPr lang="en-US" sz="1200" b="1" i="0" kern="1200" dirty="0" smtClean="0">
                <a:solidFill>
                  <a:schemeClr val="tx1"/>
                </a:solidFill>
                <a:effectLst/>
                <a:latin typeface="+mn-lt"/>
                <a:ea typeface="+mn-ea"/>
                <a:cs typeface="+mn-cs"/>
              </a:rPr>
              <a:t> Exactly which radix is chosen is implementation-dependent.  ECMAScript 5 specifies that 10 (decimal) is used, but not all browsers support this yet.  For this reason always specify a radix when using </a:t>
            </a:r>
            <a:r>
              <a:rPr lang="en-US" sz="1200" b="1" i="0" kern="1200" dirty="0" err="1" smtClean="0">
                <a:solidFill>
                  <a:schemeClr val="tx1"/>
                </a:solidFill>
                <a:effectLst/>
                <a:latin typeface="+mn-lt"/>
                <a:ea typeface="+mn-ea"/>
                <a:cs typeface="+mn-cs"/>
              </a:rPr>
              <a:t>parseInt</a:t>
            </a:r>
            <a:r>
              <a:rPr lang="en-US" sz="1200" b="1"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If the input string begins with any other value, the radix is 10 (decimal).</a:t>
            </a:r>
          </a:p>
          <a:p>
            <a:pPr marL="0" indent="0">
              <a:buFont typeface="+mj-lt"/>
              <a:buNone/>
            </a:pPr>
            <a:endParaRPr lang="en-US" sz="1200" b="1" i="0" kern="1200" dirty="0" smtClean="0">
              <a:solidFill>
                <a:schemeClr val="tx1"/>
              </a:solidFill>
              <a:effectLst/>
              <a:latin typeface="+mn-lt"/>
              <a:ea typeface="+mn-ea"/>
              <a:cs typeface="+mn-cs"/>
            </a:endParaRPr>
          </a:p>
          <a:p>
            <a:pPr marL="0" indent="0">
              <a:buFont typeface="+mj-lt"/>
              <a:buNone/>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Your choice is to try to memorize all these facts or, just make it a rule that you </a:t>
            </a:r>
            <a:r>
              <a:rPr lang="en-US" sz="1200" b="0" i="0" kern="1200" dirty="0" smtClean="0">
                <a:solidFill>
                  <a:schemeClr val="tx1"/>
                </a:solidFill>
                <a:effectLst/>
                <a:latin typeface="+mn-lt"/>
                <a:ea typeface="+mn-ea"/>
                <a:cs typeface="+mn-cs"/>
              </a:rPr>
              <a:t>specify a radix when using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The syntax will look something like this [show sample] It seems the latter is far easier</a:t>
            </a:r>
            <a:r>
              <a:rPr lang="en-US" sz="1200" b="0" i="0" kern="1200" baseline="0" dirty="0" smtClean="0">
                <a:solidFill>
                  <a:schemeClr val="tx1"/>
                </a:solidFill>
                <a:effectLst/>
                <a:latin typeface="+mn-lt"/>
                <a:ea typeface="+mn-ea"/>
                <a:cs typeface="+mn-cs"/>
              </a:rPr>
              <a:t> to remember, code, and maintain.</a:t>
            </a:r>
            <a:endParaRPr lang="en-US" sz="1200" b="0" i="0" kern="1200" dirty="0" smtClean="0">
              <a:solidFill>
                <a:schemeClr val="tx1"/>
              </a:solidFill>
              <a:effectLst/>
              <a:latin typeface="+mn-lt"/>
              <a:ea typeface="+mn-ea"/>
              <a:cs typeface="+mn-cs"/>
            </a:endParaRPr>
          </a:p>
          <a:p>
            <a:endParaRPr lang="en-US" dirty="0" smtClean="0"/>
          </a:p>
          <a:p>
            <a:r>
              <a:rPr lang="en-US" dirty="0" smtClean="0"/>
              <a:t>As an example of parseInt's craziness,</a:t>
            </a:r>
            <a:r>
              <a:rPr lang="en-US" baseline="0" dirty="0" smtClean="0"/>
              <a:t> let's examine a sample from the Mozilla Developer center of 15 different calls </a:t>
            </a:r>
          </a:p>
          <a:p>
            <a:r>
              <a:rPr lang="en-US" baseline="0" dirty="0" smtClean="0"/>
              <a:t>https://developer.mozilla.org/en-US/docs/Web/JavaScript/Reference/Global_Objects/parseInt </a:t>
            </a:r>
          </a:p>
          <a:p>
            <a:endParaRPr lang="en-US" baseline="0" dirty="0" smtClean="0"/>
          </a:p>
          <a:p>
            <a:r>
              <a:rPr lang="en-US" baseline="0" dirty="0" err="1" smtClean="0"/>
              <a:t>parseInt</a:t>
            </a:r>
            <a:r>
              <a:rPr lang="en-US" baseline="0" dirty="0" smtClean="0"/>
              <a:t>("2A",16);</a:t>
            </a:r>
          </a:p>
          <a:p>
            <a:r>
              <a:rPr lang="en-US" baseline="0" dirty="0" err="1" smtClean="0"/>
              <a:t>parseInt</a:t>
            </a:r>
            <a:r>
              <a:rPr lang="en-US" baseline="0" dirty="0" smtClean="0"/>
              <a:t>("2A", 8);</a:t>
            </a:r>
          </a:p>
          <a:p>
            <a:endParaRPr lang="en-US" baseline="0" dirty="0" smtClean="0"/>
          </a:p>
          <a:p>
            <a:endParaRPr lang="en-US" baseline="0" dirty="0" smtClean="0"/>
          </a:p>
          <a:p>
            <a:endParaRPr lang="en-US" baseline="0" dirty="0" smtClean="0"/>
          </a:p>
          <a:p>
            <a:r>
              <a:rPr lang="en-US" baseline="0" dirty="0" smtClean="0"/>
              <a:t>---</a:t>
            </a:r>
          </a:p>
          <a:p>
            <a:r>
              <a:rPr lang="en-US" baseline="0" dirty="0" err="1" smtClean="0"/>
              <a:t>parseInt</a:t>
            </a:r>
            <a:r>
              <a:rPr lang="en-US" baseline="0" dirty="0" smtClean="0"/>
              <a:t>("2A",16); // 42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parseInt</a:t>
            </a:r>
            <a:r>
              <a:rPr lang="en-US" baseline="0" dirty="0" smtClean="0"/>
              <a:t>("2A", 10); // 2</a:t>
            </a:r>
          </a:p>
          <a:p>
            <a:r>
              <a:rPr lang="en-US" baseline="0" dirty="0" err="1" smtClean="0"/>
              <a:t>parseInt</a:t>
            </a:r>
            <a:r>
              <a:rPr lang="en-US" baseline="0" dirty="0" smtClean="0"/>
              <a:t>("2A", 8); // 2</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parseInt</a:t>
            </a:r>
            <a:r>
              <a:rPr lang="fr-FR" dirty="0" smtClean="0"/>
              <a:t>(42.99, 10); // 42</a:t>
            </a:r>
          </a:p>
          <a:p>
            <a:r>
              <a:rPr lang="en-US" baseline="0" dirty="0" smtClean="0"/>
              <a:t>---</a:t>
            </a:r>
          </a:p>
          <a:p>
            <a:endParaRPr lang="en-US" baseline="0" dirty="0" smtClean="0"/>
          </a:p>
          <a:p>
            <a:r>
              <a:rPr lang="en-US" baseline="0" dirty="0" smtClean="0"/>
              <a:t>from Mozilla </a:t>
            </a:r>
          </a:p>
          <a:p>
            <a:r>
              <a:rPr lang="fr-FR" dirty="0" smtClean="0"/>
              <a:t>parseInt(" 0xF", 16);</a:t>
            </a:r>
          </a:p>
          <a:p>
            <a:r>
              <a:rPr lang="fr-FR" dirty="0" smtClean="0"/>
              <a:t>parseInt(" F", 16);</a:t>
            </a:r>
          </a:p>
          <a:p>
            <a:r>
              <a:rPr lang="fr-FR" dirty="0" smtClean="0"/>
              <a:t>parseInt("17", 8);</a:t>
            </a:r>
          </a:p>
          <a:p>
            <a:r>
              <a:rPr lang="fr-FR" dirty="0" err="1" smtClean="0"/>
              <a:t>parseInt</a:t>
            </a:r>
            <a:r>
              <a:rPr lang="fr-FR" dirty="0" smtClean="0"/>
              <a:t>(021, 8);</a:t>
            </a:r>
          </a:p>
          <a:p>
            <a:r>
              <a:rPr lang="fr-FR" dirty="0" smtClean="0"/>
              <a:t>parseInt("015", 10);</a:t>
            </a:r>
          </a:p>
          <a:p>
            <a:r>
              <a:rPr lang="fr-FR" dirty="0" err="1" smtClean="0"/>
              <a:t>parseInt</a:t>
            </a:r>
            <a:r>
              <a:rPr lang="fr-FR" dirty="0" smtClean="0"/>
              <a:t>(15.99, 10);</a:t>
            </a:r>
          </a:p>
          <a:p>
            <a:r>
              <a:rPr lang="fr-FR" dirty="0" smtClean="0"/>
              <a:t>parseInt("FXX123", 16);</a:t>
            </a:r>
          </a:p>
          <a:p>
            <a:r>
              <a:rPr lang="fr-FR" dirty="0" smtClean="0"/>
              <a:t>parseInt("1111", 2);</a:t>
            </a:r>
          </a:p>
          <a:p>
            <a:r>
              <a:rPr lang="fr-FR" dirty="0" smtClean="0"/>
              <a:t>parseInt("15*3", 10);</a:t>
            </a:r>
          </a:p>
          <a:p>
            <a:r>
              <a:rPr lang="fr-FR" dirty="0" smtClean="0"/>
              <a:t>parseInt("15e2", 10);</a:t>
            </a:r>
          </a:p>
          <a:p>
            <a:r>
              <a:rPr lang="fr-FR" dirty="0" smtClean="0"/>
              <a:t>parseInt("15px", 10);</a:t>
            </a:r>
          </a:p>
          <a:p>
            <a:r>
              <a:rPr lang="fr-FR" dirty="0" smtClean="0"/>
              <a:t>parseInt("12", 13);</a:t>
            </a:r>
            <a:endParaRPr lang="en-US" baseline="0" dirty="0" smtClean="0"/>
          </a:p>
          <a:p>
            <a:endParaRPr lang="en-US" baseline="0" dirty="0" smtClean="0"/>
          </a:p>
          <a:p>
            <a:r>
              <a:rPr lang="en-US" dirty="0" smtClean="0"/>
              <a:t>console.log(</a:t>
            </a:r>
            <a:r>
              <a:rPr lang="en-US" dirty="0" err="1" smtClean="0"/>
              <a:t>parseInt</a:t>
            </a:r>
            <a:r>
              <a:rPr lang="en-US" dirty="0" smtClean="0"/>
              <a:t>(" 0xF", 16));</a:t>
            </a:r>
          </a:p>
          <a:p>
            <a:r>
              <a:rPr lang="en-US" dirty="0" smtClean="0"/>
              <a:t>console.log(</a:t>
            </a:r>
            <a:r>
              <a:rPr lang="en-US" dirty="0" err="1" smtClean="0"/>
              <a:t>parseInt</a:t>
            </a:r>
            <a:r>
              <a:rPr lang="en-US" dirty="0" smtClean="0"/>
              <a:t>(" F", 16));</a:t>
            </a:r>
          </a:p>
          <a:p>
            <a:r>
              <a:rPr lang="en-US" dirty="0" smtClean="0"/>
              <a:t>console.log(</a:t>
            </a:r>
            <a:r>
              <a:rPr lang="en-US" dirty="0" err="1" smtClean="0"/>
              <a:t>parseInt</a:t>
            </a:r>
            <a:r>
              <a:rPr lang="en-US" dirty="0" smtClean="0"/>
              <a:t>("17", 8));</a:t>
            </a:r>
          </a:p>
          <a:p>
            <a:r>
              <a:rPr lang="en-US" dirty="0" smtClean="0"/>
              <a:t>console.log(</a:t>
            </a:r>
            <a:r>
              <a:rPr lang="en-US" dirty="0" err="1" smtClean="0"/>
              <a:t>parseInt</a:t>
            </a:r>
            <a:r>
              <a:rPr lang="en-US" dirty="0" smtClean="0"/>
              <a:t>(021, 8));</a:t>
            </a:r>
          </a:p>
          <a:p>
            <a:r>
              <a:rPr lang="en-US" dirty="0" smtClean="0"/>
              <a:t>console.log(</a:t>
            </a:r>
            <a:r>
              <a:rPr lang="en-US" dirty="0" err="1" smtClean="0"/>
              <a:t>parseInt</a:t>
            </a:r>
            <a:r>
              <a:rPr lang="en-US" dirty="0" smtClean="0"/>
              <a:t>("015", 10));</a:t>
            </a:r>
          </a:p>
          <a:p>
            <a:r>
              <a:rPr lang="en-US" dirty="0" smtClean="0"/>
              <a:t>console.log(</a:t>
            </a:r>
            <a:r>
              <a:rPr lang="en-US" dirty="0" err="1" smtClean="0"/>
              <a:t>parseInt</a:t>
            </a:r>
            <a:r>
              <a:rPr lang="en-US" dirty="0" smtClean="0"/>
              <a:t>(15.99, 10));</a:t>
            </a:r>
          </a:p>
          <a:p>
            <a:r>
              <a:rPr lang="en-US" dirty="0" smtClean="0"/>
              <a:t>console.log(</a:t>
            </a:r>
            <a:r>
              <a:rPr lang="en-US" dirty="0" err="1" smtClean="0"/>
              <a:t>parseInt</a:t>
            </a:r>
            <a:r>
              <a:rPr lang="en-US" dirty="0" smtClean="0"/>
              <a:t>("FXX123", 16));</a:t>
            </a:r>
          </a:p>
          <a:p>
            <a:r>
              <a:rPr lang="en-US" dirty="0" smtClean="0"/>
              <a:t>console.log(</a:t>
            </a:r>
            <a:r>
              <a:rPr lang="en-US" dirty="0" err="1" smtClean="0"/>
              <a:t>parseInt</a:t>
            </a:r>
            <a:r>
              <a:rPr lang="en-US" dirty="0" smtClean="0"/>
              <a:t>("1111", 2));</a:t>
            </a:r>
          </a:p>
          <a:p>
            <a:r>
              <a:rPr lang="en-US" dirty="0" smtClean="0"/>
              <a:t>console.log(</a:t>
            </a:r>
            <a:r>
              <a:rPr lang="en-US" dirty="0" err="1" smtClean="0"/>
              <a:t>parseInt</a:t>
            </a:r>
            <a:r>
              <a:rPr lang="en-US" dirty="0" smtClean="0"/>
              <a:t>("15*3", 10));</a:t>
            </a:r>
          </a:p>
          <a:p>
            <a:r>
              <a:rPr lang="en-US" dirty="0" smtClean="0"/>
              <a:t>console.log(</a:t>
            </a:r>
            <a:r>
              <a:rPr lang="en-US" dirty="0" err="1" smtClean="0"/>
              <a:t>parseInt</a:t>
            </a:r>
            <a:r>
              <a:rPr lang="en-US" dirty="0" smtClean="0"/>
              <a:t>("15e2", 10));</a:t>
            </a:r>
          </a:p>
          <a:p>
            <a:r>
              <a:rPr lang="en-US" dirty="0" smtClean="0"/>
              <a:t>console.log(</a:t>
            </a:r>
            <a:r>
              <a:rPr lang="en-US" dirty="0" err="1" smtClean="0"/>
              <a:t>parseInt</a:t>
            </a:r>
            <a:r>
              <a:rPr lang="en-US" dirty="0" smtClean="0"/>
              <a:t>("15px", 10));</a:t>
            </a:r>
          </a:p>
          <a:p>
            <a:r>
              <a:rPr lang="en-US" dirty="0" smtClean="0"/>
              <a:t>console.log(</a:t>
            </a:r>
            <a:r>
              <a:rPr lang="en-US" dirty="0" err="1" smtClean="0"/>
              <a:t>parseInt</a:t>
            </a:r>
            <a:r>
              <a:rPr lang="en-US" dirty="0" smtClean="0"/>
              <a:t>("12", 13));</a:t>
            </a:r>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1841078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typeof NaN === "number“  //true</a:t>
            </a:r>
          </a:p>
          <a:p>
            <a:r>
              <a:rPr lang="en-US" sz="1200" kern="1200" dirty="0" err="1" smtClean="0">
                <a:solidFill>
                  <a:schemeClr val="tx1"/>
                </a:solidFill>
                <a:latin typeface="+mn-lt"/>
                <a:ea typeface="+mn-ea"/>
                <a:cs typeface="+mn-cs"/>
              </a:rPr>
              <a:t>NaN</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NaN</a:t>
            </a:r>
            <a:r>
              <a:rPr lang="en-US" sz="1200" kern="1200" baseline="0" dirty="0" smtClean="0">
                <a:solidFill>
                  <a:schemeClr val="tx1"/>
                </a:solidFill>
                <a:latin typeface="+mn-lt"/>
                <a:ea typeface="+mn-ea"/>
                <a:cs typeface="+mn-cs"/>
              </a:rPr>
              <a:t> //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NaN</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NaN</a:t>
            </a:r>
            <a:r>
              <a:rPr lang="en-US" sz="1200" kern="1200" baseline="0" dirty="0" smtClean="0">
                <a:solidFill>
                  <a:schemeClr val="tx1"/>
                </a:solidFill>
                <a:latin typeface="+mn-lt"/>
                <a:ea typeface="+mn-ea"/>
                <a:cs typeface="+mn-cs"/>
              </a:rPr>
              <a:t> // false</a:t>
            </a:r>
            <a:endParaRPr lang="en-US" dirty="0" smtClean="0"/>
          </a:p>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53</a:t>
            </a:fld>
            <a:endParaRPr lang="en-US"/>
          </a:p>
        </p:txBody>
      </p:sp>
    </p:spTree>
    <p:extLst>
      <p:ext uri="{BB962C8B-B14F-4D97-AF65-F5344CB8AC3E}">
        <p14:creationId xmlns:p14="http://schemas.microsoft.com/office/powerpoint/2010/main" val="3744480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 main()</a:t>
            </a:r>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56</a:t>
            </a:fld>
            <a:endParaRPr lang="en-US"/>
          </a:p>
        </p:txBody>
      </p:sp>
    </p:spTree>
    <p:extLst>
      <p:ext uri="{BB962C8B-B14F-4D97-AF65-F5344CB8AC3E}">
        <p14:creationId xmlns:p14="http://schemas.microsoft.com/office/powerpoint/2010/main" val="927185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these crazy things that JS</a:t>
            </a:r>
            <a:r>
              <a:rPr lang="en-US" baseline="0" dirty="0" smtClean="0"/>
              <a:t> does, we need to ensure our code actually works! As you've learned, JS has enough rules that memorizing them is a daunting task. That's no problem though, as we have tools to help us verify (or lint), our code. </a:t>
            </a:r>
          </a:p>
          <a:p>
            <a:endParaRPr lang="en-US" baseline="0" dirty="0" smtClean="0"/>
          </a:p>
          <a:p>
            <a:r>
              <a:rPr lang="en-US" baseline="0" dirty="0" err="1" smtClean="0"/>
              <a:t>JSFiddle</a:t>
            </a:r>
            <a:r>
              <a:rPr lang="en-US" baseline="0" dirty="0" smtClean="0"/>
              <a:t> – Of course I've been using this throughout the course. </a:t>
            </a:r>
            <a:r>
              <a:rPr lang="en-US" baseline="0" dirty="0" err="1" smtClean="0"/>
              <a:t>JSFiddle</a:t>
            </a:r>
            <a:r>
              <a:rPr lang="en-US" baseline="0" dirty="0" smtClean="0"/>
              <a:t> as you know is an online playground that lets you work with html, </a:t>
            </a:r>
            <a:r>
              <a:rPr lang="en-US" baseline="0" dirty="0" err="1" smtClean="0"/>
              <a:t>css</a:t>
            </a:r>
            <a:r>
              <a:rPr lang="en-US" baseline="0" dirty="0" smtClean="0"/>
              <a:t>, and </a:t>
            </a:r>
            <a:r>
              <a:rPr lang="en-US" baseline="0" dirty="0" err="1" smtClean="0"/>
              <a:t>js</a:t>
            </a:r>
            <a:r>
              <a:rPr lang="en-US" baseline="0" dirty="0" smtClean="0"/>
              <a:t>, of course, all online. What we didn't talk about is that can save code and perform some </a:t>
            </a:r>
            <a:r>
              <a:rPr lang="en-US" baseline="0" dirty="0" err="1" smtClean="0"/>
              <a:t>linting</a:t>
            </a:r>
            <a:r>
              <a:rPr lang="en-US" baseline="0" dirty="0" smtClean="0"/>
              <a:t> with </a:t>
            </a:r>
            <a:r>
              <a:rPr lang="en-US" baseline="0" dirty="0" err="1" smtClean="0"/>
              <a:t>JSHint</a:t>
            </a:r>
            <a:r>
              <a:rPr lang="en-US" baseline="0" dirty="0" smtClean="0"/>
              <a:t> to test out again later. </a:t>
            </a:r>
          </a:p>
          <a:p>
            <a:endParaRPr lang="en-US" baseline="0" dirty="0" smtClean="0"/>
          </a:p>
          <a:p>
            <a:r>
              <a:rPr lang="en-US" baseline="0" dirty="0" err="1" smtClean="0"/>
              <a:t>JSLint</a:t>
            </a:r>
            <a:r>
              <a:rPr lang="en-US" baseline="0" dirty="0" smtClean="0"/>
              <a:t> – This is another online utility by Douglas </a:t>
            </a:r>
            <a:r>
              <a:rPr lang="en-US" baseline="0" dirty="0" err="1" smtClean="0"/>
              <a:t>Crockford</a:t>
            </a:r>
            <a:r>
              <a:rPr lang="en-US" baseline="0" dirty="0" smtClean="0"/>
              <a:t> (author of a famous JS book called "</a:t>
            </a:r>
            <a:r>
              <a:rPr lang="en-US" baseline="0" dirty="0" err="1" smtClean="0"/>
              <a:t>Javascript</a:t>
            </a:r>
            <a:r>
              <a:rPr lang="en-US" baseline="0" dirty="0" smtClean="0"/>
              <a:t> The good parts")</a:t>
            </a:r>
          </a:p>
          <a:p>
            <a:endParaRPr lang="en-US" baseline="0" dirty="0" smtClean="0"/>
          </a:p>
          <a:p>
            <a:r>
              <a:rPr lang="en-US" baseline="0" dirty="0" err="1" smtClean="0"/>
              <a:t>JSHint</a:t>
            </a:r>
            <a:r>
              <a:rPr lang="en-US" baseline="0" dirty="0" smtClean="0"/>
              <a:t> – </a:t>
            </a:r>
            <a:r>
              <a:rPr lang="en-US" baseline="0" dirty="0" err="1" smtClean="0"/>
              <a:t>JSLint</a:t>
            </a:r>
            <a:r>
              <a:rPr lang="en-US" baseline="0" dirty="0" smtClean="0"/>
              <a:t> is quite sharp and </a:t>
            </a:r>
            <a:r>
              <a:rPr lang="en-US" baseline="0" dirty="0" err="1" smtClean="0"/>
              <a:t>stricts</a:t>
            </a:r>
            <a:r>
              <a:rPr lang="en-US" baseline="0" dirty="0" smtClean="0"/>
              <a:t>, so </a:t>
            </a:r>
            <a:r>
              <a:rPr lang="en-US" baseline="0" dirty="0" err="1" smtClean="0"/>
              <a:t>JSHint</a:t>
            </a:r>
            <a:r>
              <a:rPr lang="en-US" baseline="0" dirty="0" smtClean="0"/>
              <a:t> is a lightweight version of </a:t>
            </a:r>
            <a:r>
              <a:rPr lang="en-US" baseline="0" dirty="0" err="1" smtClean="0"/>
              <a:t>JSLint</a:t>
            </a:r>
            <a:r>
              <a:rPr lang="en-US" baseline="0" dirty="0" smtClean="0"/>
              <a:t>.</a:t>
            </a:r>
          </a:p>
          <a:p>
            <a:endParaRPr lang="en-US" baseline="0" dirty="0" smtClean="0"/>
          </a:p>
          <a:p>
            <a:r>
              <a:rPr lang="en-US" baseline="0" dirty="0" smtClean="0"/>
              <a:t>Of course if you develop software for a company you might use Visual Studio that has </a:t>
            </a:r>
            <a:r>
              <a:rPr lang="en-US" baseline="0" dirty="0" err="1" smtClean="0"/>
              <a:t>linting</a:t>
            </a:r>
            <a:r>
              <a:rPr lang="en-US" baseline="0" dirty="0" smtClean="0"/>
              <a:t> options and tools, as well as Jet Brain's editor named Web Storm.</a:t>
            </a:r>
          </a:p>
          <a:p>
            <a:endParaRPr lang="en-US" baseline="0" dirty="0" smtClean="0"/>
          </a:p>
          <a:p>
            <a:r>
              <a:rPr lang="en-US" dirty="0" smtClean="0"/>
              <a:t>No longer will you be stuck when JavaScript decides to misbehave.</a:t>
            </a:r>
          </a:p>
          <a:p>
            <a:r>
              <a:rPr lang="en-US" dirty="0" smtClean="0"/>
              <a:t>You've learne</a:t>
            </a:r>
            <a:r>
              <a:rPr lang="en-US" baseline="0" dirty="0" smtClean="0"/>
              <a:t>d that </a:t>
            </a:r>
            <a:r>
              <a:rPr lang="en-US" baseline="0" dirty="0" err="1" smtClean="0"/>
              <a:t>Javascript</a:t>
            </a:r>
            <a:r>
              <a:rPr lang="en-US" baseline="0" dirty="0" smtClean="0"/>
              <a:t> has many quirks from simply annoying to downright nasty. To make sure that JavaScript is used correctly and effectively by your team, balance their styles and skills against the many gotchas you've learned here. Just as well you can use </a:t>
            </a:r>
            <a:r>
              <a:rPr lang="en-US" baseline="0" dirty="0" err="1" smtClean="0"/>
              <a:t>JSLint</a:t>
            </a:r>
            <a:r>
              <a:rPr lang="en-US" baseline="0" dirty="0" smtClean="0"/>
              <a:t> and </a:t>
            </a:r>
            <a:r>
              <a:rPr lang="en-US" baseline="0" dirty="0" err="1" smtClean="0"/>
              <a:t>JSHint</a:t>
            </a:r>
            <a:r>
              <a:rPr lang="en-US" baseline="0" dirty="0" smtClean="0"/>
              <a:t> to your advantage to assist you in writing better code!</a:t>
            </a:r>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10532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you make prototype objects, and then … make new instances. Objects are mutable in JavaScript, so we can augment the new instances, giving them new fields and methods.</a:t>
            </a:r>
          </a:p>
          <a:p>
            <a:endParaRPr lang="en-US" sz="1200" b="0"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https://developer.mozilla.org/en-US/docs/Web/JavaScript/Introduction_to_Object-Oriented_JavaScript</a:t>
            </a:r>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7</a:t>
            </a:fld>
            <a:endParaRPr lang="en-US"/>
          </a:p>
        </p:txBody>
      </p:sp>
    </p:spTree>
    <p:extLst>
      <p:ext uri="{BB962C8B-B14F-4D97-AF65-F5344CB8AC3E}">
        <p14:creationId xmlns:p14="http://schemas.microsoft.com/office/powerpoint/2010/main" val="2934922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58</a:t>
            </a:fld>
            <a:endParaRPr lang="en-US"/>
          </a:p>
        </p:txBody>
      </p:sp>
    </p:spTree>
    <p:extLst>
      <p:ext uri="{BB962C8B-B14F-4D97-AF65-F5344CB8AC3E}">
        <p14:creationId xmlns:p14="http://schemas.microsoft.com/office/powerpoint/2010/main" val="14146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https://jsfiddle.net/s0d1c6La/</a:t>
            </a:r>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59</a:t>
            </a:fld>
            <a:endParaRPr lang="en-US"/>
          </a:p>
        </p:txBody>
      </p:sp>
    </p:spTree>
    <p:extLst>
      <p:ext uri="{BB962C8B-B14F-4D97-AF65-F5344CB8AC3E}">
        <p14:creationId xmlns:p14="http://schemas.microsoft.com/office/powerpoint/2010/main" val="203070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9</a:t>
            </a:fld>
            <a:endParaRPr lang="en-US"/>
          </a:p>
        </p:txBody>
      </p:sp>
    </p:spTree>
    <p:extLst>
      <p:ext uri="{BB962C8B-B14F-4D97-AF65-F5344CB8AC3E}">
        <p14:creationId xmlns:p14="http://schemas.microsoft.com/office/powerpoint/2010/main" val="4169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10</a:t>
            </a:fld>
            <a:endParaRPr lang="en-US"/>
          </a:p>
        </p:txBody>
      </p:sp>
    </p:spTree>
    <p:extLst>
      <p:ext uri="{BB962C8B-B14F-4D97-AF65-F5344CB8AC3E}">
        <p14:creationId xmlns:p14="http://schemas.microsoft.com/office/powerpoint/2010/main" val="386365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13</a:t>
            </a:fld>
            <a:endParaRPr lang="en-US"/>
          </a:p>
        </p:txBody>
      </p:sp>
    </p:spTree>
    <p:extLst>
      <p:ext uri="{BB962C8B-B14F-4D97-AF65-F5344CB8AC3E}">
        <p14:creationId xmlns:p14="http://schemas.microsoft.com/office/powerpoint/2010/main" val="19139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BE AWARE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the operator appears before the variable, the value is modified before the expression is evaluated. If the operator appears after the variable, the value is modified after the expression is evaluated. In other words, given j = ++k;, the value of j is the original value of k plus one; given j = k++;, the value of j is the original value of k, which is incremented after its value is assigned to j.</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pre &amp; </a:t>
            </a:r>
            <a:r>
              <a:rPr lang="es-ES" dirty="0" err="1" smtClean="0"/>
              <a:t>postfix</a:t>
            </a:r>
            <a:r>
              <a:rPr lang="es-ES" dirty="0" smtClean="0"/>
              <a:t>  </a:t>
            </a:r>
            <a:r>
              <a:rPr lang="es-ES" dirty="0" err="1" smtClean="0"/>
              <a:t>behave</a:t>
            </a:r>
            <a:r>
              <a:rPr lang="es-ES" dirty="0" smtClean="0"/>
              <a:t> </a:t>
            </a:r>
            <a:r>
              <a:rPr lang="es-ES" dirty="0" err="1" smtClean="0"/>
              <a:t>differently</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var</a:t>
            </a:r>
            <a:r>
              <a:rPr lang="es-ES" dirty="0" smtClean="0"/>
              <a:t> x = 5; </a:t>
            </a:r>
            <a:r>
              <a:rPr lang="es-ES" dirty="0" err="1" smtClean="0"/>
              <a:t>var</a:t>
            </a:r>
            <a:r>
              <a:rPr lang="es-ES" dirty="0" smtClean="0"/>
              <a:t> y = ++x; console.log(y); console.log(x);    // 5</a:t>
            </a:r>
            <a:r>
              <a:rPr lang="es-ES" baseline="0" dirty="0" smtClean="0"/>
              <a:t> &amp; 5</a:t>
            </a:r>
            <a:endParaRPr lang="es-ES" dirty="0" smtClean="0"/>
          </a:p>
          <a:p>
            <a:r>
              <a:rPr lang="es-ES" dirty="0" err="1" smtClean="0"/>
              <a:t>var</a:t>
            </a:r>
            <a:r>
              <a:rPr lang="es-ES" dirty="0" smtClean="0"/>
              <a:t> x = 5; </a:t>
            </a:r>
            <a:r>
              <a:rPr lang="es-ES" dirty="0" err="1" smtClean="0"/>
              <a:t>var</a:t>
            </a:r>
            <a:r>
              <a:rPr lang="es-ES" dirty="0" smtClean="0"/>
              <a:t> y = x++; console.log(y); console.log(x);    // 5 &amp; 6</a:t>
            </a:r>
          </a:p>
          <a:p>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var</a:t>
            </a:r>
            <a:r>
              <a:rPr lang="es-ES" dirty="0" smtClean="0"/>
              <a:t> x = 5; </a:t>
            </a:r>
            <a:r>
              <a:rPr lang="es-ES" dirty="0" err="1" smtClean="0"/>
              <a:t>var</a:t>
            </a:r>
            <a:r>
              <a:rPr lang="es-ES" dirty="0" smtClean="0"/>
              <a:t> y = --x; console.log(y); console.log(x); </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var</a:t>
            </a:r>
            <a:r>
              <a:rPr lang="es-ES" dirty="0" smtClean="0"/>
              <a:t> x = 5; </a:t>
            </a:r>
            <a:r>
              <a:rPr lang="es-ES" dirty="0" err="1" smtClean="0"/>
              <a:t>var</a:t>
            </a:r>
            <a:r>
              <a:rPr lang="es-ES" dirty="0" smtClean="0"/>
              <a:t> y = x--; console.log(y); console.log(x); </a:t>
            </a:r>
          </a:p>
        </p:txBody>
      </p:sp>
      <p:sp>
        <p:nvSpPr>
          <p:cNvPr id="4" name="Slide Number Placeholder 3"/>
          <p:cNvSpPr>
            <a:spLocks noGrp="1"/>
          </p:cNvSpPr>
          <p:nvPr>
            <p:ph type="sldNum" sz="quarter" idx="10"/>
          </p:nvPr>
        </p:nvSpPr>
        <p:spPr/>
        <p:txBody>
          <a:bodyPr/>
          <a:lstStyle/>
          <a:p>
            <a:fld id="{71F2989D-DF34-440D-BFDE-52800184BD9F}" type="slidenum">
              <a:rPr lang="en-US" smtClean="0"/>
              <a:t>16</a:t>
            </a:fld>
            <a:endParaRPr lang="en-US"/>
          </a:p>
        </p:txBody>
      </p:sp>
    </p:spTree>
    <p:extLst>
      <p:ext uri="{BB962C8B-B14F-4D97-AF65-F5344CB8AC3E}">
        <p14:creationId xmlns:p14="http://schemas.microsoft.com/office/powerpoint/2010/main" val="261545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2989D-DF34-440D-BFDE-52800184BD9F}" type="slidenum">
              <a:rPr lang="en-US" smtClean="0"/>
              <a:t>20</a:t>
            </a:fld>
            <a:endParaRPr lang="en-US"/>
          </a:p>
        </p:txBody>
      </p:sp>
    </p:spTree>
    <p:extLst>
      <p:ext uri="{BB962C8B-B14F-4D97-AF65-F5344CB8AC3E}">
        <p14:creationId xmlns:p14="http://schemas.microsoft.com/office/powerpoint/2010/main" val="89179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JS treats a function like</a:t>
            </a:r>
            <a:r>
              <a:rPr lang="en-US" baseline="0" dirty="0" smtClean="0"/>
              <a:t> a value and sometimes it treats it as an executable block of code. This is why we have both functions statement and function expression. Let's dig into each:</a:t>
            </a:r>
          </a:p>
          <a:p>
            <a:endParaRPr lang="en-US" baseline="0" dirty="0" smtClean="0"/>
          </a:p>
          <a:p>
            <a:r>
              <a:rPr lang="en-US" baseline="0" dirty="0" smtClean="0"/>
              <a:t>-The function statement</a:t>
            </a:r>
          </a:p>
          <a:p>
            <a:r>
              <a:rPr lang="en-US" baseline="0" dirty="0" smtClean="0"/>
              <a:t>hoisted</a:t>
            </a:r>
          </a:p>
          <a:p>
            <a:r>
              <a:rPr lang="en-US" baseline="0" dirty="0" smtClean="0"/>
              <a:t>Syntactically the function statement starts with the function keyword then names the function end encloses the function contents with brackets.</a:t>
            </a:r>
          </a:p>
          <a:p>
            <a:r>
              <a:rPr lang="en-US" dirty="0" smtClean="0"/>
              <a:t>Use a function statement to declare a function that you</a:t>
            </a:r>
            <a:r>
              <a:rPr lang="en-US" baseline="0" dirty="0" smtClean="0"/>
              <a:t> will </a:t>
            </a:r>
            <a:r>
              <a:rPr lang="en-US" dirty="0" smtClean="0"/>
              <a:t>use later. The code in between the brackets</a:t>
            </a:r>
            <a:r>
              <a:rPr lang="en-US" baseline="0" dirty="0" smtClean="0"/>
              <a:t> will </a:t>
            </a:r>
            <a:r>
              <a:rPr lang="en-US" dirty="0" smtClean="0"/>
              <a:t>not execute until the function is called from somewhere else. Inside of a function statement we use the return keyword to return</a:t>
            </a:r>
            <a:r>
              <a:rPr lang="en-US" baseline="0" dirty="0" smtClean="0"/>
              <a:t> a value to the calling code. Functions statements load at parse time </a:t>
            </a:r>
            <a:r>
              <a:rPr lang="en-US" sz="1200" b="0" i="0" kern="1200" dirty="0" smtClean="0">
                <a:solidFill>
                  <a:schemeClr val="tx1"/>
                </a:solidFill>
                <a:effectLst/>
                <a:latin typeface="+mn-lt"/>
                <a:ea typeface="+mn-ea"/>
                <a:cs typeface="+mn-cs"/>
              </a:rPr>
              <a:t>before any code is executed.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Function expressions,</a:t>
            </a:r>
            <a:r>
              <a:rPr lang="en-US" sz="1200" b="0" i="0" kern="1200" baseline="0" dirty="0" smtClean="0">
                <a:solidFill>
                  <a:schemeClr val="tx1"/>
                </a:solidFill>
                <a:effectLst/>
                <a:latin typeface="+mn-lt"/>
                <a:ea typeface="+mn-ea"/>
                <a:cs typeface="+mn-cs"/>
              </a:rPr>
              <a:t> on the other hand, </a:t>
            </a:r>
            <a:r>
              <a:rPr lang="en-US" sz="1200" b="0" i="0" kern="1200" dirty="0" smtClean="0">
                <a:solidFill>
                  <a:schemeClr val="tx1"/>
                </a:solidFill>
                <a:effectLst/>
                <a:latin typeface="+mn-lt"/>
                <a:ea typeface="+mn-ea"/>
                <a:cs typeface="+mn-cs"/>
              </a:rPr>
              <a:t>loads when the interpreter reaches that line of code. – that means they load at runtime. </a:t>
            </a:r>
          </a:p>
          <a:p>
            <a:pPr fontAlgn="base"/>
            <a:r>
              <a:rPr lang="en-US" sz="1200" b="0" i="0" kern="1200" dirty="0" smtClean="0">
                <a:solidFill>
                  <a:schemeClr val="tx1"/>
                </a:solidFill>
                <a:effectLst/>
                <a:latin typeface="+mn-lt"/>
                <a:ea typeface="+mn-ea"/>
                <a:cs typeface="+mn-cs"/>
              </a:rPr>
              <a:t>So if you try to call a function expression before it's loaded, you'll get an error. But if you call a function declaration, it'll always work. Because no code can be called until all declarations are loaded.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1EC5015-C577-4A9A-9A18-5067242A5FF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84894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17829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267375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2443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3D795-FA02-4F1D-BA8B-265946E7789D}"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9558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3D795-FA02-4F1D-BA8B-265946E7789D}"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6860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33D795-FA02-4F1D-BA8B-265946E7789D}"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31224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33D795-FA02-4F1D-BA8B-265946E7789D}" type="datetimeFigureOut">
              <a:rPr lang="en-US" smtClean="0"/>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4469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3D795-FA02-4F1D-BA8B-265946E7789D}" type="datetimeFigureOut">
              <a:rPr lang="en-US" smtClean="0"/>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9387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3D795-FA02-4F1D-BA8B-265946E7789D}" type="datetimeFigureOut">
              <a:rPr lang="en-US" smtClean="0"/>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8858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147182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3D795-FA02-4F1D-BA8B-265946E7789D}"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14208-EF71-4A6B-A169-6751487801E9}" type="slidenum">
              <a:rPr lang="en-US" smtClean="0"/>
              <a:t>‹#›</a:t>
            </a:fld>
            <a:endParaRPr lang="en-US"/>
          </a:p>
        </p:txBody>
      </p:sp>
    </p:spTree>
    <p:extLst>
      <p:ext uri="{BB962C8B-B14F-4D97-AF65-F5344CB8AC3E}">
        <p14:creationId xmlns:p14="http://schemas.microsoft.com/office/powerpoint/2010/main" val="35377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3D795-FA02-4F1D-BA8B-265946E7789D}" type="datetimeFigureOut">
              <a:rPr lang="en-US" smtClean="0"/>
              <a:t>4/16/2017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14208-EF71-4A6B-A169-6751487801E9}" type="slidenum">
              <a:rPr lang="en-US" smtClean="0"/>
              <a:t>‹#›</a:t>
            </a:fld>
            <a:endParaRPr lang="en-US"/>
          </a:p>
        </p:txBody>
      </p:sp>
    </p:spTree>
    <p:extLst>
      <p:ext uri="{BB962C8B-B14F-4D97-AF65-F5344CB8AC3E}">
        <p14:creationId xmlns:p14="http://schemas.microsoft.com/office/powerpoint/2010/main" val="3018192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chel@rachelappel.com" TargetMode="External"/><Relationship Id="rId2" Type="http://schemas.openxmlformats.org/officeDocument/2006/relationships/hyperlink" Target="http://rachelappe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0369"/>
            <a:ext cx="9144000" cy="2387600"/>
          </a:xfrm>
        </p:spPr>
        <p:txBody>
          <a:bodyPr>
            <a:normAutofit fontScale="90000"/>
          </a:bodyPr>
          <a:lstStyle/>
          <a:p>
            <a:r>
              <a:rPr lang="en-US" dirty="0" smtClean="0"/>
              <a:t>I just met you, and 'this' is crazy, but here's my NaN, so call(me) maybe?</a:t>
            </a:r>
            <a:endParaRPr lang="en-US" dirty="0"/>
          </a:p>
        </p:txBody>
      </p:sp>
      <p:sp>
        <p:nvSpPr>
          <p:cNvPr id="3" name="Subtitle 2"/>
          <p:cNvSpPr>
            <a:spLocks noGrp="1"/>
          </p:cNvSpPr>
          <p:nvPr>
            <p:ph type="subTitle" idx="1"/>
          </p:nvPr>
        </p:nvSpPr>
        <p:spPr>
          <a:xfrm>
            <a:off x="1524000" y="3602037"/>
            <a:ext cx="9144000" cy="3107681"/>
          </a:xfrm>
        </p:spPr>
        <p:txBody>
          <a:bodyPr>
            <a:normAutofit lnSpcReduction="10000"/>
          </a:bodyPr>
          <a:lstStyle/>
          <a:p>
            <a:r>
              <a:rPr lang="en-US" dirty="0" smtClean="0"/>
              <a:t>JavaScript you so funny</a:t>
            </a:r>
          </a:p>
          <a:p>
            <a:endParaRPr lang="en-US" dirty="0"/>
          </a:p>
          <a:p>
            <a:r>
              <a:rPr lang="en-US" sz="3200" dirty="0" smtClean="0"/>
              <a:t>Rachel Appel</a:t>
            </a:r>
          </a:p>
          <a:p>
            <a:r>
              <a:rPr lang="en-US" sz="3200" dirty="0" smtClean="0">
                <a:hlinkClick r:id="rId2"/>
              </a:rPr>
              <a:t>http://rachelappel.com</a:t>
            </a:r>
            <a:endParaRPr lang="en-US" sz="3200" dirty="0" smtClean="0"/>
          </a:p>
          <a:p>
            <a:r>
              <a:rPr lang="en-US" sz="3200" dirty="0" smtClean="0">
                <a:hlinkClick r:id="rId3"/>
              </a:rPr>
              <a:t>rachel@rachelappel.com</a:t>
            </a:r>
            <a:endParaRPr lang="en-US" sz="3200" dirty="0" smtClean="0"/>
          </a:p>
          <a:p>
            <a:r>
              <a:rPr lang="en-US" sz="3200" dirty="0" smtClean="0"/>
              <a:t>@</a:t>
            </a:r>
            <a:r>
              <a:rPr lang="en-US" sz="3200" dirty="0" err="1" smtClean="0"/>
              <a:t>RachelAppel</a:t>
            </a:r>
            <a:endParaRPr lang="en-US" sz="3200" dirty="0"/>
          </a:p>
        </p:txBody>
      </p:sp>
    </p:spTree>
    <p:extLst>
      <p:ext uri="{BB962C8B-B14F-4D97-AF65-F5344CB8AC3E}">
        <p14:creationId xmlns:p14="http://schemas.microsoft.com/office/powerpoint/2010/main" val="3704658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214" y="381258"/>
            <a:ext cx="11924786" cy="5962393"/>
          </a:xfrm>
        </p:spPr>
      </p:pic>
    </p:spTree>
    <p:extLst>
      <p:ext uri="{BB962C8B-B14F-4D97-AF65-F5344CB8AC3E}">
        <p14:creationId xmlns:p14="http://schemas.microsoft.com/office/powerpoint/2010/main" val="34320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silly (automatic insertion)</a:t>
            </a:r>
            <a:endParaRPr lang="en-US" dirty="0"/>
          </a:p>
        </p:txBody>
      </p:sp>
      <p:sp>
        <p:nvSpPr>
          <p:cNvPr id="3" name="Content Placeholder 2"/>
          <p:cNvSpPr>
            <a:spLocks noGrp="1"/>
          </p:cNvSpPr>
          <p:nvPr>
            <p:ph idx="1"/>
          </p:nvPr>
        </p:nvSpPr>
        <p:spPr/>
        <p:txBody>
          <a:bodyPr/>
          <a:lstStyle/>
          <a:p>
            <a:r>
              <a:rPr lang="en-US" dirty="0"/>
              <a:t>Most often, a newline (\n) ends a statement unless...</a:t>
            </a:r>
          </a:p>
          <a:p>
            <a:pPr lvl="1"/>
            <a:r>
              <a:rPr lang="en-US" dirty="0"/>
              <a:t>The statement has an unclosed parenthesis ")", array literal, or object literal.</a:t>
            </a:r>
          </a:p>
          <a:p>
            <a:pPr lvl="1"/>
            <a:r>
              <a:rPr lang="en-US" dirty="0"/>
              <a:t>The line uses -- or ++</a:t>
            </a:r>
          </a:p>
          <a:p>
            <a:pPr lvl="1"/>
            <a:r>
              <a:rPr lang="en-US" dirty="0"/>
              <a:t>Any block statements such as for, while, do, if, or else, </a:t>
            </a:r>
            <a:endParaRPr lang="en-US" dirty="0" smtClean="0"/>
          </a:p>
          <a:p>
            <a:pPr marL="457200" lvl="1" indent="0">
              <a:buNone/>
            </a:pPr>
            <a:r>
              <a:rPr lang="en-US" dirty="0"/>
              <a:t>	</a:t>
            </a:r>
            <a:r>
              <a:rPr lang="en-US" dirty="0" smtClean="0"/>
              <a:t>	or there </a:t>
            </a:r>
            <a:r>
              <a:rPr lang="en-US" dirty="0"/>
              <a:t>is no starting bracket "{" </a:t>
            </a:r>
          </a:p>
          <a:p>
            <a:pPr lvl="1"/>
            <a:r>
              <a:rPr lang="en-US" dirty="0"/>
              <a:t>After these constructs: break, continue, return, throw</a:t>
            </a:r>
          </a:p>
          <a:p>
            <a:endParaRPr lang="en-US" dirty="0"/>
          </a:p>
        </p:txBody>
      </p:sp>
    </p:spTree>
    <p:extLst>
      <p:ext uri="{BB962C8B-B14F-4D97-AF65-F5344CB8AC3E}">
        <p14:creationId xmlns:p14="http://schemas.microsoft.com/office/powerpoint/2010/main" val="956601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Silliness...ASI Affects these:</a:t>
            </a:r>
            <a:endParaRPr lang="en-US" dirty="0"/>
          </a:p>
        </p:txBody>
      </p:sp>
      <p:sp>
        <p:nvSpPr>
          <p:cNvPr id="3" name="Content Placeholder 2"/>
          <p:cNvSpPr>
            <a:spLocks noGrp="1"/>
          </p:cNvSpPr>
          <p:nvPr>
            <p:ph idx="1"/>
          </p:nvPr>
        </p:nvSpPr>
        <p:spPr/>
        <p:txBody>
          <a:bodyPr>
            <a:normAutofit/>
          </a:bodyPr>
          <a:lstStyle/>
          <a:p>
            <a:r>
              <a:rPr lang="en-US" dirty="0" smtClean="0"/>
              <a:t>empty </a:t>
            </a:r>
            <a:r>
              <a:rPr lang="en-US" dirty="0"/>
              <a:t>statement</a:t>
            </a:r>
          </a:p>
          <a:p>
            <a:r>
              <a:rPr lang="en-US" dirty="0"/>
              <a:t>var statement</a:t>
            </a:r>
          </a:p>
          <a:p>
            <a:r>
              <a:rPr lang="en-US" dirty="0"/>
              <a:t>expression statement</a:t>
            </a:r>
          </a:p>
          <a:p>
            <a:r>
              <a:rPr lang="en-US" dirty="0"/>
              <a:t>do-while statement</a:t>
            </a:r>
          </a:p>
          <a:p>
            <a:r>
              <a:rPr lang="en-US" dirty="0"/>
              <a:t>continue statement</a:t>
            </a:r>
          </a:p>
          <a:p>
            <a:r>
              <a:rPr lang="en-US" dirty="0"/>
              <a:t>break statement</a:t>
            </a:r>
          </a:p>
          <a:p>
            <a:r>
              <a:rPr lang="en-US" dirty="0"/>
              <a:t>return statement</a:t>
            </a:r>
          </a:p>
          <a:p>
            <a:r>
              <a:rPr lang="en-US" dirty="0"/>
              <a:t>throw statement</a:t>
            </a:r>
          </a:p>
        </p:txBody>
      </p:sp>
    </p:spTree>
    <p:extLst>
      <p:ext uri="{BB962C8B-B14F-4D97-AF65-F5344CB8AC3E}">
        <p14:creationId xmlns:p14="http://schemas.microsoft.com/office/powerpoint/2010/main" val="3648133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a:t>
            </a:r>
            <a:endParaRPr lang="en-US" dirty="0"/>
          </a:p>
        </p:txBody>
      </p:sp>
      <p:sp>
        <p:nvSpPr>
          <p:cNvPr id="3" name="Content Placeholder 2"/>
          <p:cNvSpPr>
            <a:spLocks noGrp="1"/>
          </p:cNvSpPr>
          <p:nvPr>
            <p:ph idx="1"/>
          </p:nvPr>
        </p:nvSpPr>
        <p:spPr>
          <a:xfrm>
            <a:off x="838200" y="1825625"/>
            <a:ext cx="5462588" cy="4351338"/>
          </a:xfrm>
        </p:spPr>
        <p:txBody>
          <a:bodyPr>
            <a:noAutofit/>
          </a:bodyPr>
          <a:lstStyle/>
          <a:p>
            <a:pPr marL="0" indent="0">
              <a:buNone/>
            </a:pPr>
            <a:r>
              <a:rPr lang="en-US" sz="4000" dirty="0"/>
              <a:t>return </a:t>
            </a:r>
          </a:p>
          <a:p>
            <a:pPr marL="0" indent="0">
              <a:buNone/>
            </a:pPr>
            <a:r>
              <a:rPr lang="en-US" sz="4000" dirty="0"/>
              <a:t>  "something</a:t>
            </a:r>
            <a:r>
              <a:rPr lang="en-US" sz="4000" dirty="0" smtClean="0"/>
              <a:t>";</a:t>
            </a:r>
          </a:p>
          <a:p>
            <a:pPr marL="0" indent="0">
              <a:buNone/>
            </a:pPr>
            <a:endParaRPr lang="en-US" sz="4000" dirty="0"/>
          </a:p>
          <a:p>
            <a:pPr marL="0" indent="0">
              <a:buNone/>
            </a:pPr>
            <a:r>
              <a:rPr lang="en-US" sz="4000" dirty="0"/>
              <a:t>(how the </a:t>
            </a:r>
            <a:r>
              <a:rPr lang="en-US" sz="4000" dirty="0" smtClean="0"/>
              <a:t>dev sees </a:t>
            </a:r>
            <a:r>
              <a:rPr lang="en-US" sz="4000" dirty="0"/>
              <a:t>it)</a:t>
            </a:r>
          </a:p>
          <a:p>
            <a:pPr marL="0" indent="0">
              <a:buNone/>
            </a:pPr>
            <a:endParaRPr lang="en-US" sz="4000" dirty="0"/>
          </a:p>
        </p:txBody>
      </p:sp>
      <p:sp>
        <p:nvSpPr>
          <p:cNvPr id="5" name="Content Placeholder 2"/>
          <p:cNvSpPr txBox="1">
            <a:spLocks/>
          </p:cNvSpPr>
          <p:nvPr/>
        </p:nvSpPr>
        <p:spPr>
          <a:xfrm>
            <a:off x="6300788" y="1825625"/>
            <a:ext cx="546258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return</a:t>
            </a:r>
            <a:r>
              <a:rPr lang="en-US" sz="4000" b="1" dirty="0" smtClean="0">
                <a:solidFill>
                  <a:srgbClr val="FF0000"/>
                </a:solidFill>
              </a:rPr>
              <a:t>;</a:t>
            </a:r>
          </a:p>
          <a:p>
            <a:pPr marL="0" indent="0">
              <a:buFont typeface="Arial" panose="020B0604020202020204" pitchFamily="34" charset="0"/>
              <a:buNone/>
            </a:pPr>
            <a:r>
              <a:rPr lang="en-US" sz="4000" dirty="0" smtClean="0"/>
              <a:t>  "something";</a:t>
            </a:r>
          </a:p>
          <a:p>
            <a:pPr marL="0" indent="0">
              <a:buFont typeface="Arial" panose="020B0604020202020204" pitchFamily="34" charset="0"/>
              <a:buNone/>
            </a:pPr>
            <a:endParaRPr lang="en-US" sz="4000" dirty="0"/>
          </a:p>
          <a:p>
            <a:pPr marL="0" indent="0">
              <a:buFont typeface="Arial" panose="020B0604020202020204" pitchFamily="34" charset="0"/>
              <a:buNone/>
            </a:pPr>
            <a:r>
              <a:rPr lang="en-US" sz="4000" dirty="0" smtClean="0"/>
              <a:t>(how the parser sees it)</a:t>
            </a:r>
            <a:endParaRPr lang="en-US" sz="4000" dirty="0"/>
          </a:p>
        </p:txBody>
      </p:sp>
    </p:spTree>
    <p:extLst>
      <p:ext uri="{BB962C8B-B14F-4D97-AF65-F5344CB8AC3E}">
        <p14:creationId xmlns:p14="http://schemas.microsoft.com/office/powerpoint/2010/main" val="30072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Automatic Demo</a:t>
            </a:r>
            <a:endParaRPr lang="en-US" dirty="0"/>
          </a:p>
        </p:txBody>
      </p:sp>
    </p:spTree>
    <p:extLst>
      <p:ext uri="{BB962C8B-B14F-4D97-AF65-F5344CB8AC3E}">
        <p14:creationId xmlns:p14="http://schemas.microsoft.com/office/powerpoint/2010/main" val="384804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942"/>
            <a:ext cx="4648200" cy="6645058"/>
          </a:xfrm>
        </p:spPr>
        <p:txBody>
          <a:bodyPr>
            <a:noAutofit/>
          </a:bodyPr>
          <a:lstStyle/>
          <a:p>
            <a:pPr marL="0" indent="0">
              <a:buNone/>
            </a:pPr>
            <a:r>
              <a:rPr lang="en-US" sz="2400" dirty="0"/>
              <a:t>var a</a:t>
            </a:r>
            <a:r>
              <a:rPr lang="en-US" sz="2400" dirty="0" smtClean="0"/>
              <a:t>; var </a:t>
            </a:r>
            <a:r>
              <a:rPr lang="en-US" sz="2400" dirty="0"/>
              <a:t>b</a:t>
            </a:r>
            <a:r>
              <a:rPr lang="en-US" sz="2400" dirty="0" smtClean="0"/>
              <a:t>; var </a:t>
            </a:r>
            <a:r>
              <a:rPr lang="en-US" sz="2400" dirty="0"/>
              <a:t>c;</a:t>
            </a:r>
          </a:p>
          <a:p>
            <a:pPr marL="0" indent="0">
              <a:buNone/>
            </a:pPr>
            <a:endParaRPr lang="en-US" sz="2400" dirty="0"/>
          </a:p>
          <a:p>
            <a:pPr marL="0" indent="0">
              <a:buNone/>
            </a:pPr>
            <a:r>
              <a:rPr lang="en-US" sz="2400" dirty="0" smtClean="0"/>
              <a:t>//</a:t>
            </a:r>
            <a:r>
              <a:rPr lang="en-US" sz="2400" dirty="0"/>
              <a:t> Somewhat</a:t>
            </a:r>
            <a:r>
              <a:rPr lang="en-US" sz="2400" dirty="0" smtClean="0"/>
              <a:t> Readable </a:t>
            </a:r>
            <a:endParaRPr lang="en-US" sz="2400" dirty="0"/>
          </a:p>
          <a:p>
            <a:pPr marL="0" indent="0">
              <a:buNone/>
            </a:pPr>
            <a:r>
              <a:rPr lang="en-US" sz="2400" dirty="0"/>
              <a:t>if (a===true)</a:t>
            </a:r>
          </a:p>
          <a:p>
            <a:pPr marL="0" indent="0">
              <a:buNone/>
            </a:pPr>
            <a:r>
              <a:rPr lang="en-US" sz="2400" dirty="0"/>
              <a:t>  alert(a); //On </a:t>
            </a:r>
            <a:r>
              <a:rPr lang="en-US" sz="2400" dirty="0" err="1"/>
              <a:t>on</a:t>
            </a:r>
            <a:r>
              <a:rPr lang="en-US" sz="2400" dirty="0"/>
              <a:t> IF</a:t>
            </a:r>
          </a:p>
          <a:p>
            <a:pPr marL="0" indent="0">
              <a:buNone/>
            </a:pPr>
            <a:r>
              <a:rPr lang="en-US" sz="2400" dirty="0"/>
              <a:t>alert(b); //Always</a:t>
            </a:r>
          </a:p>
          <a:p>
            <a:endParaRPr lang="en-US" sz="2400" dirty="0"/>
          </a:p>
          <a:p>
            <a:pPr marL="0" indent="0">
              <a:buNone/>
            </a:pPr>
            <a:r>
              <a:rPr lang="en-US" sz="2400" dirty="0" smtClean="0"/>
              <a:t>// Not so readable</a:t>
            </a:r>
            <a:endParaRPr lang="en-US" sz="2400" dirty="0"/>
          </a:p>
          <a:p>
            <a:pPr marL="0" indent="0">
              <a:buNone/>
            </a:pPr>
            <a:r>
              <a:rPr lang="en-US" sz="2400" dirty="0"/>
              <a:t>if (a===true)</a:t>
            </a:r>
          </a:p>
          <a:p>
            <a:pPr marL="0" indent="0">
              <a:buNone/>
            </a:pPr>
            <a:r>
              <a:rPr lang="en-US" sz="2400" dirty="0"/>
              <a:t>  alert(a); </a:t>
            </a:r>
            <a:r>
              <a:rPr lang="en-US" sz="2400" dirty="0" smtClean="0"/>
              <a:t>//runs if a is true</a:t>
            </a:r>
            <a:endParaRPr lang="en-US" sz="2400" dirty="0"/>
          </a:p>
          <a:p>
            <a:pPr marL="0" indent="0">
              <a:buNone/>
            </a:pPr>
            <a:r>
              <a:rPr lang="en-US" sz="2400" dirty="0"/>
              <a:t>  alert(b); //Always </a:t>
            </a:r>
            <a:r>
              <a:rPr lang="en-US" sz="2400" dirty="0" smtClean="0"/>
              <a:t>runs</a:t>
            </a:r>
            <a:endParaRPr lang="en-US" sz="2400" dirty="0"/>
          </a:p>
          <a:p>
            <a:pPr marL="0" indent="0">
              <a:buNone/>
            </a:pPr>
            <a:endParaRPr lang="en-US" sz="1800" dirty="0"/>
          </a:p>
        </p:txBody>
      </p:sp>
      <p:sp>
        <p:nvSpPr>
          <p:cNvPr id="5" name="Content Placeholder 2"/>
          <p:cNvSpPr txBox="1">
            <a:spLocks/>
          </p:cNvSpPr>
          <p:nvPr/>
        </p:nvSpPr>
        <p:spPr>
          <a:xfrm>
            <a:off x="6264058" y="212942"/>
            <a:ext cx="5435252" cy="66450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 Somewhat Readable</a:t>
            </a:r>
          </a:p>
          <a:p>
            <a:pPr marL="0" indent="0">
              <a:buFont typeface="Arial" panose="020B0604020202020204" pitchFamily="34" charset="0"/>
              <a:buNone/>
            </a:pPr>
            <a:r>
              <a:rPr lang="en-US" sz="2400" dirty="0" smtClean="0"/>
              <a:t>if (a===true)</a:t>
            </a:r>
          </a:p>
          <a:p>
            <a:pPr marL="0" indent="0">
              <a:buFont typeface="Arial" panose="020B0604020202020204" pitchFamily="34" charset="0"/>
              <a:buNone/>
            </a:pPr>
            <a:r>
              <a:rPr lang="en-US" sz="2400" dirty="0" smtClean="0"/>
              <a:t>  if (b===true)</a:t>
            </a:r>
          </a:p>
          <a:p>
            <a:pPr marL="0" indent="0">
              <a:buFont typeface="Arial" panose="020B0604020202020204" pitchFamily="34" charset="0"/>
              <a:buNone/>
            </a:pPr>
            <a:r>
              <a:rPr lang="en-US" sz="2400" dirty="0" smtClean="0"/>
              <a:t>    alert(a); //Only runs if both are true</a:t>
            </a:r>
          </a:p>
          <a:p>
            <a:pPr marL="0" indent="0">
              <a:buFont typeface="Arial" panose="020B0604020202020204" pitchFamily="34" charset="0"/>
              <a:buNone/>
            </a:pPr>
            <a:r>
              <a:rPr lang="en-US" sz="2400" dirty="0" smtClean="0"/>
              <a:t>alert (b); //Always runs</a:t>
            </a:r>
          </a:p>
          <a:p>
            <a:pPr marL="0" indent="0">
              <a:buFont typeface="Arial" panose="020B0604020202020204" pitchFamily="34" charset="0"/>
              <a:buNone/>
            </a:pPr>
            <a:endParaRPr lang="en-US" sz="2400" dirty="0" smtClean="0"/>
          </a:p>
          <a:p>
            <a:pPr marL="0" indent="0">
              <a:buFont typeface="Arial" panose="020B0604020202020204" pitchFamily="34" charset="0"/>
              <a:buNone/>
            </a:pPr>
            <a:r>
              <a:rPr lang="en-US" sz="2400" dirty="0" smtClean="0"/>
              <a:t>// Not so readable</a:t>
            </a:r>
          </a:p>
          <a:p>
            <a:pPr marL="0" indent="0">
              <a:buFont typeface="Arial" panose="020B0604020202020204" pitchFamily="34" charset="0"/>
              <a:buNone/>
            </a:pPr>
            <a:r>
              <a:rPr lang="en-US" sz="2400" dirty="0" smtClean="0"/>
              <a:t>if (a===true)</a:t>
            </a:r>
          </a:p>
          <a:p>
            <a:pPr marL="0" indent="0">
              <a:buFont typeface="Arial" panose="020B0604020202020204" pitchFamily="34" charset="0"/>
              <a:buNone/>
            </a:pPr>
            <a:r>
              <a:rPr lang="en-US" sz="2400" dirty="0" smtClean="0"/>
              <a:t>  if (b===true)</a:t>
            </a:r>
          </a:p>
          <a:p>
            <a:pPr marL="0" indent="0">
              <a:buNone/>
            </a:pPr>
            <a:r>
              <a:rPr lang="en-US" sz="2400" dirty="0" smtClean="0"/>
              <a:t>    alert(a); //</a:t>
            </a:r>
            <a:r>
              <a:rPr lang="en-US" sz="2400" dirty="0"/>
              <a:t>Only runs if both are true</a:t>
            </a:r>
          </a:p>
          <a:p>
            <a:pPr marL="0" indent="0">
              <a:buFont typeface="Arial" panose="020B0604020202020204" pitchFamily="34" charset="0"/>
              <a:buNone/>
            </a:pPr>
            <a:r>
              <a:rPr lang="en-US" sz="2400" dirty="0" smtClean="0"/>
              <a:t>  alert (b); //</a:t>
            </a:r>
            <a:r>
              <a:rPr lang="en-US" sz="2400" dirty="0" err="1" smtClean="0"/>
              <a:t>Alwaysruns</a:t>
            </a:r>
            <a:endParaRPr lang="en-US" sz="2400" dirty="0" smtClean="0"/>
          </a:p>
        </p:txBody>
      </p:sp>
    </p:spTree>
    <p:extLst>
      <p:ext uri="{BB962C8B-B14F-4D97-AF65-F5344CB8AC3E}">
        <p14:creationId xmlns:p14="http://schemas.microsoft.com/office/powerpoint/2010/main" val="98395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38350" y="2246581"/>
            <a:ext cx="3376286" cy="1477328"/>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3000" dirty="0" smtClean="0"/>
          </a:p>
          <a:p>
            <a:pPr algn="ctr"/>
            <a:endParaRPr lang="en-US" sz="3000" dirty="0"/>
          </a:p>
          <a:p>
            <a:pPr algn="ctr"/>
            <a:endParaRPr lang="en-US" sz="3000" dirty="0"/>
          </a:p>
        </p:txBody>
      </p:sp>
      <p:sp>
        <p:nvSpPr>
          <p:cNvPr id="2" name="Title 1"/>
          <p:cNvSpPr>
            <a:spLocks noGrp="1"/>
          </p:cNvSpPr>
          <p:nvPr>
            <p:ph type="title"/>
          </p:nvPr>
        </p:nvSpPr>
        <p:spPr/>
        <p:txBody>
          <a:bodyPr/>
          <a:lstStyle/>
          <a:p>
            <a:r>
              <a:rPr lang="en-US" dirty="0" smtClean="0"/>
              <a:t>Increment/Decrement Operators</a:t>
            </a:r>
            <a:endParaRPr lang="en-US" dirty="0"/>
          </a:p>
        </p:txBody>
      </p:sp>
      <p:sp>
        <p:nvSpPr>
          <p:cNvPr id="3" name="Content Placeholder 2"/>
          <p:cNvSpPr>
            <a:spLocks noGrp="1"/>
          </p:cNvSpPr>
          <p:nvPr>
            <p:ph sz="half" idx="1"/>
          </p:nvPr>
        </p:nvSpPr>
        <p:spPr>
          <a:xfrm>
            <a:off x="3614738" y="2445494"/>
            <a:ext cx="1418898" cy="1079500"/>
          </a:xfrm>
          <a:ln>
            <a:noFill/>
          </a:ln>
        </p:spPr>
        <p:style>
          <a:lnRef idx="2">
            <a:schemeClr val="dk1"/>
          </a:lnRef>
          <a:fillRef idx="1">
            <a:schemeClr val="lt1"/>
          </a:fillRef>
          <a:effectRef idx="0">
            <a:schemeClr val="dk1"/>
          </a:effectRef>
          <a:fontRef idx="minor">
            <a:schemeClr val="dk1"/>
          </a:fontRef>
        </p:style>
        <p:txBody>
          <a:bodyPr anchor="ctr">
            <a:normAutofit lnSpcReduction="10000"/>
          </a:bodyPr>
          <a:lstStyle/>
          <a:p>
            <a:pPr marL="0" indent="0" algn="ctr">
              <a:buNone/>
            </a:pPr>
            <a:r>
              <a:rPr lang="en-US" sz="6400" dirty="0" smtClean="0"/>
              <a:t>++</a:t>
            </a:r>
            <a:endParaRPr lang="en-US" sz="6400" dirty="0"/>
          </a:p>
        </p:txBody>
      </p:sp>
      <p:sp>
        <p:nvSpPr>
          <p:cNvPr id="4" name="Content Placeholder 3"/>
          <p:cNvSpPr>
            <a:spLocks noGrp="1"/>
          </p:cNvSpPr>
          <p:nvPr>
            <p:ph sz="half" idx="2"/>
          </p:nvPr>
        </p:nvSpPr>
        <p:spPr>
          <a:xfrm>
            <a:off x="2195840" y="2445494"/>
            <a:ext cx="1418898" cy="1079500"/>
          </a:xfrm>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ctr">
              <a:buNone/>
            </a:pPr>
            <a:r>
              <a:rPr lang="en-US" sz="8000" dirty="0" smtClean="0"/>
              <a:t>--</a:t>
            </a:r>
            <a:endParaRPr lang="en-US" sz="8000" dirty="0"/>
          </a:p>
        </p:txBody>
      </p:sp>
      <p:sp>
        <p:nvSpPr>
          <p:cNvPr id="5" name="Rectangle 4"/>
          <p:cNvSpPr/>
          <p:nvPr/>
        </p:nvSpPr>
        <p:spPr>
          <a:xfrm>
            <a:off x="733425" y="5103674"/>
            <a:ext cx="11458575" cy="1754326"/>
          </a:xfrm>
          <a:prstGeom prst="rect">
            <a:avLst/>
          </a:prstGeom>
        </p:spPr>
        <p:txBody>
          <a:bodyPr wrap="square">
            <a:spAutoFit/>
          </a:bodyPr>
          <a:lstStyle/>
          <a:p>
            <a:r>
              <a:rPr lang="en-US" b="1" dirty="0">
                <a:solidFill>
                  <a:srgbClr val="454545"/>
                </a:solidFill>
                <a:latin typeface="Segoe UI" panose="020B0502040204020203" pitchFamily="34" charset="0"/>
              </a:rPr>
              <a:t>If the operator appears </a:t>
            </a:r>
            <a:r>
              <a:rPr lang="en-US" b="1" dirty="0" smtClean="0">
                <a:solidFill>
                  <a:srgbClr val="454545"/>
                </a:solidFill>
                <a:latin typeface="Segoe UI" panose="020B0502040204020203" pitchFamily="34" charset="0"/>
              </a:rPr>
              <a:t>before</a:t>
            </a:r>
            <a:r>
              <a:rPr lang="en-US" dirty="0" smtClean="0">
                <a:solidFill>
                  <a:srgbClr val="454545"/>
                </a:solidFill>
                <a:latin typeface="Segoe UI" panose="020B0502040204020203" pitchFamily="34" charset="0"/>
              </a:rPr>
              <a:t> the </a:t>
            </a:r>
            <a:r>
              <a:rPr lang="en-US" dirty="0">
                <a:solidFill>
                  <a:srgbClr val="454545"/>
                </a:solidFill>
                <a:latin typeface="Segoe UI" panose="020B0502040204020203" pitchFamily="34" charset="0"/>
              </a:rPr>
              <a:t>variable, </a:t>
            </a:r>
            <a:r>
              <a:rPr lang="en-US" b="1" dirty="0">
                <a:solidFill>
                  <a:srgbClr val="454545"/>
                </a:solidFill>
                <a:latin typeface="Segoe UI" panose="020B0502040204020203" pitchFamily="34" charset="0"/>
              </a:rPr>
              <a:t>the value is modified before</a:t>
            </a:r>
            <a:r>
              <a:rPr lang="en-US" dirty="0">
                <a:solidFill>
                  <a:srgbClr val="454545"/>
                </a:solidFill>
                <a:latin typeface="Segoe UI" panose="020B0502040204020203" pitchFamily="34" charset="0"/>
              </a:rPr>
              <a:t> the expression is evaluated. </a:t>
            </a:r>
            <a:endParaRPr lang="en-US" dirty="0" smtClean="0">
              <a:solidFill>
                <a:srgbClr val="454545"/>
              </a:solidFill>
              <a:latin typeface="Segoe UI" panose="020B0502040204020203" pitchFamily="34" charset="0"/>
            </a:endParaRPr>
          </a:p>
          <a:p>
            <a:r>
              <a:rPr lang="en-US" b="1" dirty="0" smtClean="0">
                <a:solidFill>
                  <a:srgbClr val="454545"/>
                </a:solidFill>
                <a:latin typeface="Segoe UI" panose="020B0502040204020203" pitchFamily="34" charset="0"/>
              </a:rPr>
              <a:t>If </a:t>
            </a:r>
            <a:r>
              <a:rPr lang="en-US" b="1" dirty="0">
                <a:solidFill>
                  <a:srgbClr val="454545"/>
                </a:solidFill>
                <a:latin typeface="Segoe UI" panose="020B0502040204020203" pitchFamily="34" charset="0"/>
              </a:rPr>
              <a:t>the operator appears after</a:t>
            </a:r>
            <a:r>
              <a:rPr lang="en-US" dirty="0">
                <a:solidFill>
                  <a:srgbClr val="454545"/>
                </a:solidFill>
                <a:latin typeface="Segoe UI" panose="020B0502040204020203" pitchFamily="34" charset="0"/>
              </a:rPr>
              <a:t> the variable, the </a:t>
            </a:r>
            <a:r>
              <a:rPr lang="en-US" b="1" dirty="0">
                <a:solidFill>
                  <a:srgbClr val="454545"/>
                </a:solidFill>
                <a:latin typeface="Segoe UI" panose="020B0502040204020203" pitchFamily="34" charset="0"/>
              </a:rPr>
              <a:t>value is modified after</a:t>
            </a:r>
            <a:r>
              <a:rPr lang="en-US" dirty="0">
                <a:solidFill>
                  <a:srgbClr val="454545"/>
                </a:solidFill>
                <a:latin typeface="Segoe UI" panose="020B0502040204020203" pitchFamily="34" charset="0"/>
              </a:rPr>
              <a:t> the expression is evaluated. </a:t>
            </a:r>
            <a:endParaRPr lang="en-US" dirty="0" smtClean="0">
              <a:solidFill>
                <a:srgbClr val="454545"/>
              </a:solidFill>
              <a:latin typeface="Segoe UI" panose="020B0502040204020203" pitchFamily="34" charset="0"/>
            </a:endParaRPr>
          </a:p>
          <a:p>
            <a:endParaRPr lang="en-US" dirty="0">
              <a:solidFill>
                <a:srgbClr val="454545"/>
              </a:solidFill>
              <a:latin typeface="Segoe UI" panose="020B0502040204020203" pitchFamily="34" charset="0"/>
            </a:endParaRPr>
          </a:p>
          <a:p>
            <a:r>
              <a:rPr lang="en-US" dirty="0" smtClean="0">
                <a:solidFill>
                  <a:srgbClr val="454545"/>
                </a:solidFill>
                <a:latin typeface="Segoe UI" panose="020B0502040204020203" pitchFamily="34" charset="0"/>
              </a:rPr>
              <a:t>In </a:t>
            </a:r>
            <a:r>
              <a:rPr lang="en-US" dirty="0">
                <a:solidFill>
                  <a:srgbClr val="454545"/>
                </a:solidFill>
                <a:latin typeface="Segoe UI" panose="020B0502040204020203" pitchFamily="34" charset="0"/>
              </a:rPr>
              <a:t>other words, </a:t>
            </a:r>
            <a:endParaRPr lang="en-US" dirty="0" smtClean="0">
              <a:solidFill>
                <a:srgbClr val="454545"/>
              </a:solidFill>
              <a:latin typeface="Segoe UI" panose="020B0502040204020203" pitchFamily="34" charset="0"/>
            </a:endParaRPr>
          </a:p>
          <a:p>
            <a:r>
              <a:rPr lang="en-US" dirty="0" smtClean="0">
                <a:solidFill>
                  <a:srgbClr val="454545"/>
                </a:solidFill>
                <a:latin typeface="Segoe UI" panose="020B0502040204020203" pitchFamily="34" charset="0"/>
              </a:rPr>
              <a:t>given</a:t>
            </a:r>
            <a:r>
              <a:rPr lang="en-US" dirty="0">
                <a:solidFill>
                  <a:srgbClr val="454545"/>
                </a:solidFill>
                <a:latin typeface="Segoe UI" panose="020B0502040204020203" pitchFamily="34" charset="0"/>
              </a:rPr>
              <a:t> </a:t>
            </a:r>
            <a:r>
              <a:rPr lang="en-US" dirty="0">
                <a:solidFill>
                  <a:srgbClr val="006400"/>
                </a:solidFill>
                <a:latin typeface="Consolas" panose="020B0609020204030204" pitchFamily="49" charset="0"/>
              </a:rPr>
              <a:t>j = ++k;</a:t>
            </a:r>
            <a:r>
              <a:rPr lang="en-US" dirty="0">
                <a:solidFill>
                  <a:srgbClr val="454545"/>
                </a:solidFill>
                <a:latin typeface="Segoe UI" panose="020B0502040204020203" pitchFamily="34" charset="0"/>
              </a:rPr>
              <a:t>, the value of </a:t>
            </a:r>
            <a:r>
              <a:rPr lang="en-US" dirty="0">
                <a:solidFill>
                  <a:srgbClr val="006400"/>
                </a:solidFill>
                <a:latin typeface="Consolas" panose="020B0609020204030204" pitchFamily="49" charset="0"/>
              </a:rPr>
              <a:t>j</a:t>
            </a:r>
            <a:r>
              <a:rPr lang="en-US" dirty="0">
                <a:solidFill>
                  <a:srgbClr val="454545"/>
                </a:solidFill>
                <a:latin typeface="Segoe UI" panose="020B0502040204020203" pitchFamily="34" charset="0"/>
              </a:rPr>
              <a:t> is the original value of </a:t>
            </a:r>
            <a:r>
              <a:rPr lang="en-US" dirty="0">
                <a:solidFill>
                  <a:srgbClr val="006400"/>
                </a:solidFill>
                <a:latin typeface="Consolas" panose="020B0609020204030204" pitchFamily="49" charset="0"/>
              </a:rPr>
              <a:t>k</a:t>
            </a:r>
            <a:r>
              <a:rPr lang="en-US" dirty="0">
                <a:solidFill>
                  <a:srgbClr val="454545"/>
                </a:solidFill>
                <a:latin typeface="Segoe UI" panose="020B0502040204020203" pitchFamily="34" charset="0"/>
              </a:rPr>
              <a:t> plus one; </a:t>
            </a:r>
            <a:endParaRPr lang="en-US" dirty="0" smtClean="0">
              <a:solidFill>
                <a:srgbClr val="454545"/>
              </a:solidFill>
              <a:latin typeface="Segoe UI" panose="020B0502040204020203" pitchFamily="34" charset="0"/>
            </a:endParaRPr>
          </a:p>
          <a:p>
            <a:r>
              <a:rPr lang="en-US" dirty="0" smtClean="0">
                <a:solidFill>
                  <a:srgbClr val="454545"/>
                </a:solidFill>
                <a:latin typeface="Segoe UI" panose="020B0502040204020203" pitchFamily="34" charset="0"/>
              </a:rPr>
              <a:t>given</a:t>
            </a:r>
            <a:r>
              <a:rPr lang="en-US" dirty="0">
                <a:solidFill>
                  <a:srgbClr val="454545"/>
                </a:solidFill>
                <a:latin typeface="Segoe UI" panose="020B0502040204020203" pitchFamily="34" charset="0"/>
              </a:rPr>
              <a:t> </a:t>
            </a:r>
            <a:r>
              <a:rPr lang="en-US" dirty="0">
                <a:solidFill>
                  <a:srgbClr val="006400"/>
                </a:solidFill>
                <a:latin typeface="Consolas" panose="020B0609020204030204" pitchFamily="49" charset="0"/>
              </a:rPr>
              <a:t>j = k++;</a:t>
            </a:r>
            <a:r>
              <a:rPr lang="en-US" dirty="0">
                <a:solidFill>
                  <a:srgbClr val="454545"/>
                </a:solidFill>
                <a:latin typeface="Segoe UI" panose="020B0502040204020203" pitchFamily="34" charset="0"/>
              </a:rPr>
              <a:t>, the value of </a:t>
            </a:r>
            <a:r>
              <a:rPr lang="en-US" dirty="0">
                <a:solidFill>
                  <a:srgbClr val="006400"/>
                </a:solidFill>
                <a:latin typeface="Consolas" panose="020B0609020204030204" pitchFamily="49" charset="0"/>
              </a:rPr>
              <a:t>j</a:t>
            </a:r>
            <a:r>
              <a:rPr lang="en-US" dirty="0">
                <a:solidFill>
                  <a:srgbClr val="454545"/>
                </a:solidFill>
                <a:latin typeface="Segoe UI" panose="020B0502040204020203" pitchFamily="34" charset="0"/>
              </a:rPr>
              <a:t> is the original value of </a:t>
            </a:r>
            <a:r>
              <a:rPr lang="en-US" dirty="0">
                <a:solidFill>
                  <a:srgbClr val="006400"/>
                </a:solidFill>
                <a:latin typeface="Consolas" panose="020B0609020204030204" pitchFamily="49" charset="0"/>
              </a:rPr>
              <a:t>k</a:t>
            </a:r>
            <a:r>
              <a:rPr lang="en-US" dirty="0">
                <a:solidFill>
                  <a:srgbClr val="454545"/>
                </a:solidFill>
                <a:latin typeface="Segoe UI" panose="020B0502040204020203" pitchFamily="34" charset="0"/>
              </a:rPr>
              <a:t>, which is incremented after its value is assigned to </a:t>
            </a:r>
            <a:r>
              <a:rPr lang="en-US" dirty="0">
                <a:solidFill>
                  <a:srgbClr val="006400"/>
                </a:solidFill>
                <a:latin typeface="Consolas" panose="020B0609020204030204" pitchFamily="49" charset="0"/>
              </a:rPr>
              <a:t>j</a:t>
            </a:r>
            <a:r>
              <a:rPr lang="en-US" dirty="0">
                <a:solidFill>
                  <a:srgbClr val="454545"/>
                </a:solidFill>
                <a:latin typeface="Segoe UI" panose="020B0502040204020203" pitchFamily="34" charset="0"/>
              </a:rPr>
              <a:t>.</a:t>
            </a:r>
            <a:endParaRPr lang="en-US" dirty="0"/>
          </a:p>
        </p:txBody>
      </p:sp>
      <p:sp>
        <p:nvSpPr>
          <p:cNvPr id="6" name="TextBox 5"/>
          <p:cNvSpPr txBox="1"/>
          <p:nvPr/>
        </p:nvSpPr>
        <p:spPr>
          <a:xfrm>
            <a:off x="6677025" y="2246581"/>
            <a:ext cx="3376286" cy="1477328"/>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3000" dirty="0" smtClean="0"/>
          </a:p>
          <a:p>
            <a:pPr algn="ctr"/>
            <a:r>
              <a:rPr lang="en-US" sz="3000" dirty="0" smtClean="0"/>
              <a:t>value = value + 1;</a:t>
            </a:r>
          </a:p>
          <a:p>
            <a:pPr algn="ctr"/>
            <a:endParaRPr lang="en-US" sz="3000" dirty="0"/>
          </a:p>
        </p:txBody>
      </p:sp>
    </p:spTree>
    <p:extLst>
      <p:ext uri="{BB962C8B-B14F-4D97-AF65-F5344CB8AC3E}">
        <p14:creationId xmlns:p14="http://schemas.microsoft.com/office/powerpoint/2010/main" val="250595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animBg="1"/>
      <p:bldP spid="4" grpId="0" build="p" animBg="1"/>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Increment and Decrement</a:t>
            </a:r>
            <a:endParaRPr lang="en-US" dirty="0"/>
          </a:p>
        </p:txBody>
      </p:sp>
    </p:spTree>
    <p:extLst>
      <p:ext uri="{BB962C8B-B14F-4D97-AF65-F5344CB8AC3E}">
        <p14:creationId xmlns:p14="http://schemas.microsoft.com/office/powerpoint/2010/main" val="482345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"fun" in functions</a:t>
            </a:r>
          </a:p>
        </p:txBody>
      </p:sp>
      <p:sp>
        <p:nvSpPr>
          <p:cNvPr id="3" name="Content Placeholder 2"/>
          <p:cNvSpPr>
            <a:spLocks noGrp="1"/>
          </p:cNvSpPr>
          <p:nvPr>
            <p:ph idx="1"/>
          </p:nvPr>
        </p:nvSpPr>
        <p:spPr/>
        <p:txBody>
          <a:bodyPr/>
          <a:lstStyle/>
          <a:p>
            <a:r>
              <a:rPr lang="en-US" dirty="0" smtClean="0"/>
              <a:t>Functions are first class</a:t>
            </a:r>
          </a:p>
          <a:p>
            <a:r>
              <a:rPr lang="en-US" dirty="0" smtClean="0"/>
              <a:t>Named and Anonymous</a:t>
            </a:r>
          </a:p>
          <a:p>
            <a:r>
              <a:rPr lang="en-US" dirty="0" smtClean="0"/>
              <a:t>Statement and Expression</a:t>
            </a:r>
          </a:p>
          <a:p>
            <a:r>
              <a:rPr lang="en-US" dirty="0" smtClean="0"/>
              <a:t>Immediate or delayed execution</a:t>
            </a:r>
          </a:p>
        </p:txBody>
      </p:sp>
    </p:spTree>
    <p:extLst>
      <p:ext uri="{BB962C8B-B14F-4D97-AF65-F5344CB8AC3E}">
        <p14:creationId xmlns:p14="http://schemas.microsoft.com/office/powerpoint/2010/main" val="2807677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Functions</a:t>
            </a:r>
            <a:endParaRPr lang="en-US" dirty="0"/>
          </a:p>
        </p:txBody>
      </p:sp>
      <p:sp>
        <p:nvSpPr>
          <p:cNvPr id="3" name="Text Placeholder 2"/>
          <p:cNvSpPr>
            <a:spLocks noGrp="1"/>
          </p:cNvSpPr>
          <p:nvPr>
            <p:ph type="body" idx="1"/>
          </p:nvPr>
        </p:nvSpPr>
        <p:spPr>
          <a:xfrm>
            <a:off x="1071285" y="1246937"/>
            <a:ext cx="5157787" cy="823912"/>
          </a:xfrm>
        </p:spPr>
        <p:txBody>
          <a:bodyPr/>
          <a:lstStyle/>
          <a:p>
            <a:r>
              <a:rPr lang="en-US" dirty="0" smtClean="0"/>
              <a:t>Statement</a:t>
            </a:r>
            <a:endParaRPr lang="en-US" dirty="0"/>
          </a:p>
        </p:txBody>
      </p:sp>
      <p:sp>
        <p:nvSpPr>
          <p:cNvPr id="4" name="Content Placeholder 3"/>
          <p:cNvSpPr>
            <a:spLocks noGrp="1"/>
          </p:cNvSpPr>
          <p:nvPr>
            <p:ph sz="half" idx="2"/>
          </p:nvPr>
        </p:nvSpPr>
        <p:spPr>
          <a:xfrm>
            <a:off x="1035424" y="2070849"/>
            <a:ext cx="5002493" cy="1575995"/>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smtClean="0"/>
              <a:t>function echo(what) {</a:t>
            </a:r>
          </a:p>
          <a:p>
            <a:pPr marL="0" indent="0">
              <a:buNone/>
            </a:pPr>
            <a:r>
              <a:rPr lang="en-US" dirty="0" smtClean="0"/>
              <a:t>    return thing;</a:t>
            </a:r>
            <a:endParaRPr lang="en-US" dirty="0"/>
          </a:p>
          <a:p>
            <a:pPr marL="0" indent="0">
              <a:buNone/>
            </a:pPr>
            <a:r>
              <a:rPr lang="en-US" dirty="0" smtClean="0"/>
              <a:t>}</a:t>
            </a:r>
            <a:endParaRPr lang="en-US" dirty="0"/>
          </a:p>
        </p:txBody>
      </p:sp>
      <p:sp>
        <p:nvSpPr>
          <p:cNvPr id="5" name="Text Placeholder 4"/>
          <p:cNvSpPr>
            <a:spLocks noGrp="1"/>
          </p:cNvSpPr>
          <p:nvPr>
            <p:ph type="body" sz="quarter" idx="3"/>
          </p:nvPr>
        </p:nvSpPr>
        <p:spPr>
          <a:xfrm>
            <a:off x="6403697" y="1246937"/>
            <a:ext cx="5183188" cy="823912"/>
          </a:xfrm>
        </p:spPr>
        <p:txBody>
          <a:bodyPr/>
          <a:lstStyle/>
          <a:p>
            <a:r>
              <a:rPr lang="en-US" dirty="0" smtClean="0"/>
              <a:t>Expression</a:t>
            </a:r>
            <a:endParaRPr lang="en-US" dirty="0"/>
          </a:p>
        </p:txBody>
      </p:sp>
      <p:sp>
        <p:nvSpPr>
          <p:cNvPr id="6" name="Content Placeholder 5"/>
          <p:cNvSpPr>
            <a:spLocks noGrp="1"/>
          </p:cNvSpPr>
          <p:nvPr>
            <p:ph sz="quarter" idx="4"/>
          </p:nvPr>
        </p:nvSpPr>
        <p:spPr>
          <a:xfrm>
            <a:off x="6368600" y="2070849"/>
            <a:ext cx="5027129" cy="1575996"/>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smtClean="0"/>
              <a:t>var result = echo(what) {</a:t>
            </a:r>
          </a:p>
          <a:p>
            <a:pPr marL="0" indent="0">
              <a:buNone/>
            </a:pPr>
            <a:r>
              <a:rPr lang="en-US" dirty="0"/>
              <a:t> </a:t>
            </a:r>
            <a:r>
              <a:rPr lang="en-US" dirty="0" smtClean="0"/>
              <a:t>   return </a:t>
            </a:r>
            <a:r>
              <a:rPr lang="en-US" dirty="0"/>
              <a:t>thing;</a:t>
            </a:r>
          </a:p>
          <a:p>
            <a:pPr marL="0" indent="0">
              <a:buNone/>
            </a:pPr>
            <a:r>
              <a:rPr lang="en-US" dirty="0" smtClean="0"/>
              <a:t>}</a:t>
            </a:r>
            <a:endParaRPr lang="en-US" dirty="0"/>
          </a:p>
        </p:txBody>
      </p:sp>
      <p:sp>
        <p:nvSpPr>
          <p:cNvPr id="8" name="Content Placeholder 3"/>
          <p:cNvSpPr txBox="1">
            <a:spLocks/>
          </p:cNvSpPr>
          <p:nvPr/>
        </p:nvSpPr>
        <p:spPr>
          <a:xfrm>
            <a:off x="1035424" y="3984814"/>
            <a:ext cx="5002493" cy="1575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smtClean="0"/>
              <a:t>(function echo(what) {</a:t>
            </a:r>
          </a:p>
          <a:p>
            <a:pPr marL="0" indent="0">
              <a:buNone/>
            </a:pPr>
            <a:r>
              <a:rPr lang="en-US" dirty="0" smtClean="0"/>
              <a:t>    return </a:t>
            </a:r>
            <a:r>
              <a:rPr lang="en-US" dirty="0"/>
              <a:t>thing;</a:t>
            </a:r>
            <a:endParaRPr lang="en-US" dirty="0" smtClean="0"/>
          </a:p>
          <a:p>
            <a:pPr marL="0" indent="0">
              <a:buFont typeface="Arial" panose="020B0604020202020204" pitchFamily="34" charset="0"/>
              <a:buNone/>
            </a:pPr>
            <a:r>
              <a:rPr lang="en-US" dirty="0" smtClean="0"/>
              <a:t>})();</a:t>
            </a:r>
            <a:endParaRPr lang="en-US" dirty="0"/>
          </a:p>
        </p:txBody>
      </p:sp>
      <p:sp>
        <p:nvSpPr>
          <p:cNvPr id="9" name="Content Placeholder 5"/>
          <p:cNvSpPr txBox="1">
            <a:spLocks/>
          </p:cNvSpPr>
          <p:nvPr/>
        </p:nvSpPr>
        <p:spPr>
          <a:xfrm>
            <a:off x="6368600" y="3984814"/>
            <a:ext cx="5027129" cy="1575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smtClean="0"/>
              <a:t>var result = echo(what) {</a:t>
            </a:r>
          </a:p>
          <a:p>
            <a:pPr marL="0" indent="0">
              <a:buNone/>
            </a:pPr>
            <a:r>
              <a:rPr lang="en-US" dirty="0" smtClean="0"/>
              <a:t>    return </a:t>
            </a:r>
            <a:r>
              <a:rPr lang="en-US" dirty="0"/>
              <a:t>thing;</a:t>
            </a:r>
            <a:endParaRPr lang="en-US" dirty="0" smtClean="0"/>
          </a:p>
          <a:p>
            <a:pPr marL="0" indent="0">
              <a:buNone/>
            </a:pPr>
            <a:r>
              <a:rPr lang="en-US" dirty="0"/>
              <a:t>} ();</a:t>
            </a:r>
          </a:p>
          <a:p>
            <a:pPr marL="0" indent="0">
              <a:buFont typeface="Arial" panose="020B0604020202020204" pitchFamily="34" charset="0"/>
              <a:buNone/>
            </a:pPr>
            <a:endParaRPr lang="en-US" dirty="0"/>
          </a:p>
        </p:txBody>
      </p:sp>
      <p:sp>
        <p:nvSpPr>
          <p:cNvPr id="10" name="Text Placeholder 2"/>
          <p:cNvSpPr txBox="1">
            <a:spLocks/>
          </p:cNvSpPr>
          <p:nvPr/>
        </p:nvSpPr>
        <p:spPr>
          <a:xfrm>
            <a:off x="70950" y="3871804"/>
            <a:ext cx="2403309" cy="100947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p>
        </p:txBody>
      </p:sp>
      <p:sp>
        <p:nvSpPr>
          <p:cNvPr id="11" name="5-Point Star 10"/>
          <p:cNvSpPr/>
          <p:nvPr/>
        </p:nvSpPr>
        <p:spPr>
          <a:xfrm>
            <a:off x="630131" y="4520231"/>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p:cNvSpPr txBox="1"/>
          <p:nvPr/>
        </p:nvSpPr>
        <p:spPr>
          <a:xfrm>
            <a:off x="4211405" y="5673819"/>
            <a:ext cx="6084344" cy="461665"/>
          </a:xfrm>
          <a:prstGeom prst="rect">
            <a:avLst/>
          </a:prstGeom>
          <a:noFill/>
        </p:spPr>
        <p:txBody>
          <a:bodyPr wrap="square" rtlCol="0">
            <a:spAutoFit/>
          </a:bodyPr>
          <a:lstStyle/>
          <a:p>
            <a:r>
              <a:rPr lang="en-US" sz="2400" b="1" dirty="0" smtClean="0"/>
              <a:t>Immediately Invoked function</a:t>
            </a:r>
            <a:endParaRPr lang="en-US" sz="2400" b="1" dirty="0"/>
          </a:p>
        </p:txBody>
      </p:sp>
      <p:sp>
        <p:nvSpPr>
          <p:cNvPr id="15" name="5-Point Star 14"/>
          <p:cNvSpPr/>
          <p:nvPr/>
        </p:nvSpPr>
        <p:spPr>
          <a:xfrm>
            <a:off x="3625384" y="5673819"/>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5-Point Star 15"/>
          <p:cNvSpPr/>
          <p:nvPr/>
        </p:nvSpPr>
        <p:spPr>
          <a:xfrm>
            <a:off x="6097588" y="4520231"/>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7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JavaScript fun?</a:t>
            </a:r>
            <a:br>
              <a:rPr lang="en-US" dirty="0" smtClean="0"/>
            </a:br>
            <a:r>
              <a:rPr lang="en-US" sz="2400" dirty="0" smtClean="0"/>
              <a:t>(and by fun I mean....a </a:t>
            </a:r>
            <a:r>
              <a:rPr lang="en-US" sz="2400" smtClean="0"/>
              <a:t>little bit strange</a:t>
            </a:r>
            <a:r>
              <a:rPr lang="en-US" sz="2400" dirty="0" smtClean="0"/>
              <a:t>)</a:t>
            </a:r>
            <a:endParaRPr lang="en-US" sz="2400" dirty="0"/>
          </a:p>
        </p:txBody>
      </p:sp>
      <p:sp>
        <p:nvSpPr>
          <p:cNvPr id="3" name="Content Placeholder 2"/>
          <p:cNvSpPr>
            <a:spLocks noGrp="1"/>
          </p:cNvSpPr>
          <p:nvPr>
            <p:ph idx="1"/>
          </p:nvPr>
        </p:nvSpPr>
        <p:spPr>
          <a:xfrm>
            <a:off x="5565475" y="1978025"/>
            <a:ext cx="3725174" cy="4351338"/>
          </a:xfrm>
        </p:spPr>
        <p:txBody>
          <a:bodyPr>
            <a:normAutofit lnSpcReduction="10000"/>
          </a:bodyPr>
          <a:lstStyle/>
          <a:p>
            <a:r>
              <a:rPr lang="en-US" dirty="0" err="1" smtClean="0"/>
              <a:t>Eval</a:t>
            </a:r>
            <a:endParaRPr lang="en-US" dirty="0" smtClean="0"/>
          </a:p>
          <a:p>
            <a:r>
              <a:rPr lang="en-US" dirty="0" err="1" smtClean="0"/>
              <a:t>parseInt</a:t>
            </a:r>
            <a:endParaRPr lang="en-US" dirty="0" smtClean="0"/>
          </a:p>
          <a:p>
            <a:r>
              <a:rPr lang="en-US" dirty="0" smtClean="0"/>
              <a:t>NaN</a:t>
            </a:r>
          </a:p>
          <a:p>
            <a:r>
              <a:rPr lang="en-US" dirty="0" smtClean="0"/>
              <a:t>With</a:t>
            </a:r>
          </a:p>
          <a:p>
            <a:r>
              <a:rPr lang="en-US" dirty="0" err="1" smtClean="0"/>
              <a:t>JSLint</a:t>
            </a:r>
            <a:r>
              <a:rPr lang="en-US" dirty="0" smtClean="0"/>
              <a:t>/</a:t>
            </a:r>
            <a:r>
              <a:rPr lang="en-US" dirty="0" err="1" smtClean="0"/>
              <a:t>JSHint</a:t>
            </a:r>
            <a:endParaRPr lang="en-US" dirty="0" smtClean="0"/>
          </a:p>
          <a:p>
            <a:r>
              <a:rPr lang="en-US" dirty="0" smtClean="0"/>
              <a:t>Arrays</a:t>
            </a:r>
          </a:p>
          <a:p>
            <a:r>
              <a:rPr lang="en-US" dirty="0" smtClean="0"/>
              <a:t>Switches</a:t>
            </a:r>
          </a:p>
          <a:p>
            <a:r>
              <a:rPr lang="en-US" dirty="0" smtClean="0"/>
              <a:t>dates</a:t>
            </a:r>
          </a:p>
          <a:p>
            <a:r>
              <a:rPr lang="en-US" dirty="0" smtClean="0"/>
              <a:t>more...</a:t>
            </a:r>
          </a:p>
          <a:p>
            <a:endParaRPr lang="en-US" dirty="0" smtClean="0"/>
          </a:p>
        </p:txBody>
      </p:sp>
      <p:sp>
        <p:nvSpPr>
          <p:cNvPr id="4" name="Content Placeholder 2"/>
          <p:cNvSpPr txBox="1">
            <a:spLocks/>
          </p:cNvSpPr>
          <p:nvPr/>
        </p:nvSpPr>
        <p:spPr>
          <a:xfrm>
            <a:off x="990600" y="1978025"/>
            <a:ext cx="3725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JavaScript </a:t>
            </a:r>
          </a:p>
          <a:p>
            <a:r>
              <a:rPr lang="en-US" dirty="0" smtClean="0"/>
              <a:t>Blocks</a:t>
            </a:r>
          </a:p>
          <a:p>
            <a:r>
              <a:rPr lang="en-US" dirty="0" smtClean="0"/>
              <a:t>Functions </a:t>
            </a:r>
          </a:p>
          <a:p>
            <a:r>
              <a:rPr lang="en-US" dirty="0" smtClean="0"/>
              <a:t>Null</a:t>
            </a:r>
          </a:p>
          <a:p>
            <a:r>
              <a:rPr lang="en-US" dirty="0"/>
              <a:t>E</a:t>
            </a:r>
            <a:r>
              <a:rPr lang="en-US" dirty="0" smtClean="0"/>
              <a:t>quality</a:t>
            </a:r>
          </a:p>
          <a:p>
            <a:r>
              <a:rPr lang="en-US" dirty="0" err="1" smtClean="0"/>
              <a:t>Truthy</a:t>
            </a:r>
            <a:r>
              <a:rPr lang="en-US" dirty="0" smtClean="0"/>
              <a:t>/</a:t>
            </a:r>
            <a:r>
              <a:rPr lang="en-US" dirty="0" err="1" smtClean="0"/>
              <a:t>Falsey</a:t>
            </a:r>
            <a:endParaRPr lang="en-US" dirty="0" smtClean="0"/>
          </a:p>
          <a:p>
            <a:r>
              <a:rPr lang="en-US" dirty="0" smtClean="0"/>
              <a:t>Objects</a:t>
            </a:r>
          </a:p>
          <a:p>
            <a:r>
              <a:rPr lang="en-US" dirty="0" smtClean="0"/>
              <a:t>this!</a:t>
            </a:r>
          </a:p>
          <a:p>
            <a:endParaRPr lang="en-US" dirty="0" smtClean="0"/>
          </a:p>
          <a:p>
            <a:pPr marL="0" indent="0">
              <a:buNone/>
            </a:pPr>
            <a:endParaRPr lang="en-US" dirty="0"/>
          </a:p>
        </p:txBody>
      </p:sp>
    </p:spTree>
    <p:extLst>
      <p:ext uri="{BB962C8B-B14F-4D97-AF65-F5344CB8AC3E}">
        <p14:creationId xmlns:p14="http://schemas.microsoft.com/office/powerpoint/2010/main" val="1443773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Text Placeholder 2"/>
          <p:cNvSpPr>
            <a:spLocks noGrp="1"/>
          </p:cNvSpPr>
          <p:nvPr>
            <p:ph type="body" idx="1"/>
          </p:nvPr>
        </p:nvSpPr>
        <p:spPr>
          <a:xfrm>
            <a:off x="1017497" y="1246937"/>
            <a:ext cx="5157787" cy="823912"/>
          </a:xfrm>
        </p:spPr>
        <p:txBody>
          <a:bodyPr/>
          <a:lstStyle/>
          <a:p>
            <a:r>
              <a:rPr lang="en-US" dirty="0" smtClean="0"/>
              <a:t>Statement</a:t>
            </a:r>
            <a:endParaRPr lang="en-US" dirty="0"/>
          </a:p>
        </p:txBody>
      </p:sp>
      <p:sp>
        <p:nvSpPr>
          <p:cNvPr id="4" name="Content Placeholder 3"/>
          <p:cNvSpPr>
            <a:spLocks noGrp="1"/>
          </p:cNvSpPr>
          <p:nvPr>
            <p:ph sz="half" idx="2"/>
          </p:nvPr>
        </p:nvSpPr>
        <p:spPr>
          <a:xfrm>
            <a:off x="1015721" y="2030508"/>
            <a:ext cx="5002493" cy="1575995"/>
          </a:xfrm>
        </p:spPr>
        <p:style>
          <a:lnRef idx="2">
            <a:schemeClr val="accent6">
              <a:shade val="50000"/>
            </a:schemeClr>
          </a:lnRef>
          <a:fillRef idx="1">
            <a:schemeClr val="accent6"/>
          </a:fillRef>
          <a:effectRef idx="0">
            <a:schemeClr val="accent6"/>
          </a:effectRef>
          <a:fontRef idx="minor">
            <a:schemeClr val="lt1"/>
          </a:fontRef>
        </p:style>
        <p:txBody>
          <a:bodyPr/>
          <a:lstStyle/>
          <a:p>
            <a:pPr marL="0" indent="0">
              <a:buNone/>
            </a:pPr>
            <a:r>
              <a:rPr lang="en-US" dirty="0" smtClean="0"/>
              <a:t>function () {</a:t>
            </a:r>
          </a:p>
          <a:p>
            <a:pPr marL="0" indent="0">
              <a:buNone/>
            </a:pPr>
            <a:r>
              <a:rPr lang="en-US" dirty="0" smtClean="0"/>
              <a:t>    return </a:t>
            </a:r>
            <a:r>
              <a:rPr lang="en-US" dirty="0"/>
              <a:t>thing;</a:t>
            </a:r>
          </a:p>
          <a:p>
            <a:pPr marL="0" indent="0">
              <a:buNone/>
            </a:pPr>
            <a:r>
              <a:rPr lang="en-US" dirty="0" smtClean="0"/>
              <a:t>}</a:t>
            </a:r>
            <a:endParaRPr lang="en-US" dirty="0"/>
          </a:p>
        </p:txBody>
      </p:sp>
      <p:sp>
        <p:nvSpPr>
          <p:cNvPr id="5" name="Text Placeholder 4"/>
          <p:cNvSpPr>
            <a:spLocks noGrp="1"/>
          </p:cNvSpPr>
          <p:nvPr>
            <p:ph type="body" sz="quarter" idx="3"/>
          </p:nvPr>
        </p:nvSpPr>
        <p:spPr>
          <a:xfrm>
            <a:off x="6349909" y="1246937"/>
            <a:ext cx="5183188" cy="823912"/>
          </a:xfrm>
        </p:spPr>
        <p:txBody>
          <a:bodyPr/>
          <a:lstStyle/>
          <a:p>
            <a:r>
              <a:rPr lang="en-US" dirty="0" smtClean="0"/>
              <a:t>Expression</a:t>
            </a:r>
            <a:endParaRPr lang="en-US" dirty="0"/>
          </a:p>
        </p:txBody>
      </p:sp>
      <p:sp>
        <p:nvSpPr>
          <p:cNvPr id="6" name="Content Placeholder 5"/>
          <p:cNvSpPr>
            <a:spLocks noGrp="1"/>
          </p:cNvSpPr>
          <p:nvPr>
            <p:ph sz="quarter" idx="4"/>
          </p:nvPr>
        </p:nvSpPr>
        <p:spPr>
          <a:xfrm>
            <a:off x="6348897" y="2030508"/>
            <a:ext cx="5027129" cy="1575996"/>
          </a:xfrm>
        </p:spPr>
        <p:style>
          <a:lnRef idx="2">
            <a:schemeClr val="accent6">
              <a:shade val="50000"/>
            </a:schemeClr>
          </a:lnRef>
          <a:fillRef idx="1">
            <a:schemeClr val="accent6"/>
          </a:fillRef>
          <a:effectRef idx="0">
            <a:schemeClr val="accent6"/>
          </a:effectRef>
          <a:fontRef idx="minor">
            <a:schemeClr val="lt1"/>
          </a:fontRef>
        </p:style>
        <p:txBody>
          <a:bodyPr/>
          <a:lstStyle/>
          <a:p>
            <a:pPr marL="0" indent="0">
              <a:buNone/>
            </a:pPr>
            <a:r>
              <a:rPr lang="en-US" dirty="0" smtClean="0"/>
              <a:t>var result = () {</a:t>
            </a:r>
          </a:p>
          <a:p>
            <a:pPr marL="0" indent="0">
              <a:buNone/>
            </a:pPr>
            <a:r>
              <a:rPr lang="en-US" dirty="0"/>
              <a:t> </a:t>
            </a:r>
            <a:r>
              <a:rPr lang="en-US" dirty="0" smtClean="0"/>
              <a:t>   return </a:t>
            </a:r>
            <a:r>
              <a:rPr lang="en-US" dirty="0"/>
              <a:t>thing;</a:t>
            </a:r>
          </a:p>
          <a:p>
            <a:pPr marL="0" indent="0">
              <a:buNone/>
            </a:pPr>
            <a:r>
              <a:rPr lang="en-US" dirty="0" smtClean="0"/>
              <a:t>}</a:t>
            </a:r>
            <a:endParaRPr lang="en-US" dirty="0"/>
          </a:p>
        </p:txBody>
      </p:sp>
      <p:sp>
        <p:nvSpPr>
          <p:cNvPr id="8" name="Content Placeholder 3"/>
          <p:cNvSpPr txBox="1">
            <a:spLocks/>
          </p:cNvSpPr>
          <p:nvPr/>
        </p:nvSpPr>
        <p:spPr>
          <a:xfrm>
            <a:off x="1015721" y="3944473"/>
            <a:ext cx="5002493" cy="1575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smtClean="0"/>
              <a:t>(function () {</a:t>
            </a:r>
          </a:p>
          <a:p>
            <a:pPr marL="0" indent="0">
              <a:buNone/>
            </a:pPr>
            <a:r>
              <a:rPr lang="en-US" dirty="0" smtClean="0"/>
              <a:t>    return </a:t>
            </a:r>
            <a:r>
              <a:rPr lang="en-US" dirty="0"/>
              <a:t>thing;</a:t>
            </a:r>
            <a:endParaRPr lang="en-US" dirty="0" smtClean="0"/>
          </a:p>
          <a:p>
            <a:pPr marL="0" indent="0">
              <a:buFont typeface="Arial" panose="020B0604020202020204" pitchFamily="34" charset="0"/>
              <a:buNone/>
            </a:pPr>
            <a:r>
              <a:rPr lang="en-US" dirty="0" smtClean="0"/>
              <a:t>})();</a:t>
            </a:r>
            <a:endParaRPr lang="en-US" dirty="0"/>
          </a:p>
        </p:txBody>
      </p:sp>
      <p:sp>
        <p:nvSpPr>
          <p:cNvPr id="9" name="Content Placeholder 5"/>
          <p:cNvSpPr txBox="1">
            <a:spLocks/>
          </p:cNvSpPr>
          <p:nvPr/>
        </p:nvSpPr>
        <p:spPr>
          <a:xfrm>
            <a:off x="6348897" y="3944473"/>
            <a:ext cx="5027129" cy="15759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smtClean="0"/>
              <a:t>(var result = () {</a:t>
            </a:r>
          </a:p>
          <a:p>
            <a:pPr marL="0" indent="0">
              <a:buNone/>
            </a:pPr>
            <a:r>
              <a:rPr lang="en-US" dirty="0" smtClean="0"/>
              <a:t>    return </a:t>
            </a:r>
            <a:r>
              <a:rPr lang="en-US" dirty="0"/>
              <a:t>thing;</a:t>
            </a:r>
            <a:endParaRPr lang="en-US" dirty="0" smtClean="0"/>
          </a:p>
          <a:p>
            <a:pPr marL="0" indent="0">
              <a:buFont typeface="Arial" panose="020B0604020202020204" pitchFamily="34" charset="0"/>
              <a:buNone/>
            </a:pPr>
            <a:r>
              <a:rPr lang="en-US" dirty="0" smtClean="0"/>
              <a:t>}(thing);</a:t>
            </a:r>
            <a:endParaRPr lang="en-US" dirty="0"/>
          </a:p>
        </p:txBody>
      </p:sp>
      <p:sp>
        <p:nvSpPr>
          <p:cNvPr id="11" name="TextBox 10"/>
          <p:cNvSpPr txBox="1"/>
          <p:nvPr/>
        </p:nvSpPr>
        <p:spPr>
          <a:xfrm>
            <a:off x="4303419" y="5659728"/>
            <a:ext cx="6306685" cy="461665"/>
          </a:xfrm>
          <a:prstGeom prst="rect">
            <a:avLst/>
          </a:prstGeom>
          <a:noFill/>
        </p:spPr>
        <p:txBody>
          <a:bodyPr wrap="square" rtlCol="0">
            <a:spAutoFit/>
          </a:bodyPr>
          <a:lstStyle/>
          <a:p>
            <a:r>
              <a:rPr lang="en-US" sz="2400" b="1" dirty="0" smtClean="0"/>
              <a:t>Immediately Invoked function</a:t>
            </a:r>
            <a:endParaRPr lang="en-US" sz="2400" b="1" dirty="0"/>
          </a:p>
        </p:txBody>
      </p:sp>
      <p:sp>
        <p:nvSpPr>
          <p:cNvPr id="12" name="5-Point Star 11"/>
          <p:cNvSpPr/>
          <p:nvPr/>
        </p:nvSpPr>
        <p:spPr>
          <a:xfrm>
            <a:off x="3744713" y="5640360"/>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p:cNvSpPr/>
          <p:nvPr/>
        </p:nvSpPr>
        <p:spPr>
          <a:xfrm>
            <a:off x="665332" y="4423487"/>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p:cNvSpPr/>
          <p:nvPr/>
        </p:nvSpPr>
        <p:spPr>
          <a:xfrm>
            <a:off x="6018214" y="4481757"/>
            <a:ext cx="558706" cy="50516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871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38" y="92336"/>
            <a:ext cx="11681693" cy="1228078"/>
          </a:xfrm>
        </p:spPr>
        <p:txBody>
          <a:bodyPr/>
          <a:lstStyle/>
          <a:p>
            <a:r>
              <a:rPr lang="en-US" dirty="0" smtClean="0"/>
              <a:t>Putting the "fun" in functions</a:t>
            </a:r>
            <a:endParaRPr lang="en-US" dirty="0"/>
          </a:p>
        </p:txBody>
      </p:sp>
      <p:sp>
        <p:nvSpPr>
          <p:cNvPr id="3" name="Content Placeholder 2"/>
          <p:cNvSpPr>
            <a:spLocks noGrp="1"/>
          </p:cNvSpPr>
          <p:nvPr>
            <p:ph idx="1"/>
          </p:nvPr>
        </p:nvSpPr>
        <p:spPr>
          <a:xfrm>
            <a:off x="526834" y="1320414"/>
            <a:ext cx="8072437" cy="2485567"/>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dirty="0">
                <a:solidFill>
                  <a:schemeClr val="tx1"/>
                </a:solidFill>
              </a:rPr>
              <a:t>var result = </a:t>
            </a:r>
            <a:r>
              <a:rPr lang="en-US" dirty="0" err="1" smtClean="0">
                <a:solidFill>
                  <a:schemeClr val="tx1"/>
                </a:solidFill>
              </a:rPr>
              <a:t>functionStatement</a:t>
            </a:r>
            <a:r>
              <a:rPr lang="en-US" dirty="0" smtClean="0">
                <a:solidFill>
                  <a:schemeClr val="tx1"/>
                </a:solidFill>
              </a:rPr>
              <a:t>();</a:t>
            </a:r>
          </a:p>
          <a:p>
            <a:pPr marL="0" indent="0">
              <a:buNone/>
            </a:pPr>
            <a:r>
              <a:rPr lang="en-US" dirty="0" smtClean="0">
                <a:solidFill>
                  <a:schemeClr val="tx1"/>
                </a:solidFill>
              </a:rPr>
              <a:t>function </a:t>
            </a:r>
            <a:r>
              <a:rPr lang="en-US" dirty="0" err="1" smtClean="0">
                <a:solidFill>
                  <a:schemeClr val="tx1"/>
                </a:solidFill>
              </a:rPr>
              <a:t>functionStatement</a:t>
            </a:r>
            <a:r>
              <a:rPr lang="en-US" dirty="0" smtClean="0">
                <a:solidFill>
                  <a:schemeClr val="tx1"/>
                </a:solidFill>
              </a:rPr>
              <a:t>() </a:t>
            </a:r>
            <a:r>
              <a:rPr lang="en-US" dirty="0">
                <a:solidFill>
                  <a:schemeClr val="tx1"/>
                </a:solidFill>
              </a:rPr>
              <a:t>{</a:t>
            </a:r>
          </a:p>
          <a:p>
            <a:pPr marL="0" indent="0">
              <a:buNone/>
            </a:pPr>
            <a:r>
              <a:rPr lang="en-US" dirty="0">
                <a:solidFill>
                  <a:schemeClr val="tx1"/>
                </a:solidFill>
              </a:rPr>
              <a:t>    // Some </a:t>
            </a:r>
            <a:r>
              <a:rPr lang="en-US" dirty="0" smtClean="0">
                <a:solidFill>
                  <a:schemeClr val="tx1"/>
                </a:solidFill>
              </a:rPr>
              <a:t>code</a:t>
            </a:r>
          </a:p>
          <a:p>
            <a:pPr marL="0" indent="0">
              <a:buNone/>
            </a:pPr>
            <a:r>
              <a:rPr lang="en-US" dirty="0" smtClean="0">
                <a:solidFill>
                  <a:schemeClr val="tx1"/>
                </a:solidFill>
              </a:rPr>
              <a:t>    </a:t>
            </a:r>
            <a:r>
              <a:rPr lang="en-US" dirty="0">
                <a:solidFill>
                  <a:schemeClr val="tx1"/>
                </a:solidFill>
              </a:rPr>
              <a:t>return </a:t>
            </a:r>
            <a:r>
              <a:rPr lang="en-US" dirty="0" smtClean="0">
                <a:solidFill>
                  <a:schemeClr val="tx1"/>
                </a:solidFill>
              </a:rPr>
              <a:t>value;</a:t>
            </a:r>
            <a:endParaRPr lang="en-US" dirty="0">
              <a:solidFill>
                <a:schemeClr val="tx1"/>
              </a:solidFill>
            </a:endParaRPr>
          </a:p>
          <a:p>
            <a:pPr marL="0" indent="0">
              <a:buNone/>
            </a:pPr>
            <a:r>
              <a:rPr lang="en-US" dirty="0" smtClean="0">
                <a:solidFill>
                  <a:schemeClr val="tx1"/>
                </a:solidFill>
              </a:rPr>
              <a:t>}</a:t>
            </a:r>
          </a:p>
        </p:txBody>
      </p:sp>
      <p:sp>
        <p:nvSpPr>
          <p:cNvPr id="10" name="TextBox 9"/>
          <p:cNvSpPr txBox="1"/>
          <p:nvPr/>
        </p:nvSpPr>
        <p:spPr>
          <a:xfrm>
            <a:off x="526834" y="3986212"/>
            <a:ext cx="8072437" cy="247173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indent="0">
              <a:spcBef>
                <a:spcPts val="600"/>
              </a:spcBef>
              <a:buClr>
                <a:schemeClr val="accent1">
                  <a:lumMod val="60000"/>
                  <a:lumOff val="40000"/>
                </a:schemeClr>
              </a:buClr>
              <a:buSzPct val="110000"/>
              <a:buFont typeface="Wingdings 2" pitchFamily="18" charset="2"/>
              <a:buNone/>
              <a:defRPr sz="2800">
                <a:solidFill>
                  <a:schemeClr val="tx1">
                    <a:lumMod val="65000"/>
                    <a:lumOff val="35000"/>
                  </a:schemeClr>
                </a:solidFill>
                <a:latin typeface="Segoe UI"/>
                <a:cs typeface="Segoe UI"/>
              </a:defRPr>
            </a:lvl1pPr>
            <a:lvl2pPr marL="685800" indent="-336550">
              <a:spcBef>
                <a:spcPts val="600"/>
              </a:spcBef>
              <a:buClr>
                <a:schemeClr val="accent1">
                  <a:lumMod val="75000"/>
                </a:schemeClr>
              </a:buClr>
              <a:buSzPct val="110000"/>
              <a:buFont typeface="Wingdings 2" pitchFamily="18" charset="2"/>
              <a:buChar char=""/>
              <a:defRPr>
                <a:solidFill>
                  <a:schemeClr val="tx1">
                    <a:lumMod val="65000"/>
                    <a:lumOff val="35000"/>
                  </a:schemeClr>
                </a:solidFill>
                <a:latin typeface="Segoe UI"/>
                <a:cs typeface="Segoe UI"/>
              </a:defRPr>
            </a:lvl2pPr>
            <a:lvl3pPr marL="968375" indent="-282575">
              <a:spcBef>
                <a:spcPts val="600"/>
              </a:spcBef>
              <a:buClr>
                <a:schemeClr val="accent1">
                  <a:lumMod val="60000"/>
                  <a:lumOff val="40000"/>
                </a:schemeClr>
              </a:buClr>
              <a:buSzPct val="110000"/>
              <a:buFont typeface="Wingdings 2" pitchFamily="18" charset="2"/>
              <a:buChar char=""/>
              <a:defRPr sz="1600">
                <a:solidFill>
                  <a:schemeClr val="tx1">
                    <a:lumMod val="65000"/>
                    <a:lumOff val="35000"/>
                  </a:schemeClr>
                </a:solidFill>
                <a:latin typeface="Segoe UI"/>
                <a:cs typeface="Segoe UI"/>
              </a:defRPr>
            </a:lvl3pPr>
            <a:lvl4pPr marL="1263650" indent="-295275">
              <a:spcBef>
                <a:spcPts val="600"/>
              </a:spcBef>
              <a:buClr>
                <a:schemeClr val="accent1">
                  <a:lumMod val="75000"/>
                </a:schemeClr>
              </a:buClr>
              <a:buSzPct val="110000"/>
              <a:buFont typeface="Wingdings 2" pitchFamily="18" charset="2"/>
              <a:buChar char=""/>
              <a:defRPr sz="1400">
                <a:solidFill>
                  <a:schemeClr val="tx1">
                    <a:lumMod val="65000"/>
                    <a:lumOff val="35000"/>
                  </a:schemeClr>
                </a:solidFill>
                <a:latin typeface="Segoe UI"/>
                <a:cs typeface="Segoe UI"/>
              </a:defRPr>
            </a:lvl4pPr>
            <a:lvl5pPr marL="1546225" indent="-282575">
              <a:spcBef>
                <a:spcPts val="600"/>
              </a:spcBef>
              <a:buClr>
                <a:schemeClr val="accent1">
                  <a:lumMod val="60000"/>
                  <a:lumOff val="40000"/>
                </a:schemeClr>
              </a:buClr>
              <a:buSzPct val="110000"/>
              <a:buFont typeface="Wingdings 2" pitchFamily="18" charset="2"/>
              <a:buChar char=""/>
              <a:defRPr sz="1400">
                <a:solidFill>
                  <a:schemeClr val="tx1">
                    <a:lumMod val="65000"/>
                    <a:lumOff val="35000"/>
                  </a:schemeClr>
                </a:solidFill>
                <a:latin typeface="Segoe UI"/>
                <a:cs typeface="Segoe UI"/>
              </a:defRPr>
            </a:lvl5pPr>
            <a:lvl6pPr marL="1828800" indent="-282575">
              <a:spcBef>
                <a:spcPct val="20000"/>
              </a:spcBef>
              <a:buClr>
                <a:schemeClr val="accent2"/>
              </a:buClr>
              <a:buSzPct val="110000"/>
              <a:buFont typeface="Wingdings 2" pitchFamily="18" charset="2"/>
              <a:buChar char=""/>
              <a:defRPr lang="en-US" dirty="0" smtClean="0">
                <a:solidFill>
                  <a:schemeClr val="tx1">
                    <a:lumMod val="65000"/>
                    <a:lumOff val="35000"/>
                  </a:schemeClr>
                </a:solidFill>
              </a:defRPr>
            </a:lvl6pPr>
            <a:lvl7pPr marL="2117725" indent="-282575">
              <a:spcBef>
                <a:spcPct val="20000"/>
              </a:spcBef>
              <a:buClr>
                <a:schemeClr val="accent1">
                  <a:lumMod val="60000"/>
                  <a:lumOff val="40000"/>
                </a:schemeClr>
              </a:buClr>
              <a:buSzPct val="110000"/>
              <a:buFont typeface="Wingdings 2" pitchFamily="18" charset="2"/>
              <a:buChar char=""/>
              <a:defRPr lang="en-US" dirty="0" smtClean="0">
                <a:solidFill>
                  <a:schemeClr val="tx1">
                    <a:lumMod val="65000"/>
                    <a:lumOff val="35000"/>
                  </a:schemeClr>
                </a:solidFill>
              </a:defRPr>
            </a:lvl7pPr>
            <a:lvl8pPr marL="2398713" indent="-282575">
              <a:spcBef>
                <a:spcPct val="20000"/>
              </a:spcBef>
              <a:buClr>
                <a:schemeClr val="accent2"/>
              </a:buClr>
              <a:buSzPct val="110000"/>
              <a:buFont typeface="Wingdings 2" pitchFamily="18" charset="2"/>
              <a:buChar char=""/>
              <a:defRPr lang="en-US" dirty="0" smtClean="0">
                <a:solidFill>
                  <a:schemeClr val="tx1">
                    <a:lumMod val="65000"/>
                    <a:lumOff val="35000"/>
                  </a:schemeClr>
                </a:solidFill>
              </a:defRPr>
            </a:lvl8pPr>
            <a:lvl9pPr marL="2689225" indent="-282575">
              <a:spcBef>
                <a:spcPct val="20000"/>
              </a:spcBef>
              <a:buClr>
                <a:schemeClr val="accent1">
                  <a:lumMod val="60000"/>
                  <a:lumOff val="40000"/>
                </a:schemeClr>
              </a:buClr>
              <a:buSzPct val="110000"/>
              <a:buFont typeface="Wingdings 2" pitchFamily="18" charset="2"/>
              <a:buChar char=""/>
              <a:defRPr lang="en-US" dirty="0">
                <a:solidFill>
                  <a:schemeClr val="tx1">
                    <a:lumMod val="65000"/>
                    <a:lumOff val="35000"/>
                  </a:schemeClr>
                </a:solidFill>
              </a:defRPr>
            </a:lvl9pPr>
          </a:lstStyle>
          <a:p>
            <a:pPr>
              <a:buClr>
                <a:srgbClr val="2C7C9F">
                  <a:lumMod val="60000"/>
                  <a:lumOff val="40000"/>
                </a:srgbClr>
              </a:buClr>
            </a:pPr>
            <a:r>
              <a:rPr lang="en-US" dirty="0" smtClean="0">
                <a:solidFill>
                  <a:schemeClr val="tx1"/>
                </a:solidFill>
              </a:rPr>
              <a:t>var result = </a:t>
            </a:r>
            <a:r>
              <a:rPr lang="en-US" dirty="0" err="1" smtClean="0">
                <a:solidFill>
                  <a:schemeClr val="tx1"/>
                </a:solidFill>
              </a:rPr>
              <a:t>functionExpression</a:t>
            </a:r>
            <a:r>
              <a:rPr lang="en-US" dirty="0" smtClean="0">
                <a:solidFill>
                  <a:schemeClr val="tx1"/>
                </a:solidFill>
              </a:rPr>
              <a:t>();</a:t>
            </a:r>
          </a:p>
          <a:p>
            <a:pPr>
              <a:buClr>
                <a:srgbClr val="2C7C9F">
                  <a:lumMod val="60000"/>
                  <a:lumOff val="40000"/>
                </a:srgbClr>
              </a:buClr>
            </a:pPr>
            <a:r>
              <a:rPr lang="en-US" dirty="0" smtClean="0">
                <a:solidFill>
                  <a:schemeClr val="tx1"/>
                </a:solidFill>
              </a:rPr>
              <a:t>var </a:t>
            </a:r>
            <a:r>
              <a:rPr lang="en-US" dirty="0" err="1">
                <a:solidFill>
                  <a:schemeClr val="tx1"/>
                </a:solidFill>
              </a:rPr>
              <a:t>functionExpression</a:t>
            </a:r>
            <a:r>
              <a:rPr lang="en-US" dirty="0">
                <a:solidFill>
                  <a:schemeClr val="tx1"/>
                </a:solidFill>
              </a:rPr>
              <a:t> = function() {</a:t>
            </a:r>
          </a:p>
          <a:p>
            <a:pPr>
              <a:buClr>
                <a:srgbClr val="2C7C9F">
                  <a:lumMod val="60000"/>
                  <a:lumOff val="40000"/>
                </a:srgbClr>
              </a:buClr>
            </a:pPr>
            <a:r>
              <a:rPr lang="en-US" dirty="0">
                <a:solidFill>
                  <a:schemeClr val="tx1"/>
                </a:solidFill>
              </a:rPr>
              <a:t>    // Some </a:t>
            </a:r>
            <a:r>
              <a:rPr lang="en-US" dirty="0" smtClean="0">
                <a:solidFill>
                  <a:schemeClr val="tx1"/>
                </a:solidFill>
              </a:rPr>
              <a:t>code</a:t>
            </a:r>
          </a:p>
          <a:p>
            <a:pPr>
              <a:buClr>
                <a:srgbClr val="2C7C9F">
                  <a:lumMod val="60000"/>
                  <a:lumOff val="40000"/>
                </a:srgbClr>
              </a:buClr>
            </a:pPr>
            <a:r>
              <a:rPr lang="en-US" dirty="0" smtClean="0">
                <a:solidFill>
                  <a:schemeClr val="tx1"/>
                </a:solidFill>
              </a:rPr>
              <a:t>    return </a:t>
            </a:r>
            <a:r>
              <a:rPr lang="en-US" dirty="0">
                <a:solidFill>
                  <a:schemeClr val="tx1"/>
                </a:solidFill>
              </a:rPr>
              <a:t>value</a:t>
            </a:r>
            <a:r>
              <a:rPr lang="en-US" dirty="0" smtClean="0">
                <a:solidFill>
                  <a:schemeClr val="tx1"/>
                </a:solidFill>
              </a:rPr>
              <a:t>;</a:t>
            </a:r>
            <a:endParaRPr lang="en-US" dirty="0">
              <a:solidFill>
                <a:schemeClr val="tx1"/>
              </a:solidFill>
            </a:endParaRPr>
          </a:p>
          <a:p>
            <a:pPr>
              <a:buClr>
                <a:srgbClr val="2C7C9F">
                  <a:lumMod val="60000"/>
                  <a:lumOff val="40000"/>
                </a:srgbClr>
              </a:buClr>
            </a:pPr>
            <a:r>
              <a:rPr lang="en-US" dirty="0">
                <a:solidFill>
                  <a:schemeClr val="tx1"/>
                </a:solidFill>
              </a:rPr>
              <a:t>};</a:t>
            </a:r>
          </a:p>
        </p:txBody>
      </p:sp>
      <p:sp>
        <p:nvSpPr>
          <p:cNvPr id="5" name="Content Placeholder 2"/>
          <p:cNvSpPr txBox="1">
            <a:spLocks/>
          </p:cNvSpPr>
          <p:nvPr/>
        </p:nvSpPr>
        <p:spPr>
          <a:xfrm>
            <a:off x="8730425" y="1320413"/>
            <a:ext cx="3204306" cy="24855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3600" dirty="0" smtClean="0">
                <a:solidFill>
                  <a:schemeClr val="tx1"/>
                </a:solidFill>
              </a:rPr>
              <a:t>OK</a:t>
            </a:r>
          </a:p>
        </p:txBody>
      </p:sp>
      <p:sp>
        <p:nvSpPr>
          <p:cNvPr id="6" name="Content Placeholder 2"/>
          <p:cNvSpPr txBox="1">
            <a:spLocks/>
          </p:cNvSpPr>
          <p:nvPr/>
        </p:nvSpPr>
        <p:spPr>
          <a:xfrm>
            <a:off x="8730425" y="3972382"/>
            <a:ext cx="3204306" cy="248556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3600" dirty="0" smtClean="0">
                <a:solidFill>
                  <a:schemeClr val="tx1"/>
                </a:solidFill>
              </a:rPr>
              <a:t>Nope </a:t>
            </a:r>
          </a:p>
          <a:p>
            <a:pPr marL="0" indent="0" algn="ctr">
              <a:buFont typeface="Arial" panose="020B0604020202020204" pitchFamily="34" charset="0"/>
              <a:buNone/>
            </a:pPr>
            <a:r>
              <a:rPr lang="en-US" sz="3600" dirty="0" smtClean="0">
                <a:solidFill>
                  <a:schemeClr val="tx1"/>
                </a:solidFill>
              </a:rPr>
              <a:t>Nope </a:t>
            </a:r>
          </a:p>
          <a:p>
            <a:pPr marL="0" indent="0" algn="ctr">
              <a:buFont typeface="Arial" panose="020B0604020202020204" pitchFamily="34" charset="0"/>
              <a:buNone/>
            </a:pPr>
            <a:r>
              <a:rPr lang="en-US" sz="3600" dirty="0" smtClean="0">
                <a:solidFill>
                  <a:schemeClr val="tx1"/>
                </a:solidFill>
              </a:rPr>
              <a:t>Nope</a:t>
            </a:r>
          </a:p>
        </p:txBody>
      </p:sp>
    </p:spTree>
    <p:extLst>
      <p:ext uri="{BB962C8B-B14F-4D97-AF65-F5344CB8AC3E}">
        <p14:creationId xmlns:p14="http://schemas.microsoft.com/office/powerpoint/2010/main" val="2562780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Fun with functions</a:t>
            </a:r>
            <a:endParaRPr lang="en-US" dirty="0"/>
          </a:p>
        </p:txBody>
      </p:sp>
    </p:spTree>
    <p:extLst>
      <p:ext uri="{BB962C8B-B14F-4D97-AF65-F5344CB8AC3E}">
        <p14:creationId xmlns:p14="http://schemas.microsoft.com/office/powerpoint/2010/main" val="788959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a:t>
            </a:r>
            <a:endParaRPr lang="en-US" dirty="0"/>
          </a:p>
        </p:txBody>
      </p:sp>
      <p:sp>
        <p:nvSpPr>
          <p:cNvPr id="3" name="Content Placeholder 2"/>
          <p:cNvSpPr>
            <a:spLocks noGrp="1"/>
          </p:cNvSpPr>
          <p:nvPr>
            <p:ph idx="1"/>
          </p:nvPr>
        </p:nvSpPr>
        <p:spPr>
          <a:xfrm>
            <a:off x="7815263" y="1690688"/>
            <a:ext cx="2971800" cy="4475163"/>
          </a:xfrm>
        </p:spPr>
        <p:txBody>
          <a:bodyPr>
            <a:normAutofit/>
          </a:bodyPr>
          <a:lstStyle/>
          <a:p>
            <a:pPr marL="0" indent="0">
              <a:buNone/>
            </a:pPr>
            <a:r>
              <a:rPr lang="en-US" dirty="0" smtClean="0"/>
              <a:t>&lt;script </a:t>
            </a:r>
            <a:r>
              <a:rPr lang="en-US" dirty="0" err="1" smtClean="0"/>
              <a:t>src</a:t>
            </a:r>
            <a:r>
              <a:rPr lang="en-US" dirty="0" smtClean="0"/>
              <a:t>="1.js"&gt;</a:t>
            </a:r>
          </a:p>
          <a:p>
            <a:pPr marL="0" indent="0">
              <a:buNone/>
            </a:pPr>
            <a:r>
              <a:rPr lang="en-US" dirty="0"/>
              <a:t>	</a:t>
            </a:r>
            <a:r>
              <a:rPr lang="en-US" dirty="0" smtClean="0"/>
              <a:t>var a, b, c</a:t>
            </a:r>
          </a:p>
          <a:p>
            <a:pPr marL="0" indent="0">
              <a:buNone/>
            </a:pPr>
            <a:r>
              <a:rPr lang="en-US" dirty="0"/>
              <a:t>&lt;script </a:t>
            </a:r>
            <a:r>
              <a:rPr lang="en-US" dirty="0" err="1"/>
              <a:t>src</a:t>
            </a:r>
            <a:r>
              <a:rPr lang="en-US" dirty="0" smtClean="0"/>
              <a:t>="2.js"&gt;</a:t>
            </a:r>
          </a:p>
          <a:p>
            <a:pPr marL="0" indent="0">
              <a:buNone/>
            </a:pPr>
            <a:r>
              <a:rPr lang="en-US" dirty="0"/>
              <a:t>	var a, b, c</a:t>
            </a:r>
          </a:p>
          <a:p>
            <a:pPr marL="0" indent="0">
              <a:buNone/>
            </a:pPr>
            <a:r>
              <a:rPr lang="en-US" dirty="0" smtClean="0"/>
              <a:t>&lt;</a:t>
            </a:r>
            <a:r>
              <a:rPr lang="en-US" dirty="0"/>
              <a:t>script </a:t>
            </a:r>
            <a:r>
              <a:rPr lang="en-US" dirty="0" err="1"/>
              <a:t>src</a:t>
            </a:r>
            <a:r>
              <a:rPr lang="en-US" dirty="0" smtClean="0"/>
              <a:t>="3.js"&gt;</a:t>
            </a:r>
          </a:p>
          <a:p>
            <a:pPr marL="0" indent="0">
              <a:buNone/>
            </a:pPr>
            <a:r>
              <a:rPr lang="en-US" dirty="0"/>
              <a:t>	var a, b, </a:t>
            </a:r>
            <a:r>
              <a:rPr lang="en-US" dirty="0" smtClean="0"/>
              <a:t>c</a:t>
            </a:r>
            <a:endParaRPr lang="en-US" dirty="0"/>
          </a:p>
          <a:p>
            <a:pPr marL="0" indent="0">
              <a:buNone/>
            </a:pPr>
            <a:r>
              <a:rPr lang="en-US" dirty="0"/>
              <a:t>&lt;script </a:t>
            </a:r>
            <a:r>
              <a:rPr lang="en-US" dirty="0" err="1"/>
              <a:t>src</a:t>
            </a:r>
            <a:r>
              <a:rPr lang="en-US" dirty="0" smtClean="0"/>
              <a:t>="4.js"&gt;</a:t>
            </a:r>
          </a:p>
          <a:p>
            <a:pPr marL="0" indent="0">
              <a:buNone/>
            </a:pPr>
            <a:r>
              <a:rPr lang="en-US" dirty="0"/>
              <a:t>	var a, b, </a:t>
            </a:r>
            <a:r>
              <a:rPr lang="en-US" dirty="0" smtClean="0"/>
              <a:t>c</a:t>
            </a:r>
            <a:endParaRPr lang="en-US" dirty="0"/>
          </a:p>
          <a:p>
            <a:pPr marL="0" indent="0">
              <a:buNone/>
            </a:pPr>
            <a:endParaRPr lang="en-US" dirty="0" smtClean="0"/>
          </a:p>
        </p:txBody>
      </p:sp>
      <p:sp>
        <p:nvSpPr>
          <p:cNvPr id="4" name="Content Placeholder 2"/>
          <p:cNvSpPr txBox="1">
            <a:spLocks/>
          </p:cNvSpPr>
          <p:nvPr/>
        </p:nvSpPr>
        <p:spPr>
          <a:xfrm>
            <a:off x="990600" y="1978024"/>
            <a:ext cx="4462463" cy="4475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Window object</a:t>
            </a:r>
          </a:p>
          <a:p>
            <a:pPr marL="0" indent="0">
              <a:buFont typeface="Arial" panose="020B0604020202020204" pitchFamily="34" charset="0"/>
              <a:buNone/>
            </a:pPr>
            <a:r>
              <a:rPr lang="en-US" dirty="0" smtClean="0"/>
              <a:t>Global namespace pollution</a:t>
            </a:r>
          </a:p>
        </p:txBody>
      </p:sp>
    </p:spTree>
    <p:extLst>
      <p:ext uri="{BB962C8B-B14F-4D97-AF65-F5344CB8AC3E}">
        <p14:creationId xmlns:p14="http://schemas.microsoft.com/office/powerpoint/2010/main" val="1893404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Global </a:t>
            </a:r>
            <a:r>
              <a:rPr lang="en-US" dirty="0" err="1" smtClean="0"/>
              <a:t>Rachii</a:t>
            </a:r>
            <a:endParaRPr lang="en-US" dirty="0"/>
          </a:p>
        </p:txBody>
      </p:sp>
    </p:spTree>
    <p:extLst>
      <p:ext uri="{BB962C8B-B14F-4D97-AF65-F5344CB8AC3E}">
        <p14:creationId xmlns:p14="http://schemas.microsoft.com/office/powerpoint/2010/main" val="1084109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r>
              <a:rPr lang="en-US" dirty="0" smtClean="0"/>
              <a:t>&amp; Closures</a:t>
            </a:r>
            <a:endParaRPr lang="en-US" dirty="0"/>
          </a:p>
        </p:txBody>
      </p:sp>
      <p:sp>
        <p:nvSpPr>
          <p:cNvPr id="3" name="Content Placeholder 2"/>
          <p:cNvSpPr>
            <a:spLocks noGrp="1"/>
          </p:cNvSpPr>
          <p:nvPr>
            <p:ph idx="1"/>
          </p:nvPr>
        </p:nvSpPr>
        <p:spPr/>
        <p:txBody>
          <a:bodyPr/>
          <a:lstStyle/>
          <a:p>
            <a:pPr marL="0" indent="0">
              <a:buNone/>
            </a:pPr>
            <a:r>
              <a:rPr lang="en-US" dirty="0" smtClean="0"/>
              <a:t>Block syntax but not block scope</a:t>
            </a:r>
          </a:p>
          <a:p>
            <a:pPr marL="0" indent="0">
              <a:buNone/>
            </a:pPr>
            <a:endParaRPr lang="en-US" dirty="0"/>
          </a:p>
          <a:p>
            <a:pPr marL="0" indent="0">
              <a:buNone/>
            </a:pPr>
            <a:r>
              <a:rPr lang="en-US" dirty="0" smtClean="0"/>
              <a:t>Variables created in a block are available in the entire function</a:t>
            </a:r>
            <a:endParaRPr lang="en-US" dirty="0"/>
          </a:p>
        </p:txBody>
      </p:sp>
    </p:spTree>
    <p:extLst>
      <p:ext uri="{BB962C8B-B14F-4D97-AF65-F5344CB8AC3E}">
        <p14:creationId xmlns:p14="http://schemas.microsoft.com/office/powerpoint/2010/main" val="254904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Closures</a:t>
            </a:r>
            <a:endParaRPr lang="en-US" dirty="0"/>
          </a:p>
        </p:txBody>
      </p:sp>
    </p:spTree>
    <p:extLst>
      <p:ext uri="{BB962C8B-B14F-4D97-AF65-F5344CB8AC3E}">
        <p14:creationId xmlns:p14="http://schemas.microsoft.com/office/powerpoint/2010/main" val="1737755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There is no such thing</a:t>
            </a:r>
          </a:p>
          <a:p>
            <a:r>
              <a:rPr lang="en-US" dirty="0" smtClean="0"/>
              <a:t>No dimensions</a:t>
            </a:r>
          </a:p>
          <a:p>
            <a:r>
              <a:rPr lang="en-US" dirty="0" smtClean="0"/>
              <a:t>No out of bounds errors</a:t>
            </a:r>
          </a:p>
          <a:p>
            <a:r>
              <a:rPr lang="en-US" dirty="0" smtClean="0"/>
              <a:t>typeof doesn't know the difference </a:t>
            </a:r>
            <a:endParaRPr lang="en-US" dirty="0"/>
          </a:p>
        </p:txBody>
      </p:sp>
    </p:spTree>
    <p:extLst>
      <p:ext uri="{BB962C8B-B14F-4D97-AF65-F5344CB8AC3E}">
        <p14:creationId xmlns:p14="http://schemas.microsoft.com/office/powerpoint/2010/main" val="4229550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smtClean="0"/>
              <a:t>arrays</a:t>
            </a:r>
            <a:endParaRPr lang="en-US" dirty="0"/>
          </a:p>
        </p:txBody>
      </p:sp>
    </p:spTree>
    <p:extLst>
      <p:ext uri="{BB962C8B-B14F-4D97-AF65-F5344CB8AC3E}">
        <p14:creationId xmlns:p14="http://schemas.microsoft.com/office/powerpoint/2010/main" val="338144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a:t>
            </a:r>
            <a:endParaRPr lang="en-US" dirty="0"/>
          </a:p>
        </p:txBody>
      </p:sp>
      <p:sp>
        <p:nvSpPr>
          <p:cNvPr id="3" name="Content Placeholder 2"/>
          <p:cNvSpPr>
            <a:spLocks noGrp="1"/>
          </p:cNvSpPr>
          <p:nvPr>
            <p:ph idx="1"/>
          </p:nvPr>
        </p:nvSpPr>
        <p:spPr/>
        <p:txBody>
          <a:bodyPr/>
          <a:lstStyle/>
          <a:p>
            <a:r>
              <a:rPr lang="en-US" dirty="0" smtClean="0"/>
              <a:t>Date constructor</a:t>
            </a:r>
          </a:p>
          <a:p>
            <a:r>
              <a:rPr lang="en-US" dirty="0" smtClean="0"/>
              <a:t>Date method</a:t>
            </a:r>
          </a:p>
          <a:p>
            <a:r>
              <a:rPr lang="en-US" dirty="0"/>
              <a:t>Moment</a:t>
            </a:r>
          </a:p>
          <a:p>
            <a:r>
              <a:rPr lang="en-US" dirty="0"/>
              <a:t>Date.js</a:t>
            </a:r>
          </a:p>
          <a:p>
            <a:endParaRPr lang="en-US" dirty="0"/>
          </a:p>
        </p:txBody>
      </p:sp>
    </p:spTree>
    <p:extLst>
      <p:ext uri="{BB962C8B-B14F-4D97-AF65-F5344CB8AC3E}">
        <p14:creationId xmlns:p14="http://schemas.microsoft.com/office/powerpoint/2010/main" val="4294593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p:cNvSpPr txBox="1"/>
          <p:nvPr/>
        </p:nvSpPr>
        <p:spPr>
          <a:xfrm>
            <a:off x="65311" y="6518368"/>
            <a:ext cx="4833257" cy="276999"/>
          </a:xfrm>
          <a:prstGeom prst="rect">
            <a:avLst/>
          </a:prstGeom>
          <a:noFill/>
        </p:spPr>
        <p:txBody>
          <a:bodyPr wrap="square" rtlCol="0">
            <a:spAutoFit/>
          </a:bodyPr>
          <a:lstStyle/>
          <a:p>
            <a:r>
              <a:rPr lang="en-US" sz="1200" dirty="0">
                <a:solidFill>
                  <a:schemeClr val="bg1"/>
                </a:solidFill>
              </a:rPr>
              <a:t>http://i.imgur.com/wR3ZxfB.jpg</a:t>
            </a:r>
          </a:p>
        </p:txBody>
      </p:sp>
    </p:spTree>
    <p:extLst>
      <p:ext uri="{BB962C8B-B14F-4D97-AF65-F5344CB8AC3E}">
        <p14:creationId xmlns:p14="http://schemas.microsoft.com/office/powerpoint/2010/main" val="332513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Dating in JavaScript</a:t>
            </a:r>
          </a:p>
          <a:p>
            <a:endParaRPr lang="en-US" dirty="0"/>
          </a:p>
        </p:txBody>
      </p:sp>
    </p:spTree>
    <p:extLst>
      <p:ext uri="{BB962C8B-B14F-4D97-AF65-F5344CB8AC3E}">
        <p14:creationId xmlns:p14="http://schemas.microsoft.com/office/powerpoint/2010/main" val="2534437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 on</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continue statement</a:t>
            </a:r>
          </a:p>
          <a:p>
            <a:pPr marL="457200" lvl="1" indent="0">
              <a:buNone/>
            </a:pPr>
            <a:endParaRPr lang="en-US" sz="3200" dirty="0" smtClean="0"/>
          </a:p>
          <a:p>
            <a:pPr marL="457200" lvl="1" indent="0">
              <a:buNone/>
            </a:pPr>
            <a:r>
              <a:rPr lang="en-US" sz="3200" dirty="0" smtClean="0"/>
              <a:t>"I've never seen a piece of code that was not improved by removing it" </a:t>
            </a:r>
          </a:p>
          <a:p>
            <a:pPr marL="457200" lvl="1" indent="0">
              <a:buNone/>
            </a:pPr>
            <a:r>
              <a:rPr lang="en-US" sz="3200" dirty="0" smtClean="0"/>
              <a:t>									</a:t>
            </a:r>
          </a:p>
          <a:p>
            <a:pPr marL="457200" lvl="1" indent="0">
              <a:buNone/>
            </a:pPr>
            <a:r>
              <a:rPr lang="en-US" sz="3200" dirty="0"/>
              <a:t>	</a:t>
            </a:r>
            <a:r>
              <a:rPr lang="en-US" sz="3200" dirty="0" smtClean="0"/>
              <a:t>								</a:t>
            </a:r>
          </a:p>
          <a:p>
            <a:pPr marL="457200" lvl="1" indent="0">
              <a:buNone/>
            </a:pPr>
            <a:endParaRPr lang="en-US" sz="3200" dirty="0"/>
          </a:p>
          <a:p>
            <a:pPr marL="457200" lvl="1" indent="0">
              <a:buNone/>
            </a:pPr>
            <a:r>
              <a:rPr lang="en-US" sz="3200" dirty="0" smtClean="0"/>
              <a:t>							-- Douglas </a:t>
            </a:r>
            <a:r>
              <a:rPr lang="en-US" sz="3200" dirty="0" err="1" smtClean="0"/>
              <a:t>Crockford</a:t>
            </a:r>
            <a:endParaRPr lang="en-US" sz="3200" dirty="0" smtClean="0"/>
          </a:p>
        </p:txBody>
      </p:sp>
    </p:spTree>
    <p:extLst>
      <p:ext uri="{BB962C8B-B14F-4D97-AF65-F5344CB8AC3E}">
        <p14:creationId xmlns:p14="http://schemas.microsoft.com/office/powerpoint/2010/main" val="1204157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switch</a:t>
            </a:r>
            <a:endParaRPr lang="en-US" dirty="0"/>
          </a:p>
        </p:txBody>
      </p:sp>
      <p:sp>
        <p:nvSpPr>
          <p:cNvPr id="3" name="Content Placeholder 2"/>
          <p:cNvSpPr>
            <a:spLocks noGrp="1"/>
          </p:cNvSpPr>
          <p:nvPr>
            <p:ph idx="1"/>
          </p:nvPr>
        </p:nvSpPr>
        <p:spPr>
          <a:xfrm>
            <a:off x="838200" y="1406483"/>
            <a:ext cx="10515600" cy="4351338"/>
          </a:xfrm>
        </p:spPr>
        <p:txBody>
          <a:bodyPr>
            <a:noAutofit/>
          </a:bodyPr>
          <a:lstStyle/>
          <a:p>
            <a:pPr marL="0" indent="0">
              <a:buNone/>
            </a:pPr>
            <a:r>
              <a:rPr lang="en-US" sz="2400" dirty="0" smtClean="0"/>
              <a:t>Auto fall through</a:t>
            </a:r>
          </a:p>
        </p:txBody>
      </p:sp>
      <p:sp>
        <p:nvSpPr>
          <p:cNvPr id="6" name="Content Placeholder 2"/>
          <p:cNvSpPr txBox="1">
            <a:spLocks/>
          </p:cNvSpPr>
          <p:nvPr/>
        </p:nvSpPr>
        <p:spPr>
          <a:xfrm>
            <a:off x="5488330" y="1235032"/>
            <a:ext cx="6255996" cy="54515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switch (expression) {</a:t>
            </a:r>
          </a:p>
          <a:p>
            <a:pPr marL="0" indent="0">
              <a:buFont typeface="Arial" panose="020B0604020202020204" pitchFamily="34" charset="0"/>
              <a:buNone/>
            </a:pPr>
            <a:r>
              <a:rPr lang="en-US" dirty="0" smtClean="0"/>
              <a:t>    case expression:</a:t>
            </a:r>
          </a:p>
          <a:p>
            <a:pPr marL="0" indent="0">
              <a:buFont typeface="Arial" panose="020B0604020202020204" pitchFamily="34" charset="0"/>
              <a:buNone/>
            </a:pPr>
            <a:r>
              <a:rPr lang="en-US" dirty="0" smtClean="0"/>
              <a:t>        // statements</a:t>
            </a:r>
          </a:p>
          <a:p>
            <a:pPr marL="0" indent="0">
              <a:buFont typeface="Arial" panose="020B0604020202020204" pitchFamily="34" charset="0"/>
              <a:buNone/>
            </a:pPr>
            <a:r>
              <a:rPr lang="en-US" dirty="0" smtClean="0"/>
              <a:t>        [break;]</a:t>
            </a:r>
          </a:p>
          <a:p>
            <a:pPr marL="0" indent="0">
              <a:buFont typeface="Arial" panose="020B0604020202020204" pitchFamily="34" charset="0"/>
              <a:buNone/>
            </a:pPr>
            <a:r>
              <a:rPr lang="en-US" dirty="0" smtClean="0"/>
              <a:t>     case expression:</a:t>
            </a:r>
          </a:p>
          <a:p>
            <a:pPr marL="0" indent="0">
              <a:buFont typeface="Arial" panose="020B0604020202020204" pitchFamily="34" charset="0"/>
              <a:buNone/>
            </a:pPr>
            <a:r>
              <a:rPr lang="en-US" dirty="0" smtClean="0"/>
              <a:t>        // statements</a:t>
            </a:r>
          </a:p>
          <a:p>
            <a:pPr marL="0" indent="0">
              <a:buFont typeface="Arial" panose="020B0604020202020204" pitchFamily="34" charset="0"/>
              <a:buNone/>
            </a:pPr>
            <a:r>
              <a:rPr lang="en-US" dirty="0" smtClean="0"/>
              <a:t>        [break;]</a:t>
            </a:r>
          </a:p>
          <a:p>
            <a:pPr marL="0" indent="0">
              <a:buFont typeface="Arial" panose="020B0604020202020204" pitchFamily="34" charset="0"/>
              <a:buNone/>
            </a:pPr>
            <a:r>
              <a:rPr lang="en-US" dirty="0" smtClean="0"/>
              <a:t>    default:</a:t>
            </a:r>
          </a:p>
          <a:p>
            <a:pPr marL="0" indent="0">
              <a:buFont typeface="Arial" panose="020B0604020202020204" pitchFamily="34" charset="0"/>
              <a:buNone/>
            </a:pPr>
            <a:r>
              <a:rPr lang="en-US" dirty="0" smtClean="0"/>
              <a:t>        // statements</a:t>
            </a:r>
          </a:p>
          <a:p>
            <a:pPr marL="0" indent="0">
              <a:buFont typeface="Arial" panose="020B0604020202020204" pitchFamily="34" charset="0"/>
              <a:buNone/>
            </a:pPr>
            <a:r>
              <a:rPr lang="en-US" dirty="0" smtClean="0"/>
              <a:t>        [break;] </a:t>
            </a:r>
          </a:p>
          <a:p>
            <a:pPr marL="0" indent="0">
              <a:buFont typeface="Arial" panose="020B0604020202020204" pitchFamily="34" charset="0"/>
              <a:buNone/>
            </a:pPr>
            <a:r>
              <a:rPr lang="en-US" dirty="0" smtClean="0"/>
              <a:t>}</a:t>
            </a:r>
            <a:endParaRPr lang="en-US" dirty="0"/>
          </a:p>
        </p:txBody>
      </p:sp>
    </p:spTree>
    <p:extLst>
      <p:ext uri="{BB962C8B-B14F-4D97-AF65-F5344CB8AC3E}">
        <p14:creationId xmlns:p14="http://schemas.microsoft.com/office/powerpoint/2010/main" val="4252841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56397" y="1881358"/>
            <a:ext cx="2421467" cy="3435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2641600" y="1881358"/>
            <a:ext cx="2421467" cy="3435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128488" y="2116625"/>
            <a:ext cx="1279609"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2C7C9F">
                    <a:lumMod val="50000"/>
                  </a:srgbClr>
                </a:solidFill>
                <a:latin typeface="Segoe UI" panose="020B0502040204020203" pitchFamily="34" charset="0"/>
                <a:cs typeface="Segoe UI" panose="020B0502040204020203" pitchFamily="34" charset="0"/>
              </a:rPr>
              <a:t>==</a:t>
            </a:r>
            <a:endParaRPr lang="en-US" sz="3600" dirty="0">
              <a:solidFill>
                <a:srgbClr val="2C7C9F">
                  <a:lumMod val="50000"/>
                </a:srgbClr>
              </a:solidFill>
              <a:latin typeface="Segoe UI" panose="020B0502040204020203" pitchFamily="34" charset="0"/>
              <a:cs typeface="Segoe UI" panose="020B0502040204020203" pitchFamily="34" charset="0"/>
            </a:endParaRPr>
          </a:p>
        </p:txBody>
      </p:sp>
      <p:sp>
        <p:nvSpPr>
          <p:cNvPr id="5" name="Rectangle 4"/>
          <p:cNvSpPr/>
          <p:nvPr/>
        </p:nvSpPr>
        <p:spPr>
          <a:xfrm>
            <a:off x="7316707" y="2116625"/>
            <a:ext cx="1300846"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
        <p:nvSpPr>
          <p:cNvPr id="6" name="Title 1"/>
          <p:cNvSpPr>
            <a:spLocks noGrp="1"/>
          </p:cNvSpPr>
          <p:nvPr>
            <p:ph type="title"/>
          </p:nvPr>
        </p:nvSpPr>
        <p:spPr>
          <a:xfrm>
            <a:off x="838200" y="206099"/>
            <a:ext cx="10515600" cy="1325563"/>
          </a:xfrm>
        </p:spPr>
        <p:txBody>
          <a:bodyPr/>
          <a:lstStyle/>
          <a:p>
            <a:r>
              <a:rPr lang="en-US" dirty="0" smtClean="0"/>
              <a:t>(not so) Smooth Operators</a:t>
            </a:r>
            <a:endParaRPr lang="en-US" dirty="0"/>
          </a:p>
        </p:txBody>
      </p:sp>
      <p:sp>
        <p:nvSpPr>
          <p:cNvPr id="7" name="Rectangle 6"/>
          <p:cNvSpPr/>
          <p:nvPr/>
        </p:nvSpPr>
        <p:spPr>
          <a:xfrm>
            <a:off x="3203311" y="3593582"/>
            <a:ext cx="1344433"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2C7C9F">
                    <a:lumMod val="50000"/>
                  </a:srgbClr>
                </a:solidFill>
                <a:latin typeface="Segoe UI" panose="020B0502040204020203" pitchFamily="34" charset="0"/>
                <a:cs typeface="Segoe UI" panose="020B0502040204020203" pitchFamily="34" charset="0"/>
              </a:rPr>
              <a:t>!=</a:t>
            </a:r>
            <a:endParaRPr lang="en-US" sz="3600" dirty="0">
              <a:solidFill>
                <a:srgbClr val="2C7C9F">
                  <a:lumMod val="50000"/>
                </a:srgbClr>
              </a:solidFill>
              <a:latin typeface="Segoe UI" panose="020B0502040204020203" pitchFamily="34" charset="0"/>
              <a:cs typeface="Segoe UI" panose="020B0502040204020203" pitchFamily="34" charset="0"/>
            </a:endParaRPr>
          </a:p>
        </p:txBody>
      </p:sp>
      <p:sp>
        <p:nvSpPr>
          <p:cNvPr id="8" name="Rectangle 7"/>
          <p:cNvSpPr/>
          <p:nvPr/>
        </p:nvSpPr>
        <p:spPr>
          <a:xfrm>
            <a:off x="7145867" y="3724319"/>
            <a:ext cx="1642533" cy="136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2C7C9F">
                    <a:lumMod val="50000"/>
                  </a:srgb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634730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09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dirty="0" smtClean="0">
                <a:solidFill>
                  <a:schemeClr val="tx1"/>
                </a:solidFill>
                <a:latin typeface="Consolas" panose="020B0609020204030204" pitchFamily="49" charset="0"/>
                <a:cs typeface="Consolas" panose="020B0609020204030204" pitchFamily="49" charset="0"/>
              </a:rPr>
              <a:t>Truthy values</a:t>
            </a:r>
          </a:p>
          <a:p>
            <a:endParaRPr lang="en-US" sz="2000" dirty="0" smtClean="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(quoted false)</a:t>
            </a:r>
          </a:p>
          <a:p>
            <a:r>
              <a:rPr lang="en-US" sz="2800" dirty="0" smtClean="0">
                <a:solidFill>
                  <a:schemeClr val="tx1"/>
                </a:solidFill>
                <a:latin typeface="Consolas" panose="020B0609020204030204" pitchFamily="49" charset="0"/>
                <a:cs typeface="Consolas" panose="020B0609020204030204" pitchFamily="49" charset="0"/>
              </a:rPr>
              <a:t>'0'     (quoted zero)</a:t>
            </a:r>
          </a:p>
          <a:p>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functions)</a:t>
            </a:r>
          </a:p>
          <a:p>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arrays)</a:t>
            </a:r>
          </a:p>
          <a:p>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objects)</a:t>
            </a:r>
          </a:p>
          <a:p>
            <a:r>
              <a:rPr lang="en-US" sz="2800" dirty="0">
                <a:solidFill>
                  <a:schemeClr val="tx1"/>
                </a:solidFill>
                <a:latin typeface="Consolas" panose="020B0609020204030204" pitchFamily="49" charset="0"/>
                <a:cs typeface="Consolas" panose="020B0609020204030204" pitchFamily="49" charset="0"/>
              </a:rPr>
              <a:t>All other values</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5" name="Rectangle 4"/>
          <p:cNvSpPr/>
          <p:nvPr/>
        </p:nvSpPr>
        <p:spPr>
          <a:xfrm>
            <a:off x="6439710" y="1894259"/>
            <a:ext cx="4953000" cy="4344616"/>
          </a:xfrm>
          <a:prstGeom prst="rect">
            <a:avLst/>
          </a:prstGeom>
          <a:ln w="28575"/>
        </p:spPr>
        <p:style>
          <a:lnRef idx="2">
            <a:schemeClr val="dk1"/>
          </a:lnRef>
          <a:fillRef idx="1">
            <a:schemeClr val="lt1"/>
          </a:fillRef>
          <a:effectRef idx="0">
            <a:schemeClr val="dk1"/>
          </a:effectRef>
          <a:fontRef idx="minor">
            <a:schemeClr val="dk1"/>
          </a:fontRef>
        </p:style>
        <p:txBody>
          <a:bodyPr rtlCol="0" anchor="t"/>
          <a:lstStyle/>
          <a:p>
            <a:pPr algn="ctr"/>
            <a:r>
              <a:rPr lang="en-US" sz="3600" dirty="0">
                <a:solidFill>
                  <a:schemeClr val="tx1"/>
                </a:solidFill>
                <a:latin typeface="Consolas" panose="020B0609020204030204" pitchFamily="49" charset="0"/>
                <a:cs typeface="Consolas" panose="020B0609020204030204" pitchFamily="49" charset="0"/>
              </a:rPr>
              <a:t>Falsey values</a:t>
            </a:r>
          </a:p>
          <a:p>
            <a:endParaRPr lang="en-US" sz="2000" dirty="0" smtClean="0">
              <a:solidFill>
                <a:schemeClr val="tx1"/>
              </a:solidFill>
            </a:endParaRPr>
          </a:p>
          <a:p>
            <a:r>
              <a:rPr lang="en-US" sz="2800" dirty="0">
                <a:solidFill>
                  <a:schemeClr val="tx1"/>
                </a:solidFill>
                <a:latin typeface="Consolas" panose="020B0609020204030204" pitchFamily="49" charset="0"/>
                <a:cs typeface="Consolas" panose="020B0609020204030204" pitchFamily="49" charset="0"/>
              </a:rPr>
              <a:t>false </a:t>
            </a:r>
          </a:p>
          <a:p>
            <a:r>
              <a:rPr lang="en-US" sz="2800" dirty="0" smtClean="0">
                <a:solidFill>
                  <a:schemeClr val="tx1"/>
                </a:solidFill>
                <a:latin typeface="Consolas" panose="020B0609020204030204" pitchFamily="49" charset="0"/>
                <a:cs typeface="Consolas" panose="020B0609020204030204" pitchFamily="49" charset="0"/>
              </a:rPr>
              <a:t>0    </a:t>
            </a:r>
            <a:r>
              <a:rPr lang="en-US" sz="2800" dirty="0">
                <a:solidFill>
                  <a:schemeClr val="tx1"/>
                </a:solidFill>
                <a:latin typeface="Consolas" panose="020B0609020204030204" pitchFamily="49" charset="0"/>
                <a:cs typeface="Consolas" panose="020B0609020204030204" pitchFamily="49" charset="0"/>
              </a:rPr>
              <a:t>(zero) </a:t>
            </a:r>
          </a:p>
          <a:p>
            <a:r>
              <a:rPr lang="en-US" sz="2800" dirty="0" smtClean="0">
                <a:solidFill>
                  <a:schemeClr val="tx1"/>
                </a:solidFill>
                <a:latin typeface="Consolas" panose="020B0609020204030204" pitchFamily="49" charset="0"/>
                <a:cs typeface="Consolas" panose="020B0609020204030204" pitchFamily="49" charset="0"/>
              </a:rPr>
              <a:t>''</a:t>
            </a:r>
            <a:r>
              <a:rPr lang="en-US" sz="2800" dirty="0">
                <a:solidFill>
                  <a:schemeClr val="tx1"/>
                </a:solidFill>
                <a:latin typeface="Consolas" panose="020B0609020204030204" pitchFamily="49" charset="0"/>
                <a:cs typeface="Consolas" panose="020B0609020204030204" pitchFamily="49" charset="0"/>
              </a:rPr>
              <a:t>  </a:t>
            </a:r>
            <a:r>
              <a:rPr lang="en-US" sz="2800" dirty="0" smtClean="0">
                <a:solidFill>
                  <a:schemeClr val="tx1"/>
                </a:solidFill>
                <a:latin typeface="Consolas" panose="020B0609020204030204" pitchFamily="49" charset="0"/>
                <a:cs typeface="Consolas" panose="020B0609020204030204" pitchFamily="49" charset="0"/>
              </a:rPr>
              <a:t> (</a:t>
            </a:r>
            <a:r>
              <a:rPr lang="en-US" sz="2800" dirty="0">
                <a:solidFill>
                  <a:schemeClr val="tx1"/>
                </a:solidFill>
                <a:latin typeface="Consolas" panose="020B0609020204030204" pitchFamily="49" charset="0"/>
                <a:cs typeface="Consolas" panose="020B0609020204030204" pitchFamily="49" charset="0"/>
              </a:rPr>
              <a:t>empty string)</a:t>
            </a:r>
          </a:p>
          <a:p>
            <a:r>
              <a:rPr lang="en-US" sz="2800" dirty="0">
                <a:solidFill>
                  <a:schemeClr val="tx1"/>
                </a:solidFill>
                <a:latin typeface="Consolas" panose="020B0609020204030204" pitchFamily="49" charset="0"/>
                <a:cs typeface="Consolas" panose="020B0609020204030204" pitchFamily="49" charset="0"/>
              </a:rPr>
              <a:t>null</a:t>
            </a:r>
          </a:p>
          <a:p>
            <a:r>
              <a:rPr lang="en-US" sz="2800" dirty="0">
                <a:solidFill>
                  <a:schemeClr val="tx1"/>
                </a:solidFill>
                <a:latin typeface="Consolas" panose="020B0609020204030204" pitchFamily="49" charset="0"/>
                <a:cs typeface="Consolas" panose="020B0609020204030204" pitchFamily="49" charset="0"/>
              </a:rPr>
              <a:t>undefined</a:t>
            </a:r>
          </a:p>
          <a:p>
            <a:r>
              <a:rPr lang="en-US" sz="2800" dirty="0">
                <a:solidFill>
                  <a:schemeClr val="tx1"/>
                </a:solidFill>
                <a:latin typeface="Consolas" panose="020B0609020204030204" pitchFamily="49" charset="0"/>
                <a:cs typeface="Consolas" panose="020B0609020204030204" pitchFamily="49" charset="0"/>
              </a:rPr>
              <a:t>NaN</a:t>
            </a:r>
            <a:endParaRPr lang="en-US" sz="2800" dirty="0">
              <a:solidFill>
                <a:schemeClr val="tx1"/>
              </a:solidFill>
              <a:effectLst/>
              <a:latin typeface="Consolas" panose="020B0609020204030204" pitchFamily="49" charset="0"/>
              <a:cs typeface="Consolas" panose="020B0609020204030204" pitchFamily="49" charset="0"/>
            </a:endParaRPr>
          </a:p>
        </p:txBody>
      </p:sp>
      <p:sp>
        <p:nvSpPr>
          <p:cNvPr id="6" name="Title 1"/>
          <p:cNvSpPr>
            <a:spLocks noGrp="1"/>
          </p:cNvSpPr>
          <p:nvPr>
            <p:ph type="title"/>
          </p:nvPr>
        </p:nvSpPr>
        <p:spPr>
          <a:xfrm>
            <a:off x="838200" y="365125"/>
            <a:ext cx="10515600" cy="1325563"/>
          </a:xfrm>
          <a:ln>
            <a:noFill/>
          </a:ln>
        </p:spPr>
        <p:style>
          <a:lnRef idx="2">
            <a:schemeClr val="dk1"/>
          </a:lnRef>
          <a:fillRef idx="1">
            <a:schemeClr val="lt1"/>
          </a:fillRef>
          <a:effectRef idx="0">
            <a:schemeClr val="dk1"/>
          </a:effectRef>
          <a:fontRef idx="minor">
            <a:schemeClr val="dk1"/>
          </a:fontRef>
        </p:style>
        <p:txBody>
          <a:bodyPr/>
          <a:lstStyle/>
          <a:p>
            <a:r>
              <a:rPr lang="en-US" dirty="0" smtClean="0"/>
              <a:t>Let's get to the truth of the matter</a:t>
            </a:r>
            <a:endParaRPr lang="en-US" dirty="0"/>
          </a:p>
        </p:txBody>
      </p:sp>
    </p:spTree>
    <p:extLst>
      <p:ext uri="{BB962C8B-B14F-4D97-AF65-F5344CB8AC3E}">
        <p14:creationId xmlns:p14="http://schemas.microsoft.com/office/powerpoint/2010/main" val="3994612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1338199"/>
          </a:xfrm>
        </p:spPr>
        <p:txBody>
          <a:bodyPr>
            <a:normAutofit/>
          </a:bodyPr>
          <a:lstStyle/>
          <a:p>
            <a:pPr marL="0" indent="0" algn="ctr">
              <a:buNone/>
            </a:pPr>
            <a:r>
              <a:rPr lang="en-US" sz="1800" b="1" dirty="0"/>
              <a:t>http://dorey.github.io/JavaScript-Equality-Table/</a:t>
            </a:r>
          </a:p>
          <a:p>
            <a:pPr algn="ctr"/>
            <a:endParaRPr lang="en-US" sz="1800" b="1" dirty="0"/>
          </a:p>
        </p:txBody>
      </p:sp>
      <p:pic>
        <p:nvPicPr>
          <p:cNvPr id="4" name="Picture 3"/>
          <p:cNvPicPr>
            <a:picLocks noChangeAspect="1"/>
          </p:cNvPicPr>
          <p:nvPr/>
        </p:nvPicPr>
        <p:blipFill>
          <a:blip r:embed="rId3"/>
          <a:stretch>
            <a:fillRect/>
          </a:stretch>
        </p:blipFill>
        <p:spPr>
          <a:xfrm>
            <a:off x="2706625" y="341377"/>
            <a:ext cx="6900064" cy="6406698"/>
          </a:xfrm>
          <a:prstGeom prst="rect">
            <a:avLst/>
          </a:prstGeom>
        </p:spPr>
      </p:pic>
      <p:sp>
        <p:nvSpPr>
          <p:cNvPr id="6" name="TextBox 5"/>
          <p:cNvSpPr txBox="1"/>
          <p:nvPr/>
        </p:nvSpPr>
        <p:spPr>
          <a:xfrm>
            <a:off x="121314" y="2104145"/>
            <a:ext cx="2706625" cy="1938992"/>
          </a:xfrm>
          <a:prstGeom prst="rect">
            <a:avLst/>
          </a:prstGeom>
          <a:noFill/>
        </p:spPr>
        <p:txBody>
          <a:bodyPr wrap="square" rtlCol="0">
            <a:spAutoFit/>
          </a:bodyPr>
          <a:lstStyle/>
          <a:p>
            <a:r>
              <a:rPr lang="en-US" sz="4000" b="1" dirty="0" smtClean="0"/>
              <a:t>JavaScript</a:t>
            </a:r>
          </a:p>
          <a:p>
            <a:r>
              <a:rPr lang="en-US" sz="4000" b="1" dirty="0" smtClean="0"/>
              <a:t>Equality</a:t>
            </a:r>
          </a:p>
          <a:p>
            <a:r>
              <a:rPr lang="en-US" sz="4000" b="1" dirty="0" smtClean="0"/>
              <a:t>Table</a:t>
            </a:r>
            <a:endParaRPr lang="en-US" sz="4000" b="1" dirty="0"/>
          </a:p>
        </p:txBody>
      </p:sp>
    </p:spTree>
    <p:extLst>
      <p:ext uri="{BB962C8B-B14F-4D97-AF65-F5344CB8AC3E}">
        <p14:creationId xmlns:p14="http://schemas.microsoft.com/office/powerpoint/2010/main" val="3498692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smtClean="0"/>
              <a:t>Truthy and Falsey</a:t>
            </a:r>
            <a:endParaRPr lang="en-US" dirty="0"/>
          </a:p>
        </p:txBody>
      </p:sp>
    </p:spTree>
    <p:extLst>
      <p:ext uri="{BB962C8B-B14F-4D97-AF65-F5344CB8AC3E}">
        <p14:creationId xmlns:p14="http://schemas.microsoft.com/office/powerpoint/2010/main" val="2019725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413066"/>
            <a:ext cx="12192000" cy="1015663"/>
          </a:xfrm>
          <a:prstGeom prst="rect">
            <a:avLst/>
          </a:prstGeom>
          <a:noFill/>
        </p:spPr>
        <p:txBody>
          <a:bodyPr wrap="square" rtlCol="0">
            <a:spAutoFit/>
          </a:bodyPr>
          <a:lstStyle/>
          <a:p>
            <a:pPr algn="ctr"/>
            <a:r>
              <a:rPr lang="en-US" sz="6000" dirty="0">
                <a:solidFill>
                  <a:prstClr val="black"/>
                </a:solidFill>
                <a:latin typeface="Segoe UI" panose="020B0502040204020203" pitchFamily="34" charset="0"/>
                <a:cs typeface="Segoe UI" panose="020B0502040204020203" pitchFamily="34" charset="0"/>
              </a:rPr>
              <a:t>Just what's up with </a:t>
            </a:r>
            <a:r>
              <a:rPr lang="en-US" sz="6000" i="1" dirty="0">
                <a:solidFill>
                  <a:prstClr val="black"/>
                </a:solidFill>
                <a:latin typeface="Segoe UI" panose="020B0502040204020203" pitchFamily="34" charset="0"/>
                <a:cs typeface="Segoe UI" panose="020B0502040204020203" pitchFamily="34" charset="0"/>
              </a:rPr>
              <a:t>this</a:t>
            </a:r>
            <a:r>
              <a:rPr lang="en-US" sz="6000" dirty="0">
                <a:solidFill>
                  <a:prstClr val="black"/>
                </a:solidFill>
                <a:latin typeface="Segoe UI" panose="020B0502040204020203" pitchFamily="34" charset="0"/>
                <a:cs typeface="Segoe UI" panose="020B0502040204020203" pitchFamily="34" charset="0"/>
              </a:rPr>
              <a:t>, anyway?</a:t>
            </a:r>
          </a:p>
        </p:txBody>
      </p:sp>
    </p:spTree>
    <p:extLst>
      <p:ext uri="{BB962C8B-B14F-4D97-AF65-F5344CB8AC3E}">
        <p14:creationId xmlns:p14="http://schemas.microsoft.com/office/powerpoint/2010/main" val="3871042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5826" y="885328"/>
            <a:ext cx="10444163" cy="2554545"/>
          </a:xfrm>
          <a:prstGeom prst="rect">
            <a:avLst/>
          </a:prstGeom>
        </p:spPr>
        <p:txBody>
          <a:bodyPr wrap="square" anchor="ctr">
            <a:spAutoFit/>
          </a:bodyPr>
          <a:lstStyle/>
          <a:p>
            <a:pPr algn="ctr"/>
            <a:r>
              <a:rPr lang="en-US" sz="4000" dirty="0">
                <a:solidFill>
                  <a:srgbClr val="141823"/>
                </a:solidFill>
                <a:latin typeface="Segoe UI" panose="020B0502040204020203" pitchFamily="34" charset="0"/>
                <a:cs typeface="Segoe UI" panose="020B0502040204020203" pitchFamily="34" charset="0"/>
              </a:rPr>
              <a:t>Sometimes when I'm writing JavaScript, I just want to throw my hands up and yell </a:t>
            </a:r>
            <a:r>
              <a:rPr lang="en-US" sz="4000" b="1" dirty="0" smtClean="0">
                <a:solidFill>
                  <a:srgbClr val="141823"/>
                </a:solidFill>
                <a:latin typeface="Segoe UI" panose="020B0502040204020203" pitchFamily="34" charset="0"/>
                <a:cs typeface="Segoe UI" panose="020B0502040204020203" pitchFamily="34" charset="0"/>
              </a:rPr>
              <a:t>"This is bullshit!"</a:t>
            </a:r>
            <a:r>
              <a:rPr lang="en-US" sz="4000" dirty="0" smtClean="0">
                <a:solidFill>
                  <a:srgbClr val="141823"/>
                </a:solidFill>
                <a:latin typeface="Segoe UI" panose="020B0502040204020203" pitchFamily="34" charset="0"/>
                <a:cs typeface="Segoe UI" panose="020B0502040204020203" pitchFamily="34" charset="0"/>
              </a:rPr>
              <a:t>, </a:t>
            </a:r>
            <a:r>
              <a:rPr lang="en-US" sz="4000" dirty="0">
                <a:solidFill>
                  <a:srgbClr val="141823"/>
                </a:solidFill>
                <a:latin typeface="Segoe UI" panose="020B0502040204020203" pitchFamily="34" charset="0"/>
                <a:cs typeface="Segoe UI" panose="020B0502040204020203" pitchFamily="34" charset="0"/>
              </a:rPr>
              <a:t>but I can never remember what "this" is referring to.</a:t>
            </a:r>
            <a:endParaRPr lang="en-US" sz="40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423797" y="885328"/>
            <a:ext cx="11243648" cy="4820147"/>
          </a:xfrm>
          <a:prstGeom prst="rect">
            <a:avLst/>
          </a:prstGeom>
        </p:spPr>
      </p:pic>
    </p:spTree>
    <p:extLst>
      <p:ext uri="{BB962C8B-B14F-4D97-AF65-F5344CB8AC3E}">
        <p14:creationId xmlns:p14="http://schemas.microsoft.com/office/powerpoint/2010/main" val="1318698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94714" y="560500"/>
            <a:ext cx="6000750" cy="1689360"/>
          </a:xfrm>
          <a:prstGeom prst="rect">
            <a:avLst/>
          </a:prstGeom>
        </p:spPr>
      </p:pic>
      <p:pic>
        <p:nvPicPr>
          <p:cNvPr id="8" name="Picture 7"/>
          <p:cNvPicPr>
            <a:picLocks noChangeAspect="1"/>
          </p:cNvPicPr>
          <p:nvPr/>
        </p:nvPicPr>
        <p:blipFill>
          <a:blip r:embed="rId3"/>
          <a:stretch>
            <a:fillRect/>
          </a:stretch>
        </p:blipFill>
        <p:spPr>
          <a:xfrm>
            <a:off x="1043700" y="4256946"/>
            <a:ext cx="6102778" cy="1820126"/>
          </a:xfrm>
          <a:prstGeom prst="rect">
            <a:avLst/>
          </a:prstGeom>
        </p:spPr>
      </p:pic>
      <p:pic>
        <p:nvPicPr>
          <p:cNvPr id="9" name="Picture 8"/>
          <p:cNvPicPr>
            <a:picLocks noChangeAspect="1"/>
          </p:cNvPicPr>
          <p:nvPr/>
        </p:nvPicPr>
        <p:blipFill>
          <a:blip r:embed="rId4"/>
          <a:stretch>
            <a:fillRect/>
          </a:stretch>
        </p:blipFill>
        <p:spPr>
          <a:xfrm>
            <a:off x="4846904" y="2353273"/>
            <a:ext cx="5777981" cy="1800260"/>
          </a:xfrm>
          <a:prstGeom prst="rect">
            <a:avLst/>
          </a:prstGeom>
        </p:spPr>
      </p:pic>
    </p:spTree>
    <p:extLst>
      <p:ext uri="{BB962C8B-B14F-4D97-AF65-F5344CB8AC3E}">
        <p14:creationId xmlns:p14="http://schemas.microsoft.com/office/powerpoint/2010/main" val="159487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half" idx="1"/>
          </p:nvPr>
        </p:nvSpPr>
        <p:spPr/>
        <p:txBody>
          <a:bodyPr/>
          <a:lstStyle/>
          <a:p>
            <a:pPr marL="0" indent="0">
              <a:buNone/>
            </a:pPr>
            <a:r>
              <a:rPr lang="en-US" dirty="0" smtClean="0"/>
              <a:t>I Love it</a:t>
            </a:r>
            <a:endParaRPr lang="en-US" dirty="0"/>
          </a:p>
        </p:txBody>
      </p:sp>
      <p:sp>
        <p:nvSpPr>
          <p:cNvPr id="4" name="Content Placeholder 3"/>
          <p:cNvSpPr>
            <a:spLocks noGrp="1"/>
          </p:cNvSpPr>
          <p:nvPr>
            <p:ph sz="half" idx="2"/>
          </p:nvPr>
        </p:nvSpPr>
        <p:spPr/>
        <p:txBody>
          <a:bodyPr/>
          <a:lstStyle/>
          <a:p>
            <a:pPr marL="0" indent="0">
              <a:buNone/>
            </a:pPr>
            <a:r>
              <a:rPr lang="en-US" dirty="0" smtClean="0"/>
              <a:t>I Love to make fun of it more</a:t>
            </a:r>
            <a:endParaRPr lang="en-US" dirty="0"/>
          </a:p>
        </p:txBody>
      </p:sp>
    </p:spTree>
    <p:extLst>
      <p:ext uri="{BB962C8B-B14F-4D97-AF65-F5344CB8AC3E}">
        <p14:creationId xmlns:p14="http://schemas.microsoft.com/office/powerpoint/2010/main" val="22265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smtClean="0"/>
              <a:t>this</a:t>
            </a:r>
            <a:endParaRPr lang="en-US" dirty="0"/>
          </a:p>
        </p:txBody>
      </p:sp>
    </p:spTree>
    <p:extLst>
      <p:ext uri="{BB962C8B-B14F-4D97-AF65-F5344CB8AC3E}">
        <p14:creationId xmlns:p14="http://schemas.microsoft.com/office/powerpoint/2010/main" val="3798318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94299"/>
          </a:xfrm>
        </p:spPr>
        <p:txBody>
          <a:bodyPr/>
          <a:lstStyle/>
          <a:p>
            <a:pPr algn="ctr"/>
            <a:r>
              <a:rPr lang="en-US" dirty="0" smtClean="0"/>
              <a:t>You can force </a:t>
            </a:r>
            <a:r>
              <a:rPr lang="en-US" i="1" dirty="0" smtClean="0"/>
              <a:t>this.</a:t>
            </a:r>
            <a:endParaRPr lang="en-US" dirty="0"/>
          </a:p>
        </p:txBody>
      </p:sp>
    </p:spTree>
    <p:extLst>
      <p:ext uri="{BB962C8B-B14F-4D97-AF65-F5344CB8AC3E}">
        <p14:creationId xmlns:p14="http://schemas.microsoft.com/office/powerpoint/2010/main" val="3545267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r>
              <a:rPr lang="en-US" dirty="0" smtClean="0"/>
              <a:t>this again</a:t>
            </a:r>
            <a:endParaRPr lang="en-US" dirty="0"/>
          </a:p>
        </p:txBody>
      </p:sp>
    </p:spTree>
    <p:extLst>
      <p:ext uri="{BB962C8B-B14F-4D97-AF65-F5344CB8AC3E}">
        <p14:creationId xmlns:p14="http://schemas.microsoft.com/office/powerpoint/2010/main" val="3550976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a:t>
            </a:r>
            <a:r>
              <a:rPr lang="en-US" dirty="0" smtClean="0"/>
              <a:t> or Evil?</a:t>
            </a:r>
            <a:endParaRPr lang="en-US" dirty="0"/>
          </a:p>
        </p:txBody>
      </p:sp>
      <p:sp>
        <p:nvSpPr>
          <p:cNvPr id="3" name="Content Placeholder 2"/>
          <p:cNvSpPr>
            <a:spLocks noGrp="1"/>
          </p:cNvSpPr>
          <p:nvPr>
            <p:ph idx="1"/>
          </p:nvPr>
        </p:nvSpPr>
        <p:spPr/>
        <p:txBody>
          <a:bodyPr/>
          <a:lstStyle/>
          <a:p>
            <a:r>
              <a:rPr lang="en-US" dirty="0" smtClean="0"/>
              <a:t>Improper use is a potential security threat</a:t>
            </a:r>
          </a:p>
          <a:p>
            <a:r>
              <a:rPr lang="en-US" dirty="0" smtClean="0"/>
              <a:t>Code is slower </a:t>
            </a:r>
          </a:p>
          <a:p>
            <a:r>
              <a:rPr lang="en-US" dirty="0" smtClean="0"/>
              <a:t>A challenge to debug</a:t>
            </a:r>
            <a:endParaRPr lang="en-US" dirty="0"/>
          </a:p>
        </p:txBody>
      </p:sp>
    </p:spTree>
    <p:extLst>
      <p:ext uri="{BB962C8B-B14F-4D97-AF65-F5344CB8AC3E}">
        <p14:creationId xmlns:p14="http://schemas.microsoft.com/office/powerpoint/2010/main" val="1830031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Eval</a:t>
            </a:r>
            <a:endParaRPr lang="en-US" dirty="0"/>
          </a:p>
        </p:txBody>
      </p:sp>
    </p:spTree>
    <p:extLst>
      <p:ext uri="{BB962C8B-B14F-4D97-AF65-F5344CB8AC3E}">
        <p14:creationId xmlns:p14="http://schemas.microsoft.com/office/powerpoint/2010/main" val="22746174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a:t>
            </a:r>
            <a:r>
              <a:rPr lang="en-US" i="1" dirty="0" smtClean="0"/>
              <a:t>with</a:t>
            </a:r>
            <a:r>
              <a:rPr lang="en-US" dirty="0" smtClean="0"/>
              <a:t> me, or against me?</a:t>
            </a:r>
            <a:endParaRPr lang="en-US" dirty="0"/>
          </a:p>
        </p:txBody>
      </p:sp>
      <p:sp>
        <p:nvSpPr>
          <p:cNvPr id="3" name="Content Placeholder 2"/>
          <p:cNvSpPr>
            <a:spLocks noGrp="1"/>
          </p:cNvSpPr>
          <p:nvPr>
            <p:ph idx="1"/>
          </p:nvPr>
        </p:nvSpPr>
        <p:spPr>
          <a:xfrm>
            <a:off x="3219189" y="2112481"/>
            <a:ext cx="8972810" cy="2764319"/>
          </a:xfrm>
        </p:spPr>
        <p:txBody>
          <a:bodyPr>
            <a:normAutofit/>
          </a:bodyPr>
          <a:lstStyle/>
          <a:p>
            <a:pPr marL="0" indent="0">
              <a:buNone/>
            </a:pPr>
            <a:r>
              <a:rPr lang="en-US" sz="4800" dirty="0">
                <a:solidFill>
                  <a:schemeClr val="tx1"/>
                </a:solidFill>
              </a:rPr>
              <a:t>with (</a:t>
            </a:r>
            <a:r>
              <a:rPr lang="en-US" sz="4800" dirty="0" err="1" smtClean="0">
                <a:solidFill>
                  <a:schemeClr val="tx1"/>
                </a:solidFill>
              </a:rPr>
              <a:t>objX</a:t>
            </a:r>
            <a:r>
              <a:rPr lang="en-US" sz="4800" dirty="0" smtClean="0">
                <a:solidFill>
                  <a:schemeClr val="tx1"/>
                </a:solidFill>
              </a:rPr>
              <a:t>) {</a:t>
            </a:r>
            <a:endParaRPr lang="en-US" sz="4800" dirty="0">
              <a:solidFill>
                <a:schemeClr val="tx1"/>
              </a:solidFill>
            </a:endParaRPr>
          </a:p>
          <a:p>
            <a:pPr marL="0" indent="0">
              <a:buNone/>
            </a:pPr>
            <a:r>
              <a:rPr lang="en-US" sz="4800" dirty="0" smtClean="0">
                <a:solidFill>
                  <a:schemeClr val="tx1"/>
                </a:solidFill>
              </a:rPr>
              <a:t>	// statements</a:t>
            </a:r>
            <a:r>
              <a:rPr lang="en-US" sz="4800" dirty="0"/>
              <a:t> </a:t>
            </a:r>
            <a:endParaRPr lang="en-US" sz="4800" dirty="0" smtClean="0"/>
          </a:p>
          <a:p>
            <a:pPr marL="0" indent="0">
              <a:buNone/>
            </a:pPr>
            <a:r>
              <a:rPr lang="en-US" sz="4800" dirty="0" smtClean="0">
                <a:solidFill>
                  <a:schemeClr val="tx1"/>
                </a:solidFill>
              </a:rPr>
              <a:t>}</a:t>
            </a:r>
            <a:endParaRPr lang="en-US" sz="4800" dirty="0">
              <a:solidFill>
                <a:schemeClr val="tx1"/>
              </a:solidFill>
            </a:endParaRPr>
          </a:p>
        </p:txBody>
      </p:sp>
      <p:sp>
        <p:nvSpPr>
          <p:cNvPr id="4" name="Title 1"/>
          <p:cNvSpPr txBox="1">
            <a:spLocks/>
          </p:cNvSpPr>
          <p:nvPr/>
        </p:nvSpPr>
        <p:spPr>
          <a:xfrm>
            <a:off x="239821" y="4876800"/>
            <a:ext cx="5958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Who does that?!?</a:t>
            </a:r>
            <a:endParaRPr lang="en-US" dirty="0"/>
          </a:p>
        </p:txBody>
      </p:sp>
    </p:spTree>
    <p:extLst>
      <p:ext uri="{BB962C8B-B14F-4D97-AF65-F5344CB8AC3E}">
        <p14:creationId xmlns:p14="http://schemas.microsoft.com/office/powerpoint/2010/main" val="17366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new, don't do</a:t>
            </a:r>
            <a:endParaRPr lang="en-US" dirty="0"/>
          </a:p>
        </p:txBody>
      </p:sp>
      <p:sp>
        <p:nvSpPr>
          <p:cNvPr id="3" name="Content Placeholder 2"/>
          <p:cNvSpPr>
            <a:spLocks noGrp="1"/>
          </p:cNvSpPr>
          <p:nvPr>
            <p:ph idx="1"/>
          </p:nvPr>
        </p:nvSpPr>
        <p:spPr/>
        <p:txBody>
          <a:bodyPr/>
          <a:lstStyle/>
          <a:p>
            <a:r>
              <a:rPr lang="en-US" dirty="0" smtClean="0"/>
              <a:t>typed wrappers</a:t>
            </a:r>
          </a:p>
          <a:p>
            <a:pPr lvl="1"/>
            <a:r>
              <a:rPr lang="en-US" dirty="0" smtClean="0"/>
              <a:t>new array</a:t>
            </a:r>
          </a:p>
          <a:p>
            <a:r>
              <a:rPr lang="en-US" dirty="0" smtClean="0"/>
              <a:t>Use {} or [] instead</a:t>
            </a:r>
            <a:endParaRPr lang="en-US" dirty="0"/>
          </a:p>
        </p:txBody>
      </p:sp>
    </p:spTree>
    <p:extLst>
      <p:ext uri="{BB962C8B-B14F-4D97-AF65-F5344CB8AC3E}">
        <p14:creationId xmlns:p14="http://schemas.microsoft.com/office/powerpoint/2010/main" val="254588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 </a:t>
            </a:r>
            <a:r>
              <a:rPr lang="en-US" i="1" dirty="0" smtClean="0"/>
              <a:t>new </a:t>
            </a:r>
            <a:r>
              <a:rPr lang="en-US" dirty="0" smtClean="0"/>
              <a:t>look at performance</a:t>
            </a:r>
            <a:endParaRPr lang="en-US" dirty="0"/>
          </a:p>
        </p:txBody>
      </p:sp>
    </p:spTree>
    <p:extLst>
      <p:ext uri="{BB962C8B-B14F-4D97-AF65-F5344CB8AC3E}">
        <p14:creationId xmlns:p14="http://schemas.microsoft.com/office/powerpoint/2010/main" val="3731228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farceInt</a:t>
            </a:r>
            <a:r>
              <a:rPr lang="en-US" dirty="0" smtClean="0"/>
              <a:t>(</a:t>
            </a:r>
            <a:r>
              <a:rPr lang="en-US" dirty="0" err="1" smtClean="0"/>
              <a:t>fib,lie</a:t>
            </a:r>
            <a:r>
              <a:rPr lang="en-US" dirty="0" smtClean="0"/>
              <a:t>);</a:t>
            </a:r>
            <a:endParaRPr lang="en-US" dirty="0"/>
          </a:p>
        </p:txBody>
      </p:sp>
      <p:sp>
        <p:nvSpPr>
          <p:cNvPr id="3" name="Content Placeholder 2"/>
          <p:cNvSpPr>
            <a:spLocks noGrp="1"/>
          </p:cNvSpPr>
          <p:nvPr>
            <p:ph idx="1"/>
          </p:nvPr>
        </p:nvSpPr>
        <p:spPr>
          <a:xfrm>
            <a:off x="838200" y="1825625"/>
            <a:ext cx="10515600" cy="976569"/>
          </a:xfrm>
        </p:spPr>
        <p:txBody>
          <a:bodyPr>
            <a:noAutofit/>
          </a:bodyPr>
          <a:lstStyle/>
          <a:p>
            <a:pPr marL="0" indent="0">
              <a:buNone/>
            </a:pPr>
            <a:r>
              <a:rPr lang="en-US" sz="4800" dirty="0" smtClean="0"/>
              <a:t>static </a:t>
            </a:r>
            <a:r>
              <a:rPr lang="en-US" sz="4800" dirty="0" err="1"/>
              <a:t>int</a:t>
            </a:r>
            <a:r>
              <a:rPr lang="en-US" sz="4800" dirty="0"/>
              <a:t> </a:t>
            </a:r>
            <a:r>
              <a:rPr lang="en-US" sz="4800" dirty="0" err="1"/>
              <a:t>parseInt</a:t>
            </a:r>
            <a:r>
              <a:rPr lang="en-US" sz="4800" dirty="0"/>
              <a:t>(String s</a:t>
            </a:r>
            <a:r>
              <a:rPr lang="en-US" sz="4800" dirty="0" smtClean="0"/>
              <a:t>)</a:t>
            </a:r>
            <a:endParaRPr lang="en-US" sz="4800" dirty="0"/>
          </a:p>
        </p:txBody>
      </p:sp>
      <p:sp>
        <p:nvSpPr>
          <p:cNvPr id="4" name="TextBox 3"/>
          <p:cNvSpPr txBox="1"/>
          <p:nvPr/>
        </p:nvSpPr>
        <p:spPr>
          <a:xfrm>
            <a:off x="838200" y="2802194"/>
            <a:ext cx="10972800" cy="830997"/>
          </a:xfrm>
          <a:prstGeom prst="rect">
            <a:avLst/>
          </a:prstGeom>
          <a:noFill/>
        </p:spPr>
        <p:txBody>
          <a:bodyPr wrap="square" rtlCol="0">
            <a:spAutoFit/>
          </a:bodyPr>
          <a:lstStyle/>
          <a:p>
            <a:r>
              <a:rPr lang="en-US" sz="4800" dirty="0">
                <a:latin typeface="Segoe UI"/>
                <a:cs typeface="Segoe UI"/>
              </a:rPr>
              <a:t>static </a:t>
            </a:r>
            <a:r>
              <a:rPr lang="en-US" sz="4800" dirty="0" err="1">
                <a:latin typeface="Segoe UI"/>
                <a:cs typeface="Segoe UI"/>
              </a:rPr>
              <a:t>int</a:t>
            </a:r>
            <a:r>
              <a:rPr lang="en-US" sz="4800" dirty="0">
                <a:latin typeface="Segoe UI"/>
                <a:cs typeface="Segoe UI"/>
              </a:rPr>
              <a:t> </a:t>
            </a:r>
            <a:r>
              <a:rPr lang="en-US" sz="4800" dirty="0" err="1">
                <a:latin typeface="Segoe UI"/>
                <a:cs typeface="Segoe UI"/>
              </a:rPr>
              <a:t>parseInt</a:t>
            </a:r>
            <a:r>
              <a:rPr lang="en-US" sz="4800" dirty="0">
                <a:latin typeface="Segoe UI"/>
                <a:cs typeface="Segoe UI"/>
              </a:rPr>
              <a:t>(String s, </a:t>
            </a:r>
            <a:r>
              <a:rPr lang="en-US" sz="4800" dirty="0" err="1">
                <a:latin typeface="Segoe UI"/>
                <a:cs typeface="Segoe UI"/>
              </a:rPr>
              <a:t>int</a:t>
            </a:r>
            <a:r>
              <a:rPr lang="en-US" sz="4800" dirty="0">
                <a:latin typeface="Segoe UI"/>
                <a:cs typeface="Segoe UI"/>
              </a:rPr>
              <a:t> radix)</a:t>
            </a:r>
          </a:p>
        </p:txBody>
      </p:sp>
    </p:spTree>
    <p:extLst>
      <p:ext uri="{BB962C8B-B14F-4D97-AF65-F5344CB8AC3E}">
        <p14:creationId xmlns:p14="http://schemas.microsoft.com/office/powerpoint/2010/main" val="1152748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38" y="23756"/>
            <a:ext cx="11681693" cy="1228078"/>
          </a:xfrm>
        </p:spPr>
        <p:txBody>
          <a:bodyPr/>
          <a:lstStyle/>
          <a:p>
            <a:r>
              <a:rPr lang="en-US" dirty="0"/>
              <a:t>parseInt's farce parsing</a:t>
            </a:r>
          </a:p>
        </p:txBody>
      </p:sp>
      <p:sp>
        <p:nvSpPr>
          <p:cNvPr id="11" name="Content Placeholder 2"/>
          <p:cNvSpPr>
            <a:spLocks noGrp="1"/>
          </p:cNvSpPr>
          <p:nvPr>
            <p:ph idx="1"/>
          </p:nvPr>
        </p:nvSpPr>
        <p:spPr>
          <a:xfrm>
            <a:off x="868679" y="5583641"/>
            <a:ext cx="10515600" cy="976569"/>
          </a:xfrm>
        </p:spPr>
        <p:txBody>
          <a:bodyPr>
            <a:normAutofit/>
          </a:bodyPr>
          <a:lstStyle/>
          <a:p>
            <a:pPr marL="0" indent="0" algn="ctr">
              <a:buNone/>
            </a:pPr>
            <a:r>
              <a:rPr lang="en-US" sz="4400" dirty="0" smtClean="0"/>
              <a:t>var result = </a:t>
            </a:r>
            <a:r>
              <a:rPr lang="en-US" sz="4400" dirty="0" err="1" smtClean="0"/>
              <a:t>parseInt</a:t>
            </a:r>
            <a:r>
              <a:rPr lang="en-US" sz="4400" dirty="0" smtClean="0"/>
              <a:t>(</a:t>
            </a:r>
            <a:r>
              <a:rPr lang="en-US" sz="4400" dirty="0" err="1" smtClean="0"/>
              <a:t>inputString</a:t>
            </a:r>
            <a:r>
              <a:rPr lang="en-US" sz="4400" dirty="0" smtClean="0"/>
              <a:t>, radix);</a:t>
            </a:r>
            <a:endParaRPr lang="en-US" sz="4400" dirty="0"/>
          </a:p>
        </p:txBody>
      </p:sp>
      <p:sp>
        <p:nvSpPr>
          <p:cNvPr id="4" name="Rectangle 3"/>
          <p:cNvSpPr/>
          <p:nvPr/>
        </p:nvSpPr>
        <p:spPr>
          <a:xfrm>
            <a:off x="701040" y="2230927"/>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0X or 0x </a:t>
            </a:r>
          </a:p>
        </p:txBody>
      </p:sp>
      <p:sp>
        <p:nvSpPr>
          <p:cNvPr id="5" name="Rectangle 4"/>
          <p:cNvSpPr/>
          <p:nvPr/>
        </p:nvSpPr>
        <p:spPr>
          <a:xfrm>
            <a:off x="5053212" y="2230928"/>
            <a:ext cx="6578841"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16 (hexadecimal)</a:t>
            </a:r>
          </a:p>
        </p:txBody>
      </p:sp>
      <p:sp>
        <p:nvSpPr>
          <p:cNvPr id="6" name="Rectangle 5"/>
          <p:cNvSpPr/>
          <p:nvPr/>
        </p:nvSpPr>
        <p:spPr>
          <a:xfrm>
            <a:off x="701040" y="3312015"/>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0</a:t>
            </a:r>
          </a:p>
        </p:txBody>
      </p:sp>
      <p:sp>
        <p:nvSpPr>
          <p:cNvPr id="7" name="Rectangle 6"/>
          <p:cNvSpPr/>
          <p:nvPr/>
        </p:nvSpPr>
        <p:spPr>
          <a:xfrm>
            <a:off x="5053212" y="3312016"/>
            <a:ext cx="3245705"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10 (decimal)</a:t>
            </a:r>
          </a:p>
        </p:txBody>
      </p:sp>
      <p:sp>
        <p:nvSpPr>
          <p:cNvPr id="8" name="Rectangle 7"/>
          <p:cNvSpPr/>
          <p:nvPr/>
        </p:nvSpPr>
        <p:spPr>
          <a:xfrm>
            <a:off x="701039" y="4423522"/>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Everything else</a:t>
            </a:r>
          </a:p>
        </p:txBody>
      </p:sp>
      <p:sp>
        <p:nvSpPr>
          <p:cNvPr id="9" name="Rectangle 8"/>
          <p:cNvSpPr/>
          <p:nvPr/>
        </p:nvSpPr>
        <p:spPr>
          <a:xfrm>
            <a:off x="5075203" y="4423522"/>
            <a:ext cx="655685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10 (decimal)</a:t>
            </a:r>
          </a:p>
        </p:txBody>
      </p:sp>
      <p:sp>
        <p:nvSpPr>
          <p:cNvPr id="10" name="Rectangle 9"/>
          <p:cNvSpPr/>
          <p:nvPr/>
        </p:nvSpPr>
        <p:spPr>
          <a:xfrm>
            <a:off x="8357911" y="3312015"/>
            <a:ext cx="3274142"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prstClr val="white"/>
                </a:solidFill>
              </a:rPr>
              <a:t>8 (octal)</a:t>
            </a:r>
          </a:p>
        </p:txBody>
      </p:sp>
      <p:sp>
        <p:nvSpPr>
          <p:cNvPr id="12" name="Rectangle 11"/>
          <p:cNvSpPr/>
          <p:nvPr/>
        </p:nvSpPr>
        <p:spPr>
          <a:xfrm>
            <a:off x="701039" y="1150025"/>
            <a:ext cx="419100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prstClr val="white"/>
                </a:solidFill>
              </a:rPr>
              <a:t>If it begins with</a:t>
            </a:r>
            <a:endParaRPr lang="en-US" sz="3600" dirty="0">
              <a:solidFill>
                <a:prstClr val="white"/>
              </a:solidFill>
            </a:endParaRPr>
          </a:p>
        </p:txBody>
      </p:sp>
      <p:sp>
        <p:nvSpPr>
          <p:cNvPr id="13" name="Rectangle 12"/>
          <p:cNvSpPr/>
          <p:nvPr/>
        </p:nvSpPr>
        <p:spPr>
          <a:xfrm>
            <a:off x="5075203" y="1139616"/>
            <a:ext cx="6556850" cy="88968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err="1" smtClean="0">
                <a:solidFill>
                  <a:prstClr val="white"/>
                </a:solidFill>
              </a:rPr>
              <a:t>parseInt</a:t>
            </a:r>
            <a:r>
              <a:rPr lang="en-US" sz="3600" dirty="0" smtClean="0">
                <a:solidFill>
                  <a:prstClr val="white"/>
                </a:solidFill>
              </a:rPr>
              <a:t> uses</a:t>
            </a:r>
            <a:endParaRPr lang="en-US" sz="3600" dirty="0">
              <a:solidFill>
                <a:prstClr val="white"/>
              </a:solidFill>
            </a:endParaRPr>
          </a:p>
        </p:txBody>
      </p:sp>
    </p:spTree>
    <p:extLst>
      <p:ext uri="{BB962C8B-B14F-4D97-AF65-F5344CB8AC3E}">
        <p14:creationId xmlns:p14="http://schemas.microsoft.com/office/powerpoint/2010/main" val="2110372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5" name="TextBox 4"/>
          <p:cNvSpPr txBox="1"/>
          <p:nvPr/>
        </p:nvSpPr>
        <p:spPr>
          <a:xfrm>
            <a:off x="1899138" y="1346479"/>
            <a:ext cx="2773346" cy="646331"/>
          </a:xfrm>
          <a:prstGeom prst="rect">
            <a:avLst/>
          </a:prstGeom>
          <a:noFill/>
        </p:spPr>
        <p:txBody>
          <a:bodyPr wrap="square" rtlCol="0">
            <a:spAutoFit/>
          </a:bodyPr>
          <a:lstStyle/>
          <a:p>
            <a:r>
              <a:rPr lang="en-US" sz="3600" dirty="0" smtClean="0"/>
              <a:t>...is not Java</a:t>
            </a:r>
            <a:endParaRPr lang="en-US" sz="3600" dirty="0"/>
          </a:p>
        </p:txBody>
      </p:sp>
      <p:sp>
        <p:nvSpPr>
          <p:cNvPr id="6" name="TextBox 5"/>
          <p:cNvSpPr txBox="1"/>
          <p:nvPr/>
        </p:nvSpPr>
        <p:spPr>
          <a:xfrm>
            <a:off x="0" y="2180148"/>
            <a:ext cx="12192000" cy="5632311"/>
          </a:xfrm>
          <a:prstGeom prst="rect">
            <a:avLst/>
          </a:prstGeom>
          <a:noFill/>
        </p:spPr>
        <p:txBody>
          <a:bodyPr wrap="square" rtlCol="0">
            <a:spAutoFit/>
          </a:bodyPr>
          <a:lstStyle/>
          <a:p>
            <a:pPr algn="ctr"/>
            <a:r>
              <a:rPr lang="en-US" sz="3600" dirty="0" smtClean="0"/>
              <a:t>Java is to JavaScript as...</a:t>
            </a:r>
          </a:p>
          <a:p>
            <a:pPr algn="ctr"/>
            <a:r>
              <a:rPr lang="en-US" sz="3600" dirty="0"/>
              <a:t>car is to </a:t>
            </a:r>
            <a:r>
              <a:rPr lang="en-US" sz="3600" dirty="0" smtClean="0"/>
              <a:t>carpet</a:t>
            </a:r>
          </a:p>
          <a:p>
            <a:pPr algn="ctr"/>
            <a:r>
              <a:rPr lang="en-US" sz="3600" dirty="0" smtClean="0"/>
              <a:t>ham </a:t>
            </a:r>
            <a:r>
              <a:rPr lang="en-US" sz="3600" dirty="0"/>
              <a:t>is to hamster</a:t>
            </a:r>
          </a:p>
          <a:p>
            <a:pPr algn="ctr"/>
            <a:r>
              <a:rPr lang="en-US" sz="3600" dirty="0" smtClean="0"/>
              <a:t>iron is to irony</a:t>
            </a:r>
          </a:p>
          <a:p>
            <a:pPr algn="ctr"/>
            <a:r>
              <a:rPr lang="en-US" sz="3600" dirty="0" smtClean="0"/>
              <a:t>taco is to Tacoma</a:t>
            </a:r>
          </a:p>
          <a:p>
            <a:pPr algn="ctr"/>
            <a:r>
              <a:rPr lang="en-US" sz="3600" dirty="0" smtClean="0"/>
              <a:t>Alf is to Gandalf</a:t>
            </a:r>
          </a:p>
          <a:p>
            <a:pPr algn="ctr"/>
            <a:r>
              <a:rPr lang="en-US" sz="3600" dirty="0" smtClean="0"/>
              <a:t>pot is to potato</a:t>
            </a:r>
          </a:p>
          <a:p>
            <a:pPr algn="ctr"/>
            <a:endParaRPr lang="en-US" sz="3600" dirty="0"/>
          </a:p>
          <a:p>
            <a:pPr algn="ctr"/>
            <a:endParaRPr lang="en-US" sz="3600" dirty="0" smtClean="0"/>
          </a:p>
          <a:p>
            <a:pPr algn="ctr"/>
            <a:endParaRPr lang="en-US" sz="3600" dirty="0"/>
          </a:p>
        </p:txBody>
      </p:sp>
      <p:sp>
        <p:nvSpPr>
          <p:cNvPr id="7" name="TextBox 6"/>
          <p:cNvSpPr txBox="1"/>
          <p:nvPr/>
        </p:nvSpPr>
        <p:spPr>
          <a:xfrm>
            <a:off x="0" y="4072974"/>
            <a:ext cx="12192000" cy="646331"/>
          </a:xfrm>
          <a:prstGeom prst="rect">
            <a:avLst/>
          </a:prstGeom>
          <a:noFill/>
        </p:spPr>
        <p:txBody>
          <a:bodyPr wrap="square" rtlCol="0">
            <a:spAutoFit/>
          </a:bodyPr>
          <a:lstStyle/>
          <a:p>
            <a:pPr algn="ctr"/>
            <a:endParaRPr lang="en-US" sz="3600" dirty="0"/>
          </a:p>
        </p:txBody>
      </p:sp>
    </p:spTree>
    <p:extLst>
      <p:ext uri="{BB962C8B-B14F-4D97-AF65-F5344CB8AC3E}">
        <p14:creationId xmlns:p14="http://schemas.microsoft.com/office/powerpoint/2010/main" val="38109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nodePh="1">
                                  <p:stCondLst>
                                    <p:cond delay="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a:t>parseInt</a:t>
            </a:r>
          </a:p>
        </p:txBody>
      </p:sp>
    </p:spTree>
    <p:extLst>
      <p:ext uri="{BB962C8B-B14F-4D97-AF65-F5344CB8AC3E}">
        <p14:creationId xmlns:p14="http://schemas.microsoft.com/office/powerpoint/2010/main" val="19947676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parseInt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fr-FR" dirty="0"/>
              <a:t>parseInt(" 0xF", 16);</a:t>
            </a:r>
          </a:p>
          <a:p>
            <a:pPr marL="0" indent="0">
              <a:buNone/>
            </a:pPr>
            <a:r>
              <a:rPr lang="fr-FR" dirty="0"/>
              <a:t>parseInt(" F", 16);</a:t>
            </a:r>
          </a:p>
          <a:p>
            <a:pPr marL="0" indent="0">
              <a:buNone/>
            </a:pPr>
            <a:r>
              <a:rPr lang="fr-FR" dirty="0"/>
              <a:t>parseInt("17", 8);</a:t>
            </a:r>
          </a:p>
          <a:p>
            <a:pPr marL="0" indent="0">
              <a:buNone/>
            </a:pPr>
            <a:r>
              <a:rPr lang="fr-FR" dirty="0" err="1"/>
              <a:t>parseInt</a:t>
            </a:r>
            <a:r>
              <a:rPr lang="fr-FR" dirty="0"/>
              <a:t>(021, 8);</a:t>
            </a:r>
          </a:p>
          <a:p>
            <a:pPr marL="0" indent="0">
              <a:buNone/>
            </a:pPr>
            <a:r>
              <a:rPr lang="fr-FR" dirty="0"/>
              <a:t>parseInt("015", 10);</a:t>
            </a:r>
          </a:p>
          <a:p>
            <a:pPr marL="0" indent="0">
              <a:buNone/>
            </a:pPr>
            <a:r>
              <a:rPr lang="fr-FR" dirty="0" err="1"/>
              <a:t>parseInt</a:t>
            </a:r>
            <a:r>
              <a:rPr lang="fr-FR" dirty="0"/>
              <a:t>(15.99, 10);</a:t>
            </a:r>
          </a:p>
          <a:p>
            <a:pPr marL="0" indent="0">
              <a:buNone/>
            </a:pPr>
            <a:r>
              <a:rPr lang="fr-FR" dirty="0"/>
              <a:t>parseInt("FXX123", 16);</a:t>
            </a:r>
          </a:p>
          <a:p>
            <a:pPr marL="0" indent="0">
              <a:buNone/>
            </a:pPr>
            <a:r>
              <a:rPr lang="fr-FR" dirty="0"/>
              <a:t>parseInt("1111", 2);</a:t>
            </a:r>
          </a:p>
          <a:p>
            <a:pPr marL="0" indent="0">
              <a:buNone/>
            </a:pPr>
            <a:r>
              <a:rPr lang="fr-FR" dirty="0"/>
              <a:t>parseInt("15*3", 10);</a:t>
            </a:r>
          </a:p>
          <a:p>
            <a:pPr marL="0" indent="0">
              <a:buNone/>
            </a:pPr>
            <a:r>
              <a:rPr lang="fr-FR" dirty="0"/>
              <a:t>parseInt("15e2", 10);</a:t>
            </a:r>
          </a:p>
          <a:p>
            <a:pPr marL="0" indent="0">
              <a:buNone/>
            </a:pPr>
            <a:r>
              <a:rPr lang="fr-FR" dirty="0"/>
              <a:t>parseInt("15px", 10);</a:t>
            </a:r>
          </a:p>
          <a:p>
            <a:pPr marL="0" indent="0">
              <a:buNone/>
            </a:pPr>
            <a:r>
              <a:rPr lang="fr-FR" dirty="0"/>
              <a:t>parseInt("12", 13);</a:t>
            </a:r>
            <a:endParaRPr lang="en-US" dirty="0"/>
          </a:p>
        </p:txBody>
      </p:sp>
      <p:sp>
        <p:nvSpPr>
          <p:cNvPr id="5" name="TextBox 4"/>
          <p:cNvSpPr txBox="1"/>
          <p:nvPr/>
        </p:nvSpPr>
        <p:spPr>
          <a:xfrm>
            <a:off x="6422136" y="2709673"/>
            <a:ext cx="4489704" cy="707886"/>
          </a:xfrm>
          <a:prstGeom prst="rect">
            <a:avLst/>
          </a:prstGeom>
          <a:noFill/>
        </p:spPr>
        <p:txBody>
          <a:bodyPr wrap="square" rtlCol="0">
            <a:spAutoFit/>
          </a:bodyPr>
          <a:lstStyle/>
          <a:p>
            <a:r>
              <a:rPr lang="en-US" sz="4000" dirty="0" smtClean="0"/>
              <a:t>These all return 15</a:t>
            </a:r>
            <a:endParaRPr lang="en-US" sz="4000" dirty="0"/>
          </a:p>
        </p:txBody>
      </p:sp>
    </p:spTree>
    <p:extLst>
      <p:ext uri="{BB962C8B-B14F-4D97-AF65-F5344CB8AC3E}">
        <p14:creationId xmlns:p14="http://schemas.microsoft.com/office/powerpoint/2010/main" val="15617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parseInt</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fr-FR" dirty="0"/>
              <a:t>parseInt("-F", 16);</a:t>
            </a:r>
          </a:p>
          <a:p>
            <a:pPr marL="0" indent="0">
              <a:buNone/>
            </a:pPr>
            <a:r>
              <a:rPr lang="fr-FR" dirty="0"/>
              <a:t>parseInt("-0F", 16);</a:t>
            </a:r>
          </a:p>
          <a:p>
            <a:pPr marL="0" indent="0">
              <a:buNone/>
            </a:pPr>
            <a:r>
              <a:rPr lang="fr-FR" dirty="0"/>
              <a:t>parseInt("-0XF", 16);</a:t>
            </a:r>
          </a:p>
          <a:p>
            <a:pPr marL="0" indent="0">
              <a:buNone/>
            </a:pPr>
            <a:r>
              <a:rPr lang="fr-FR" dirty="0"/>
              <a:t>parseInt(-15.1, 10)</a:t>
            </a:r>
          </a:p>
          <a:p>
            <a:pPr marL="0" indent="0">
              <a:buNone/>
            </a:pPr>
            <a:r>
              <a:rPr lang="fr-FR" dirty="0"/>
              <a:t>parseInt(" -17", 8);</a:t>
            </a:r>
          </a:p>
          <a:p>
            <a:pPr marL="0" indent="0">
              <a:buNone/>
            </a:pPr>
            <a:r>
              <a:rPr lang="fr-FR" dirty="0"/>
              <a:t>parseInt(" -15", 10);</a:t>
            </a:r>
          </a:p>
          <a:p>
            <a:pPr marL="0" indent="0">
              <a:buNone/>
            </a:pPr>
            <a:r>
              <a:rPr lang="fr-FR" dirty="0"/>
              <a:t>parseInt("-1111", 2);</a:t>
            </a:r>
          </a:p>
          <a:p>
            <a:pPr marL="0" indent="0">
              <a:buNone/>
            </a:pPr>
            <a:r>
              <a:rPr lang="fr-FR" dirty="0"/>
              <a:t>parseInt("-15e1", 10);</a:t>
            </a:r>
          </a:p>
          <a:p>
            <a:pPr marL="0" indent="0">
              <a:buNone/>
            </a:pPr>
            <a:r>
              <a:rPr lang="fr-FR" dirty="0"/>
              <a:t>parseInt("-12", 13);</a:t>
            </a:r>
            <a:endParaRPr lang="en-US" dirty="0"/>
          </a:p>
        </p:txBody>
      </p:sp>
      <p:sp>
        <p:nvSpPr>
          <p:cNvPr id="6" name="TextBox 5"/>
          <p:cNvSpPr txBox="1"/>
          <p:nvPr/>
        </p:nvSpPr>
        <p:spPr>
          <a:xfrm>
            <a:off x="6800088" y="2880360"/>
            <a:ext cx="4553712" cy="707886"/>
          </a:xfrm>
          <a:prstGeom prst="rect">
            <a:avLst/>
          </a:prstGeom>
          <a:noFill/>
        </p:spPr>
        <p:txBody>
          <a:bodyPr wrap="square" rtlCol="0">
            <a:spAutoFit/>
          </a:bodyPr>
          <a:lstStyle/>
          <a:p>
            <a:r>
              <a:rPr lang="en-US" sz="4000" dirty="0" smtClean="0"/>
              <a:t>These all return -15</a:t>
            </a:r>
            <a:endParaRPr lang="en-US" sz="4000" dirty="0"/>
          </a:p>
        </p:txBody>
      </p:sp>
    </p:spTree>
    <p:extLst>
      <p:ext uri="{BB962C8B-B14F-4D97-AF65-F5344CB8AC3E}">
        <p14:creationId xmlns:p14="http://schemas.microsoft.com/office/powerpoint/2010/main" val="50051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NaN</a:t>
            </a:r>
            <a:endParaRPr lang="en-US" b="1" dirty="0"/>
          </a:p>
        </p:txBody>
      </p:sp>
      <p:sp>
        <p:nvSpPr>
          <p:cNvPr id="4" name="TextBox 3"/>
          <p:cNvSpPr txBox="1"/>
          <p:nvPr/>
        </p:nvSpPr>
        <p:spPr>
          <a:xfrm>
            <a:off x="-1" y="4056502"/>
            <a:ext cx="12191999" cy="646331"/>
          </a:xfrm>
          <a:prstGeom prst="rect">
            <a:avLst/>
          </a:prstGeom>
          <a:noFill/>
        </p:spPr>
        <p:txBody>
          <a:bodyPr wrap="square" rtlCol="0">
            <a:spAutoFit/>
          </a:bodyPr>
          <a:lstStyle/>
          <a:p>
            <a:pPr lvl="0" algn="ctr">
              <a:lnSpc>
                <a:spcPct val="90000"/>
              </a:lnSpc>
              <a:spcBef>
                <a:spcPts val="1000"/>
              </a:spcBef>
            </a:pPr>
            <a:r>
              <a:rPr lang="en-US" sz="4000" dirty="0" smtClean="0">
                <a:solidFill>
                  <a:prstClr val="black"/>
                </a:solidFill>
              </a:rPr>
              <a:t>typeof will tell you</a:t>
            </a:r>
            <a:endParaRPr lang="en-US" sz="4000" dirty="0">
              <a:solidFill>
                <a:prstClr val="black"/>
              </a:solidFill>
            </a:endParaRPr>
          </a:p>
        </p:txBody>
      </p:sp>
      <p:sp>
        <p:nvSpPr>
          <p:cNvPr id="5" name="TextBox 4"/>
          <p:cNvSpPr txBox="1"/>
          <p:nvPr/>
        </p:nvSpPr>
        <p:spPr>
          <a:xfrm>
            <a:off x="0" y="2890221"/>
            <a:ext cx="12191999" cy="707886"/>
          </a:xfrm>
          <a:prstGeom prst="rect">
            <a:avLst/>
          </a:prstGeom>
          <a:noFill/>
        </p:spPr>
        <p:txBody>
          <a:bodyPr wrap="square" rtlCol="0">
            <a:spAutoFit/>
          </a:bodyPr>
          <a:lstStyle/>
          <a:p>
            <a:pPr algn="ctr"/>
            <a:r>
              <a:rPr lang="en-US" sz="4000" dirty="0"/>
              <a:t>It </a:t>
            </a:r>
            <a:r>
              <a:rPr lang="en-US" sz="4000" dirty="0">
                <a:solidFill>
                  <a:srgbClr val="FF0000"/>
                </a:solidFill>
              </a:rPr>
              <a:t>is</a:t>
            </a:r>
            <a:r>
              <a:rPr lang="en-US" sz="4000" dirty="0"/>
              <a:t> a liar</a:t>
            </a:r>
          </a:p>
        </p:txBody>
      </p:sp>
      <p:sp>
        <p:nvSpPr>
          <p:cNvPr id="7" name="Rectangle 6"/>
          <p:cNvSpPr/>
          <p:nvPr/>
        </p:nvSpPr>
        <p:spPr>
          <a:xfrm>
            <a:off x="0" y="1853125"/>
            <a:ext cx="12191999" cy="707886"/>
          </a:xfrm>
          <a:prstGeom prst="rect">
            <a:avLst/>
          </a:prstGeom>
        </p:spPr>
        <p:txBody>
          <a:bodyPr wrap="square">
            <a:spAutoFit/>
          </a:bodyPr>
          <a:lstStyle/>
          <a:p>
            <a:pPr algn="ctr"/>
            <a:r>
              <a:rPr lang="en-US" sz="4000" dirty="0" err="1">
                <a:solidFill>
                  <a:srgbClr val="FF0000"/>
                </a:solidFill>
              </a:rPr>
              <a:t>N</a:t>
            </a:r>
            <a:r>
              <a:rPr lang="en-US" sz="4000" dirty="0" err="1"/>
              <a:t>ot</a:t>
            </a:r>
            <a:r>
              <a:rPr lang="en-US" sz="4000" dirty="0" err="1">
                <a:solidFill>
                  <a:srgbClr val="FF0000"/>
                </a:solidFill>
              </a:rPr>
              <a:t>AN</a:t>
            </a:r>
            <a:r>
              <a:rPr lang="en-US" sz="4000" dirty="0" err="1"/>
              <a:t>umber</a:t>
            </a:r>
            <a:r>
              <a:rPr lang="en-US" sz="4000" dirty="0"/>
              <a:t> </a:t>
            </a:r>
          </a:p>
        </p:txBody>
      </p:sp>
    </p:spTree>
    <p:extLst>
      <p:ext uri="{BB962C8B-B14F-4D97-AF65-F5344CB8AC3E}">
        <p14:creationId xmlns:p14="http://schemas.microsoft.com/office/powerpoint/2010/main" val="426002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a:t>
            </a:r>
            <a:endParaRPr lang="en-US" dirty="0"/>
          </a:p>
        </p:txBody>
      </p:sp>
      <p:sp>
        <p:nvSpPr>
          <p:cNvPr id="3" name="Content Placeholder 2"/>
          <p:cNvSpPr>
            <a:spLocks noGrp="1"/>
          </p:cNvSpPr>
          <p:nvPr>
            <p:ph idx="1"/>
          </p:nvPr>
        </p:nvSpPr>
        <p:spPr/>
        <p:txBody>
          <a:bodyPr/>
          <a:lstStyle/>
          <a:p>
            <a:pPr marL="0" indent="0">
              <a:buNone/>
            </a:pPr>
            <a:r>
              <a:rPr lang="en-US" dirty="0" smtClean="0"/>
              <a:t>NaN does not equal itself</a:t>
            </a:r>
          </a:p>
          <a:p>
            <a:pPr marL="0" indent="0">
              <a:buNone/>
            </a:pPr>
            <a:r>
              <a:rPr lang="en-US" dirty="0" smtClean="0"/>
              <a:t>Don't </a:t>
            </a:r>
            <a:r>
              <a:rPr lang="en-US" dirty="0"/>
              <a:t>use equality operators with NaN </a:t>
            </a:r>
          </a:p>
          <a:p>
            <a:pPr marL="0" indent="0">
              <a:buNone/>
            </a:pPr>
            <a:r>
              <a:rPr lang="en-US" dirty="0"/>
              <a:t>	(var </a:t>
            </a:r>
            <a:r>
              <a:rPr lang="en-US" dirty="0" smtClean="0"/>
              <a:t>== </a:t>
            </a:r>
            <a:r>
              <a:rPr lang="en-US" dirty="0"/>
              <a:t>NaN) will not work</a:t>
            </a:r>
          </a:p>
          <a:p>
            <a:pPr marL="0" indent="0">
              <a:buNone/>
            </a:pPr>
            <a:r>
              <a:rPr lang="en-US" dirty="0" smtClean="0"/>
              <a:t>	(var === NaN) will not work</a:t>
            </a:r>
          </a:p>
          <a:p>
            <a:pPr marL="0" indent="0">
              <a:buNone/>
            </a:pPr>
            <a:r>
              <a:rPr lang="en-US" dirty="0" smtClean="0"/>
              <a:t>ES6 </a:t>
            </a:r>
            <a:r>
              <a:rPr lang="en-US" dirty="0" err="1" smtClean="0"/>
              <a:t>Number.isNaN</a:t>
            </a:r>
            <a:r>
              <a:rPr lang="en-US" dirty="0"/>
              <a:t> </a:t>
            </a:r>
            <a:r>
              <a:rPr lang="en-US" dirty="0" smtClean="0"/>
              <a:t>or </a:t>
            </a:r>
            <a:r>
              <a:rPr lang="en-US" dirty="0" err="1" smtClean="0"/>
              <a:t>isNaN</a:t>
            </a:r>
            <a:endParaRPr lang="en-US" dirty="0"/>
          </a:p>
        </p:txBody>
      </p:sp>
    </p:spTree>
    <p:extLst>
      <p:ext uri="{BB962C8B-B14F-4D97-AF65-F5344CB8AC3E}">
        <p14:creationId xmlns:p14="http://schemas.microsoft.com/office/powerpoint/2010/main" val="469293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bcdn-sphotos-e-a.akamaihd.net/hphotos-ak-xfp1/v/t1.0-9/10675672_10155445161795581_8837135673822884468_n.jpg?oh=fd551f803432547ff3ca2e62be7992e7&amp;oe=55D8C0AE&amp;__gda__=1437361099_19cea81b3140be4ad8298a823dca88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113203"/>
            <a:ext cx="9007475" cy="674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55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455"/>
            <a:ext cx="10515600" cy="1325563"/>
          </a:xfrm>
        </p:spPr>
        <p:txBody>
          <a:bodyPr/>
          <a:lstStyle/>
          <a:p>
            <a:r>
              <a:rPr lang="en-US" dirty="0" smtClean="0"/>
              <a:t>Seems legit</a:t>
            </a:r>
            <a:endParaRPr lang="en-US" dirty="0"/>
          </a:p>
        </p:txBody>
      </p:sp>
      <p:sp>
        <p:nvSpPr>
          <p:cNvPr id="3" name="Content Placeholder 2"/>
          <p:cNvSpPr>
            <a:spLocks noGrp="1"/>
          </p:cNvSpPr>
          <p:nvPr>
            <p:ph idx="1"/>
          </p:nvPr>
        </p:nvSpPr>
        <p:spPr>
          <a:xfrm>
            <a:off x="838199" y="1825624"/>
            <a:ext cx="10092893" cy="2089151"/>
          </a:xfrm>
        </p:spPr>
        <p:txBody>
          <a:bodyPr>
            <a:noAutofit/>
          </a:bodyPr>
          <a:lstStyle/>
          <a:p>
            <a:pPr marL="0" indent="0">
              <a:buNone/>
            </a:pPr>
            <a:r>
              <a:rPr lang="en-US" sz="3600" dirty="0"/>
              <a:t>var add = </a:t>
            </a:r>
            <a:r>
              <a:rPr lang="en-US" sz="3600" dirty="0" smtClean="0"/>
              <a:t>function</a:t>
            </a:r>
            <a:r>
              <a:rPr lang="en-US" sz="3600" b="1" dirty="0" smtClean="0">
                <a:solidFill>
                  <a:srgbClr val="FF0000"/>
                </a:solidFill>
              </a:rPr>
              <a:t>()</a:t>
            </a:r>
            <a:r>
              <a:rPr lang="en-US" sz="3600" dirty="0" smtClean="0"/>
              <a:t> </a:t>
            </a:r>
            <a:r>
              <a:rPr lang="en-US" sz="3600" dirty="0"/>
              <a:t>{</a:t>
            </a:r>
          </a:p>
          <a:p>
            <a:pPr marL="0" indent="0">
              <a:buNone/>
            </a:pPr>
            <a:r>
              <a:rPr lang="en-US" sz="3600" dirty="0"/>
              <a:t>    return arguments[0] + arguments[1];</a:t>
            </a:r>
          </a:p>
          <a:p>
            <a:pPr marL="0" indent="0">
              <a:buNone/>
            </a:pPr>
            <a:r>
              <a:rPr lang="en-US" sz="3600" dirty="0"/>
              <a:t>};</a:t>
            </a:r>
          </a:p>
          <a:p>
            <a:pPr marL="0" indent="0">
              <a:buNone/>
            </a:pPr>
            <a:endParaRPr lang="en-US" sz="3600" dirty="0"/>
          </a:p>
        </p:txBody>
      </p:sp>
      <p:sp>
        <p:nvSpPr>
          <p:cNvPr id="4" name="Title 1"/>
          <p:cNvSpPr txBox="1">
            <a:spLocks/>
          </p:cNvSpPr>
          <p:nvPr/>
        </p:nvSpPr>
        <p:spPr>
          <a:xfrm>
            <a:off x="8080808" y="4387463"/>
            <a:ext cx="3272992" cy="12175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FF0000"/>
                </a:solidFill>
              </a:rPr>
              <a:t>Is legit</a:t>
            </a:r>
            <a:endParaRPr lang="en-US" b="1" dirty="0">
              <a:solidFill>
                <a:srgbClr val="FF0000"/>
              </a:solidFill>
            </a:endParaRPr>
          </a:p>
        </p:txBody>
      </p:sp>
      <p:sp>
        <p:nvSpPr>
          <p:cNvPr id="5" name="Rectangle 4"/>
          <p:cNvSpPr/>
          <p:nvPr/>
        </p:nvSpPr>
        <p:spPr>
          <a:xfrm>
            <a:off x="637173" y="4673084"/>
            <a:ext cx="6656374" cy="646331"/>
          </a:xfrm>
          <a:prstGeom prst="rect">
            <a:avLst/>
          </a:prstGeom>
        </p:spPr>
        <p:txBody>
          <a:bodyPr wrap="none">
            <a:spAutoFit/>
          </a:bodyPr>
          <a:lstStyle/>
          <a:p>
            <a:r>
              <a:rPr lang="en-US" sz="3600" dirty="0"/>
              <a:t>console.log(add</a:t>
            </a:r>
            <a:r>
              <a:rPr lang="en-US" sz="3600" b="1" dirty="0">
                <a:solidFill>
                  <a:srgbClr val="FF0000"/>
                </a:solidFill>
              </a:rPr>
              <a:t>(4, 4)</a:t>
            </a:r>
            <a:r>
              <a:rPr lang="en-US" sz="3600" dirty="0"/>
              <a:t>); // returns 8</a:t>
            </a:r>
          </a:p>
        </p:txBody>
      </p:sp>
    </p:spTree>
    <p:extLst>
      <p:ext uri="{BB962C8B-B14F-4D97-AF65-F5344CB8AC3E}">
        <p14:creationId xmlns:p14="http://schemas.microsoft.com/office/powerpoint/2010/main" val="168212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avoid all this crazy nonsense?</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err="1" smtClean="0"/>
              <a:t>Linting</a:t>
            </a:r>
            <a:r>
              <a:rPr lang="en-US" sz="3600" dirty="0" smtClean="0"/>
              <a:t> to the rescue!</a:t>
            </a:r>
          </a:p>
          <a:p>
            <a:endParaRPr lang="en-US" sz="2400" dirty="0"/>
          </a:p>
          <a:p>
            <a:pPr marL="0" indent="0" algn="ctr">
              <a:buNone/>
            </a:pPr>
            <a:r>
              <a:rPr lang="en-US" sz="3600" dirty="0" err="1" smtClean="0"/>
              <a:t>JSLint</a:t>
            </a:r>
            <a:r>
              <a:rPr lang="en-US" sz="3600" dirty="0" smtClean="0"/>
              <a:t> |</a:t>
            </a:r>
            <a:r>
              <a:rPr lang="en-US" sz="3600" dirty="0" err="1" smtClean="0"/>
              <a:t>JSHint</a:t>
            </a:r>
            <a:r>
              <a:rPr lang="en-US" sz="3600" dirty="0" smtClean="0"/>
              <a:t> |</a:t>
            </a:r>
            <a:r>
              <a:rPr lang="en-US" sz="3600" dirty="0" err="1" smtClean="0"/>
              <a:t>JSFiddle</a:t>
            </a:r>
            <a:endParaRPr lang="en-US" sz="3600" dirty="0"/>
          </a:p>
        </p:txBody>
      </p:sp>
    </p:spTree>
    <p:extLst>
      <p:ext uri="{BB962C8B-B14F-4D97-AF65-F5344CB8AC3E}">
        <p14:creationId xmlns:p14="http://schemas.microsoft.com/office/powerpoint/2010/main" val="42762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6415" y="0"/>
            <a:ext cx="6986017" cy="6807904"/>
          </a:xfrm>
          <a:prstGeom prst="rect">
            <a:avLst/>
          </a:prstGeom>
        </p:spPr>
      </p:pic>
      <p:sp>
        <p:nvSpPr>
          <p:cNvPr id="3" name="TextBox 2"/>
          <p:cNvSpPr txBox="1"/>
          <p:nvPr/>
        </p:nvSpPr>
        <p:spPr>
          <a:xfrm>
            <a:off x="8486776" y="2814637"/>
            <a:ext cx="3386137" cy="923330"/>
          </a:xfrm>
          <a:prstGeom prst="rect">
            <a:avLst/>
          </a:prstGeom>
          <a:noFill/>
        </p:spPr>
        <p:txBody>
          <a:bodyPr wrap="square" rtlCol="0">
            <a:spAutoFit/>
          </a:bodyPr>
          <a:lstStyle/>
          <a:p>
            <a:r>
              <a:rPr lang="en-US" sz="5400" dirty="0" err="1" smtClean="0"/>
              <a:t>JSLint</a:t>
            </a:r>
            <a:endParaRPr lang="en-US" sz="5400" dirty="0"/>
          </a:p>
        </p:txBody>
      </p:sp>
    </p:spTree>
    <p:extLst>
      <p:ext uri="{BB962C8B-B14F-4D97-AF65-F5344CB8AC3E}">
        <p14:creationId xmlns:p14="http://schemas.microsoft.com/office/powerpoint/2010/main" val="23878762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92877" y="0"/>
            <a:ext cx="9899123" cy="6729413"/>
          </a:xfrm>
          <a:prstGeom prst="rect">
            <a:avLst/>
          </a:prstGeom>
        </p:spPr>
      </p:pic>
      <p:sp>
        <p:nvSpPr>
          <p:cNvPr id="5" name="TextBox 4"/>
          <p:cNvSpPr txBox="1"/>
          <p:nvPr/>
        </p:nvSpPr>
        <p:spPr>
          <a:xfrm>
            <a:off x="171450" y="3010763"/>
            <a:ext cx="3386137" cy="707886"/>
          </a:xfrm>
          <a:prstGeom prst="rect">
            <a:avLst/>
          </a:prstGeom>
          <a:noFill/>
        </p:spPr>
        <p:txBody>
          <a:bodyPr wrap="square" rtlCol="0">
            <a:spAutoFit/>
          </a:bodyPr>
          <a:lstStyle/>
          <a:p>
            <a:r>
              <a:rPr lang="en-US" sz="4000" dirty="0" err="1" smtClean="0"/>
              <a:t>JSFiddle</a:t>
            </a:r>
            <a:endParaRPr lang="en-US" sz="4000" dirty="0"/>
          </a:p>
        </p:txBody>
      </p:sp>
    </p:spTree>
    <p:extLst>
      <p:ext uri="{BB962C8B-B14F-4D97-AF65-F5344CB8AC3E}">
        <p14:creationId xmlns:p14="http://schemas.microsoft.com/office/powerpoint/2010/main" val="407378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65359" cy="6858000"/>
          </a:xfrm>
          <a:prstGeom prst="rect">
            <a:avLst/>
          </a:prstGeom>
        </p:spPr>
      </p:pic>
    </p:spTree>
    <p:extLst>
      <p:ext uri="{BB962C8B-B14F-4D97-AF65-F5344CB8AC3E}">
        <p14:creationId xmlns:p14="http://schemas.microsoft.com/office/powerpoint/2010/main" val="83185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smtClean="0"/>
              <a:t>Questions?</a:t>
            </a:r>
            <a:endParaRPr lang="en-US" dirty="0"/>
          </a:p>
        </p:txBody>
      </p:sp>
    </p:spTree>
    <p:extLst>
      <p:ext uri="{BB962C8B-B14F-4D97-AF65-F5344CB8AC3E}">
        <p14:creationId xmlns:p14="http://schemas.microsoft.com/office/powerpoint/2010/main" val="1210590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a:xfrm>
            <a:off x="4381500" y="1830129"/>
            <a:ext cx="2519363" cy="588963"/>
          </a:xfrm>
        </p:spPr>
        <p:txBody>
          <a:bodyPr>
            <a:normAutofit/>
          </a:bodyPr>
          <a:lstStyle/>
          <a:p>
            <a:pPr marL="0" indent="0">
              <a:buNone/>
            </a:pPr>
            <a:r>
              <a:rPr lang="en-US" sz="3600" dirty="0" smtClean="0"/>
              <a:t>has no class</a:t>
            </a:r>
          </a:p>
        </p:txBody>
      </p:sp>
      <p:sp>
        <p:nvSpPr>
          <p:cNvPr id="5" name="Rectangle 4"/>
          <p:cNvSpPr/>
          <p:nvPr/>
        </p:nvSpPr>
        <p:spPr>
          <a:xfrm>
            <a:off x="3759768" y="2416945"/>
            <a:ext cx="3762825" cy="646331"/>
          </a:xfrm>
          <a:prstGeom prst="rect">
            <a:avLst/>
          </a:prstGeom>
        </p:spPr>
        <p:txBody>
          <a:bodyPr wrap="none">
            <a:spAutoFit/>
          </a:bodyPr>
          <a:lstStyle/>
          <a:p>
            <a:r>
              <a:rPr lang="en-US" sz="3600" dirty="0"/>
              <a:t>it's so proto-typical</a:t>
            </a:r>
          </a:p>
        </p:txBody>
      </p:sp>
      <p:sp>
        <p:nvSpPr>
          <p:cNvPr id="6" name="Content Placeholder 2"/>
          <p:cNvSpPr txBox="1">
            <a:spLocks/>
          </p:cNvSpPr>
          <p:nvPr/>
        </p:nvSpPr>
        <p:spPr>
          <a:xfrm>
            <a:off x="0" y="3912370"/>
            <a:ext cx="12191999" cy="84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Finally, after many years, ES6 will support classes</a:t>
            </a:r>
          </a:p>
        </p:txBody>
      </p:sp>
      <p:sp>
        <p:nvSpPr>
          <p:cNvPr id="7" name="Content Placeholder 2"/>
          <p:cNvSpPr txBox="1">
            <a:spLocks/>
          </p:cNvSpPr>
          <p:nvPr/>
        </p:nvSpPr>
        <p:spPr>
          <a:xfrm>
            <a:off x="-1" y="4640774"/>
            <a:ext cx="12192000" cy="1208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smtClean="0"/>
              <a:t>Class comes with maturity</a:t>
            </a:r>
          </a:p>
        </p:txBody>
      </p:sp>
    </p:spTree>
    <p:extLst>
      <p:ext uri="{BB962C8B-B14F-4D97-AF65-F5344CB8AC3E}">
        <p14:creationId xmlns:p14="http://schemas.microsoft.com/office/powerpoint/2010/main" val="2978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Prototypes</a:t>
            </a:r>
            <a:endParaRPr lang="en-US" dirty="0"/>
          </a:p>
        </p:txBody>
      </p:sp>
    </p:spTree>
    <p:extLst>
      <p:ext uri="{BB962C8B-B14F-4D97-AF65-F5344CB8AC3E}">
        <p14:creationId xmlns:p14="http://schemas.microsoft.com/office/powerpoint/2010/main" val="1130932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p:txBody>
          <a:bodyPr/>
          <a:lstStyle/>
          <a:p>
            <a:pPr marL="0" indent="0">
              <a:buNone/>
            </a:pPr>
            <a:r>
              <a:rPr lang="en-US" dirty="0" smtClean="0"/>
              <a:t>…is a problem</a:t>
            </a:r>
          </a:p>
          <a:p>
            <a:pPr marL="0" indent="0">
              <a:buNone/>
            </a:pPr>
            <a:r>
              <a:rPr lang="en-US" dirty="0"/>
              <a:t>	</a:t>
            </a:r>
            <a:r>
              <a:rPr lang="en-US" dirty="0" smtClean="0"/>
              <a:t>Browser incompatibilities</a:t>
            </a:r>
          </a:p>
          <a:p>
            <a:pPr marL="0" indent="0">
              <a:buNone/>
            </a:pPr>
            <a:r>
              <a:rPr lang="en-US" dirty="0"/>
              <a:t>	</a:t>
            </a:r>
            <a:r>
              <a:rPr lang="en-US" dirty="0" smtClean="0"/>
              <a:t>Malformed HTML</a:t>
            </a:r>
            <a:endParaRPr lang="en-US" dirty="0"/>
          </a:p>
        </p:txBody>
      </p:sp>
    </p:spTree>
    <p:extLst>
      <p:ext uri="{BB962C8B-B14F-4D97-AF65-F5344CB8AC3E}">
        <p14:creationId xmlns:p14="http://schemas.microsoft.com/office/powerpoint/2010/main" val="195943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11744</TotalTime>
  <Words>3254</Words>
  <Application>Microsoft Office PowerPoint</Application>
  <PresentationFormat>Widescreen</PresentationFormat>
  <Paragraphs>621</Paragraphs>
  <Slides>60</Slides>
  <Notes>31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Consolas</vt:lpstr>
      <vt:lpstr>Segoe UI</vt:lpstr>
      <vt:lpstr>Wingdings 2</vt:lpstr>
      <vt:lpstr>Office Theme</vt:lpstr>
      <vt:lpstr>I just met you, and 'this' is crazy, but here's my NaN, so call(me) maybe?</vt:lpstr>
      <vt:lpstr>What makes JavaScript fun? (and by fun I mean....a little bit strange)</vt:lpstr>
      <vt:lpstr>PowerPoint Presentation</vt:lpstr>
      <vt:lpstr>JavaScript</vt:lpstr>
      <vt:lpstr>JavaScript</vt:lpstr>
      <vt:lpstr>PowerPoint Presentation</vt:lpstr>
      <vt:lpstr>JavaScript….</vt:lpstr>
      <vt:lpstr>DEMO</vt:lpstr>
      <vt:lpstr>The DOM</vt:lpstr>
      <vt:lpstr>PowerPoint Presentation</vt:lpstr>
      <vt:lpstr>Syntax silly (automatic insertion)</vt:lpstr>
      <vt:lpstr>Syntax Silliness...ASI Affects these:</vt:lpstr>
      <vt:lpstr>ASI</vt:lpstr>
      <vt:lpstr>DEMO</vt:lpstr>
      <vt:lpstr>PowerPoint Presentation</vt:lpstr>
      <vt:lpstr>Increment/Decrement Operators</vt:lpstr>
      <vt:lpstr>DEMO</vt:lpstr>
      <vt:lpstr>Putting the "fun" in functions</vt:lpstr>
      <vt:lpstr>Named Functions</vt:lpstr>
      <vt:lpstr>Anonymous Functions</vt:lpstr>
      <vt:lpstr>Putting the "fun" in functions</vt:lpstr>
      <vt:lpstr>DEMO</vt:lpstr>
      <vt:lpstr>Global</vt:lpstr>
      <vt:lpstr>DEMO</vt:lpstr>
      <vt:lpstr>Scope &amp; Closures</vt:lpstr>
      <vt:lpstr>DEMO</vt:lpstr>
      <vt:lpstr>Arrays</vt:lpstr>
      <vt:lpstr>DEMO</vt:lpstr>
      <vt:lpstr>Dates</vt:lpstr>
      <vt:lpstr>DEMO</vt:lpstr>
      <vt:lpstr>Carry on</vt:lpstr>
      <vt:lpstr>The switch</vt:lpstr>
      <vt:lpstr>(not so) Smooth Operators</vt:lpstr>
      <vt:lpstr>Let's get to the truth of the matter</vt:lpstr>
      <vt:lpstr>PowerPoint Presentation</vt:lpstr>
      <vt:lpstr>DEMO</vt:lpstr>
      <vt:lpstr>PowerPoint Presentation</vt:lpstr>
      <vt:lpstr>PowerPoint Presentation</vt:lpstr>
      <vt:lpstr>PowerPoint Presentation</vt:lpstr>
      <vt:lpstr>DEMO</vt:lpstr>
      <vt:lpstr>You can force this.</vt:lpstr>
      <vt:lpstr>DEMO</vt:lpstr>
      <vt:lpstr>Eval or Evil?</vt:lpstr>
      <vt:lpstr>DEMO</vt:lpstr>
      <vt:lpstr>Are you with me, or against me?</vt:lpstr>
      <vt:lpstr>New, new, don't do</vt:lpstr>
      <vt:lpstr>DEMO</vt:lpstr>
      <vt:lpstr>farceInt(fib,lie);</vt:lpstr>
      <vt:lpstr>parseInt's farce parsing</vt:lpstr>
      <vt:lpstr>DEMO</vt:lpstr>
      <vt:lpstr>parseInt</vt:lpstr>
      <vt:lpstr>parseInt </vt:lpstr>
      <vt:lpstr>NaN</vt:lpstr>
      <vt:lpstr>NaN</vt:lpstr>
      <vt:lpstr>PowerPoint Presentation</vt:lpstr>
      <vt:lpstr>Seems legit</vt:lpstr>
      <vt:lpstr>How do you avoid all this crazy nonsense?</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Things Every JavaScript Developer Needs to Know</dc:title>
  <dc:creator>Rachel Appel</dc:creator>
  <cp:lastModifiedBy>Rachel Appel</cp:lastModifiedBy>
  <cp:revision>219</cp:revision>
  <dcterms:created xsi:type="dcterms:W3CDTF">2014-02-19T23:05:13Z</dcterms:created>
  <dcterms:modified xsi:type="dcterms:W3CDTF">2017-04-16T21:48:22Z</dcterms:modified>
</cp:coreProperties>
</file>