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2.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3.xml" ContentType="application/vnd.openxmlformats-officedocument.themeOverr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6" r:id="rId2"/>
    <p:sldId id="271" r:id="rId3"/>
    <p:sldId id="309" r:id="rId4"/>
    <p:sldId id="291" r:id="rId5"/>
    <p:sldId id="310" r:id="rId6"/>
    <p:sldId id="292" r:id="rId7"/>
    <p:sldId id="314" r:id="rId8"/>
    <p:sldId id="301" r:id="rId9"/>
    <p:sldId id="315" r:id="rId10"/>
    <p:sldId id="289" r:id="rId11"/>
    <p:sldId id="312" r:id="rId12"/>
    <p:sldId id="264" r:id="rId13"/>
    <p:sldId id="265" r:id="rId14"/>
    <p:sldId id="327" r:id="rId15"/>
    <p:sldId id="313" r:id="rId16"/>
    <p:sldId id="281" r:id="rId17"/>
    <p:sldId id="311" r:id="rId18"/>
    <p:sldId id="308" r:id="rId19"/>
    <p:sldId id="269" r:id="rId20"/>
    <p:sldId id="272" r:id="rId21"/>
    <p:sldId id="306" r:id="rId22"/>
    <p:sldId id="307" r:id="rId23"/>
    <p:sldId id="259" r:id="rId24"/>
    <p:sldId id="261" r:id="rId25"/>
    <p:sldId id="274" r:id="rId26"/>
    <p:sldId id="280" r:id="rId27"/>
    <p:sldId id="305" r:id="rId28"/>
    <p:sldId id="300" r:id="rId29"/>
    <p:sldId id="328" r:id="rId30"/>
    <p:sldId id="298" r:id="rId31"/>
    <p:sldId id="260" r:id="rId32"/>
    <p:sldId id="278" r:id="rId33"/>
    <p:sldId id="268" r:id="rId34"/>
    <p:sldId id="303" r:id="rId35"/>
    <p:sldId id="295" r:id="rId36"/>
    <p:sldId id="320" r:id="rId37"/>
    <p:sldId id="322" r:id="rId38"/>
    <p:sldId id="317" r:id="rId39"/>
    <p:sldId id="318" r:id="rId40"/>
    <p:sldId id="262" r:id="rId41"/>
    <p:sldId id="316" r:id="rId42"/>
    <p:sldId id="296" r:id="rId43"/>
    <p:sldId id="297" r:id="rId44"/>
    <p:sldId id="276" r:id="rId45"/>
    <p:sldId id="299" r:id="rId46"/>
    <p:sldId id="321" r:id="rId47"/>
    <p:sldId id="266" r:id="rId48"/>
    <p:sldId id="319" r:id="rId49"/>
    <p:sldId id="267" r:id="rId50"/>
    <p:sldId id="270" r:id="rId51"/>
    <p:sldId id="302" r:id="rId52"/>
    <p:sldId id="32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AC5C41-3442-4D39-B3B7-B4A16ECD0A91}">
          <p14:sldIdLst>
            <p14:sldId id="326"/>
            <p14:sldId id="271"/>
            <p14:sldId id="309"/>
            <p14:sldId id="291"/>
            <p14:sldId id="310"/>
            <p14:sldId id="292"/>
            <p14:sldId id="314"/>
            <p14:sldId id="301"/>
            <p14:sldId id="315"/>
            <p14:sldId id="289"/>
            <p14:sldId id="312"/>
            <p14:sldId id="264"/>
            <p14:sldId id="265"/>
            <p14:sldId id="327"/>
            <p14:sldId id="313"/>
            <p14:sldId id="281"/>
            <p14:sldId id="311"/>
            <p14:sldId id="308"/>
            <p14:sldId id="269"/>
            <p14:sldId id="272"/>
            <p14:sldId id="306"/>
            <p14:sldId id="307"/>
            <p14:sldId id="259"/>
            <p14:sldId id="261"/>
            <p14:sldId id="274"/>
            <p14:sldId id="280"/>
            <p14:sldId id="305"/>
            <p14:sldId id="300"/>
            <p14:sldId id="328"/>
            <p14:sldId id="298"/>
          </p14:sldIdLst>
        </p14:section>
        <p14:section name="ASPNET Loc" id="{6E630E56-AA8D-4A99-9D0C-B8A56D059A11}">
          <p14:sldIdLst>
            <p14:sldId id="260"/>
            <p14:sldId id="278"/>
            <p14:sldId id="268"/>
            <p14:sldId id="303"/>
            <p14:sldId id="295"/>
            <p14:sldId id="320"/>
            <p14:sldId id="322"/>
            <p14:sldId id="317"/>
            <p14:sldId id="318"/>
            <p14:sldId id="262"/>
            <p14:sldId id="316"/>
            <p14:sldId id="296"/>
            <p14:sldId id="297"/>
            <p14:sldId id="276"/>
            <p14:sldId id="299"/>
            <p14:sldId id="321"/>
            <p14:sldId id="266"/>
            <p14:sldId id="319"/>
            <p14:sldId id="267"/>
            <p14:sldId id="270"/>
            <p14:sldId id="302"/>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887"/>
    <a:srgbClr val="44546A"/>
    <a:srgbClr val="A1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5808" autoAdjust="0"/>
  </p:normalViewPr>
  <p:slideViewPr>
    <p:cSldViewPr snapToGrid="0">
      <p:cViewPr varScale="1">
        <p:scale>
          <a:sx n="69" d="100"/>
          <a:sy n="69" d="100"/>
        </p:scale>
        <p:origin x="60"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Appel" userId="aceca4426b669c50" providerId="LiveId" clId="{DB16389D-CE42-4B25-91A8-053AB1545A9B}"/>
    <pc:docChg chg="undo custSel addSld delSld modSld sldOrd modSection">
      <pc:chgData name="Rachel Appel" userId="aceca4426b669c50" providerId="LiveId" clId="{DB16389D-CE42-4B25-91A8-053AB1545A9B}" dt="2018-04-16T00:42:05.471" v="1024" actId="6549"/>
      <pc:docMkLst>
        <pc:docMk/>
      </pc:docMkLst>
      <pc:sldChg chg="modNotesTx">
        <pc:chgData name="Rachel Appel" userId="aceca4426b669c50" providerId="LiveId" clId="{DB16389D-CE42-4B25-91A8-053AB1545A9B}" dt="2018-04-07T19:17:01.477" v="132" actId="20577"/>
        <pc:sldMkLst>
          <pc:docMk/>
          <pc:sldMk cId="3410498955" sldId="256"/>
        </pc:sldMkLst>
      </pc:sldChg>
      <pc:sldChg chg="modSp">
        <pc:chgData name="Rachel Appel" userId="aceca4426b669c50" providerId="LiveId" clId="{DB16389D-CE42-4B25-91A8-053AB1545A9B}" dt="2018-04-16T00:42:05.471" v="1024" actId="6549"/>
        <pc:sldMkLst>
          <pc:docMk/>
          <pc:sldMk cId="2860556949" sldId="259"/>
        </pc:sldMkLst>
        <pc:spChg chg="mod">
          <ac:chgData name="Rachel Appel" userId="aceca4426b669c50" providerId="LiveId" clId="{DB16389D-CE42-4B25-91A8-053AB1545A9B}" dt="2018-04-16T00:42:05.471" v="1024" actId="6549"/>
          <ac:spMkLst>
            <pc:docMk/>
            <pc:sldMk cId="2860556949" sldId="259"/>
            <ac:spMk id="3" creationId="{5B818D18-2248-4848-9CC0-41FA473AA54E}"/>
          </ac:spMkLst>
        </pc:spChg>
      </pc:sldChg>
      <pc:sldChg chg="modSp">
        <pc:chgData name="Rachel Appel" userId="aceca4426b669c50" providerId="LiveId" clId="{DB16389D-CE42-4B25-91A8-053AB1545A9B}" dt="2018-04-07T20:41:54.475" v="244" actId="20577"/>
        <pc:sldMkLst>
          <pc:docMk/>
          <pc:sldMk cId="3492211876" sldId="260"/>
        </pc:sldMkLst>
        <pc:spChg chg="mod">
          <ac:chgData name="Rachel Appel" userId="aceca4426b669c50" providerId="LiveId" clId="{DB16389D-CE42-4B25-91A8-053AB1545A9B}" dt="2018-04-07T20:41:54.475" v="244" actId="20577"/>
          <ac:spMkLst>
            <pc:docMk/>
            <pc:sldMk cId="3492211876" sldId="260"/>
            <ac:spMk id="3" creationId="{99139143-D566-48F4-8CFA-24DD0D598B53}"/>
          </ac:spMkLst>
        </pc:spChg>
      </pc:sldChg>
      <pc:sldChg chg="modNotesTx">
        <pc:chgData name="Rachel Appel" userId="aceca4426b669c50" providerId="LiveId" clId="{DB16389D-CE42-4B25-91A8-053AB1545A9B}" dt="2018-04-16T00:23:37.955" v="1022" actId="20577"/>
        <pc:sldMkLst>
          <pc:docMk/>
          <pc:sldMk cId="3845585221" sldId="265"/>
        </pc:sldMkLst>
      </pc:sldChg>
      <pc:sldChg chg="ord">
        <pc:chgData name="Rachel Appel" userId="aceca4426b669c50" providerId="LiveId" clId="{DB16389D-CE42-4B25-91A8-053AB1545A9B}" dt="2018-04-16T00:41:44.717" v="1023" actId="6549"/>
        <pc:sldMkLst>
          <pc:docMk/>
          <pc:sldMk cId="1024531781" sldId="268"/>
        </pc:sldMkLst>
      </pc:sldChg>
      <pc:sldChg chg="modSp">
        <pc:chgData name="Rachel Appel" userId="aceca4426b669c50" providerId="LiveId" clId="{DB16389D-CE42-4B25-91A8-053AB1545A9B}" dt="2018-04-16T00:10:21.659" v="930" actId="6549"/>
        <pc:sldMkLst>
          <pc:docMk/>
          <pc:sldMk cId="851256660" sldId="270"/>
        </pc:sldMkLst>
        <pc:spChg chg="mod">
          <ac:chgData name="Rachel Appel" userId="aceca4426b669c50" providerId="LiveId" clId="{DB16389D-CE42-4B25-91A8-053AB1545A9B}" dt="2018-04-16T00:10:21.659" v="930" actId="6549"/>
          <ac:spMkLst>
            <pc:docMk/>
            <pc:sldMk cId="851256660" sldId="270"/>
            <ac:spMk id="3" creationId="{4207CD79-5FAF-4C9B-B14F-2E25BEBD68C5}"/>
          </ac:spMkLst>
        </pc:spChg>
      </pc:sldChg>
      <pc:sldChg chg="addSp delSp modSp delAnim modAnim">
        <pc:chgData name="Rachel Appel" userId="aceca4426b669c50" providerId="LiveId" clId="{DB16389D-CE42-4B25-91A8-053AB1545A9B}" dt="2018-04-16T00:18:12.076" v="989" actId="20577"/>
        <pc:sldMkLst>
          <pc:docMk/>
          <pc:sldMk cId="3592945181" sldId="280"/>
        </pc:sldMkLst>
        <pc:spChg chg="mod">
          <ac:chgData name="Rachel Appel" userId="aceca4426b669c50" providerId="LiveId" clId="{DB16389D-CE42-4B25-91A8-053AB1545A9B}" dt="2018-04-16T00:13:34.210" v="953" actId="13822"/>
          <ac:spMkLst>
            <pc:docMk/>
            <pc:sldMk cId="3592945181" sldId="280"/>
            <ac:spMk id="2" creationId="{627E4BBC-39E2-4C6A-B5D8-4F86E29E5A8F}"/>
          </ac:spMkLst>
        </pc:spChg>
        <pc:spChg chg="add mod">
          <ac:chgData name="Rachel Appel" userId="aceca4426b669c50" providerId="LiveId" clId="{DB16389D-CE42-4B25-91A8-053AB1545A9B}" dt="2018-04-16T00:14:50.803" v="972" actId="1076"/>
          <ac:spMkLst>
            <pc:docMk/>
            <pc:sldMk cId="3592945181" sldId="280"/>
            <ac:spMk id="3" creationId="{07C9B657-1758-423D-9948-8F5B24BA85F7}"/>
          </ac:spMkLst>
        </pc:spChg>
        <pc:spChg chg="add del mod">
          <ac:chgData name="Rachel Appel" userId="aceca4426b669c50" providerId="LiveId" clId="{DB16389D-CE42-4B25-91A8-053AB1545A9B}" dt="2018-04-07T21:31:08.534" v="520" actId="478"/>
          <ac:spMkLst>
            <pc:docMk/>
            <pc:sldMk cId="3592945181" sldId="280"/>
            <ac:spMk id="3" creationId="{5F56CE1B-F721-4375-BC61-7CBA38F16DE2}"/>
          </ac:spMkLst>
        </pc:spChg>
        <pc:spChg chg="add">
          <ac:chgData name="Rachel Appel" userId="aceca4426b669c50" providerId="LiveId" clId="{DB16389D-CE42-4B25-91A8-053AB1545A9B}" dt="2018-04-07T21:24:15.922" v="462" actId="20577"/>
          <ac:spMkLst>
            <pc:docMk/>
            <pc:sldMk cId="3592945181" sldId="280"/>
            <ac:spMk id="4" creationId="{739E04B7-F7E9-4C56-AB8E-32102059E396}"/>
          </ac:spMkLst>
        </pc:spChg>
        <pc:spChg chg="add del mod">
          <ac:chgData name="Rachel Appel" userId="aceca4426b669c50" providerId="LiveId" clId="{DB16389D-CE42-4B25-91A8-053AB1545A9B}" dt="2018-04-16T00:13:33.506" v="952" actId="11529"/>
          <ac:spMkLst>
            <pc:docMk/>
            <pc:sldMk cId="3592945181" sldId="280"/>
            <ac:spMk id="5" creationId="{3AB1578F-E0E7-431F-8B5A-E28D68A4515E}"/>
          </ac:spMkLst>
        </pc:spChg>
        <pc:spChg chg="add del mod">
          <ac:chgData name="Rachel Appel" userId="aceca4426b669c50" providerId="LiveId" clId="{DB16389D-CE42-4B25-91A8-053AB1545A9B}" dt="2018-04-07T21:30:03.728" v="504" actId="478"/>
          <ac:spMkLst>
            <pc:docMk/>
            <pc:sldMk cId="3592945181" sldId="280"/>
            <ac:spMk id="5" creationId="{29A6B22B-E390-42E9-812A-9AC60E58204D}"/>
          </ac:spMkLst>
        </pc:spChg>
        <pc:spChg chg="add mod">
          <ac:chgData name="Rachel Appel" userId="aceca4426b669c50" providerId="LiveId" clId="{DB16389D-CE42-4B25-91A8-053AB1545A9B}" dt="2018-04-16T00:14:28.137" v="960" actId="14100"/>
          <ac:spMkLst>
            <pc:docMk/>
            <pc:sldMk cId="3592945181" sldId="280"/>
            <ac:spMk id="6" creationId="{C009C5FE-BB6E-4398-A91B-3AED072C3309}"/>
          </ac:spMkLst>
        </pc:spChg>
        <pc:spChg chg="add del">
          <ac:chgData name="Rachel Appel" userId="aceca4426b669c50" providerId="LiveId" clId="{DB16389D-CE42-4B25-91A8-053AB1545A9B}" dt="2018-04-07T21:24:23.560" v="465" actId="20577"/>
          <ac:spMkLst>
            <pc:docMk/>
            <pc:sldMk cId="3592945181" sldId="280"/>
            <ac:spMk id="6" creationId="{D8E1F235-BC12-436D-9B9C-3F0C395F1A26}"/>
          </ac:spMkLst>
        </pc:spChg>
        <pc:spChg chg="add del mod">
          <ac:chgData name="Rachel Appel" userId="aceca4426b669c50" providerId="LiveId" clId="{DB16389D-CE42-4B25-91A8-053AB1545A9B}" dt="2018-04-16T00:15:12.396" v="980" actId="478"/>
          <ac:spMkLst>
            <pc:docMk/>
            <pc:sldMk cId="3592945181" sldId="280"/>
            <ac:spMk id="7" creationId="{2EA6CEF8-E8F6-4F3F-947C-D3A724E7976F}"/>
          </ac:spMkLst>
        </pc:spChg>
        <pc:spChg chg="add del mod">
          <ac:chgData name="Rachel Appel" userId="aceca4426b669c50" providerId="LiveId" clId="{DB16389D-CE42-4B25-91A8-053AB1545A9B}" dt="2018-04-07T21:29:59.975" v="502" actId="478"/>
          <ac:spMkLst>
            <pc:docMk/>
            <pc:sldMk cId="3592945181" sldId="280"/>
            <ac:spMk id="8" creationId="{C4B3DF66-9193-40B8-B1E2-2E54F962615B}"/>
          </ac:spMkLst>
        </pc:spChg>
        <pc:spChg chg="add mod">
          <ac:chgData name="Rachel Appel" userId="aceca4426b669c50" providerId="LiveId" clId="{DB16389D-CE42-4B25-91A8-053AB1545A9B}" dt="2018-04-16T00:18:12.076" v="989" actId="20577"/>
          <ac:spMkLst>
            <pc:docMk/>
            <pc:sldMk cId="3592945181" sldId="280"/>
            <ac:spMk id="8" creationId="{C53C41E6-6A80-469A-B8C6-1AAEA8B7FD4B}"/>
          </ac:spMkLst>
        </pc:spChg>
        <pc:spChg chg="add mod">
          <ac:chgData name="Rachel Appel" userId="aceca4426b669c50" providerId="LiveId" clId="{DB16389D-CE42-4B25-91A8-053AB1545A9B}" dt="2018-04-07T21:27:48.272" v="481" actId="931"/>
          <ac:spMkLst>
            <pc:docMk/>
            <pc:sldMk cId="3592945181" sldId="280"/>
            <ac:spMk id="16" creationId="{4DFA1740-E972-4780-BF7D-D643911FCA60}"/>
          </ac:spMkLst>
        </pc:spChg>
        <pc:spChg chg="add del mod">
          <ac:chgData name="Rachel Appel" userId="aceca4426b669c50" providerId="LiveId" clId="{DB16389D-CE42-4B25-91A8-053AB1545A9B}" dt="2018-04-16T00:14:53.798" v="973" actId="478"/>
          <ac:spMkLst>
            <pc:docMk/>
            <pc:sldMk cId="3592945181" sldId="280"/>
            <ac:spMk id="17" creationId="{51F28186-58C2-4CD4-8267-06F285203F31}"/>
          </ac:spMkLst>
        </pc:spChg>
        <pc:spChg chg="add del mod">
          <ac:chgData name="Rachel Appel" userId="aceca4426b669c50" providerId="LiveId" clId="{DB16389D-CE42-4B25-91A8-053AB1545A9B}" dt="2018-04-07T21:29:24.058" v="494" actId="478"/>
          <ac:spMkLst>
            <pc:docMk/>
            <pc:sldMk cId="3592945181" sldId="280"/>
            <ac:spMk id="21" creationId="{520C4331-9A66-47CF-91AF-A3D4F0EF80E7}"/>
          </ac:spMkLst>
        </pc:spChg>
        <pc:spChg chg="add mod">
          <ac:chgData name="Rachel Appel" userId="aceca4426b669c50" providerId="LiveId" clId="{DB16389D-CE42-4B25-91A8-053AB1545A9B}" dt="2018-04-16T00:14:32.159" v="961" actId="14100"/>
          <ac:spMkLst>
            <pc:docMk/>
            <pc:sldMk cId="3592945181" sldId="280"/>
            <ac:spMk id="21" creationId="{015833EE-967E-4AA4-B595-F14805D3ADD7}"/>
          </ac:spMkLst>
        </pc:spChg>
        <pc:spChg chg="add mod">
          <ac:chgData name="Rachel Appel" userId="aceca4426b669c50" providerId="LiveId" clId="{DB16389D-CE42-4B25-91A8-053AB1545A9B}" dt="2018-04-16T00:15:07.715" v="979" actId="20577"/>
          <ac:spMkLst>
            <pc:docMk/>
            <pc:sldMk cId="3592945181" sldId="280"/>
            <ac:spMk id="22" creationId="{CE20499B-0E69-4DF0-932B-CB8286DBCD03}"/>
          </ac:spMkLst>
        </pc:spChg>
        <pc:spChg chg="add del mod">
          <ac:chgData name="Rachel Appel" userId="aceca4426b669c50" providerId="LiveId" clId="{DB16389D-CE42-4B25-91A8-053AB1545A9B}" dt="2018-04-07T21:32:55.207" v="543" actId="478"/>
          <ac:spMkLst>
            <pc:docMk/>
            <pc:sldMk cId="3592945181" sldId="280"/>
            <ac:spMk id="28" creationId="{D2099578-D2D0-4960-A92A-21DFACEB7ACB}"/>
          </ac:spMkLst>
        </pc:spChg>
        <pc:spChg chg="add del mod">
          <ac:chgData name="Rachel Appel" userId="aceca4426b669c50" providerId="LiveId" clId="{DB16389D-CE42-4B25-91A8-053AB1545A9B}" dt="2018-04-07T21:32:55.207" v="543" actId="478"/>
          <ac:spMkLst>
            <pc:docMk/>
            <pc:sldMk cId="3592945181" sldId="280"/>
            <ac:spMk id="31" creationId="{C7622E17-E911-409B-9701-B4BB5370B509}"/>
          </ac:spMkLst>
        </pc:spChg>
        <pc:spChg chg="add del mod">
          <ac:chgData name="Rachel Appel" userId="aceca4426b669c50" providerId="LiveId" clId="{DB16389D-CE42-4B25-91A8-053AB1545A9B}" dt="2018-04-07T21:33:24.602" v="546" actId="478"/>
          <ac:spMkLst>
            <pc:docMk/>
            <pc:sldMk cId="3592945181" sldId="280"/>
            <ac:spMk id="34" creationId="{55AD5DEA-9EB0-45D4-9178-6B9799CBC780}"/>
          </ac:spMkLst>
        </pc:spChg>
        <pc:spChg chg="add mod">
          <ac:chgData name="Rachel Appel" userId="aceca4426b669c50" providerId="LiveId" clId="{DB16389D-CE42-4B25-91A8-053AB1545A9B}" dt="2018-04-07T21:34:40.028" v="547" actId="931"/>
          <ac:spMkLst>
            <pc:docMk/>
            <pc:sldMk cId="3592945181" sldId="280"/>
            <ac:spMk id="37" creationId="{FA8CED8D-7F9C-4116-9A8B-DA5C2D9A765A}"/>
          </ac:spMkLst>
        </pc:spChg>
        <pc:spChg chg="add mod">
          <ac:chgData name="Rachel Appel" userId="aceca4426b669c50" providerId="LiveId" clId="{DB16389D-CE42-4B25-91A8-053AB1545A9B}" dt="2018-04-07T21:34:40.028" v="547" actId="931"/>
          <ac:spMkLst>
            <pc:docMk/>
            <pc:sldMk cId="3592945181" sldId="280"/>
            <ac:spMk id="40" creationId="{99993B64-6E5F-4411-9E38-F9DAFD97D8B4}"/>
          </ac:spMkLst>
        </pc:spChg>
        <pc:picChg chg="mod">
          <ac:chgData name="Rachel Appel" userId="aceca4426b669c50" providerId="LiveId" clId="{DB16389D-CE42-4B25-91A8-053AB1545A9B}" dt="2018-04-16T00:12:59.887" v="949" actId="1076"/>
          <ac:picMkLst>
            <pc:docMk/>
            <pc:sldMk cId="3592945181" sldId="280"/>
            <ac:picMk id="9" creationId="{1A0C3C20-C8DE-4041-B8C8-917C4CC272B4}"/>
          </ac:picMkLst>
        </pc:picChg>
        <pc:picChg chg="mod">
          <ac:chgData name="Rachel Appel" userId="aceca4426b669c50" providerId="LiveId" clId="{DB16389D-CE42-4B25-91A8-053AB1545A9B}" dt="2018-04-16T00:12:59.887" v="949" actId="1076"/>
          <ac:picMkLst>
            <pc:docMk/>
            <pc:sldMk cId="3592945181" sldId="280"/>
            <ac:picMk id="11" creationId="{8CCFC278-70C3-47C7-847B-4804114081E3}"/>
          </ac:picMkLst>
        </pc:picChg>
        <pc:picChg chg="add del mod">
          <ac:chgData name="Rachel Appel" userId="aceca4426b669c50" providerId="LiveId" clId="{DB16389D-CE42-4B25-91A8-053AB1545A9B}" dt="2018-04-07T21:32:21.277" v="537" actId="478"/>
          <ac:picMkLst>
            <pc:docMk/>
            <pc:sldMk cId="3592945181" sldId="280"/>
            <ac:picMk id="12" creationId="{B56018FE-C2B1-4D5F-832A-8D021497D974}"/>
          </ac:picMkLst>
        </pc:picChg>
        <pc:picChg chg="del">
          <ac:chgData name="Rachel Appel" userId="aceca4426b669c50" providerId="LiveId" clId="{DB16389D-CE42-4B25-91A8-053AB1545A9B}" dt="2018-04-07T21:24:06.605" v="460" actId="478"/>
          <ac:picMkLst>
            <pc:docMk/>
            <pc:sldMk cId="3592945181" sldId="280"/>
            <ac:picMk id="13" creationId="{BD372568-FD93-4D39-900E-C88C6054F54F}"/>
          </ac:picMkLst>
        </pc:picChg>
        <pc:picChg chg="add mod">
          <ac:chgData name="Rachel Appel" userId="aceca4426b669c50" providerId="LiveId" clId="{DB16389D-CE42-4B25-91A8-053AB1545A9B}" dt="2018-04-16T00:12:59.887" v="949" actId="1076"/>
          <ac:picMkLst>
            <pc:docMk/>
            <pc:sldMk cId="3592945181" sldId="280"/>
            <ac:picMk id="14" creationId="{85970C7A-36C9-4A37-84DD-93FBF76B5928}"/>
          </ac:picMkLst>
        </pc:picChg>
        <pc:picChg chg="mod">
          <ac:chgData name="Rachel Appel" userId="aceca4426b669c50" providerId="LiveId" clId="{DB16389D-CE42-4B25-91A8-053AB1545A9B}" dt="2018-04-16T00:12:59.887" v="949" actId="1076"/>
          <ac:picMkLst>
            <pc:docMk/>
            <pc:sldMk cId="3592945181" sldId="280"/>
            <ac:picMk id="15" creationId="{AFDD5C0A-06D2-403E-AB91-1381907E8D3D}"/>
          </ac:picMkLst>
        </pc:picChg>
        <pc:picChg chg="add del mod">
          <ac:chgData name="Rachel Appel" userId="aceca4426b669c50" providerId="LiveId" clId="{DB16389D-CE42-4B25-91A8-053AB1545A9B}" dt="2018-04-07T21:28:31.113" v="492" actId="478"/>
          <ac:picMkLst>
            <pc:docMk/>
            <pc:sldMk cId="3592945181" sldId="280"/>
            <ac:picMk id="18" creationId="{FE00D295-0F72-4BEE-A40C-E2F48D364114}"/>
          </ac:picMkLst>
        </pc:picChg>
        <pc:picChg chg="add mod">
          <ac:chgData name="Rachel Appel" userId="aceca4426b669c50" providerId="LiveId" clId="{DB16389D-CE42-4B25-91A8-053AB1545A9B}" dt="2018-04-07T21:31:16.423" v="522" actId="1076"/>
          <ac:picMkLst>
            <pc:docMk/>
            <pc:sldMk cId="3592945181" sldId="280"/>
            <ac:picMk id="20" creationId="{546B0959-6BE1-487A-8A5D-49F8CE4B30EB}"/>
          </ac:picMkLst>
        </pc:picChg>
        <pc:picChg chg="add mod">
          <ac:chgData name="Rachel Appel" userId="aceca4426b669c50" providerId="LiveId" clId="{DB16389D-CE42-4B25-91A8-053AB1545A9B}" dt="2018-04-07T21:31:13.987" v="521" actId="1076"/>
          <ac:picMkLst>
            <pc:docMk/>
            <pc:sldMk cId="3592945181" sldId="280"/>
            <ac:picMk id="23" creationId="{26148E3E-B4AC-409E-A525-026BEC22E711}"/>
          </ac:picMkLst>
        </pc:picChg>
        <pc:picChg chg="add del mod">
          <ac:chgData name="Rachel Appel" userId="aceca4426b669c50" providerId="LiveId" clId="{DB16389D-CE42-4B25-91A8-053AB1545A9B}" dt="2018-04-16T00:16:07.384" v="981" actId="478"/>
          <ac:picMkLst>
            <pc:docMk/>
            <pc:sldMk cId="3592945181" sldId="280"/>
            <ac:picMk id="25" creationId="{E93CD78C-6F08-4C81-9E45-6EA75BC80951}"/>
          </ac:picMkLst>
        </pc:picChg>
        <pc:picChg chg="add del mod">
          <ac:chgData name="Rachel Appel" userId="aceca4426b669c50" providerId="LiveId" clId="{DB16389D-CE42-4B25-91A8-053AB1545A9B}" dt="2018-04-07T21:32:55.207" v="543" actId="478"/>
          <ac:picMkLst>
            <pc:docMk/>
            <pc:sldMk cId="3592945181" sldId="280"/>
            <ac:picMk id="27" creationId="{1C0D055C-8A5E-47A2-A3A0-1DA997C35284}"/>
          </ac:picMkLst>
        </pc:picChg>
        <pc:picChg chg="add del mod">
          <ac:chgData name="Rachel Appel" userId="aceca4426b669c50" providerId="LiveId" clId="{DB16389D-CE42-4B25-91A8-053AB1545A9B}" dt="2018-04-07T21:32:55.207" v="543" actId="478"/>
          <ac:picMkLst>
            <pc:docMk/>
            <pc:sldMk cId="3592945181" sldId="280"/>
            <ac:picMk id="30" creationId="{E42C678A-52C3-4360-92A0-1E896176DC25}"/>
          </ac:picMkLst>
        </pc:picChg>
        <pc:picChg chg="add del mod">
          <ac:chgData name="Rachel Appel" userId="aceca4426b669c50" providerId="LiveId" clId="{DB16389D-CE42-4B25-91A8-053AB1545A9B}" dt="2018-04-07T21:33:24.602" v="546" actId="478"/>
          <ac:picMkLst>
            <pc:docMk/>
            <pc:sldMk cId="3592945181" sldId="280"/>
            <ac:picMk id="33" creationId="{2940F5E4-4A74-45BD-AF3D-E1D4F5B39519}"/>
          </ac:picMkLst>
        </pc:picChg>
        <pc:picChg chg="add mod">
          <ac:chgData name="Rachel Appel" userId="aceca4426b669c50" providerId="LiveId" clId="{DB16389D-CE42-4B25-91A8-053AB1545A9B}" dt="2018-04-07T21:35:36.143" v="675" actId="1076"/>
          <ac:picMkLst>
            <pc:docMk/>
            <pc:sldMk cId="3592945181" sldId="280"/>
            <ac:picMk id="36" creationId="{55475C98-7775-4AC9-BB92-C3F241F76F4B}"/>
          </ac:picMkLst>
        </pc:picChg>
        <pc:picChg chg="add del mod">
          <ac:chgData name="Rachel Appel" userId="aceca4426b669c50" providerId="LiveId" clId="{DB16389D-CE42-4B25-91A8-053AB1545A9B}" dt="2018-04-07T21:35:16.211" v="638" actId="478"/>
          <ac:picMkLst>
            <pc:docMk/>
            <pc:sldMk cId="3592945181" sldId="280"/>
            <ac:picMk id="39" creationId="{377698BF-31AC-4CAF-A35D-5DE8887D4B5F}"/>
          </ac:picMkLst>
        </pc:picChg>
      </pc:sldChg>
      <pc:sldChg chg="modSp del modTransition">
        <pc:chgData name="Rachel Appel" userId="aceca4426b669c50" providerId="LiveId" clId="{DB16389D-CE42-4B25-91A8-053AB1545A9B}" dt="2018-04-15T22:41:47.563" v="739" actId="2696"/>
        <pc:sldMkLst>
          <pc:docMk/>
          <pc:sldMk cId="1282519146" sldId="282"/>
        </pc:sldMkLst>
        <pc:spChg chg="mod">
          <ac:chgData name="Rachel Appel" userId="aceca4426b669c50" providerId="LiveId" clId="{DB16389D-CE42-4B25-91A8-053AB1545A9B}" dt="2018-04-15T22:39:55.440" v="737" actId="27636"/>
          <ac:spMkLst>
            <pc:docMk/>
            <pc:sldMk cId="1282519146" sldId="282"/>
            <ac:spMk id="3" creationId="{0197D757-908B-4407-8911-DD1822F93B86}"/>
          </ac:spMkLst>
        </pc:spChg>
      </pc:sldChg>
      <pc:sldChg chg="modNotesTx">
        <pc:chgData name="Rachel Appel" userId="aceca4426b669c50" providerId="LiveId" clId="{DB16389D-CE42-4B25-91A8-053AB1545A9B}" dt="2018-04-07T19:19:19.463" v="206" actId="6549"/>
        <pc:sldMkLst>
          <pc:docMk/>
          <pc:sldMk cId="1164822642" sldId="288"/>
        </pc:sldMkLst>
      </pc:sldChg>
      <pc:sldChg chg="modSp">
        <pc:chgData name="Rachel Appel" userId="aceca4426b669c50" providerId="LiveId" clId="{DB16389D-CE42-4B25-91A8-053AB1545A9B}" dt="2018-04-07T19:19:45.847" v="208" actId="20577"/>
        <pc:sldMkLst>
          <pc:docMk/>
          <pc:sldMk cId="2922777282" sldId="289"/>
        </pc:sldMkLst>
        <pc:spChg chg="mod">
          <ac:chgData name="Rachel Appel" userId="aceca4426b669c50" providerId="LiveId" clId="{DB16389D-CE42-4B25-91A8-053AB1545A9B}" dt="2018-04-07T19:19:45.847" v="208" actId="20577"/>
          <ac:spMkLst>
            <pc:docMk/>
            <pc:sldMk cId="2922777282" sldId="289"/>
            <ac:spMk id="3" creationId="{865EE652-7B7D-4936-AE92-3E4DF7C37F06}"/>
          </ac:spMkLst>
        </pc:spChg>
      </pc:sldChg>
      <pc:sldChg chg="modSp">
        <pc:chgData name="Rachel Appel" userId="aceca4426b669c50" providerId="LiveId" clId="{DB16389D-CE42-4B25-91A8-053AB1545A9B}" dt="2018-04-07T19:18:11.137" v="144" actId="20577"/>
        <pc:sldMkLst>
          <pc:docMk/>
          <pc:sldMk cId="138124289" sldId="291"/>
        </pc:sldMkLst>
        <pc:spChg chg="mod">
          <ac:chgData name="Rachel Appel" userId="aceca4426b669c50" providerId="LiveId" clId="{DB16389D-CE42-4B25-91A8-053AB1545A9B}" dt="2018-04-07T19:18:11.137" v="144" actId="20577"/>
          <ac:spMkLst>
            <pc:docMk/>
            <pc:sldMk cId="138124289" sldId="291"/>
            <ac:spMk id="3" creationId="{19C63C6E-3408-491A-AD4D-F314133E976A}"/>
          </ac:spMkLst>
        </pc:spChg>
      </pc:sldChg>
      <pc:sldChg chg="modSp">
        <pc:chgData name="Rachel Appel" userId="aceca4426b669c50" providerId="LiveId" clId="{DB16389D-CE42-4B25-91A8-053AB1545A9B}" dt="2018-04-07T19:15:09.751" v="130" actId="6549"/>
        <pc:sldMkLst>
          <pc:docMk/>
          <pc:sldMk cId="2643823802" sldId="292"/>
        </pc:sldMkLst>
        <pc:spChg chg="mod">
          <ac:chgData name="Rachel Appel" userId="aceca4426b669c50" providerId="LiveId" clId="{DB16389D-CE42-4B25-91A8-053AB1545A9B}" dt="2018-04-07T19:15:09.751" v="130" actId="6549"/>
          <ac:spMkLst>
            <pc:docMk/>
            <pc:sldMk cId="2643823802" sldId="292"/>
            <ac:spMk id="3" creationId="{A751A52E-3E30-4511-85D8-56A79F130376}"/>
          </ac:spMkLst>
        </pc:spChg>
      </pc:sldChg>
      <pc:sldChg chg="modSp">
        <pc:chgData name="Rachel Appel" userId="aceca4426b669c50" providerId="LiveId" clId="{DB16389D-CE42-4B25-91A8-053AB1545A9B}" dt="2018-04-07T19:13:10.946" v="95" actId="20577"/>
        <pc:sldMkLst>
          <pc:docMk/>
          <pc:sldMk cId="4151147046" sldId="294"/>
        </pc:sldMkLst>
        <pc:spChg chg="mod">
          <ac:chgData name="Rachel Appel" userId="aceca4426b669c50" providerId="LiveId" clId="{DB16389D-CE42-4B25-91A8-053AB1545A9B}" dt="2018-04-07T19:13:10.946" v="95" actId="20577"/>
          <ac:spMkLst>
            <pc:docMk/>
            <pc:sldMk cId="4151147046" sldId="294"/>
            <ac:spMk id="3" creationId="{BBCB1F22-BE72-4CA6-9742-2B55DA19E207}"/>
          </ac:spMkLst>
        </pc:spChg>
      </pc:sldChg>
      <pc:sldChg chg="modSp setBg">
        <pc:chgData name="Rachel Appel" userId="aceca4426b669c50" providerId="LiveId" clId="{DB16389D-CE42-4B25-91A8-053AB1545A9B}" dt="2018-04-16T00:12:11.160" v="935" actId="207"/>
        <pc:sldMkLst>
          <pc:docMk/>
          <pc:sldMk cId="2278090551" sldId="295"/>
        </pc:sldMkLst>
        <pc:spChg chg="mod">
          <ac:chgData name="Rachel Appel" userId="aceca4426b669c50" providerId="LiveId" clId="{DB16389D-CE42-4B25-91A8-053AB1545A9B}" dt="2018-04-16T00:12:11.160" v="935" actId="207"/>
          <ac:spMkLst>
            <pc:docMk/>
            <pc:sldMk cId="2278090551" sldId="295"/>
            <ac:spMk id="2" creationId="{FC2C68EF-D166-4675-943F-6CBCACC84D0E}"/>
          </ac:spMkLst>
        </pc:spChg>
      </pc:sldChg>
      <pc:sldChg chg="modSp">
        <pc:chgData name="Rachel Appel" userId="aceca4426b669c50" providerId="LiveId" clId="{DB16389D-CE42-4B25-91A8-053AB1545A9B}" dt="2018-04-07T19:03:52.795" v="4" actId="6549"/>
        <pc:sldMkLst>
          <pc:docMk/>
          <pc:sldMk cId="1001260164" sldId="296"/>
        </pc:sldMkLst>
        <pc:spChg chg="mod">
          <ac:chgData name="Rachel Appel" userId="aceca4426b669c50" providerId="LiveId" clId="{DB16389D-CE42-4B25-91A8-053AB1545A9B}" dt="2018-04-07T19:03:52.795" v="4" actId="6549"/>
          <ac:spMkLst>
            <pc:docMk/>
            <pc:sldMk cId="1001260164" sldId="296"/>
            <ac:spMk id="3" creationId="{F8C3B31A-9E46-4C80-9A69-982023E77CE6}"/>
          </ac:spMkLst>
        </pc:spChg>
      </pc:sldChg>
      <pc:sldChg chg="addSp delSp modSp add">
        <pc:chgData name="Rachel Appel" userId="aceca4426b669c50" providerId="LiveId" clId="{DB16389D-CE42-4B25-91A8-053AB1545A9B}" dt="2018-04-07T20:54:03.107" v="459" actId="20577"/>
        <pc:sldMkLst>
          <pc:docMk/>
          <pc:sldMk cId="4042462194" sldId="303"/>
        </pc:sldMkLst>
        <pc:spChg chg="mod">
          <ac:chgData name="Rachel Appel" userId="aceca4426b669c50" providerId="LiveId" clId="{DB16389D-CE42-4B25-91A8-053AB1545A9B}" dt="2018-04-07T20:51:02.833" v="449" actId="20577"/>
          <ac:spMkLst>
            <pc:docMk/>
            <pc:sldMk cId="4042462194" sldId="303"/>
            <ac:spMk id="2" creationId="{E3E0BD1D-26B4-4A3C-94F8-095B1435CA9B}"/>
          </ac:spMkLst>
        </pc:spChg>
        <pc:spChg chg="mod">
          <ac:chgData name="Rachel Appel" userId="aceca4426b669c50" providerId="LiveId" clId="{DB16389D-CE42-4B25-91A8-053AB1545A9B}" dt="2018-04-07T20:54:03.107" v="459" actId="20577"/>
          <ac:spMkLst>
            <pc:docMk/>
            <pc:sldMk cId="4042462194" sldId="303"/>
            <ac:spMk id="3" creationId="{55D21859-BCEF-41C0-98E6-F20FC6EB1A8F}"/>
          </ac:spMkLst>
        </pc:spChg>
        <pc:spChg chg="add del">
          <ac:chgData name="Rachel Appel" userId="aceca4426b669c50" providerId="LiveId" clId="{DB16389D-CE42-4B25-91A8-053AB1545A9B}" dt="2018-04-07T20:47:24.225" v="272" actId="20577"/>
          <ac:spMkLst>
            <pc:docMk/>
            <pc:sldMk cId="4042462194" sldId="303"/>
            <ac:spMk id="4" creationId="{A54283D9-F1CE-456C-A916-21C38C3066EE}"/>
          </ac:spMkLst>
        </pc:spChg>
      </pc:sldChg>
      <pc:sldChg chg="addSp delSp modSp add del">
        <pc:chgData name="Rachel Appel" userId="aceca4426b669c50" providerId="LiveId" clId="{DB16389D-CE42-4B25-91A8-053AB1545A9B}" dt="2018-04-16T00:10:31.447" v="931" actId="2696"/>
        <pc:sldMkLst>
          <pc:docMk/>
          <pc:sldMk cId="1060872462" sldId="304"/>
        </pc:sldMkLst>
        <pc:spChg chg="add del">
          <ac:chgData name="Rachel Appel" userId="aceca4426b669c50" providerId="LiveId" clId="{DB16389D-CE42-4B25-91A8-053AB1545A9B}" dt="2018-04-07T21:24:47.854" v="470" actId="478"/>
          <ac:spMkLst>
            <pc:docMk/>
            <pc:sldMk cId="1060872462" sldId="304"/>
            <ac:spMk id="2" creationId="{66A3A125-397A-49DC-9E4D-9EBC45BDFC60}"/>
          </ac:spMkLst>
        </pc:spChg>
        <pc:picChg chg="add del mod">
          <ac:chgData name="Rachel Appel" userId="aceca4426b669c50" providerId="LiveId" clId="{DB16389D-CE42-4B25-91A8-053AB1545A9B}" dt="2018-04-07T21:25:36.139" v="473" actId="20577"/>
          <ac:picMkLst>
            <pc:docMk/>
            <pc:sldMk cId="1060872462" sldId="304"/>
            <ac:picMk id="4" creationId="{E78E5A0C-E1ED-4792-ADBF-BD6A3E218F13}"/>
          </ac:picMkLst>
        </pc:picChg>
      </pc:sldChg>
      <pc:sldChg chg="addSp delSp modSp add">
        <pc:chgData name="Rachel Appel" userId="aceca4426b669c50" providerId="LiveId" clId="{DB16389D-CE42-4B25-91A8-053AB1545A9B}" dt="2018-04-07T21:47:21.293" v="735" actId="20577"/>
        <pc:sldMkLst>
          <pc:docMk/>
          <pc:sldMk cId="3708454857" sldId="305"/>
        </pc:sldMkLst>
        <pc:spChg chg="mod">
          <ac:chgData name="Rachel Appel" userId="aceca4426b669c50" providerId="LiveId" clId="{DB16389D-CE42-4B25-91A8-053AB1545A9B}" dt="2018-04-07T21:47:21.293" v="735" actId="20577"/>
          <ac:spMkLst>
            <pc:docMk/>
            <pc:sldMk cId="3708454857" sldId="305"/>
            <ac:spMk id="2" creationId="{81277B4A-F5C4-4B89-9D16-1163E64ACE10}"/>
          </ac:spMkLst>
        </pc:spChg>
        <pc:spChg chg="del">
          <ac:chgData name="Rachel Appel" userId="aceca4426b669c50" providerId="LiveId" clId="{DB16389D-CE42-4B25-91A8-053AB1545A9B}" dt="2018-04-07T21:47:10.525" v="695" actId="20577"/>
          <ac:spMkLst>
            <pc:docMk/>
            <pc:sldMk cId="3708454857" sldId="305"/>
            <ac:spMk id="3" creationId="{C361BAA9-4A6A-4764-9F43-F26E8EFFB4D1}"/>
          </ac:spMkLst>
        </pc:spChg>
        <pc:picChg chg="add mod">
          <ac:chgData name="Rachel Appel" userId="aceca4426b669c50" providerId="LiveId" clId="{DB16389D-CE42-4B25-91A8-053AB1545A9B}" dt="2018-04-07T21:47:10.525" v="695" actId="20577"/>
          <ac:picMkLst>
            <pc:docMk/>
            <pc:sldMk cId="3708454857" sldId="305"/>
            <ac:picMk id="4" creationId="{CDFA49E6-65AC-48C2-96BC-7D5479BB3CEB}"/>
          </ac:picMkLst>
        </pc:picChg>
      </pc:sldChg>
      <pc:sldChg chg="addSp modSp add">
        <pc:chgData name="Rachel Appel" userId="aceca4426b669c50" providerId="LiveId" clId="{DB16389D-CE42-4B25-91A8-053AB1545A9B}" dt="2018-04-15T22:42:42.883" v="768" actId="1076"/>
        <pc:sldMkLst>
          <pc:docMk/>
          <pc:sldMk cId="1628090724" sldId="306"/>
        </pc:sldMkLst>
        <pc:spChg chg="add mod">
          <ac:chgData name="Rachel Appel" userId="aceca4426b669c50" providerId="LiveId" clId="{DB16389D-CE42-4B25-91A8-053AB1545A9B}" dt="2018-04-15T22:42:42.883" v="768" actId="1076"/>
          <ac:spMkLst>
            <pc:docMk/>
            <pc:sldMk cId="1628090724" sldId="306"/>
            <ac:spMk id="3" creationId="{8E30A0D5-F579-482D-9977-36B41B48994A}"/>
          </ac:spMkLst>
        </pc:spChg>
        <pc:picChg chg="mod">
          <ac:chgData name="Rachel Appel" userId="aceca4426b669c50" providerId="LiveId" clId="{DB16389D-CE42-4B25-91A8-053AB1545A9B}" dt="2018-04-15T22:42:35.360" v="766" actId="14100"/>
          <ac:picMkLst>
            <pc:docMk/>
            <pc:sldMk cId="1628090724" sldId="306"/>
            <ac:picMk id="2" creationId="{6E8C9204-7B70-4BA8-9541-8A2832B70AF9}"/>
          </ac:picMkLst>
        </pc:picChg>
      </pc:sldChg>
      <pc:sldChg chg="add">
        <pc:chgData name="Rachel Appel" userId="aceca4426b669c50" providerId="LiveId" clId="{DB16389D-CE42-4B25-91A8-053AB1545A9B}" dt="2018-04-15T22:40:22.625" v="738" actId="6549"/>
        <pc:sldMkLst>
          <pc:docMk/>
          <pc:sldMk cId="2517143759" sldId="307"/>
        </pc:sldMkLst>
      </pc:sldChg>
      <pc:sldChg chg="modSp add ord">
        <pc:chgData name="Rachel Appel" userId="aceca4426b669c50" providerId="LiveId" clId="{DB16389D-CE42-4B25-91A8-053AB1545A9B}" dt="2018-04-16T00:21:12.554" v="1020" actId="20577"/>
        <pc:sldMkLst>
          <pc:docMk/>
          <pc:sldMk cId="775661923" sldId="308"/>
        </pc:sldMkLst>
        <pc:spChg chg="mod">
          <ac:chgData name="Rachel Appel" userId="aceca4426b669c50" providerId="LiveId" clId="{DB16389D-CE42-4B25-91A8-053AB1545A9B}" dt="2018-04-16T00:20:34.606" v="1007" actId="20577"/>
          <ac:spMkLst>
            <pc:docMk/>
            <pc:sldMk cId="775661923" sldId="308"/>
            <ac:spMk id="2" creationId="{4F102985-11F7-4882-9A29-1C066BBAFF2A}"/>
          </ac:spMkLst>
        </pc:spChg>
        <pc:spChg chg="mod">
          <ac:chgData name="Rachel Appel" userId="aceca4426b669c50" providerId="LiveId" clId="{DB16389D-CE42-4B25-91A8-053AB1545A9B}" dt="2018-04-16T00:21:12.554" v="1020" actId="20577"/>
          <ac:spMkLst>
            <pc:docMk/>
            <pc:sldMk cId="775661923" sldId="308"/>
            <ac:spMk id="3" creationId="{0951EDA7-B16B-405F-B1AA-818D9A60CD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82F1C-F050-40ED-9C4A-8EC77F3DFCFE}"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C8D08-A989-4C85-B84A-1CE7B640A73A}" type="slidenum">
              <a:rPr lang="en-US" smtClean="0"/>
              <a:t>‹#›</a:t>
            </a:fld>
            <a:endParaRPr lang="en-US"/>
          </a:p>
        </p:txBody>
      </p:sp>
    </p:spTree>
    <p:extLst>
      <p:ext uri="{BB962C8B-B14F-4D97-AF65-F5344CB8AC3E}">
        <p14:creationId xmlns:p14="http://schemas.microsoft.com/office/powerpoint/2010/main" val="109466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aspnet/cor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globalization/design/international-laws-and-standard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a:t>
            </a:fld>
            <a:endParaRPr lang="en-US"/>
          </a:p>
        </p:txBody>
      </p:sp>
    </p:spTree>
    <p:extLst>
      <p:ext uri="{BB962C8B-B14F-4D97-AF65-F5344CB8AC3E}">
        <p14:creationId xmlns:p14="http://schemas.microsoft.com/office/powerpoint/2010/main" val="3286771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Unicode is a </a:t>
            </a:r>
            <a:r>
              <a:rPr lang="en-US" dirty="0" err="1"/>
              <a:t>standardised</a:t>
            </a:r>
            <a:r>
              <a:rPr lang="en-US" dirty="0"/>
              <a:t> character encoding that allows all characters in all languages of the world to be represented in one character set. It makes it much easier to work with characters and to allow different characters into the same document </a:t>
            </a:r>
            <a:r>
              <a:rPr lang="en-US" dirty="0" err="1"/>
              <a:t>eg</a:t>
            </a:r>
            <a:r>
              <a:rPr lang="en-US" dirty="0"/>
              <a:t> Chinese, Arabic and Roman.</a:t>
            </a:r>
          </a:p>
          <a:p>
            <a:endParaRPr lang="en-US" dirty="0"/>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13</a:t>
            </a:fld>
            <a:endParaRPr lang="en-US"/>
          </a:p>
        </p:txBody>
      </p:sp>
    </p:spTree>
    <p:extLst>
      <p:ext uri="{BB962C8B-B14F-4D97-AF65-F5344CB8AC3E}">
        <p14:creationId xmlns:p14="http://schemas.microsoft.com/office/powerpoint/2010/main" val="267607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Internationalization involves Globalization and Localization. Globalization is the process of designing apps that support different cultures. Globalization adds support for input, display, and output of a defined set of language scripts that relate to specific geographic areas.</a:t>
            </a:r>
          </a:p>
          <a:p>
            <a:r>
              <a:rPr lang="en-US" dirty="0"/>
              <a:t>Localization is the process of adapting a globalized app, which you have already processed for localizability, to a particular culture/locale. </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15</a:t>
            </a:fld>
            <a:endParaRPr lang="en-US"/>
          </a:p>
        </p:txBody>
      </p:sp>
    </p:spTree>
    <p:extLst>
      <p:ext uri="{BB962C8B-B14F-4D97-AF65-F5344CB8AC3E}">
        <p14:creationId xmlns:p14="http://schemas.microsoft.com/office/powerpoint/2010/main" val="261943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May require more strings than necessary in original language to accommodate e.g. different pluralization rules in other languages</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16</a:t>
            </a:fld>
            <a:endParaRPr lang="en-US"/>
          </a:p>
        </p:txBody>
      </p:sp>
    </p:spTree>
    <p:extLst>
      <p:ext uri="{BB962C8B-B14F-4D97-AF65-F5344CB8AC3E}">
        <p14:creationId xmlns:p14="http://schemas.microsoft.com/office/powerpoint/2010/main" val="717393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Internationalization involves Globalization and Localization. Globalization is the process of designing apps that support different cultures. Globalization adds support for input, display, and output of a defined set of language scripts that relate to specific geographic areas.</a:t>
            </a:r>
          </a:p>
          <a:p>
            <a:r>
              <a:rPr lang="en-US" dirty="0"/>
              <a:t>Localization is the process of adapting a globalized app, which you have already processed for localizability, to a particular culture/locale. </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17</a:t>
            </a:fld>
            <a:endParaRPr lang="en-US"/>
          </a:p>
        </p:txBody>
      </p:sp>
    </p:spTree>
    <p:extLst>
      <p:ext uri="{BB962C8B-B14F-4D97-AF65-F5344CB8AC3E}">
        <p14:creationId xmlns:p14="http://schemas.microsoft.com/office/powerpoint/2010/main" val="1920611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19</a:t>
            </a:fld>
            <a:endParaRPr lang="en-US"/>
          </a:p>
        </p:txBody>
      </p:sp>
    </p:spTree>
    <p:extLst>
      <p:ext uri="{BB962C8B-B14F-4D97-AF65-F5344CB8AC3E}">
        <p14:creationId xmlns:p14="http://schemas.microsoft.com/office/powerpoint/2010/main" val="322829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20</a:t>
            </a:fld>
            <a:endParaRPr lang="en-US"/>
          </a:p>
        </p:txBody>
      </p:sp>
    </p:spTree>
    <p:extLst>
      <p:ext uri="{BB962C8B-B14F-4D97-AF65-F5344CB8AC3E}">
        <p14:creationId xmlns:p14="http://schemas.microsoft.com/office/powerpoint/2010/main" val="1125322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23</a:t>
            </a:fld>
            <a:endParaRPr lang="en-US"/>
          </a:p>
        </p:txBody>
      </p:sp>
    </p:spTree>
    <p:extLst>
      <p:ext uri="{BB962C8B-B14F-4D97-AF65-F5344CB8AC3E}">
        <p14:creationId xmlns:p14="http://schemas.microsoft.com/office/powerpoint/2010/main" val="111422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24</a:t>
            </a:fld>
            <a:endParaRPr lang="en-US"/>
          </a:p>
        </p:txBody>
      </p:sp>
    </p:spTree>
    <p:extLst>
      <p:ext uri="{BB962C8B-B14F-4D97-AF65-F5344CB8AC3E}">
        <p14:creationId xmlns:p14="http://schemas.microsoft.com/office/powerpoint/2010/main" val="2615745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U.S.-style mailbox doesn’t translate to many other cultures. Do your research and avoid images of hands or feet, animals, and other symbols which can have unexpected or unwelcome meanings.</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25</a:t>
            </a:fld>
            <a:endParaRPr lang="en-US"/>
          </a:p>
        </p:txBody>
      </p:sp>
    </p:spTree>
    <p:extLst>
      <p:ext uri="{BB962C8B-B14F-4D97-AF65-F5344CB8AC3E}">
        <p14:creationId xmlns:p14="http://schemas.microsoft.com/office/powerpoint/2010/main" val="995505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using the hand to represent the action of stopping, use the internationally-accepted stop sign.</a:t>
            </a:r>
          </a:p>
        </p:txBody>
      </p:sp>
      <p:sp>
        <p:nvSpPr>
          <p:cNvPr id="4" name="Slide Number Placeholder 3"/>
          <p:cNvSpPr>
            <a:spLocks noGrp="1"/>
          </p:cNvSpPr>
          <p:nvPr>
            <p:ph type="sldNum" sz="quarter" idx="10"/>
          </p:nvPr>
        </p:nvSpPr>
        <p:spPr/>
        <p:txBody>
          <a:bodyPr/>
          <a:lstStyle/>
          <a:p>
            <a:fld id="{A68C8D08-A989-4C85-B84A-1CE7B640A73A}" type="slidenum">
              <a:rPr lang="en-US" smtClean="0"/>
              <a:t>26</a:t>
            </a:fld>
            <a:endParaRPr lang="en-US"/>
          </a:p>
        </p:txBody>
      </p:sp>
    </p:spTree>
    <p:extLst>
      <p:ext uri="{BB962C8B-B14F-4D97-AF65-F5344CB8AC3E}">
        <p14:creationId xmlns:p14="http://schemas.microsoft.com/office/powerpoint/2010/main" val="262265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Internationalization involves Globalization and Localization. Globalization is the process of designing apps that support different cultures. Globalization adds support for input, display, and output of a defined set of language scripts that relate to specific geographic areas.</a:t>
            </a:r>
          </a:p>
          <a:p>
            <a:r>
              <a:rPr lang="en-US" dirty="0"/>
              <a:t>Localization is the process of adapting a globalized app, which you have already processed for localizability, to a particular culture/locale. </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3</a:t>
            </a:fld>
            <a:endParaRPr lang="en-US"/>
          </a:p>
        </p:txBody>
      </p:sp>
    </p:spTree>
    <p:extLst>
      <p:ext uri="{BB962C8B-B14F-4D97-AF65-F5344CB8AC3E}">
        <p14:creationId xmlns:p14="http://schemas.microsoft.com/office/powerpoint/2010/main" val="683490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27</a:t>
            </a:fld>
            <a:endParaRPr lang="en-US"/>
          </a:p>
        </p:txBody>
      </p:sp>
    </p:spTree>
    <p:extLst>
      <p:ext uri="{BB962C8B-B14F-4D97-AF65-F5344CB8AC3E}">
        <p14:creationId xmlns:p14="http://schemas.microsoft.com/office/powerpoint/2010/main" val="1570776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28</a:t>
            </a:fld>
            <a:endParaRPr lang="en-US"/>
          </a:p>
        </p:txBody>
      </p:sp>
    </p:spTree>
    <p:extLst>
      <p:ext uri="{BB962C8B-B14F-4D97-AF65-F5344CB8AC3E}">
        <p14:creationId xmlns:p14="http://schemas.microsoft.com/office/powerpoint/2010/main" val="57384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Español</a:t>
            </a:r>
            <a:endParaRPr lang="en-US" sz="1200" dirty="0"/>
          </a:p>
          <a:p>
            <a:r>
              <a:rPr lang="en-US" sz="1200" dirty="0"/>
              <a:t>Id: 1</a:t>
            </a:r>
          </a:p>
          <a:p>
            <a:r>
              <a:rPr lang="en-US" sz="1200" dirty="0" err="1"/>
              <a:t>Nombre</a:t>
            </a:r>
            <a:r>
              <a:rPr lang="en-US" sz="1200" dirty="0"/>
              <a:t>: </a:t>
            </a:r>
            <a:r>
              <a:rPr lang="en-US" sz="1200" dirty="0" err="1"/>
              <a:t>Bicicleta</a:t>
            </a:r>
            <a:endParaRPr lang="en-US" sz="1200" dirty="0"/>
          </a:p>
          <a:p>
            <a:r>
              <a:rPr lang="en-US" sz="1200" dirty="0" err="1"/>
              <a:t>Descripción</a:t>
            </a:r>
            <a:r>
              <a:rPr lang="en-US" sz="1200" dirty="0"/>
              <a:t>: </a:t>
            </a:r>
            <a:r>
              <a:rPr lang="en-US" sz="1200" dirty="0" err="1"/>
              <a:t>una</a:t>
            </a:r>
            <a:r>
              <a:rPr lang="en-US" sz="1200" dirty="0"/>
              <a:t> </a:t>
            </a:r>
            <a:r>
              <a:rPr lang="en-US" sz="1200" dirty="0" err="1"/>
              <a:t>bicicleta</a:t>
            </a:r>
            <a:r>
              <a:rPr lang="en-US" sz="1200" dirty="0"/>
              <a:t> </a:t>
            </a:r>
            <a:r>
              <a:rPr lang="en-US" sz="1200" dirty="0" err="1"/>
              <a:t>azul</a:t>
            </a:r>
            <a:r>
              <a:rPr lang="en-US" sz="1200" dirty="0"/>
              <a:t> </a:t>
            </a:r>
            <a:r>
              <a:rPr lang="en-US" sz="1200" dirty="0" err="1"/>
              <a:t>robusta</a:t>
            </a:r>
            <a:endParaRPr lang="en-US" sz="1200" dirty="0"/>
          </a:p>
          <a:p>
            <a:r>
              <a:rPr lang="en-US" sz="1200" dirty="0" err="1"/>
              <a:t>Precio</a:t>
            </a:r>
            <a:r>
              <a:rPr lang="en-US" sz="1200" dirty="0"/>
              <a:t>: 1.000,00 </a:t>
            </a:r>
          </a:p>
          <a:p>
            <a:r>
              <a:rPr lang="en-US" sz="1200" dirty="0" err="1"/>
              <a:t>Garantía</a:t>
            </a:r>
            <a:r>
              <a:rPr lang="en-US" sz="1200" dirty="0"/>
              <a:t>: No</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30</a:t>
            </a:fld>
            <a:endParaRPr lang="en-US"/>
          </a:p>
        </p:txBody>
      </p:sp>
    </p:spTree>
    <p:extLst>
      <p:ext uri="{BB962C8B-B14F-4D97-AF65-F5344CB8AC3E}">
        <p14:creationId xmlns:p14="http://schemas.microsoft.com/office/powerpoint/2010/main" val="3159880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May require more strings than necessary in original language to accommodate e.g. different pluralization rules in other languages</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31</a:t>
            </a:fld>
            <a:endParaRPr lang="en-US"/>
          </a:p>
        </p:txBody>
      </p:sp>
    </p:spTree>
    <p:extLst>
      <p:ext uri="{BB962C8B-B14F-4D97-AF65-F5344CB8AC3E}">
        <p14:creationId xmlns:p14="http://schemas.microsoft.com/office/powerpoint/2010/main" val="3949076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32</a:t>
            </a:fld>
            <a:endParaRPr lang="en-US"/>
          </a:p>
        </p:txBody>
      </p:sp>
    </p:spTree>
    <p:extLst>
      <p:ext uri="{BB962C8B-B14F-4D97-AF65-F5344CB8AC3E}">
        <p14:creationId xmlns:p14="http://schemas.microsoft.com/office/powerpoint/2010/main" val="3022544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33</a:t>
            </a:fld>
            <a:endParaRPr lang="en-US"/>
          </a:p>
        </p:txBody>
      </p:sp>
    </p:spTree>
    <p:extLst>
      <p:ext uri="{BB962C8B-B14F-4D97-AF65-F5344CB8AC3E}">
        <p14:creationId xmlns:p14="http://schemas.microsoft.com/office/powerpoint/2010/main" val="1949942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https://webmasters.stackexchange.com/questions/403/how-should-i-structure-my-urls-for-both-seo-and-localization</a:t>
            </a:r>
          </a:p>
        </p:txBody>
      </p:sp>
      <p:sp>
        <p:nvSpPr>
          <p:cNvPr id="4" name="Slide Number Placeholder 3"/>
          <p:cNvSpPr>
            <a:spLocks noGrp="1"/>
          </p:cNvSpPr>
          <p:nvPr>
            <p:ph type="sldNum" sz="quarter" idx="10"/>
          </p:nvPr>
        </p:nvSpPr>
        <p:spPr/>
        <p:txBody>
          <a:bodyPr/>
          <a:lstStyle/>
          <a:p>
            <a:fld id="{A68C8D08-A989-4C85-B84A-1CE7B640A73A}" type="slidenum">
              <a:rPr lang="en-US" smtClean="0"/>
              <a:t>34</a:t>
            </a:fld>
            <a:endParaRPr lang="en-US"/>
          </a:p>
        </p:txBody>
      </p:sp>
    </p:spTree>
    <p:extLst>
      <p:ext uri="{BB962C8B-B14F-4D97-AF65-F5344CB8AC3E}">
        <p14:creationId xmlns:p14="http://schemas.microsoft.com/office/powerpoint/2010/main" val="1561239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35</a:t>
            </a:fld>
            <a:endParaRPr lang="en-US"/>
          </a:p>
        </p:txBody>
      </p:sp>
    </p:spTree>
    <p:extLst>
      <p:ext uri="{BB962C8B-B14F-4D97-AF65-F5344CB8AC3E}">
        <p14:creationId xmlns:p14="http://schemas.microsoft.com/office/powerpoint/2010/main" val="191501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services.Configure</a:t>
            </a:r>
            <a:r>
              <a:rPr lang="en-US" sz="1200" b="0" kern="1200" dirty="0">
                <a:solidFill>
                  <a:schemeClr val="tx1"/>
                </a:solidFill>
                <a:effectLst/>
                <a:latin typeface="+mn-lt"/>
                <a:ea typeface="+mn-ea"/>
                <a:cs typeface="+mn-cs"/>
              </a:rPr>
              <a:t>&lt;</a:t>
            </a:r>
            <a:r>
              <a:rPr lang="en-US" sz="1200" b="0" kern="1200" dirty="0" err="1">
                <a:solidFill>
                  <a:schemeClr val="tx1"/>
                </a:solidFill>
                <a:effectLst/>
                <a:latin typeface="+mn-lt"/>
                <a:ea typeface="+mn-ea"/>
                <a:cs typeface="+mn-cs"/>
              </a:rPr>
              <a:t>RequestLocalizationOptions</a:t>
            </a:r>
            <a:r>
              <a:rPr lang="en-US" sz="1200" b="0" kern="1200" dirty="0">
                <a:solidFill>
                  <a:schemeClr val="tx1"/>
                </a:solidFill>
                <a:effectLst/>
                <a:latin typeface="+mn-lt"/>
                <a:ea typeface="+mn-ea"/>
                <a:cs typeface="+mn-cs"/>
              </a:rPr>
              <a:t>&gt;(options =&gt;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supportedCultures</a:t>
            </a:r>
            <a:r>
              <a:rPr lang="en-US" sz="1200" b="0" kern="1200" dirty="0">
                <a:solidFill>
                  <a:schemeClr val="tx1"/>
                </a:solidFill>
                <a:effectLst/>
                <a:latin typeface="+mn-lt"/>
                <a:ea typeface="+mn-ea"/>
                <a:cs typeface="+mn-cs"/>
              </a:rPr>
              <a:t> = new[]</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new </a:t>
            </a:r>
            <a:r>
              <a:rPr lang="en-US" sz="1200" b="0" kern="1200" dirty="0" err="1">
                <a:solidFill>
                  <a:schemeClr val="tx1"/>
                </a:solidFill>
                <a:effectLst/>
                <a:latin typeface="+mn-lt"/>
                <a:ea typeface="+mn-ea"/>
                <a:cs typeface="+mn-cs"/>
              </a:rPr>
              <a:t>CultureInfo</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enUSCulture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new </a:t>
            </a:r>
            <a:r>
              <a:rPr lang="en-US" sz="1200" b="0" kern="1200" dirty="0" err="1">
                <a:solidFill>
                  <a:schemeClr val="tx1"/>
                </a:solidFill>
                <a:effectLst/>
                <a:latin typeface="+mn-lt"/>
                <a:ea typeface="+mn-ea"/>
                <a:cs typeface="+mn-cs"/>
              </a:rPr>
              <a:t>CultureInfo</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fr</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State what the default culture for your application is. This is used if no specific culture</a:t>
            </a:r>
          </a:p>
          <a:p>
            <a:r>
              <a:rPr lang="en-US" sz="1200" b="0" kern="1200" dirty="0">
                <a:solidFill>
                  <a:schemeClr val="tx1"/>
                </a:solidFill>
                <a:effectLst/>
                <a:latin typeface="+mn-lt"/>
                <a:ea typeface="+mn-ea"/>
                <a:cs typeface="+mn-cs"/>
              </a:rPr>
              <a:t>// can be determined for a given request.</a:t>
            </a:r>
          </a:p>
          <a:p>
            <a:r>
              <a:rPr lang="en-US" sz="1200" b="0" kern="1200" dirty="0" err="1">
                <a:solidFill>
                  <a:schemeClr val="tx1"/>
                </a:solidFill>
                <a:effectLst/>
                <a:latin typeface="+mn-lt"/>
                <a:ea typeface="+mn-ea"/>
                <a:cs typeface="+mn-cs"/>
              </a:rPr>
              <a:t>options.DefaultRequestCulture</a:t>
            </a:r>
            <a:r>
              <a:rPr lang="en-US" sz="1200" b="0" kern="1200" dirty="0">
                <a:solidFill>
                  <a:schemeClr val="tx1"/>
                </a:solidFill>
                <a:effectLst/>
                <a:latin typeface="+mn-lt"/>
                <a:ea typeface="+mn-ea"/>
                <a:cs typeface="+mn-cs"/>
              </a:rPr>
              <a:t> = new </a:t>
            </a:r>
            <a:r>
              <a:rPr lang="en-US" sz="1200" b="0" kern="1200" dirty="0" err="1">
                <a:solidFill>
                  <a:schemeClr val="tx1"/>
                </a:solidFill>
                <a:effectLst/>
                <a:latin typeface="+mn-lt"/>
                <a:ea typeface="+mn-ea"/>
                <a:cs typeface="+mn-cs"/>
              </a:rPr>
              <a:t>RequestCulture</a:t>
            </a:r>
            <a:r>
              <a:rPr lang="en-US" sz="1200" b="0" kern="1200" dirty="0">
                <a:solidFill>
                  <a:schemeClr val="tx1"/>
                </a:solidFill>
                <a:effectLst/>
                <a:latin typeface="+mn-lt"/>
                <a:ea typeface="+mn-ea"/>
                <a:cs typeface="+mn-cs"/>
              </a:rPr>
              <a:t>(culture: </a:t>
            </a:r>
            <a:r>
              <a:rPr lang="en-US" sz="1200" b="0" kern="1200" dirty="0" err="1">
                <a:solidFill>
                  <a:schemeClr val="tx1"/>
                </a:solidFill>
                <a:effectLst/>
                <a:latin typeface="+mn-lt"/>
                <a:ea typeface="+mn-ea"/>
                <a:cs typeface="+mn-cs"/>
              </a:rPr>
              <a:t>enUSCulture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uiCulture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enUSCulture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You must explicitly state which cultures your application supports.</a:t>
            </a:r>
          </a:p>
          <a:p>
            <a:r>
              <a:rPr lang="en-US" sz="1200" b="0" kern="1200" dirty="0">
                <a:solidFill>
                  <a:schemeClr val="tx1"/>
                </a:solidFill>
                <a:effectLst/>
                <a:latin typeface="+mn-lt"/>
                <a:ea typeface="+mn-ea"/>
                <a:cs typeface="+mn-cs"/>
              </a:rPr>
              <a:t>// These are the cultures the app supports for formatting numbers, dates, etc.</a:t>
            </a:r>
          </a:p>
          <a:p>
            <a:r>
              <a:rPr lang="en-US" sz="1200" b="1" kern="1200" dirty="0" err="1">
                <a:solidFill>
                  <a:schemeClr val="tx1"/>
                </a:solidFill>
                <a:effectLst/>
                <a:latin typeface="+mn-lt"/>
                <a:ea typeface="+mn-ea"/>
                <a:cs typeface="+mn-cs"/>
              </a:rPr>
              <a:t>options.SupportedCultures</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supportedCultures</a:t>
            </a:r>
            <a:r>
              <a:rPr lang="en-US" sz="1200" b="1"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These are the cultures the app supports for UI strings (that we have localized resources for).</a:t>
            </a:r>
          </a:p>
          <a:p>
            <a:r>
              <a:rPr lang="en-US" sz="1200" b="0" kern="1200" dirty="0" err="1">
                <a:solidFill>
                  <a:schemeClr val="tx1"/>
                </a:solidFill>
                <a:effectLst/>
                <a:latin typeface="+mn-lt"/>
                <a:ea typeface="+mn-ea"/>
                <a:cs typeface="+mn-cs"/>
              </a:rPr>
              <a:t>options.SupportedUICultures</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supportedCultures</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You can change which providers are configured to determine the culture for requests, or even add a custom</a:t>
            </a:r>
          </a:p>
          <a:p>
            <a:r>
              <a:rPr lang="en-US" sz="1200" b="0" kern="1200" dirty="0">
                <a:solidFill>
                  <a:schemeClr val="tx1"/>
                </a:solidFill>
                <a:effectLst/>
                <a:latin typeface="+mn-lt"/>
                <a:ea typeface="+mn-ea"/>
                <a:cs typeface="+mn-cs"/>
              </a:rPr>
              <a:t>// provider with your own logic. The providers will be asked in order to provide a culture for each request,</a:t>
            </a:r>
          </a:p>
          <a:p>
            <a:r>
              <a:rPr lang="en-US" sz="1200" b="0" kern="1200" dirty="0">
                <a:solidFill>
                  <a:schemeClr val="tx1"/>
                </a:solidFill>
                <a:effectLst/>
                <a:latin typeface="+mn-lt"/>
                <a:ea typeface="+mn-ea"/>
                <a:cs typeface="+mn-cs"/>
              </a:rPr>
              <a:t>// and the first to provide a non-null result that is in the configured supported cultures list will be used.</a:t>
            </a:r>
          </a:p>
          <a:p>
            <a:r>
              <a:rPr lang="en-US" sz="1200" b="0" kern="1200" dirty="0">
                <a:solidFill>
                  <a:schemeClr val="tx1"/>
                </a:solidFill>
                <a:effectLst/>
                <a:latin typeface="+mn-lt"/>
                <a:ea typeface="+mn-ea"/>
                <a:cs typeface="+mn-cs"/>
              </a:rPr>
              <a:t>// By default, the following built-in providers are configured:</a:t>
            </a:r>
          </a:p>
          <a:p>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QueryStringRequestCultureProvider</a:t>
            </a:r>
            <a:r>
              <a:rPr lang="en-US" sz="1200" b="0" kern="1200" dirty="0">
                <a:solidFill>
                  <a:schemeClr val="tx1"/>
                </a:solidFill>
                <a:effectLst/>
                <a:latin typeface="+mn-lt"/>
                <a:ea typeface="+mn-ea"/>
                <a:cs typeface="+mn-cs"/>
              </a:rPr>
              <a:t>, sets culture via "culture" and "</a:t>
            </a:r>
            <a:r>
              <a:rPr lang="en-US" sz="1200" b="0" kern="1200" dirty="0" err="1">
                <a:solidFill>
                  <a:schemeClr val="tx1"/>
                </a:solidFill>
                <a:effectLst/>
                <a:latin typeface="+mn-lt"/>
                <a:ea typeface="+mn-ea"/>
                <a:cs typeface="+mn-cs"/>
              </a:rPr>
              <a:t>ui</a:t>
            </a:r>
            <a:r>
              <a:rPr lang="en-US" sz="1200" b="0" kern="1200" dirty="0">
                <a:solidFill>
                  <a:schemeClr val="tx1"/>
                </a:solidFill>
                <a:effectLst/>
                <a:latin typeface="+mn-lt"/>
                <a:ea typeface="+mn-ea"/>
                <a:cs typeface="+mn-cs"/>
              </a:rPr>
              <a:t>-culture" query string values, useful for testing</a:t>
            </a:r>
          </a:p>
          <a:p>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CookieRequestCultureProvider</a:t>
            </a:r>
            <a:r>
              <a:rPr lang="en-US" sz="1200" b="0" kern="1200" dirty="0">
                <a:solidFill>
                  <a:schemeClr val="tx1"/>
                </a:solidFill>
                <a:effectLst/>
                <a:latin typeface="+mn-lt"/>
                <a:ea typeface="+mn-ea"/>
                <a:cs typeface="+mn-cs"/>
              </a:rPr>
              <a:t>, sets culture via "ASPNET_CULTURE" cookie</a:t>
            </a:r>
          </a:p>
          <a:p>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AcceptLanguageHeaderRequestCultureProvider</a:t>
            </a:r>
            <a:r>
              <a:rPr lang="en-US" sz="1200" b="0" kern="1200" dirty="0">
                <a:solidFill>
                  <a:schemeClr val="tx1"/>
                </a:solidFill>
                <a:effectLst/>
                <a:latin typeface="+mn-lt"/>
                <a:ea typeface="+mn-ea"/>
                <a:cs typeface="+mn-cs"/>
              </a:rPr>
              <a:t>, sets culture via the "Accept-Language" request header</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options.RequestCultureProviders.Insert</a:t>
            </a:r>
            <a:r>
              <a:rPr lang="en-US" sz="1200" b="0" kern="1200" dirty="0">
                <a:solidFill>
                  <a:schemeClr val="tx1"/>
                </a:solidFill>
                <a:effectLst/>
                <a:latin typeface="+mn-lt"/>
                <a:ea typeface="+mn-ea"/>
                <a:cs typeface="+mn-cs"/>
              </a:rPr>
              <a:t>(0, new </a:t>
            </a:r>
            <a:r>
              <a:rPr lang="en-US" sz="1200" b="0" kern="1200" dirty="0" err="1">
                <a:solidFill>
                  <a:schemeClr val="tx1"/>
                </a:solidFill>
                <a:effectLst/>
                <a:latin typeface="+mn-lt"/>
                <a:ea typeface="+mn-ea"/>
                <a:cs typeface="+mn-cs"/>
              </a:rPr>
              <a:t>CustomRequestCultureProvider</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async</a:t>
            </a:r>
            <a:r>
              <a:rPr lang="en-US" sz="1200" b="0" kern="1200" dirty="0">
                <a:solidFill>
                  <a:schemeClr val="tx1"/>
                </a:solidFill>
                <a:effectLst/>
                <a:latin typeface="+mn-lt"/>
                <a:ea typeface="+mn-ea"/>
                <a:cs typeface="+mn-cs"/>
              </a:rPr>
              <a:t> context =&gt;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 My custom request culture logic</a:t>
            </a:r>
          </a:p>
          <a:p>
            <a:r>
              <a:rPr lang="en-US" sz="1200" b="0" kern="1200" dirty="0">
                <a:solidFill>
                  <a:schemeClr val="tx1"/>
                </a:solidFill>
                <a:effectLst/>
                <a:latin typeface="+mn-lt"/>
                <a:ea typeface="+mn-ea"/>
                <a:cs typeface="+mn-cs"/>
              </a:rPr>
              <a:t>// return new </a:t>
            </a:r>
            <a:r>
              <a:rPr lang="en-US" sz="1200" b="0" kern="1200" dirty="0" err="1">
                <a:solidFill>
                  <a:schemeClr val="tx1"/>
                </a:solidFill>
                <a:effectLst/>
                <a:latin typeface="+mn-lt"/>
                <a:ea typeface="+mn-ea"/>
                <a:cs typeface="+mn-cs"/>
              </a:rPr>
              <a:t>ProviderCultureResult</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en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38</a:t>
            </a:fld>
            <a:endParaRPr lang="en-US"/>
          </a:p>
        </p:txBody>
      </p:sp>
    </p:spTree>
    <p:extLst>
      <p:ext uri="{BB962C8B-B14F-4D97-AF65-F5344CB8AC3E}">
        <p14:creationId xmlns:p14="http://schemas.microsoft.com/office/powerpoint/2010/main" val="65775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40</a:t>
            </a:fld>
            <a:endParaRPr lang="en-US"/>
          </a:p>
        </p:txBody>
      </p:sp>
    </p:spTree>
    <p:extLst>
      <p:ext uri="{BB962C8B-B14F-4D97-AF65-F5344CB8AC3E}">
        <p14:creationId xmlns:p14="http://schemas.microsoft.com/office/powerpoint/2010/main" val="215127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Globalization (G11N): The process of making an app support different languages and regions.</a:t>
            </a:r>
          </a:p>
          <a:p>
            <a:r>
              <a:rPr lang="en-US" dirty="0"/>
              <a:t>Localization (L10N): The process of customizing an app for a given language and region.</a:t>
            </a:r>
          </a:p>
          <a:p>
            <a:r>
              <a:rPr lang="en-US" dirty="0"/>
              <a:t>Internationalization (I18N): Describes both globalization and localization.</a:t>
            </a:r>
          </a:p>
          <a:p>
            <a:r>
              <a:rPr lang="en-US" dirty="0"/>
              <a:t>Culture: It's a language and, optionally, a region.</a:t>
            </a:r>
          </a:p>
          <a:p>
            <a:r>
              <a:rPr lang="en-US" dirty="0"/>
              <a:t>Neutral culture: A culture that has a specified language, but not a region. (for example "</a:t>
            </a:r>
            <a:r>
              <a:rPr lang="en-US" dirty="0" err="1"/>
              <a:t>en</a:t>
            </a:r>
            <a:r>
              <a:rPr lang="en-US" dirty="0"/>
              <a:t>", "</a:t>
            </a:r>
            <a:r>
              <a:rPr lang="en-US" dirty="0" err="1"/>
              <a:t>es</a:t>
            </a:r>
            <a:r>
              <a:rPr lang="en-US" dirty="0"/>
              <a:t>")</a:t>
            </a:r>
          </a:p>
          <a:p>
            <a:r>
              <a:rPr lang="en-US" dirty="0"/>
              <a:t>Specific culture: A culture that has a specified language and region. (for example "</a:t>
            </a:r>
            <a:r>
              <a:rPr lang="en-US" dirty="0" err="1"/>
              <a:t>en</a:t>
            </a:r>
            <a:r>
              <a:rPr lang="en-US" dirty="0"/>
              <a:t>-US", "</a:t>
            </a:r>
            <a:r>
              <a:rPr lang="en-US" dirty="0" err="1"/>
              <a:t>en</a:t>
            </a:r>
            <a:r>
              <a:rPr lang="en-US" dirty="0"/>
              <a:t>-GB", "</a:t>
            </a:r>
            <a:r>
              <a:rPr lang="en-US" dirty="0" err="1"/>
              <a:t>es</a:t>
            </a:r>
            <a:r>
              <a:rPr lang="en-US" dirty="0"/>
              <a:t>-CL")</a:t>
            </a:r>
          </a:p>
          <a:p>
            <a:r>
              <a:rPr lang="en-US" dirty="0"/>
              <a:t>Parent culture: The neutral culture that contains a specific culture. (for example, "</a:t>
            </a:r>
            <a:r>
              <a:rPr lang="en-US" dirty="0" err="1"/>
              <a:t>en</a:t>
            </a:r>
            <a:r>
              <a:rPr lang="en-US" dirty="0"/>
              <a:t>" is the parent culture of "</a:t>
            </a:r>
            <a:r>
              <a:rPr lang="en-US" dirty="0" err="1"/>
              <a:t>en</a:t>
            </a:r>
            <a:r>
              <a:rPr lang="en-US" dirty="0"/>
              <a:t>-US" and "</a:t>
            </a:r>
            <a:r>
              <a:rPr lang="en-US" dirty="0" err="1"/>
              <a:t>en</a:t>
            </a:r>
            <a:r>
              <a:rPr lang="en-US" dirty="0"/>
              <a:t>-GB")</a:t>
            </a:r>
          </a:p>
          <a:p>
            <a:r>
              <a:rPr lang="en-US" dirty="0"/>
              <a:t>Locale: A locale is the same as a culture.</a:t>
            </a:r>
          </a:p>
        </p:txBody>
      </p:sp>
      <p:sp>
        <p:nvSpPr>
          <p:cNvPr id="4" name="Slide Number Placeholder 3"/>
          <p:cNvSpPr>
            <a:spLocks noGrp="1"/>
          </p:cNvSpPr>
          <p:nvPr>
            <p:ph type="sldNum" sz="quarter" idx="10"/>
          </p:nvPr>
        </p:nvSpPr>
        <p:spPr/>
        <p:txBody>
          <a:bodyPr/>
          <a:lstStyle/>
          <a:p>
            <a:fld id="{A68C8D08-A989-4C85-B84A-1CE7B640A73A}" type="slidenum">
              <a:rPr lang="en-US" smtClean="0"/>
              <a:t>4</a:t>
            </a:fld>
            <a:endParaRPr lang="en-US"/>
          </a:p>
        </p:txBody>
      </p:sp>
    </p:spTree>
    <p:extLst>
      <p:ext uri="{BB962C8B-B14F-4D97-AF65-F5344CB8AC3E}">
        <p14:creationId xmlns:p14="http://schemas.microsoft.com/office/powerpoint/2010/main" val="2033235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42</a:t>
            </a:fld>
            <a:endParaRPr lang="en-US"/>
          </a:p>
        </p:txBody>
      </p:sp>
    </p:spTree>
    <p:extLst>
      <p:ext uri="{BB962C8B-B14F-4D97-AF65-F5344CB8AC3E}">
        <p14:creationId xmlns:p14="http://schemas.microsoft.com/office/powerpoint/2010/main" val="333676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43</a:t>
            </a:fld>
            <a:endParaRPr lang="en-US"/>
          </a:p>
        </p:txBody>
      </p:sp>
    </p:spTree>
    <p:extLst>
      <p:ext uri="{BB962C8B-B14F-4D97-AF65-F5344CB8AC3E}">
        <p14:creationId xmlns:p14="http://schemas.microsoft.com/office/powerpoint/2010/main" val="2138268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(https://joonasw.net/view/aspnet-core-localization-deep-dive)</a:t>
            </a:r>
          </a:p>
          <a:p>
            <a:r>
              <a:rPr lang="en-US" dirty="0"/>
              <a:t>The </a:t>
            </a:r>
            <a:r>
              <a:rPr lang="en-US" dirty="0" err="1"/>
              <a:t>IViewLocalizer</a:t>
            </a:r>
            <a:r>
              <a:rPr lang="en-US" dirty="0"/>
              <a:t> service provides localized strings for a </a:t>
            </a:r>
            <a:r>
              <a:rPr lang="en-US" dirty="0">
                <a:hlinkClick r:id="rId3"/>
              </a:rPr>
              <a:t>view</a:t>
            </a:r>
            <a:r>
              <a:rPr lang="en-US" dirty="0"/>
              <a:t>. The </a:t>
            </a:r>
            <a:r>
              <a:rPr lang="en-US" dirty="0" err="1"/>
              <a:t>ViewLocalizer</a:t>
            </a:r>
            <a:r>
              <a:rPr lang="en-US" dirty="0"/>
              <a:t> class implements this interface and finds the resource location from the view file path. The following code shows how to use the default implementation of </a:t>
            </a:r>
            <a:r>
              <a:rPr lang="en-US" dirty="0" err="1"/>
              <a:t>IViewLocalizer</a:t>
            </a:r>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44</a:t>
            </a:fld>
            <a:endParaRPr lang="en-US"/>
          </a:p>
        </p:txBody>
      </p:sp>
    </p:spTree>
    <p:extLst>
      <p:ext uri="{BB962C8B-B14F-4D97-AF65-F5344CB8AC3E}">
        <p14:creationId xmlns:p14="http://schemas.microsoft.com/office/powerpoint/2010/main" val="790749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45</a:t>
            </a:fld>
            <a:endParaRPr lang="en-US"/>
          </a:p>
        </p:txBody>
      </p:sp>
    </p:spTree>
    <p:extLst>
      <p:ext uri="{BB962C8B-B14F-4D97-AF65-F5344CB8AC3E}">
        <p14:creationId xmlns:p14="http://schemas.microsoft.com/office/powerpoint/2010/main" val="965101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47</a:t>
            </a:fld>
            <a:endParaRPr lang="en-US"/>
          </a:p>
        </p:txBody>
      </p:sp>
    </p:spTree>
    <p:extLst>
      <p:ext uri="{BB962C8B-B14F-4D97-AF65-F5344CB8AC3E}">
        <p14:creationId xmlns:p14="http://schemas.microsoft.com/office/powerpoint/2010/main" val="3629251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C8D08-A989-4C85-B84A-1CE7B640A7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3120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49</a:t>
            </a:fld>
            <a:endParaRPr lang="en-US"/>
          </a:p>
        </p:txBody>
      </p:sp>
    </p:spTree>
    <p:extLst>
      <p:ext uri="{BB962C8B-B14F-4D97-AF65-F5344CB8AC3E}">
        <p14:creationId xmlns:p14="http://schemas.microsoft.com/office/powerpoint/2010/main" val="4053382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localizability testing is to verify that the UI of the program being tested can be easily translated to any target language without re-engineering or making code modifications. Since localizability bugs must be fixed in the code of the application, they must be looked for at the earliest stage of development possible. By doing so, you can circumvent having to fix bugs for every language version at a later point. (See Designing for Internationalization.)</a:t>
            </a:r>
          </a:p>
        </p:txBody>
      </p:sp>
      <p:sp>
        <p:nvSpPr>
          <p:cNvPr id="4" name="Slide Number Placeholder 3"/>
          <p:cNvSpPr>
            <a:spLocks noGrp="1"/>
          </p:cNvSpPr>
          <p:nvPr>
            <p:ph type="sldNum" sz="quarter" idx="10"/>
          </p:nvPr>
        </p:nvSpPr>
        <p:spPr/>
        <p:txBody>
          <a:bodyPr/>
          <a:lstStyle/>
          <a:p>
            <a:fld id="{A68C8D08-A989-4C85-B84A-1CE7B640A73A}" type="slidenum">
              <a:rPr lang="en-US" smtClean="0"/>
              <a:t>50</a:t>
            </a:fld>
            <a:endParaRPr lang="en-US"/>
          </a:p>
        </p:txBody>
      </p:sp>
    </p:spTree>
    <p:extLst>
      <p:ext uri="{BB962C8B-B14F-4D97-AF65-F5344CB8AC3E}">
        <p14:creationId xmlns:p14="http://schemas.microsoft.com/office/powerpoint/2010/main" val="1569808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51</a:t>
            </a:fld>
            <a:endParaRPr lang="en-US"/>
          </a:p>
        </p:txBody>
      </p:sp>
    </p:spTree>
    <p:extLst>
      <p:ext uri="{BB962C8B-B14F-4D97-AF65-F5344CB8AC3E}">
        <p14:creationId xmlns:p14="http://schemas.microsoft.com/office/powerpoint/2010/main" val="38397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C8D08-A989-4C85-B84A-1CE7B640A7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62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Internationalization involves Globalization and Localization. Globalization is the process of designing apps that support different cultures. Globalization adds support for input, display, and output of a defined set of language scripts that relate to specific geographic areas.</a:t>
            </a:r>
          </a:p>
          <a:p>
            <a:r>
              <a:rPr lang="en-US" dirty="0"/>
              <a:t>Localization is the process of adapting a globalized app, which you have already processed for localizability, to a particular culture/locale. </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5</a:t>
            </a:fld>
            <a:endParaRPr lang="en-US"/>
          </a:p>
        </p:txBody>
      </p:sp>
    </p:spTree>
    <p:extLst>
      <p:ext uri="{BB962C8B-B14F-4D97-AF65-F5344CB8AC3E}">
        <p14:creationId xmlns:p14="http://schemas.microsoft.com/office/powerpoint/2010/main" val="256549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6</a:t>
            </a:fld>
            <a:endParaRPr lang="en-US"/>
          </a:p>
        </p:txBody>
      </p:sp>
    </p:spTree>
    <p:extLst>
      <p:ext uri="{BB962C8B-B14F-4D97-AF65-F5344CB8AC3E}">
        <p14:creationId xmlns:p14="http://schemas.microsoft.com/office/powerpoint/2010/main" val="388387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https://docs.microsoft.com/en-us/globalization/design/international-laws-and-standards</a:t>
            </a:r>
            <a:endParaRPr lang="en-US" dirty="0"/>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8</a:t>
            </a:fld>
            <a:endParaRPr lang="en-US"/>
          </a:p>
        </p:txBody>
      </p:sp>
    </p:spTree>
    <p:extLst>
      <p:ext uri="{BB962C8B-B14F-4D97-AF65-F5344CB8AC3E}">
        <p14:creationId xmlns:p14="http://schemas.microsoft.com/office/powerpoint/2010/main" val="119126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10</a:t>
            </a:fld>
            <a:endParaRPr lang="en-US"/>
          </a:p>
        </p:txBody>
      </p:sp>
    </p:spTree>
    <p:extLst>
      <p:ext uri="{BB962C8B-B14F-4D97-AF65-F5344CB8AC3E}">
        <p14:creationId xmlns:p14="http://schemas.microsoft.com/office/powerpoint/2010/main" val="57094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Internationalization involves Globalization and Localization. Globalization is the process of designing apps that support different cultures. Globalization adds support for input, display, and output of a defined set of language scripts that relate to specific geographic areas.</a:t>
            </a:r>
          </a:p>
          <a:p>
            <a:r>
              <a:rPr lang="en-US" dirty="0"/>
              <a:t>Localization is the process of adapting a globalized app, which you have already processed for localizability, to a particular culture/locale. </a:t>
            </a:r>
          </a:p>
          <a:p>
            <a:endParaRPr lang="en-US" dirty="0"/>
          </a:p>
        </p:txBody>
      </p:sp>
      <p:sp>
        <p:nvSpPr>
          <p:cNvPr id="4" name="Slide Number Placeholder 3"/>
          <p:cNvSpPr>
            <a:spLocks noGrp="1"/>
          </p:cNvSpPr>
          <p:nvPr>
            <p:ph type="sldNum" sz="quarter" idx="10"/>
          </p:nvPr>
        </p:nvSpPr>
        <p:spPr/>
        <p:txBody>
          <a:bodyPr/>
          <a:lstStyle/>
          <a:p>
            <a:fld id="{A68C8D08-A989-4C85-B84A-1CE7B640A73A}" type="slidenum">
              <a:rPr lang="en-US" smtClean="0"/>
              <a:t>11</a:t>
            </a:fld>
            <a:endParaRPr lang="en-US"/>
          </a:p>
        </p:txBody>
      </p:sp>
    </p:spTree>
    <p:extLst>
      <p:ext uri="{BB962C8B-B14F-4D97-AF65-F5344CB8AC3E}">
        <p14:creationId xmlns:p14="http://schemas.microsoft.com/office/powerpoint/2010/main" val="67205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C8D08-A989-4C85-B84A-1CE7B640A73A}" type="slidenum">
              <a:rPr lang="en-US" smtClean="0"/>
              <a:t>12</a:t>
            </a:fld>
            <a:endParaRPr lang="en-US"/>
          </a:p>
        </p:txBody>
      </p:sp>
    </p:spTree>
    <p:extLst>
      <p:ext uri="{BB962C8B-B14F-4D97-AF65-F5344CB8AC3E}">
        <p14:creationId xmlns:p14="http://schemas.microsoft.com/office/powerpoint/2010/main" val="54850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FF66-6E36-480C-AD24-0A1E44793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CCC25-C120-430B-8FFE-739B61AB3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BD6AD-4EAF-4D93-866D-0D3B372B697E}"/>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04FEAA4C-3663-435F-AD66-D4AEF9E0F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1D934-D44D-44EF-A755-F4A6AA31D2BE}"/>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186775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E6D4-FF1F-4A52-8920-460A46AF3A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0CC0A4-C91D-41F1-BD7D-D6C0C7FE67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D1022-6DD2-4A86-BBE7-D2B8019A94D7}"/>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AF2F01C8-A6C3-43CA-9000-B97AAC354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2731B-CD05-4009-B77F-9325B5AD98F2}"/>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212461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B20AC-87D7-4B7F-8E2B-D75AF7CEF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F57049-243F-4A3E-906C-62B20121D9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3822E-5F8B-44B9-A642-D8DFDDFB8D94}"/>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26779E12-AEB8-4C40-88D9-DBD71BCE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CC868-B02B-4CA3-A893-0A7E10C745C0}"/>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35680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6640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0CC1-F4C9-443F-ADBB-EE56E039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025CF-A1DF-42E2-8DD6-1BA0DDA332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EF8BC-2996-4D1A-A267-BF7009F94B40}"/>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366246DF-D3C5-444B-8052-0A7AF3840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9E152-9333-4517-B36F-8E801C9E9FAF}"/>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81954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4E5C-45CE-499A-8462-6E9E07AF5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FD636-BB78-43AF-8008-9EF72FD4A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5D289F-6311-47ED-A819-EECFD1F2B2CB}"/>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BDAB4C7B-AD86-4C3D-BB4F-852013C08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02927-0134-4496-B9BF-92B80D094C70}"/>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227572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1CDD-B78B-446A-AF88-41CF05D3B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A4BB4-8594-4D60-B9BB-31C6E5A56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B8998-CAD5-4A2F-9C8A-B6F8823198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969F0-2A14-479C-AA32-68903B067422}"/>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6" name="Footer Placeholder 5">
            <a:extLst>
              <a:ext uri="{FF2B5EF4-FFF2-40B4-BE49-F238E27FC236}">
                <a16:creationId xmlns:a16="http://schemas.microsoft.com/office/drawing/2014/main" id="{94AB7D43-9E32-4969-86A4-3C2306C1E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913FA-B150-4CFE-9477-2D652900781A}"/>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40850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3193-5288-4EA6-ACB1-A82D80B50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789E45-FFB2-4991-BBD6-E9B465BF7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310B1A-06ED-496B-8C30-5103A81EDB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BA818-5377-448D-95D6-C3D881103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C9AF37-5827-40A8-B882-48E4693BF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DD609-7B7E-48CD-95CA-DE2A6827B3BE}"/>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8" name="Footer Placeholder 7">
            <a:extLst>
              <a:ext uri="{FF2B5EF4-FFF2-40B4-BE49-F238E27FC236}">
                <a16:creationId xmlns:a16="http://schemas.microsoft.com/office/drawing/2014/main" id="{AC280BB1-9D27-452D-82F0-D3E70CCE2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B8ECB3-FBD3-4DAD-9D15-BFA4F84F7CFA}"/>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365795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8514-A645-492D-B0A9-9A29221C5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4D23E-3368-4C1F-834F-B7218C2C6743}"/>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4" name="Footer Placeholder 3">
            <a:extLst>
              <a:ext uri="{FF2B5EF4-FFF2-40B4-BE49-F238E27FC236}">
                <a16:creationId xmlns:a16="http://schemas.microsoft.com/office/drawing/2014/main" id="{7429B0CA-1EC9-46D4-AFC4-9663D6A90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D7F1A-FEDB-46AC-84C0-312661E0E34C}"/>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68351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1E73C-07DE-4203-96DE-A4F35B411FC6}"/>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3" name="Footer Placeholder 2">
            <a:extLst>
              <a:ext uri="{FF2B5EF4-FFF2-40B4-BE49-F238E27FC236}">
                <a16:creationId xmlns:a16="http://schemas.microsoft.com/office/drawing/2014/main" id="{BA87A83D-A8EB-4C28-82CE-8F23756157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3AB2F-8CB5-42C8-917D-007C52946326}"/>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16010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F5DF-11A4-48E4-BA49-6213D777E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4B3A6B-87CD-4AF6-A8FA-9EFB92543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EA99E3-8407-4C8B-BADE-C491F9DED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EEF73A-5716-4CA0-9E95-EBAE349C4F0D}"/>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6" name="Footer Placeholder 5">
            <a:extLst>
              <a:ext uri="{FF2B5EF4-FFF2-40B4-BE49-F238E27FC236}">
                <a16:creationId xmlns:a16="http://schemas.microsoft.com/office/drawing/2014/main" id="{0E520589-B53C-4510-A6E3-C7F4C4846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B1A2E-7B25-4927-9EEF-3C6E933DF62E}"/>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182676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4B24-57D6-42B4-BE81-BA82A59B8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4D8339-013F-46A8-A89A-3E2333C03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19C10-FE00-469F-B9E9-B480E97D2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760040-7349-4E19-9501-FA57BC3E873C}"/>
              </a:ext>
            </a:extLst>
          </p:cNvPr>
          <p:cNvSpPr>
            <a:spLocks noGrp="1"/>
          </p:cNvSpPr>
          <p:nvPr>
            <p:ph type="dt" sz="half" idx="10"/>
          </p:nvPr>
        </p:nvSpPr>
        <p:spPr/>
        <p:txBody>
          <a:bodyPr/>
          <a:lstStyle/>
          <a:p>
            <a:fld id="{A06DDB9D-CB2E-4464-B073-065272E569A7}" type="datetimeFigureOut">
              <a:rPr lang="en-US" smtClean="0"/>
              <a:t>5/16/2018</a:t>
            </a:fld>
            <a:endParaRPr lang="en-US"/>
          </a:p>
        </p:txBody>
      </p:sp>
      <p:sp>
        <p:nvSpPr>
          <p:cNvPr id="6" name="Footer Placeholder 5">
            <a:extLst>
              <a:ext uri="{FF2B5EF4-FFF2-40B4-BE49-F238E27FC236}">
                <a16:creationId xmlns:a16="http://schemas.microsoft.com/office/drawing/2014/main" id="{BD6BCDD9-6712-47B7-B92B-D209F5816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A3669-FA11-466D-98FB-17772F2AECCA}"/>
              </a:ext>
            </a:extLst>
          </p:cNvPr>
          <p:cNvSpPr>
            <a:spLocks noGrp="1"/>
          </p:cNvSpPr>
          <p:nvPr>
            <p:ph type="sldNum" sz="quarter" idx="12"/>
          </p:nvPr>
        </p:nvSpPr>
        <p:spPr/>
        <p:txBody>
          <a:bodyPr/>
          <a:lstStyle/>
          <a:p>
            <a:fld id="{72F80A33-9B1B-4595-B99E-66291E555A35}" type="slidenum">
              <a:rPr lang="en-US" smtClean="0"/>
              <a:t>‹#›</a:t>
            </a:fld>
            <a:endParaRPr lang="en-US"/>
          </a:p>
        </p:txBody>
      </p:sp>
    </p:spTree>
    <p:extLst>
      <p:ext uri="{BB962C8B-B14F-4D97-AF65-F5344CB8AC3E}">
        <p14:creationId xmlns:p14="http://schemas.microsoft.com/office/powerpoint/2010/main" val="428797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B870D-5129-44AE-B12C-5F30C6A5A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B9DEA-9FE9-4D16-A4A0-76547FC60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51C99-8A25-4550-8F52-9A299F42C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DDB9D-CB2E-4464-B073-065272E569A7}" type="datetimeFigureOut">
              <a:rPr lang="en-US" smtClean="0"/>
              <a:t>5/16/2018</a:t>
            </a:fld>
            <a:endParaRPr lang="en-US"/>
          </a:p>
        </p:txBody>
      </p:sp>
      <p:sp>
        <p:nvSpPr>
          <p:cNvPr id="5" name="Footer Placeholder 4">
            <a:extLst>
              <a:ext uri="{FF2B5EF4-FFF2-40B4-BE49-F238E27FC236}">
                <a16:creationId xmlns:a16="http://schemas.microsoft.com/office/drawing/2014/main" id="{2EC2E769-DF14-4CFB-85FB-B090CBA6B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C4D51-CA9F-46FF-9BA8-C557E3546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80A33-9B1B-4595-B99E-66291E555A35}" type="slidenum">
              <a:rPr lang="en-US" smtClean="0"/>
              <a:t>‹#›</a:t>
            </a:fld>
            <a:endParaRPr lang="en-US"/>
          </a:p>
        </p:txBody>
      </p:sp>
    </p:spTree>
    <p:extLst>
      <p:ext uri="{BB962C8B-B14F-4D97-AF65-F5344CB8AC3E}">
        <p14:creationId xmlns:p14="http://schemas.microsoft.com/office/powerpoint/2010/main" val="355677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pngimg.com/download/25680"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the1709blog.blogspot.com/2013/03/supreme-court-says-copyright-law-does.html" TargetMode="External"/><Relationship Id="rId5" Type="http://schemas.openxmlformats.org/officeDocument/2006/relationships/image" Target="../media/image8.gif"/><Relationship Id="rId10" Type="http://schemas.openxmlformats.org/officeDocument/2006/relationships/image" Target="../media/image12.jpg"/><Relationship Id="rId4" Type="http://schemas.openxmlformats.org/officeDocument/2006/relationships/image" Target="../media/image7.gif"/><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it.ly/lang-cod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en-us/Languag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docs.microsoft.com/en-us/globalization/downloads"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C2D-873B-4AB3-B3A5-D6B06F7F4256}"/>
              </a:ext>
            </a:extLst>
          </p:cNvPr>
          <p:cNvSpPr>
            <a:spLocks noGrp="1"/>
          </p:cNvSpPr>
          <p:nvPr>
            <p:ph type="ctrTitle"/>
          </p:nvPr>
        </p:nvSpPr>
        <p:spPr>
          <a:xfrm>
            <a:off x="1524000" y="1122363"/>
            <a:ext cx="10596880" cy="2387600"/>
          </a:xfrm>
        </p:spPr>
        <p:txBody>
          <a:bodyPr/>
          <a:lstStyle/>
          <a:p>
            <a:pPr algn="l"/>
            <a:r>
              <a:rPr lang="en-US" dirty="0">
                <a:solidFill>
                  <a:schemeClr val="bg1"/>
                </a:solidFill>
              </a:rPr>
              <a:t>Globalization &amp; Localization in ASP.NET Core</a:t>
            </a:r>
          </a:p>
        </p:txBody>
      </p:sp>
      <p:sp>
        <p:nvSpPr>
          <p:cNvPr id="3" name="Subtitle 2">
            <a:extLst>
              <a:ext uri="{FF2B5EF4-FFF2-40B4-BE49-F238E27FC236}">
                <a16:creationId xmlns:a16="http://schemas.microsoft.com/office/drawing/2014/main" id="{CC2637B3-B6A1-4F92-B541-C21DB4967434}"/>
              </a:ext>
            </a:extLst>
          </p:cNvPr>
          <p:cNvSpPr>
            <a:spLocks noGrp="1"/>
          </p:cNvSpPr>
          <p:nvPr>
            <p:ph type="subTitle" idx="1"/>
          </p:nvPr>
        </p:nvSpPr>
        <p:spPr>
          <a:xfrm>
            <a:off x="1524000" y="4739958"/>
            <a:ext cx="9144000" cy="1655762"/>
          </a:xfrm>
        </p:spPr>
        <p:txBody>
          <a:bodyPr>
            <a:normAutofit fontScale="77500" lnSpcReduction="20000"/>
          </a:bodyPr>
          <a:lstStyle/>
          <a:p>
            <a:pPr algn="l"/>
            <a:r>
              <a:rPr lang="en-US" dirty="0">
                <a:solidFill>
                  <a:schemeClr val="bg1"/>
                </a:solidFill>
              </a:rPr>
              <a:t>Rachel Appel</a:t>
            </a:r>
          </a:p>
          <a:p>
            <a:pPr algn="l"/>
            <a:r>
              <a:rPr lang="en-US" dirty="0">
                <a:solidFill>
                  <a:schemeClr val="bg1"/>
                </a:solidFill>
              </a:rPr>
              <a:t>Microsoft</a:t>
            </a:r>
          </a:p>
          <a:p>
            <a:pPr algn="l"/>
            <a:r>
              <a:rPr lang="en-US" dirty="0">
                <a:solidFill>
                  <a:schemeClr val="bg1"/>
                </a:solidFill>
              </a:rPr>
              <a:t>rachel@rachelappel.com</a:t>
            </a:r>
          </a:p>
          <a:p>
            <a:pPr algn="l"/>
            <a:r>
              <a:rPr lang="en-US" dirty="0">
                <a:solidFill>
                  <a:schemeClr val="bg1"/>
                </a:solidFill>
              </a:rPr>
              <a:t>rachelap@microsoft.com</a:t>
            </a:r>
          </a:p>
          <a:p>
            <a:pPr algn="l"/>
            <a:r>
              <a:rPr lang="en-US" dirty="0">
                <a:solidFill>
                  <a:schemeClr val="bg1"/>
                </a:solidFill>
              </a:rPr>
              <a:t>http://rachelappel.com</a:t>
            </a:r>
          </a:p>
        </p:txBody>
      </p:sp>
      <p:pic>
        <p:nvPicPr>
          <p:cNvPr id="7" name="Picture 6">
            <a:extLst>
              <a:ext uri="{FF2B5EF4-FFF2-40B4-BE49-F238E27FC236}">
                <a16:creationId xmlns:a16="http://schemas.microsoft.com/office/drawing/2014/main" id="{F5132978-B05C-4D63-9464-23AD78FDF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660" y="5246370"/>
            <a:ext cx="2628900" cy="1314450"/>
          </a:xfrm>
          <a:prstGeom prst="rect">
            <a:avLst/>
          </a:prstGeom>
        </p:spPr>
      </p:pic>
    </p:spTree>
    <p:extLst>
      <p:ext uri="{BB962C8B-B14F-4D97-AF65-F5344CB8AC3E}">
        <p14:creationId xmlns:p14="http://schemas.microsoft.com/office/powerpoint/2010/main" val="376334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E69E-7A6E-4293-BE37-4919B2888214}"/>
              </a:ext>
            </a:extLst>
          </p:cNvPr>
          <p:cNvSpPr>
            <a:spLocks noGrp="1"/>
          </p:cNvSpPr>
          <p:nvPr>
            <p:ph type="title"/>
          </p:nvPr>
        </p:nvSpPr>
        <p:spPr/>
        <p:txBody>
          <a:bodyPr/>
          <a:lstStyle/>
          <a:p>
            <a:r>
              <a:rPr lang="en-US" dirty="0"/>
              <a:t>Customization</a:t>
            </a:r>
          </a:p>
        </p:txBody>
      </p:sp>
      <p:sp>
        <p:nvSpPr>
          <p:cNvPr id="3" name="Content Placeholder 2">
            <a:extLst>
              <a:ext uri="{FF2B5EF4-FFF2-40B4-BE49-F238E27FC236}">
                <a16:creationId xmlns:a16="http://schemas.microsoft.com/office/drawing/2014/main" id="{865EE652-7B7D-4936-AE92-3E4DF7C37F06}"/>
              </a:ext>
            </a:extLst>
          </p:cNvPr>
          <p:cNvSpPr>
            <a:spLocks noGrp="1"/>
          </p:cNvSpPr>
          <p:nvPr>
            <p:ph idx="1"/>
          </p:nvPr>
        </p:nvSpPr>
        <p:spPr/>
        <p:txBody>
          <a:bodyPr/>
          <a:lstStyle/>
          <a:p>
            <a:r>
              <a:rPr lang="en-US" dirty="0"/>
              <a:t>Process of making modules for foreign markets</a:t>
            </a:r>
          </a:p>
          <a:p>
            <a:endParaRPr lang="en-US" dirty="0"/>
          </a:p>
        </p:txBody>
      </p:sp>
    </p:spTree>
    <p:extLst>
      <p:ext uri="{BB962C8B-B14F-4D97-AF65-F5344CB8AC3E}">
        <p14:creationId xmlns:p14="http://schemas.microsoft.com/office/powerpoint/2010/main" val="292277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C14FE-5362-4F53-8F11-6D9C9E427B3B}"/>
              </a:ext>
            </a:extLst>
          </p:cNvPr>
          <p:cNvSpPr/>
          <p:nvPr/>
        </p:nvSpPr>
        <p:spPr>
          <a:xfrm>
            <a:off x="5188688" y="653999"/>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Internationalization</a:t>
            </a:r>
          </a:p>
        </p:txBody>
      </p:sp>
      <p:sp>
        <p:nvSpPr>
          <p:cNvPr id="9" name="Rectangle 8">
            <a:extLst>
              <a:ext uri="{FF2B5EF4-FFF2-40B4-BE49-F238E27FC236}">
                <a16:creationId xmlns:a16="http://schemas.microsoft.com/office/drawing/2014/main" id="{98D9B364-455A-4EC7-9324-7E19499E1B3D}"/>
              </a:ext>
            </a:extLst>
          </p:cNvPr>
          <p:cNvSpPr/>
          <p:nvPr/>
        </p:nvSpPr>
        <p:spPr>
          <a:xfrm>
            <a:off x="2427459" y="4435436"/>
            <a:ext cx="2112335" cy="9976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Globalization</a:t>
            </a:r>
          </a:p>
        </p:txBody>
      </p:sp>
      <p:sp>
        <p:nvSpPr>
          <p:cNvPr id="10" name="Rectangle 9">
            <a:extLst>
              <a:ext uri="{FF2B5EF4-FFF2-40B4-BE49-F238E27FC236}">
                <a16:creationId xmlns:a16="http://schemas.microsoft.com/office/drawing/2014/main" id="{30CF4E5A-AEBB-48A4-B3A9-43D0759AC7C8}"/>
              </a:ext>
            </a:extLst>
          </p:cNvPr>
          <p:cNvSpPr/>
          <p:nvPr/>
        </p:nvSpPr>
        <p:spPr>
          <a:xfrm>
            <a:off x="5273752" y="443907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Localizability</a:t>
            </a:r>
          </a:p>
        </p:txBody>
      </p:sp>
      <p:cxnSp>
        <p:nvCxnSpPr>
          <p:cNvPr id="12" name="Connector: Elbow 11">
            <a:extLst>
              <a:ext uri="{FF2B5EF4-FFF2-40B4-BE49-F238E27FC236}">
                <a16:creationId xmlns:a16="http://schemas.microsoft.com/office/drawing/2014/main" id="{95AF81EF-2E48-4A35-9C8C-B9949D1E2BE3}"/>
              </a:ext>
            </a:extLst>
          </p:cNvPr>
          <p:cNvCxnSpPr>
            <a:cxnSpLocks/>
            <a:stCxn id="3" idx="2"/>
          </p:cNvCxnSpPr>
          <p:nvPr/>
        </p:nvCxnSpPr>
        <p:spPr>
          <a:xfrm rot="5400000">
            <a:off x="5132582" y="1445519"/>
            <a:ext cx="906107" cy="1318442"/>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DC8BBD5-3D38-4423-ADCE-160328A3DFDF}"/>
              </a:ext>
            </a:extLst>
          </p:cNvPr>
          <p:cNvCxnSpPr>
            <a:cxnSpLocks/>
            <a:stCxn id="3" idx="2"/>
          </p:cNvCxnSpPr>
          <p:nvPr/>
        </p:nvCxnSpPr>
        <p:spPr>
          <a:xfrm rot="16200000" flipH="1">
            <a:off x="6506572" y="1389971"/>
            <a:ext cx="901343" cy="1424774"/>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D5C683-DBDA-456C-A7D2-B1B26C1990D9}"/>
              </a:ext>
            </a:extLst>
          </p:cNvPr>
          <p:cNvCxnSpPr>
            <a:cxnSpLocks/>
            <a:endCxn id="9" idx="0"/>
          </p:cNvCxnSpPr>
          <p:nvPr/>
        </p:nvCxnSpPr>
        <p:spPr>
          <a:xfrm rot="5400000">
            <a:off x="3765044" y="3274066"/>
            <a:ext cx="879954" cy="1442787"/>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D3372A6-9DEE-4DA1-9B3F-77D780D8A854}"/>
              </a:ext>
            </a:extLst>
          </p:cNvPr>
          <p:cNvCxnSpPr>
            <a:cxnSpLocks/>
            <a:endCxn id="10" idx="0"/>
          </p:cNvCxnSpPr>
          <p:nvPr/>
        </p:nvCxnSpPr>
        <p:spPr>
          <a:xfrm rot="16200000" flipH="1">
            <a:off x="5186370" y="3295526"/>
            <a:ext cx="883595" cy="140350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9519EE-42B1-4BCC-8638-4BA648570905}"/>
              </a:ext>
            </a:extLst>
          </p:cNvPr>
          <p:cNvSpPr/>
          <p:nvPr/>
        </p:nvSpPr>
        <p:spPr>
          <a:xfrm>
            <a:off x="3870245" y="256255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World-Readiness</a:t>
            </a:r>
          </a:p>
        </p:txBody>
      </p:sp>
      <p:sp>
        <p:nvSpPr>
          <p:cNvPr id="13" name="Rectangle 12">
            <a:extLst>
              <a:ext uri="{FF2B5EF4-FFF2-40B4-BE49-F238E27FC236}">
                <a16:creationId xmlns:a16="http://schemas.microsoft.com/office/drawing/2014/main" id="{B752BFFE-149F-46E9-AD8B-EA7A35C335A7}"/>
              </a:ext>
            </a:extLst>
          </p:cNvPr>
          <p:cNvSpPr/>
          <p:nvPr/>
        </p:nvSpPr>
        <p:spPr>
          <a:xfrm>
            <a:off x="6631477" y="256255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Localization</a:t>
            </a:r>
          </a:p>
        </p:txBody>
      </p:sp>
      <p:sp>
        <p:nvSpPr>
          <p:cNvPr id="2" name="Rectangle 1">
            <a:extLst>
              <a:ext uri="{FF2B5EF4-FFF2-40B4-BE49-F238E27FC236}">
                <a16:creationId xmlns:a16="http://schemas.microsoft.com/office/drawing/2014/main" id="{405008D3-2C08-4779-9B37-035536D9C114}"/>
              </a:ext>
            </a:extLst>
          </p:cNvPr>
          <p:cNvSpPr/>
          <p:nvPr/>
        </p:nvSpPr>
        <p:spPr>
          <a:xfrm>
            <a:off x="2824352" y="6488668"/>
            <a:ext cx="7614249" cy="369332"/>
          </a:xfrm>
          <a:prstGeom prst="rect">
            <a:avLst/>
          </a:prstGeom>
        </p:spPr>
        <p:txBody>
          <a:bodyPr wrap="square">
            <a:spAutoFit/>
          </a:bodyPr>
          <a:lstStyle/>
          <a:p>
            <a:r>
              <a:rPr lang="en-US" dirty="0"/>
              <a:t>Globalization is the process of designing apps that support different cultures</a:t>
            </a:r>
          </a:p>
        </p:txBody>
      </p:sp>
    </p:spTree>
    <p:extLst>
      <p:ext uri="{BB962C8B-B14F-4D97-AF65-F5344CB8AC3E}">
        <p14:creationId xmlns:p14="http://schemas.microsoft.com/office/powerpoint/2010/main" val="19875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E8CE-39E1-44F0-8A8A-563E558EDB7B}"/>
              </a:ext>
            </a:extLst>
          </p:cNvPr>
          <p:cNvSpPr>
            <a:spLocks noGrp="1"/>
          </p:cNvSpPr>
          <p:nvPr>
            <p:ph type="title"/>
          </p:nvPr>
        </p:nvSpPr>
        <p:spPr/>
        <p:txBody>
          <a:bodyPr/>
          <a:lstStyle/>
          <a:p>
            <a:r>
              <a:rPr lang="en-US" dirty="0"/>
              <a:t>Globalization</a:t>
            </a:r>
          </a:p>
        </p:txBody>
      </p:sp>
      <p:sp>
        <p:nvSpPr>
          <p:cNvPr id="3" name="Content Placeholder 2">
            <a:extLst>
              <a:ext uri="{FF2B5EF4-FFF2-40B4-BE49-F238E27FC236}">
                <a16:creationId xmlns:a16="http://schemas.microsoft.com/office/drawing/2014/main" id="{26BDBDDE-46F8-427A-99C7-131FB7FAC847}"/>
              </a:ext>
            </a:extLst>
          </p:cNvPr>
          <p:cNvSpPr>
            <a:spLocks noGrp="1"/>
          </p:cNvSpPr>
          <p:nvPr>
            <p:ph idx="1"/>
          </p:nvPr>
        </p:nvSpPr>
        <p:spPr/>
        <p:txBody>
          <a:bodyPr/>
          <a:lstStyle/>
          <a:p>
            <a:r>
              <a:rPr lang="en-US" dirty="0"/>
              <a:t>Culture-independent binaries</a:t>
            </a:r>
          </a:p>
          <a:p>
            <a:pPr lvl="1"/>
            <a:r>
              <a:rPr lang="en-US" dirty="0"/>
              <a:t>Code uses culture setting from OS for input from and output for the user</a:t>
            </a:r>
          </a:p>
          <a:p>
            <a:pPr lvl="1"/>
            <a:r>
              <a:rPr lang="en-US" dirty="0"/>
              <a:t>Code uses canonical date, time and number formats </a:t>
            </a:r>
          </a:p>
          <a:p>
            <a:pPr lvl="1"/>
            <a:r>
              <a:rPr lang="en-US" dirty="0"/>
              <a:t>Text (Date/time, numbers, sort order)</a:t>
            </a:r>
          </a:p>
          <a:p>
            <a:r>
              <a:rPr lang="en-US" dirty="0"/>
              <a:t>Code uses canonical date, time and number formats when</a:t>
            </a:r>
          </a:p>
          <a:p>
            <a:pPr lvl="1"/>
            <a:r>
              <a:rPr lang="en-US" dirty="0"/>
              <a:t>Storing and retrieving data</a:t>
            </a:r>
          </a:p>
          <a:p>
            <a:pPr lvl="1"/>
            <a:r>
              <a:rPr lang="en-US" dirty="0"/>
              <a:t>Serialization/deserialization</a:t>
            </a:r>
          </a:p>
          <a:p>
            <a:pPr lvl="1"/>
            <a:r>
              <a:rPr lang="en-US" dirty="0"/>
              <a:t>Calling APIs</a:t>
            </a:r>
          </a:p>
          <a:p>
            <a:endParaRPr lang="en-US" dirty="0"/>
          </a:p>
          <a:p>
            <a:endParaRPr lang="en-US" dirty="0"/>
          </a:p>
        </p:txBody>
      </p:sp>
    </p:spTree>
    <p:extLst>
      <p:ext uri="{BB962C8B-B14F-4D97-AF65-F5344CB8AC3E}">
        <p14:creationId xmlns:p14="http://schemas.microsoft.com/office/powerpoint/2010/main" val="101849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BF65-CBEF-4413-84BF-82FAFC72A33B}"/>
              </a:ext>
            </a:extLst>
          </p:cNvPr>
          <p:cNvSpPr>
            <a:spLocks noGrp="1"/>
          </p:cNvSpPr>
          <p:nvPr>
            <p:ph type="title"/>
          </p:nvPr>
        </p:nvSpPr>
        <p:spPr/>
        <p:txBody>
          <a:bodyPr/>
          <a:lstStyle/>
          <a:p>
            <a:r>
              <a:rPr lang="en-US" dirty="0"/>
              <a:t>Globalization | Text</a:t>
            </a:r>
          </a:p>
        </p:txBody>
      </p:sp>
      <p:sp>
        <p:nvSpPr>
          <p:cNvPr id="3" name="Content Placeholder 2">
            <a:extLst>
              <a:ext uri="{FF2B5EF4-FFF2-40B4-BE49-F238E27FC236}">
                <a16:creationId xmlns:a16="http://schemas.microsoft.com/office/drawing/2014/main" id="{0A873FF9-21F9-435F-82B3-ABBABDECD077}"/>
              </a:ext>
            </a:extLst>
          </p:cNvPr>
          <p:cNvSpPr>
            <a:spLocks noGrp="1"/>
          </p:cNvSpPr>
          <p:nvPr>
            <p:ph idx="1"/>
          </p:nvPr>
        </p:nvSpPr>
        <p:spPr>
          <a:xfrm>
            <a:off x="838200" y="1825625"/>
            <a:ext cx="10445151" cy="4816716"/>
          </a:xfrm>
        </p:spPr>
        <p:txBody>
          <a:bodyPr>
            <a:normAutofit fontScale="92500" lnSpcReduction="10000"/>
          </a:bodyPr>
          <a:lstStyle/>
          <a:p>
            <a:r>
              <a:rPr lang="en-US" dirty="0"/>
              <a:t>String processing</a:t>
            </a:r>
          </a:p>
          <a:p>
            <a:pPr lvl="1"/>
            <a:r>
              <a:rPr lang="en-US" dirty="0"/>
              <a:t>Code pages</a:t>
            </a:r>
          </a:p>
          <a:p>
            <a:pPr lvl="1"/>
            <a:r>
              <a:rPr lang="en-US" dirty="0"/>
              <a:t>Unicode</a:t>
            </a:r>
          </a:p>
          <a:p>
            <a:pPr lvl="2"/>
            <a:r>
              <a:rPr lang="en-US" dirty="0"/>
              <a:t>Encodings (e.g. UTF-8, UTF-16, GB 18030)</a:t>
            </a:r>
          </a:p>
          <a:p>
            <a:pPr lvl="2"/>
            <a:r>
              <a:rPr lang="en-US" dirty="0"/>
              <a:t>Normalization</a:t>
            </a:r>
          </a:p>
          <a:p>
            <a:r>
              <a:rPr lang="en-US" dirty="0"/>
              <a:t>Text rendering and editing</a:t>
            </a:r>
          </a:p>
          <a:p>
            <a:pPr lvl="1"/>
            <a:r>
              <a:rPr lang="en-US" dirty="0"/>
              <a:t>Right-to-left (RTL) scripts (e.g. Arabic, Hebrew)</a:t>
            </a:r>
          </a:p>
          <a:p>
            <a:pPr lvl="1"/>
            <a:r>
              <a:rPr lang="en-US" dirty="0"/>
              <a:t>Bi-directional text (i.e. text containing LTR and RTL sections)</a:t>
            </a:r>
          </a:p>
          <a:p>
            <a:pPr lvl="1"/>
            <a:r>
              <a:rPr lang="en-US" dirty="0"/>
              <a:t>Support for scripts like Chinese, Japanese and Korean</a:t>
            </a:r>
          </a:p>
          <a:p>
            <a:pPr lvl="2"/>
            <a:r>
              <a:rPr lang="en-US" dirty="0"/>
              <a:t>Vertical writing (top-to-bottom and right-to-left)</a:t>
            </a:r>
          </a:p>
          <a:p>
            <a:pPr lvl="2"/>
            <a:r>
              <a:rPr lang="en-US" dirty="0"/>
              <a:t>Ruby characters</a:t>
            </a:r>
          </a:p>
          <a:p>
            <a:r>
              <a:rPr lang="en-US" dirty="0"/>
              <a:t>Maximum length of text input fields (e.g. a name can be as short as a single character in Japan or several dozen characters long in Germany)</a:t>
            </a:r>
          </a:p>
          <a:p>
            <a:endParaRPr lang="en-US" dirty="0"/>
          </a:p>
        </p:txBody>
      </p:sp>
    </p:spTree>
    <p:extLst>
      <p:ext uri="{BB962C8B-B14F-4D97-AF65-F5344CB8AC3E}">
        <p14:creationId xmlns:p14="http://schemas.microsoft.com/office/powerpoint/2010/main" val="38455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14E5-9533-4665-ABE3-9BDB4CC0B888}"/>
              </a:ext>
            </a:extLst>
          </p:cNvPr>
          <p:cNvSpPr>
            <a:spLocks noGrp="1"/>
          </p:cNvSpPr>
          <p:nvPr>
            <p:ph type="title"/>
          </p:nvPr>
        </p:nvSpPr>
        <p:spPr/>
        <p:txBody>
          <a:bodyPr/>
          <a:lstStyle/>
          <a:p>
            <a:r>
              <a:rPr lang="en-US" dirty="0"/>
              <a:t>Language, Culture, and Region</a:t>
            </a:r>
          </a:p>
        </p:txBody>
      </p:sp>
      <p:sp>
        <p:nvSpPr>
          <p:cNvPr id="3" name="Content Placeholder 2">
            <a:extLst>
              <a:ext uri="{FF2B5EF4-FFF2-40B4-BE49-F238E27FC236}">
                <a16:creationId xmlns:a16="http://schemas.microsoft.com/office/drawing/2014/main" id="{68E5FEFA-062A-4146-9976-6E4F68EF7B54}"/>
              </a:ext>
            </a:extLst>
          </p:cNvPr>
          <p:cNvSpPr>
            <a:spLocks noGrp="1"/>
          </p:cNvSpPr>
          <p:nvPr>
            <p:ph idx="1"/>
          </p:nvPr>
        </p:nvSpPr>
        <p:spPr/>
        <p:txBody>
          <a:bodyPr/>
          <a:lstStyle/>
          <a:p>
            <a:r>
              <a:rPr lang="en-US" dirty="0"/>
              <a:t>A culture is a general geographical area in which the majority of people speak the same language and maintain the same customs</a:t>
            </a:r>
          </a:p>
          <a:p>
            <a:r>
              <a:rPr lang="en-US" dirty="0"/>
              <a:t>A culture is not:</a:t>
            </a:r>
          </a:p>
          <a:p>
            <a:pPr lvl="1"/>
            <a:r>
              <a:rPr lang="en-US" dirty="0"/>
              <a:t>A language</a:t>
            </a:r>
          </a:p>
          <a:p>
            <a:pPr lvl="1"/>
            <a:r>
              <a:rPr lang="en-US" dirty="0"/>
              <a:t>A country</a:t>
            </a:r>
          </a:p>
          <a:p>
            <a:pPr lvl="1"/>
            <a:r>
              <a:rPr lang="en-US" dirty="0"/>
              <a:t>A political boundary</a:t>
            </a:r>
          </a:p>
          <a:p>
            <a:r>
              <a:rPr lang="en-US" dirty="0"/>
              <a:t>Cultures are determined from OS, cookie, or user choice.</a:t>
            </a:r>
          </a:p>
          <a:p>
            <a:pPr lvl="1"/>
            <a:endParaRPr lang="en-US" dirty="0"/>
          </a:p>
        </p:txBody>
      </p:sp>
    </p:spTree>
    <p:extLst>
      <p:ext uri="{BB962C8B-B14F-4D97-AF65-F5344CB8AC3E}">
        <p14:creationId xmlns:p14="http://schemas.microsoft.com/office/powerpoint/2010/main" val="327141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C14FE-5362-4F53-8F11-6D9C9E427B3B}"/>
              </a:ext>
            </a:extLst>
          </p:cNvPr>
          <p:cNvSpPr/>
          <p:nvPr/>
        </p:nvSpPr>
        <p:spPr>
          <a:xfrm>
            <a:off x="5188688" y="653999"/>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Internationalization</a:t>
            </a:r>
          </a:p>
        </p:txBody>
      </p:sp>
      <p:sp>
        <p:nvSpPr>
          <p:cNvPr id="9" name="Rectangle 8">
            <a:extLst>
              <a:ext uri="{FF2B5EF4-FFF2-40B4-BE49-F238E27FC236}">
                <a16:creationId xmlns:a16="http://schemas.microsoft.com/office/drawing/2014/main" id="{98D9B364-455A-4EC7-9324-7E19499E1B3D}"/>
              </a:ext>
            </a:extLst>
          </p:cNvPr>
          <p:cNvSpPr/>
          <p:nvPr/>
        </p:nvSpPr>
        <p:spPr>
          <a:xfrm>
            <a:off x="2462894" y="443907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Globalization</a:t>
            </a:r>
          </a:p>
        </p:txBody>
      </p:sp>
      <p:sp>
        <p:nvSpPr>
          <p:cNvPr id="10" name="Rectangle 9">
            <a:extLst>
              <a:ext uri="{FF2B5EF4-FFF2-40B4-BE49-F238E27FC236}">
                <a16:creationId xmlns:a16="http://schemas.microsoft.com/office/drawing/2014/main" id="{30CF4E5A-AEBB-48A4-B3A9-43D0759AC7C8}"/>
              </a:ext>
            </a:extLst>
          </p:cNvPr>
          <p:cNvSpPr/>
          <p:nvPr/>
        </p:nvSpPr>
        <p:spPr>
          <a:xfrm>
            <a:off x="5273752" y="4439077"/>
            <a:ext cx="2112335" cy="9976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Localizability</a:t>
            </a:r>
          </a:p>
        </p:txBody>
      </p:sp>
      <p:cxnSp>
        <p:nvCxnSpPr>
          <p:cNvPr id="12" name="Connector: Elbow 11">
            <a:extLst>
              <a:ext uri="{FF2B5EF4-FFF2-40B4-BE49-F238E27FC236}">
                <a16:creationId xmlns:a16="http://schemas.microsoft.com/office/drawing/2014/main" id="{95AF81EF-2E48-4A35-9C8C-B9949D1E2BE3}"/>
              </a:ext>
            </a:extLst>
          </p:cNvPr>
          <p:cNvCxnSpPr>
            <a:cxnSpLocks/>
            <a:stCxn id="3" idx="2"/>
          </p:cNvCxnSpPr>
          <p:nvPr/>
        </p:nvCxnSpPr>
        <p:spPr>
          <a:xfrm rot="5400000">
            <a:off x="5132582" y="1445519"/>
            <a:ext cx="906107" cy="1318442"/>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DC8BBD5-3D38-4423-ADCE-160328A3DFDF}"/>
              </a:ext>
            </a:extLst>
          </p:cNvPr>
          <p:cNvCxnSpPr>
            <a:cxnSpLocks/>
            <a:stCxn id="3" idx="2"/>
          </p:cNvCxnSpPr>
          <p:nvPr/>
        </p:nvCxnSpPr>
        <p:spPr>
          <a:xfrm rot="16200000" flipH="1">
            <a:off x="6506572" y="1389971"/>
            <a:ext cx="901343" cy="1424774"/>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D5C683-DBDA-456C-A7D2-B1B26C1990D9}"/>
              </a:ext>
            </a:extLst>
          </p:cNvPr>
          <p:cNvCxnSpPr>
            <a:cxnSpLocks/>
            <a:endCxn id="9" idx="0"/>
          </p:cNvCxnSpPr>
          <p:nvPr/>
        </p:nvCxnSpPr>
        <p:spPr>
          <a:xfrm rot="5400000">
            <a:off x="3800479" y="3277707"/>
            <a:ext cx="879954" cy="1442787"/>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D3372A6-9DEE-4DA1-9B3F-77D780D8A854}"/>
              </a:ext>
            </a:extLst>
          </p:cNvPr>
          <p:cNvCxnSpPr>
            <a:cxnSpLocks/>
            <a:endCxn id="10" idx="0"/>
          </p:cNvCxnSpPr>
          <p:nvPr/>
        </p:nvCxnSpPr>
        <p:spPr>
          <a:xfrm rot="16200000" flipH="1">
            <a:off x="5186370" y="3295526"/>
            <a:ext cx="883595" cy="140350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9519EE-42B1-4BCC-8638-4BA648570905}"/>
              </a:ext>
            </a:extLst>
          </p:cNvPr>
          <p:cNvSpPr/>
          <p:nvPr/>
        </p:nvSpPr>
        <p:spPr>
          <a:xfrm>
            <a:off x="3870245" y="256255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World-Readiness</a:t>
            </a:r>
          </a:p>
        </p:txBody>
      </p:sp>
      <p:sp>
        <p:nvSpPr>
          <p:cNvPr id="13" name="Rectangle 12">
            <a:extLst>
              <a:ext uri="{FF2B5EF4-FFF2-40B4-BE49-F238E27FC236}">
                <a16:creationId xmlns:a16="http://schemas.microsoft.com/office/drawing/2014/main" id="{B752BFFE-149F-46E9-AD8B-EA7A35C335A7}"/>
              </a:ext>
            </a:extLst>
          </p:cNvPr>
          <p:cNvSpPr/>
          <p:nvPr/>
        </p:nvSpPr>
        <p:spPr>
          <a:xfrm>
            <a:off x="6613463" y="256255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Localization</a:t>
            </a:r>
          </a:p>
        </p:txBody>
      </p:sp>
    </p:spTree>
    <p:extLst>
      <p:ext uri="{BB962C8B-B14F-4D97-AF65-F5344CB8AC3E}">
        <p14:creationId xmlns:p14="http://schemas.microsoft.com/office/powerpoint/2010/main" val="17255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537F-8C25-4AD7-B10B-EFA6A6226D1B}"/>
              </a:ext>
            </a:extLst>
          </p:cNvPr>
          <p:cNvSpPr>
            <a:spLocks noGrp="1"/>
          </p:cNvSpPr>
          <p:nvPr>
            <p:ph type="title"/>
          </p:nvPr>
        </p:nvSpPr>
        <p:spPr/>
        <p:txBody>
          <a:bodyPr/>
          <a:lstStyle/>
          <a:p>
            <a:r>
              <a:rPr lang="en-US" dirty="0"/>
              <a:t>Localizability</a:t>
            </a:r>
          </a:p>
        </p:txBody>
      </p:sp>
      <p:sp>
        <p:nvSpPr>
          <p:cNvPr id="3" name="Content Placeholder 2">
            <a:extLst>
              <a:ext uri="{FF2B5EF4-FFF2-40B4-BE49-F238E27FC236}">
                <a16:creationId xmlns:a16="http://schemas.microsoft.com/office/drawing/2014/main" id="{99139143-D566-48F4-8CFA-24DD0D598B53}"/>
              </a:ext>
            </a:extLst>
          </p:cNvPr>
          <p:cNvSpPr>
            <a:spLocks noGrp="1"/>
          </p:cNvSpPr>
          <p:nvPr>
            <p:ph idx="1"/>
          </p:nvPr>
        </p:nvSpPr>
        <p:spPr/>
        <p:txBody>
          <a:bodyPr/>
          <a:lstStyle/>
          <a:p>
            <a:r>
              <a:rPr lang="en-US" dirty="0"/>
              <a:t>The design of software so that it can be localized</a:t>
            </a:r>
          </a:p>
          <a:p>
            <a:pPr lvl="1"/>
            <a:r>
              <a:rPr lang="en-US" dirty="0"/>
              <a:t>Resource duplication</a:t>
            </a:r>
          </a:p>
          <a:p>
            <a:pPr lvl="1"/>
            <a:r>
              <a:rPr lang="en-US" dirty="0"/>
              <a:t>May require more strings in original language</a:t>
            </a:r>
          </a:p>
          <a:p>
            <a:pPr lvl="1"/>
            <a:r>
              <a:rPr lang="en-US" dirty="0"/>
              <a:t>Pluralization</a:t>
            </a:r>
          </a:p>
          <a:p>
            <a:pPr lvl="1"/>
            <a:r>
              <a:rPr lang="en-US" dirty="0"/>
              <a:t>Locale identifiers (</a:t>
            </a:r>
            <a:r>
              <a:rPr lang="en-US" dirty="0" err="1"/>
              <a:t>en</a:t>
            </a:r>
            <a:r>
              <a:rPr lang="en-US" dirty="0"/>
              <a:t>, </a:t>
            </a:r>
            <a:r>
              <a:rPr lang="en-US" dirty="0" err="1"/>
              <a:t>en</a:t>
            </a:r>
            <a:r>
              <a:rPr lang="en-US" dirty="0"/>
              <a:t>-US)</a:t>
            </a:r>
          </a:p>
        </p:txBody>
      </p:sp>
    </p:spTree>
    <p:extLst>
      <p:ext uri="{BB962C8B-B14F-4D97-AF65-F5344CB8AC3E}">
        <p14:creationId xmlns:p14="http://schemas.microsoft.com/office/powerpoint/2010/main" val="376148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C14FE-5362-4F53-8F11-6D9C9E427B3B}"/>
              </a:ext>
            </a:extLst>
          </p:cNvPr>
          <p:cNvSpPr/>
          <p:nvPr/>
        </p:nvSpPr>
        <p:spPr>
          <a:xfrm>
            <a:off x="5188688" y="653999"/>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Internationalization</a:t>
            </a:r>
          </a:p>
        </p:txBody>
      </p:sp>
      <p:sp>
        <p:nvSpPr>
          <p:cNvPr id="9" name="Rectangle 8">
            <a:extLst>
              <a:ext uri="{FF2B5EF4-FFF2-40B4-BE49-F238E27FC236}">
                <a16:creationId xmlns:a16="http://schemas.microsoft.com/office/drawing/2014/main" id="{98D9B364-455A-4EC7-9324-7E19499E1B3D}"/>
              </a:ext>
            </a:extLst>
          </p:cNvPr>
          <p:cNvSpPr/>
          <p:nvPr/>
        </p:nvSpPr>
        <p:spPr>
          <a:xfrm>
            <a:off x="2427459" y="4435436"/>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Globalization</a:t>
            </a:r>
          </a:p>
        </p:txBody>
      </p:sp>
      <p:sp>
        <p:nvSpPr>
          <p:cNvPr id="10" name="Rectangle 9">
            <a:extLst>
              <a:ext uri="{FF2B5EF4-FFF2-40B4-BE49-F238E27FC236}">
                <a16:creationId xmlns:a16="http://schemas.microsoft.com/office/drawing/2014/main" id="{30CF4E5A-AEBB-48A4-B3A9-43D0759AC7C8}"/>
              </a:ext>
            </a:extLst>
          </p:cNvPr>
          <p:cNvSpPr/>
          <p:nvPr/>
        </p:nvSpPr>
        <p:spPr>
          <a:xfrm>
            <a:off x="5273752" y="443907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Localizability</a:t>
            </a:r>
          </a:p>
        </p:txBody>
      </p:sp>
      <p:cxnSp>
        <p:nvCxnSpPr>
          <p:cNvPr id="12" name="Connector: Elbow 11">
            <a:extLst>
              <a:ext uri="{FF2B5EF4-FFF2-40B4-BE49-F238E27FC236}">
                <a16:creationId xmlns:a16="http://schemas.microsoft.com/office/drawing/2014/main" id="{95AF81EF-2E48-4A35-9C8C-B9949D1E2BE3}"/>
              </a:ext>
            </a:extLst>
          </p:cNvPr>
          <p:cNvCxnSpPr>
            <a:cxnSpLocks/>
            <a:stCxn id="3" idx="2"/>
          </p:cNvCxnSpPr>
          <p:nvPr/>
        </p:nvCxnSpPr>
        <p:spPr>
          <a:xfrm rot="5400000">
            <a:off x="5132582" y="1445519"/>
            <a:ext cx="906107" cy="1318442"/>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DC8BBD5-3D38-4423-ADCE-160328A3DFDF}"/>
              </a:ext>
            </a:extLst>
          </p:cNvPr>
          <p:cNvCxnSpPr>
            <a:cxnSpLocks/>
            <a:stCxn id="3" idx="2"/>
          </p:cNvCxnSpPr>
          <p:nvPr/>
        </p:nvCxnSpPr>
        <p:spPr>
          <a:xfrm rot="16200000" flipH="1">
            <a:off x="6506572" y="1389971"/>
            <a:ext cx="901343" cy="1424774"/>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D5C683-DBDA-456C-A7D2-B1B26C1990D9}"/>
              </a:ext>
            </a:extLst>
          </p:cNvPr>
          <p:cNvCxnSpPr>
            <a:cxnSpLocks/>
            <a:endCxn id="9" idx="0"/>
          </p:cNvCxnSpPr>
          <p:nvPr/>
        </p:nvCxnSpPr>
        <p:spPr>
          <a:xfrm rot="5400000">
            <a:off x="3765044" y="3274066"/>
            <a:ext cx="879954" cy="1442787"/>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D3372A6-9DEE-4DA1-9B3F-77D780D8A854}"/>
              </a:ext>
            </a:extLst>
          </p:cNvPr>
          <p:cNvCxnSpPr>
            <a:cxnSpLocks/>
            <a:endCxn id="10" idx="0"/>
          </p:cNvCxnSpPr>
          <p:nvPr/>
        </p:nvCxnSpPr>
        <p:spPr>
          <a:xfrm rot="16200000" flipH="1">
            <a:off x="5186370" y="3295526"/>
            <a:ext cx="883595" cy="140350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9519EE-42B1-4BCC-8638-4BA648570905}"/>
              </a:ext>
            </a:extLst>
          </p:cNvPr>
          <p:cNvSpPr/>
          <p:nvPr/>
        </p:nvSpPr>
        <p:spPr>
          <a:xfrm>
            <a:off x="3870245" y="256255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World-Readiness</a:t>
            </a:r>
          </a:p>
        </p:txBody>
      </p:sp>
      <p:sp>
        <p:nvSpPr>
          <p:cNvPr id="13" name="Rectangle 12">
            <a:extLst>
              <a:ext uri="{FF2B5EF4-FFF2-40B4-BE49-F238E27FC236}">
                <a16:creationId xmlns:a16="http://schemas.microsoft.com/office/drawing/2014/main" id="{B752BFFE-149F-46E9-AD8B-EA7A35C335A7}"/>
              </a:ext>
            </a:extLst>
          </p:cNvPr>
          <p:cNvSpPr/>
          <p:nvPr/>
        </p:nvSpPr>
        <p:spPr>
          <a:xfrm>
            <a:off x="6631477" y="2562557"/>
            <a:ext cx="2112335" cy="9976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Localization</a:t>
            </a:r>
          </a:p>
        </p:txBody>
      </p:sp>
    </p:spTree>
    <p:extLst>
      <p:ext uri="{BB962C8B-B14F-4D97-AF65-F5344CB8AC3E}">
        <p14:creationId xmlns:p14="http://schemas.microsoft.com/office/powerpoint/2010/main" val="195317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2985-11F7-4882-9A29-1C066BBAFF2A}"/>
              </a:ext>
            </a:extLst>
          </p:cNvPr>
          <p:cNvSpPr>
            <a:spLocks noGrp="1"/>
          </p:cNvSpPr>
          <p:nvPr>
            <p:ph type="title"/>
          </p:nvPr>
        </p:nvSpPr>
        <p:spPr/>
        <p:txBody>
          <a:bodyPr/>
          <a:lstStyle/>
          <a:p>
            <a:r>
              <a:rPr lang="en-US" dirty="0"/>
              <a:t>Localization</a:t>
            </a:r>
          </a:p>
        </p:txBody>
      </p:sp>
      <p:sp>
        <p:nvSpPr>
          <p:cNvPr id="3" name="Content Placeholder 2">
            <a:extLst>
              <a:ext uri="{FF2B5EF4-FFF2-40B4-BE49-F238E27FC236}">
                <a16:creationId xmlns:a16="http://schemas.microsoft.com/office/drawing/2014/main" id="{0951EDA7-B16B-405F-B1AA-818D9A60CDA2}"/>
              </a:ext>
            </a:extLst>
          </p:cNvPr>
          <p:cNvSpPr>
            <a:spLocks noGrp="1"/>
          </p:cNvSpPr>
          <p:nvPr>
            <p:ph idx="1"/>
          </p:nvPr>
        </p:nvSpPr>
        <p:spPr/>
        <p:txBody>
          <a:bodyPr/>
          <a:lstStyle/>
          <a:p>
            <a:pPr marL="514350" indent="-514350">
              <a:buFont typeface="+mj-lt"/>
              <a:buAutoNum type="arabicPeriod"/>
            </a:pPr>
            <a:r>
              <a:rPr lang="en-US" dirty="0"/>
              <a:t>Make the app's content localizable</a:t>
            </a:r>
          </a:p>
          <a:p>
            <a:pPr marL="514350" indent="-514350">
              <a:buFont typeface="+mj-lt"/>
              <a:buAutoNum type="arabicPeriod"/>
            </a:pPr>
            <a:r>
              <a:rPr lang="en-US" dirty="0"/>
              <a:t>Provide localized resources for the languages and cultures you support</a:t>
            </a:r>
          </a:p>
          <a:p>
            <a:pPr marL="514350" indent="-514350">
              <a:buFont typeface="+mj-lt"/>
              <a:buAutoNum type="arabicPeriod"/>
            </a:pPr>
            <a:r>
              <a:rPr lang="en-US" dirty="0"/>
              <a:t>Implement a strategy to select the culture for each request</a:t>
            </a:r>
          </a:p>
        </p:txBody>
      </p:sp>
    </p:spTree>
    <p:extLst>
      <p:ext uri="{BB962C8B-B14F-4D97-AF65-F5344CB8AC3E}">
        <p14:creationId xmlns:p14="http://schemas.microsoft.com/office/powerpoint/2010/main" val="35880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3CFD-2059-4595-99FC-8836815F0EF7}"/>
              </a:ext>
            </a:extLst>
          </p:cNvPr>
          <p:cNvSpPr>
            <a:spLocks noGrp="1"/>
          </p:cNvSpPr>
          <p:nvPr>
            <p:ph type="title"/>
          </p:nvPr>
        </p:nvSpPr>
        <p:spPr/>
        <p:txBody>
          <a:bodyPr/>
          <a:lstStyle/>
          <a:p>
            <a:r>
              <a:rPr lang="en-US" dirty="0"/>
              <a:t>Make Content Localizable</a:t>
            </a:r>
          </a:p>
        </p:txBody>
      </p:sp>
      <p:sp>
        <p:nvSpPr>
          <p:cNvPr id="3" name="Content Placeholder 2">
            <a:extLst>
              <a:ext uri="{FF2B5EF4-FFF2-40B4-BE49-F238E27FC236}">
                <a16:creationId xmlns:a16="http://schemas.microsoft.com/office/drawing/2014/main" id="{FA882939-015D-4B96-9BD9-56494FFD9942}"/>
              </a:ext>
            </a:extLst>
          </p:cNvPr>
          <p:cNvSpPr>
            <a:spLocks noGrp="1"/>
          </p:cNvSpPr>
          <p:nvPr>
            <p:ph idx="1"/>
          </p:nvPr>
        </p:nvSpPr>
        <p:spPr/>
        <p:txBody>
          <a:bodyPr/>
          <a:lstStyle/>
          <a:p>
            <a:r>
              <a:rPr lang="en-US" dirty="0"/>
              <a:t>The translating and customizing a product for a specific market.</a:t>
            </a:r>
          </a:p>
          <a:p>
            <a:r>
              <a:rPr lang="en-US" dirty="0"/>
              <a:t>Part of requirements</a:t>
            </a:r>
          </a:p>
          <a:p>
            <a:pPr lvl="1"/>
            <a:r>
              <a:rPr lang="en-US" dirty="0"/>
              <a:t>Translation of strings</a:t>
            </a:r>
          </a:p>
          <a:p>
            <a:pPr lvl="1"/>
            <a:r>
              <a:rPr lang="en-US" dirty="0"/>
              <a:t>Translation and re-recording of audio files</a:t>
            </a:r>
          </a:p>
          <a:p>
            <a:pPr lvl="1"/>
            <a:r>
              <a:rPr lang="en-US" dirty="0"/>
              <a:t>Captioning, dubbing or replacing of video files</a:t>
            </a:r>
          </a:p>
          <a:p>
            <a:pPr lvl="1"/>
            <a:r>
              <a:rPr lang="en-US" dirty="0"/>
              <a:t>Replacement of graphics not understood or misleading in the respective target culture</a:t>
            </a:r>
          </a:p>
          <a:p>
            <a:pPr lvl="1"/>
            <a:r>
              <a:rPr lang="en-US" dirty="0"/>
              <a:t>Translation of place-names on maps or replacement of maps</a:t>
            </a:r>
          </a:p>
          <a:p>
            <a:endParaRPr lang="en-US" dirty="0"/>
          </a:p>
        </p:txBody>
      </p:sp>
    </p:spTree>
    <p:extLst>
      <p:ext uri="{BB962C8B-B14F-4D97-AF65-F5344CB8AC3E}">
        <p14:creationId xmlns:p14="http://schemas.microsoft.com/office/powerpoint/2010/main" val="202321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AD0FF1-2981-44DA-884C-7C66D85EF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76" y="2167976"/>
            <a:ext cx="2522047" cy="2522047"/>
          </a:xfrm>
          <a:prstGeom prst="rect">
            <a:avLst/>
          </a:prstGeom>
        </p:spPr>
      </p:pic>
      <p:sp>
        <p:nvSpPr>
          <p:cNvPr id="2" name="Title 1">
            <a:extLst>
              <a:ext uri="{FF2B5EF4-FFF2-40B4-BE49-F238E27FC236}">
                <a16:creationId xmlns:a16="http://schemas.microsoft.com/office/drawing/2014/main" id="{9ECE693D-9AF5-4B24-A90C-264A12E86F83}"/>
              </a:ext>
            </a:extLst>
          </p:cNvPr>
          <p:cNvSpPr>
            <a:spLocks noGrp="1"/>
          </p:cNvSpPr>
          <p:nvPr>
            <p:ph type="title"/>
          </p:nvPr>
        </p:nvSpPr>
        <p:spPr>
          <a:xfrm>
            <a:off x="838200" y="365125"/>
            <a:ext cx="10515600" cy="6071117"/>
          </a:xfrm>
        </p:spPr>
        <p:txBody>
          <a:bodyPr>
            <a:normAutofit/>
          </a:bodyPr>
          <a:lstStyle/>
          <a:p>
            <a:pPr algn="ctr"/>
            <a:r>
              <a:rPr lang="en-US" sz="5400" dirty="0"/>
              <a:t>Always design </a:t>
            </a:r>
            <a:r>
              <a:rPr lang="en-US" sz="5400" dirty="0">
                <a:solidFill>
                  <a:schemeClr val="bg1"/>
                </a:solidFill>
              </a:rPr>
              <a:t>with the </a:t>
            </a:r>
            <a:r>
              <a:rPr lang="en-US" sz="5400" dirty="0"/>
              <a:t>world in mind</a:t>
            </a:r>
          </a:p>
        </p:txBody>
      </p:sp>
    </p:spTree>
    <p:extLst>
      <p:ext uri="{BB962C8B-B14F-4D97-AF65-F5344CB8AC3E}">
        <p14:creationId xmlns:p14="http://schemas.microsoft.com/office/powerpoint/2010/main" val="274219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B26B-82D3-4613-92A9-D3269E4EFBEA}"/>
              </a:ext>
            </a:extLst>
          </p:cNvPr>
          <p:cNvSpPr>
            <a:spLocks noGrp="1"/>
          </p:cNvSpPr>
          <p:nvPr>
            <p:ph type="title"/>
          </p:nvPr>
        </p:nvSpPr>
        <p:spPr/>
        <p:txBody>
          <a:bodyPr/>
          <a:lstStyle/>
          <a:p>
            <a:r>
              <a:rPr lang="en-US" dirty="0"/>
              <a:t>A localization-friendly design</a:t>
            </a:r>
          </a:p>
        </p:txBody>
      </p:sp>
      <p:sp>
        <p:nvSpPr>
          <p:cNvPr id="3" name="Content Placeholder 2">
            <a:extLst>
              <a:ext uri="{FF2B5EF4-FFF2-40B4-BE49-F238E27FC236}">
                <a16:creationId xmlns:a16="http://schemas.microsoft.com/office/drawing/2014/main" id="{96E05618-37C1-4F1F-8AD2-20C8C06E3723}"/>
              </a:ext>
            </a:extLst>
          </p:cNvPr>
          <p:cNvSpPr>
            <a:spLocks noGrp="1"/>
          </p:cNvSpPr>
          <p:nvPr>
            <p:ph idx="1"/>
          </p:nvPr>
        </p:nvSpPr>
        <p:spPr/>
        <p:txBody>
          <a:bodyPr>
            <a:normAutofit/>
          </a:bodyPr>
          <a:lstStyle/>
          <a:p>
            <a:r>
              <a:rPr lang="en-US" dirty="0"/>
              <a:t>Features code, content, and structure that helps to prevent:</a:t>
            </a:r>
          </a:p>
          <a:p>
            <a:pPr lvl="1"/>
            <a:r>
              <a:rPr lang="en-US" dirty="0"/>
              <a:t>Replication of source bugs in target files</a:t>
            </a:r>
          </a:p>
          <a:p>
            <a:pPr lvl="1"/>
            <a:r>
              <a:rPr lang="en-US" dirty="0"/>
              <a:t>Translation errors</a:t>
            </a:r>
          </a:p>
          <a:p>
            <a:pPr lvl="1"/>
            <a:r>
              <a:rPr lang="en-US" dirty="0"/>
              <a:t>Common software localization errors, such as functional, display, and abbreviations</a:t>
            </a:r>
          </a:p>
          <a:p>
            <a:pPr lvl="1"/>
            <a:r>
              <a:rPr lang="en-US" dirty="0"/>
              <a:t>The right amount of localization. Over-localization or under-localization.</a:t>
            </a:r>
          </a:p>
          <a:p>
            <a:endParaRPr lang="en-US" dirty="0"/>
          </a:p>
        </p:txBody>
      </p:sp>
    </p:spTree>
    <p:extLst>
      <p:ext uri="{BB962C8B-B14F-4D97-AF65-F5344CB8AC3E}">
        <p14:creationId xmlns:p14="http://schemas.microsoft.com/office/powerpoint/2010/main" val="865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8C9204-7B70-4BA8-9541-8A2832B70AF9}"/>
              </a:ext>
            </a:extLst>
          </p:cNvPr>
          <p:cNvPicPr>
            <a:picLocks noChangeAspect="1"/>
          </p:cNvPicPr>
          <p:nvPr/>
        </p:nvPicPr>
        <p:blipFill>
          <a:blip r:embed="rId2"/>
          <a:stretch>
            <a:fillRect/>
          </a:stretch>
        </p:blipFill>
        <p:spPr>
          <a:xfrm>
            <a:off x="3129543" y="262363"/>
            <a:ext cx="8964832" cy="6443237"/>
          </a:xfrm>
          <a:prstGeom prst="rect">
            <a:avLst/>
          </a:prstGeom>
          <a:ln>
            <a:solidFill>
              <a:schemeClr val="bg2">
                <a:lumMod val="25000"/>
              </a:schemeClr>
            </a:solidFill>
          </a:ln>
        </p:spPr>
      </p:pic>
      <p:sp>
        <p:nvSpPr>
          <p:cNvPr id="3" name="Title 1">
            <a:extLst>
              <a:ext uri="{FF2B5EF4-FFF2-40B4-BE49-F238E27FC236}">
                <a16:creationId xmlns:a16="http://schemas.microsoft.com/office/drawing/2014/main" id="{8E30A0D5-F579-482D-9977-36B41B48994A}"/>
              </a:ext>
            </a:extLst>
          </p:cNvPr>
          <p:cNvSpPr txBox="1">
            <a:spLocks/>
          </p:cNvSpPr>
          <p:nvPr/>
        </p:nvSpPr>
        <p:spPr>
          <a:xfrm>
            <a:off x="377455" y="59195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Regional </a:t>
            </a:r>
          </a:p>
          <a:p>
            <a:r>
              <a:rPr lang="en-US" dirty="0"/>
              <a:t>Settings</a:t>
            </a:r>
          </a:p>
        </p:txBody>
      </p:sp>
    </p:spTree>
    <p:extLst>
      <p:ext uri="{BB962C8B-B14F-4D97-AF65-F5344CB8AC3E}">
        <p14:creationId xmlns:p14="http://schemas.microsoft.com/office/powerpoint/2010/main" val="162809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0244FB-D19A-4F61-9D70-94E30C0DC8DE}"/>
              </a:ext>
            </a:extLst>
          </p:cNvPr>
          <p:cNvPicPr>
            <a:picLocks noChangeAspect="1"/>
          </p:cNvPicPr>
          <p:nvPr/>
        </p:nvPicPr>
        <p:blipFill>
          <a:blip r:embed="rId2"/>
          <a:stretch>
            <a:fillRect/>
          </a:stretch>
        </p:blipFill>
        <p:spPr>
          <a:xfrm>
            <a:off x="780069" y="462138"/>
            <a:ext cx="4861112" cy="6240905"/>
          </a:xfrm>
          <a:prstGeom prst="rect">
            <a:avLst/>
          </a:prstGeom>
        </p:spPr>
      </p:pic>
      <p:pic>
        <p:nvPicPr>
          <p:cNvPr id="3" name="Picture 2">
            <a:extLst>
              <a:ext uri="{FF2B5EF4-FFF2-40B4-BE49-F238E27FC236}">
                <a16:creationId xmlns:a16="http://schemas.microsoft.com/office/drawing/2014/main" id="{FC2E15C2-FF66-4B12-A247-4F4A0DEE71C6}"/>
              </a:ext>
            </a:extLst>
          </p:cNvPr>
          <p:cNvPicPr>
            <a:picLocks noChangeAspect="1"/>
          </p:cNvPicPr>
          <p:nvPr/>
        </p:nvPicPr>
        <p:blipFill>
          <a:blip r:embed="rId3"/>
          <a:stretch>
            <a:fillRect/>
          </a:stretch>
        </p:blipFill>
        <p:spPr>
          <a:xfrm>
            <a:off x="6286500" y="462138"/>
            <a:ext cx="4861113" cy="6240906"/>
          </a:xfrm>
          <a:prstGeom prst="rect">
            <a:avLst/>
          </a:prstGeom>
        </p:spPr>
      </p:pic>
    </p:spTree>
    <p:extLst>
      <p:ext uri="{BB962C8B-B14F-4D97-AF65-F5344CB8AC3E}">
        <p14:creationId xmlns:p14="http://schemas.microsoft.com/office/powerpoint/2010/main" val="251714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BD8F-C56F-4A68-8325-198ED3198C6A}"/>
              </a:ext>
            </a:extLst>
          </p:cNvPr>
          <p:cNvSpPr>
            <a:spLocks noGrp="1"/>
          </p:cNvSpPr>
          <p:nvPr>
            <p:ph type="title"/>
          </p:nvPr>
        </p:nvSpPr>
        <p:spPr/>
        <p:txBody>
          <a:bodyPr/>
          <a:lstStyle/>
          <a:p>
            <a:r>
              <a:rPr lang="en-US" dirty="0"/>
              <a:t>App localization involves the following</a:t>
            </a:r>
          </a:p>
        </p:txBody>
      </p:sp>
      <p:sp>
        <p:nvSpPr>
          <p:cNvPr id="3" name="Content Placeholder 2">
            <a:extLst>
              <a:ext uri="{FF2B5EF4-FFF2-40B4-BE49-F238E27FC236}">
                <a16:creationId xmlns:a16="http://schemas.microsoft.com/office/drawing/2014/main" id="{5B818D18-2248-4848-9CC0-41FA473AA54E}"/>
              </a:ext>
            </a:extLst>
          </p:cNvPr>
          <p:cNvSpPr>
            <a:spLocks noGrp="1"/>
          </p:cNvSpPr>
          <p:nvPr>
            <p:ph idx="1"/>
          </p:nvPr>
        </p:nvSpPr>
        <p:spPr/>
        <p:txBody>
          <a:bodyPr/>
          <a:lstStyle/>
          <a:p>
            <a:r>
              <a:rPr lang="en-US" dirty="0"/>
              <a:t>Prerequisite: App has to be localizable</a:t>
            </a:r>
          </a:p>
          <a:p>
            <a:r>
              <a:rPr lang="en-US" dirty="0"/>
              <a:t>Provide localized resources for the languages and cultures you support</a:t>
            </a:r>
          </a:p>
          <a:p>
            <a:r>
              <a:rPr lang="en-US" dirty="0"/>
              <a:t>Implement a strategy to select the language/culture for each request</a:t>
            </a:r>
          </a:p>
          <a:p>
            <a:pPr lvl="1"/>
            <a:r>
              <a:rPr lang="en-US" dirty="0"/>
              <a:t>Should work out of box </a:t>
            </a:r>
          </a:p>
          <a:p>
            <a:pPr lvl="1"/>
            <a:r>
              <a:rPr lang="en-US" dirty="0"/>
              <a:t>May need custom code for allowing end user to switch language in app</a:t>
            </a:r>
          </a:p>
          <a:p>
            <a:r>
              <a:rPr lang="en-US" dirty="0"/>
              <a:t>Localization testing</a:t>
            </a:r>
          </a:p>
          <a:p>
            <a:endParaRPr lang="en-US" dirty="0"/>
          </a:p>
        </p:txBody>
      </p:sp>
    </p:spTree>
    <p:extLst>
      <p:ext uri="{BB962C8B-B14F-4D97-AF65-F5344CB8AC3E}">
        <p14:creationId xmlns:p14="http://schemas.microsoft.com/office/powerpoint/2010/main" val="2860556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FBD-3607-494B-885A-CB25EFE489A0}"/>
              </a:ext>
            </a:extLst>
          </p:cNvPr>
          <p:cNvSpPr>
            <a:spLocks noGrp="1"/>
          </p:cNvSpPr>
          <p:nvPr>
            <p:ph type="title"/>
          </p:nvPr>
        </p:nvSpPr>
        <p:spPr/>
        <p:txBody>
          <a:bodyPr/>
          <a:lstStyle/>
          <a:p>
            <a:r>
              <a:rPr lang="en-US" dirty="0"/>
              <a:t>What to localize</a:t>
            </a:r>
          </a:p>
        </p:txBody>
      </p:sp>
      <p:sp>
        <p:nvSpPr>
          <p:cNvPr id="3" name="Content Placeholder 2">
            <a:extLst>
              <a:ext uri="{FF2B5EF4-FFF2-40B4-BE49-F238E27FC236}">
                <a16:creationId xmlns:a16="http://schemas.microsoft.com/office/drawing/2014/main" id="{DE0D50D4-52FE-4860-AB4B-0FC17AEDB3B7}"/>
              </a:ext>
            </a:extLst>
          </p:cNvPr>
          <p:cNvSpPr>
            <a:spLocks noGrp="1"/>
          </p:cNvSpPr>
          <p:nvPr>
            <p:ph idx="1"/>
          </p:nvPr>
        </p:nvSpPr>
        <p:spPr/>
        <p:txBody>
          <a:bodyPr/>
          <a:lstStyle/>
          <a:p>
            <a:r>
              <a:rPr lang="en-US" dirty="0"/>
              <a:t>Localize content</a:t>
            </a:r>
          </a:p>
          <a:p>
            <a:pPr lvl="1"/>
            <a:r>
              <a:rPr lang="en-US" dirty="0"/>
              <a:t>Text, not HTML</a:t>
            </a:r>
          </a:p>
          <a:p>
            <a:pPr lvl="1"/>
            <a:r>
              <a:rPr lang="en-US" dirty="0"/>
              <a:t>Titles, names, descriptions, dates, times, videos, images, graphics</a:t>
            </a:r>
          </a:p>
          <a:p>
            <a:pPr lvl="1"/>
            <a:r>
              <a:rPr lang="en-US" dirty="0"/>
              <a:t>Links</a:t>
            </a:r>
          </a:p>
          <a:p>
            <a:pPr lvl="1"/>
            <a:r>
              <a:rPr lang="en-US" dirty="0"/>
              <a:t>Localize MVC views, Razor Pages</a:t>
            </a:r>
          </a:p>
          <a:p>
            <a:r>
              <a:rPr lang="en-US" dirty="0"/>
              <a:t>Localize Data Annotations</a:t>
            </a:r>
          </a:p>
        </p:txBody>
      </p:sp>
    </p:spTree>
    <p:extLst>
      <p:ext uri="{BB962C8B-B14F-4D97-AF65-F5344CB8AC3E}">
        <p14:creationId xmlns:p14="http://schemas.microsoft.com/office/powerpoint/2010/main" val="2340452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B39A-C79F-4349-A338-242BEFB8CFEB}"/>
              </a:ext>
            </a:extLst>
          </p:cNvPr>
          <p:cNvSpPr>
            <a:spLocks noGrp="1"/>
          </p:cNvSpPr>
          <p:nvPr>
            <p:ph type="title"/>
          </p:nvPr>
        </p:nvSpPr>
        <p:spPr/>
        <p:txBody>
          <a:bodyPr/>
          <a:lstStyle/>
          <a:p>
            <a:r>
              <a:rPr lang="en-US" dirty="0"/>
              <a:t>Localize media</a:t>
            </a:r>
          </a:p>
        </p:txBody>
      </p:sp>
      <p:sp>
        <p:nvSpPr>
          <p:cNvPr id="3" name="Content Placeholder 2">
            <a:extLst>
              <a:ext uri="{FF2B5EF4-FFF2-40B4-BE49-F238E27FC236}">
                <a16:creationId xmlns:a16="http://schemas.microsoft.com/office/drawing/2014/main" id="{F4AA8194-4439-4849-9666-3D9EB8A2C458}"/>
              </a:ext>
            </a:extLst>
          </p:cNvPr>
          <p:cNvSpPr>
            <a:spLocks noGrp="1"/>
          </p:cNvSpPr>
          <p:nvPr>
            <p:ph idx="1"/>
          </p:nvPr>
        </p:nvSpPr>
        <p:spPr/>
        <p:txBody>
          <a:bodyPr>
            <a:normAutofit/>
          </a:bodyPr>
          <a:lstStyle/>
          <a:p>
            <a:pPr marL="0" indent="0">
              <a:buNone/>
            </a:pPr>
            <a:r>
              <a:rPr lang="en-US" dirty="0"/>
              <a:t>Not all symbols are universal or neutral.</a:t>
            </a:r>
          </a:p>
          <a:p>
            <a:endParaRPr lang="en-US" dirty="0"/>
          </a:p>
          <a:p>
            <a:r>
              <a:rPr lang="en-US" dirty="0"/>
              <a:t>Avoid images of hands or feet, animals, and other symbols which can have unexpected or unwelcome meanings.</a:t>
            </a:r>
          </a:p>
          <a:p>
            <a:pPr lvl="1"/>
            <a:r>
              <a:rPr lang="en-US" b="1" dirty="0"/>
              <a:t>You will have to research this</a:t>
            </a:r>
          </a:p>
          <a:p>
            <a:pPr lvl="1"/>
            <a:r>
              <a:rPr lang="en-US" dirty="0"/>
              <a:t>Use icons are likely to be understood globally</a:t>
            </a:r>
          </a:p>
          <a:p>
            <a:r>
              <a:rPr lang="en-US" dirty="0"/>
              <a:t>Don’t misuse icons</a:t>
            </a:r>
          </a:p>
          <a:p>
            <a:pPr lvl="1"/>
            <a:endParaRPr lang="en-US" dirty="0"/>
          </a:p>
        </p:txBody>
      </p:sp>
    </p:spTree>
    <p:extLst>
      <p:ext uri="{BB962C8B-B14F-4D97-AF65-F5344CB8AC3E}">
        <p14:creationId xmlns:p14="http://schemas.microsoft.com/office/powerpoint/2010/main" val="1350366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4BBC-39E2-4C6A-B5D8-4F86E29E5A8F}"/>
              </a:ext>
            </a:extLst>
          </p:cNvPr>
          <p:cNvSpPr>
            <a:spLocks noGrp="1"/>
          </p:cNvSpPr>
          <p:nvPr>
            <p:ph type="title"/>
          </p:nvPr>
        </p:nvSpPr>
        <p:spPr/>
        <p:txBody>
          <a:bodyPr/>
          <a:lstStyle/>
          <a:p>
            <a:r>
              <a:rPr lang="en-US" dirty="0"/>
              <a:t>Samples of icons</a:t>
            </a:r>
          </a:p>
        </p:txBody>
      </p:sp>
      <p:pic>
        <p:nvPicPr>
          <p:cNvPr id="9" name="Content Placeholder 8">
            <a:extLst>
              <a:ext uri="{FF2B5EF4-FFF2-40B4-BE49-F238E27FC236}">
                <a16:creationId xmlns:a16="http://schemas.microsoft.com/office/drawing/2014/main" id="{1A0C3C20-C8DE-4041-B8C8-917C4CC272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0161" y="1948579"/>
            <a:ext cx="1181020" cy="1181020"/>
          </a:xfrm>
        </p:spPr>
      </p:pic>
      <p:pic>
        <p:nvPicPr>
          <p:cNvPr id="11" name="Picture 10">
            <a:extLst>
              <a:ext uri="{FF2B5EF4-FFF2-40B4-BE49-F238E27FC236}">
                <a16:creationId xmlns:a16="http://schemas.microsoft.com/office/drawing/2014/main" id="{8CCFC278-70C3-47C7-847B-480411408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92" y="1976710"/>
            <a:ext cx="1042989" cy="1224671"/>
          </a:xfrm>
          <a:prstGeom prst="rect">
            <a:avLst/>
          </a:prstGeom>
        </p:spPr>
      </p:pic>
      <p:pic>
        <p:nvPicPr>
          <p:cNvPr id="15" name="Picture 14">
            <a:extLst>
              <a:ext uri="{FF2B5EF4-FFF2-40B4-BE49-F238E27FC236}">
                <a16:creationId xmlns:a16="http://schemas.microsoft.com/office/drawing/2014/main" id="{AFDD5C0A-06D2-403E-AB91-1381907E8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0462" y="1964115"/>
            <a:ext cx="728595" cy="1120021"/>
          </a:xfrm>
          <a:prstGeom prst="rect">
            <a:avLst/>
          </a:prstGeom>
        </p:spPr>
      </p:pic>
      <p:sp>
        <p:nvSpPr>
          <p:cNvPr id="4" name="AutoShape 4" descr="Image result for hand icon">
            <a:extLst>
              <a:ext uri="{FF2B5EF4-FFF2-40B4-BE49-F238E27FC236}">
                <a16:creationId xmlns:a16="http://schemas.microsoft.com/office/drawing/2014/main" id="{739E04B7-F7E9-4C56-AB8E-32102059E396}"/>
              </a:ext>
            </a:extLst>
          </p:cNvPr>
          <p:cNvSpPr>
            <a:spLocks noChangeAspect="1" noChangeArrowheads="1"/>
          </p:cNvSpPr>
          <p:nvPr/>
        </p:nvSpPr>
        <p:spPr bwMode="auto">
          <a:xfrm>
            <a:off x="1676400" y="1443038"/>
            <a:ext cx="9144000" cy="4276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85970C7A-36C9-4A37-84DD-93FBF76B59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4751" y="2100773"/>
            <a:ext cx="745060" cy="932962"/>
          </a:xfrm>
          <a:prstGeom prst="rect">
            <a:avLst/>
          </a:prstGeom>
        </p:spPr>
      </p:pic>
      <p:pic>
        <p:nvPicPr>
          <p:cNvPr id="20" name="Picture 19">
            <a:extLst>
              <a:ext uri="{FF2B5EF4-FFF2-40B4-BE49-F238E27FC236}">
                <a16:creationId xmlns:a16="http://schemas.microsoft.com/office/drawing/2014/main" id="{546B0959-6BE1-487A-8A5D-49F8CE4B30E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44591" y="3906299"/>
            <a:ext cx="728595" cy="746222"/>
          </a:xfrm>
          <a:prstGeom prst="rect">
            <a:avLst/>
          </a:prstGeom>
        </p:spPr>
      </p:pic>
      <p:pic>
        <p:nvPicPr>
          <p:cNvPr id="23" name="Picture 22">
            <a:extLst>
              <a:ext uri="{FF2B5EF4-FFF2-40B4-BE49-F238E27FC236}">
                <a16:creationId xmlns:a16="http://schemas.microsoft.com/office/drawing/2014/main" id="{26148E3E-B4AC-409E-A525-026BEC22E7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72941" y="3801466"/>
            <a:ext cx="943701" cy="943701"/>
          </a:xfrm>
          <a:prstGeom prst="rect">
            <a:avLst/>
          </a:prstGeom>
        </p:spPr>
      </p:pic>
      <p:pic>
        <p:nvPicPr>
          <p:cNvPr id="36" name="Picture 35">
            <a:extLst>
              <a:ext uri="{FF2B5EF4-FFF2-40B4-BE49-F238E27FC236}">
                <a16:creationId xmlns:a16="http://schemas.microsoft.com/office/drawing/2014/main" id="{55475C98-7775-4AC9-BB92-C3F241F76F4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377090" y="3972884"/>
            <a:ext cx="1057109" cy="914400"/>
          </a:xfrm>
          <a:prstGeom prst="rect">
            <a:avLst/>
          </a:prstGeom>
        </p:spPr>
      </p:pic>
      <p:sp>
        <p:nvSpPr>
          <p:cNvPr id="3" name="TextBox 2">
            <a:extLst>
              <a:ext uri="{FF2B5EF4-FFF2-40B4-BE49-F238E27FC236}">
                <a16:creationId xmlns:a16="http://schemas.microsoft.com/office/drawing/2014/main" id="{07C9B657-1758-423D-9948-8F5B24BA85F7}"/>
              </a:ext>
            </a:extLst>
          </p:cNvPr>
          <p:cNvSpPr txBox="1"/>
          <p:nvPr/>
        </p:nvSpPr>
        <p:spPr>
          <a:xfrm>
            <a:off x="10233271" y="2153229"/>
            <a:ext cx="1335030" cy="954107"/>
          </a:xfrm>
          <a:prstGeom prst="rect">
            <a:avLst/>
          </a:prstGeom>
          <a:noFill/>
        </p:spPr>
        <p:txBody>
          <a:bodyPr wrap="square" rtlCol="0">
            <a:spAutoFit/>
          </a:bodyPr>
          <a:lstStyle/>
          <a:p>
            <a:r>
              <a:rPr lang="en-US" sz="2800" dirty="0"/>
              <a:t>Avoid these</a:t>
            </a:r>
          </a:p>
        </p:txBody>
      </p:sp>
      <p:sp>
        <p:nvSpPr>
          <p:cNvPr id="6" name="Rectangle 5">
            <a:extLst>
              <a:ext uri="{FF2B5EF4-FFF2-40B4-BE49-F238E27FC236}">
                <a16:creationId xmlns:a16="http://schemas.microsoft.com/office/drawing/2014/main" id="{C009C5FE-BB6E-4398-A91B-3AED072C3309}"/>
              </a:ext>
            </a:extLst>
          </p:cNvPr>
          <p:cNvSpPr/>
          <p:nvPr/>
        </p:nvSpPr>
        <p:spPr>
          <a:xfrm>
            <a:off x="826618" y="1976710"/>
            <a:ext cx="10972800" cy="13237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1" name="Rectangle 20">
            <a:extLst>
              <a:ext uri="{FF2B5EF4-FFF2-40B4-BE49-F238E27FC236}">
                <a16:creationId xmlns:a16="http://schemas.microsoft.com/office/drawing/2014/main" id="{015833EE-967E-4AA4-B595-F14805D3ADD7}"/>
              </a:ext>
            </a:extLst>
          </p:cNvPr>
          <p:cNvSpPr/>
          <p:nvPr/>
        </p:nvSpPr>
        <p:spPr>
          <a:xfrm>
            <a:off x="826617" y="3671914"/>
            <a:ext cx="10972800" cy="13237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TextBox 21">
            <a:extLst>
              <a:ext uri="{FF2B5EF4-FFF2-40B4-BE49-F238E27FC236}">
                <a16:creationId xmlns:a16="http://schemas.microsoft.com/office/drawing/2014/main" id="{CE20499B-0E69-4DF0-932B-CB8286DBCD03}"/>
              </a:ext>
            </a:extLst>
          </p:cNvPr>
          <p:cNvSpPr txBox="1"/>
          <p:nvPr/>
        </p:nvSpPr>
        <p:spPr>
          <a:xfrm>
            <a:off x="10312597" y="3791060"/>
            <a:ext cx="1335030" cy="954107"/>
          </a:xfrm>
          <a:prstGeom prst="rect">
            <a:avLst/>
          </a:prstGeom>
          <a:noFill/>
        </p:spPr>
        <p:txBody>
          <a:bodyPr wrap="square" rtlCol="0">
            <a:spAutoFit/>
          </a:bodyPr>
          <a:lstStyle/>
          <a:p>
            <a:r>
              <a:rPr lang="en-US" sz="2800" dirty="0"/>
              <a:t>Use</a:t>
            </a:r>
          </a:p>
          <a:p>
            <a:r>
              <a:rPr lang="en-US" sz="2800" dirty="0"/>
              <a:t>these</a:t>
            </a:r>
          </a:p>
        </p:txBody>
      </p:sp>
      <p:sp>
        <p:nvSpPr>
          <p:cNvPr id="8" name="TextBox 7">
            <a:extLst>
              <a:ext uri="{FF2B5EF4-FFF2-40B4-BE49-F238E27FC236}">
                <a16:creationId xmlns:a16="http://schemas.microsoft.com/office/drawing/2014/main" id="{C53C41E6-6A80-469A-B8C6-1AAEA8B7FD4B}"/>
              </a:ext>
            </a:extLst>
          </p:cNvPr>
          <p:cNvSpPr txBox="1"/>
          <p:nvPr/>
        </p:nvSpPr>
        <p:spPr>
          <a:xfrm>
            <a:off x="8532266" y="3863911"/>
            <a:ext cx="1068629" cy="830997"/>
          </a:xfrm>
          <a:prstGeom prst="rect">
            <a:avLst/>
          </a:prstGeom>
          <a:noFill/>
        </p:spPr>
        <p:txBody>
          <a:bodyPr wrap="square" rtlCol="0">
            <a:spAutoFit/>
          </a:bodyPr>
          <a:lstStyle/>
          <a:p>
            <a:r>
              <a:rPr lang="en-US" sz="4800" dirty="0"/>
              <a:t>Ok</a:t>
            </a:r>
          </a:p>
        </p:txBody>
      </p:sp>
    </p:spTree>
    <p:extLst>
      <p:ext uri="{BB962C8B-B14F-4D97-AF65-F5344CB8AC3E}">
        <p14:creationId xmlns:p14="http://schemas.microsoft.com/office/powerpoint/2010/main" val="31235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7B4A-F5C4-4B89-9D16-1163E64ACE10}"/>
              </a:ext>
            </a:extLst>
          </p:cNvPr>
          <p:cNvSpPr>
            <a:spLocks noGrp="1"/>
          </p:cNvSpPr>
          <p:nvPr>
            <p:ph type="title"/>
          </p:nvPr>
        </p:nvSpPr>
        <p:spPr/>
        <p:txBody>
          <a:bodyPr/>
          <a:lstStyle/>
          <a:p>
            <a:r>
              <a:rPr lang="en-US" dirty="0"/>
              <a:t>Don’t embed UI elements into text</a:t>
            </a:r>
          </a:p>
        </p:txBody>
      </p:sp>
      <p:pic>
        <p:nvPicPr>
          <p:cNvPr id="4" name="Content Placeholder 3">
            <a:extLst>
              <a:ext uri="{FF2B5EF4-FFF2-40B4-BE49-F238E27FC236}">
                <a16:creationId xmlns:a16="http://schemas.microsoft.com/office/drawing/2014/main" id="{CDFA49E6-65AC-48C2-96BC-7D5479BB3CEB}"/>
              </a:ext>
            </a:extLst>
          </p:cNvPr>
          <p:cNvPicPr>
            <a:picLocks noGrp="1" noChangeAspect="1"/>
          </p:cNvPicPr>
          <p:nvPr>
            <p:ph idx="1"/>
          </p:nvPr>
        </p:nvPicPr>
        <p:blipFill>
          <a:blip r:embed="rId3"/>
          <a:stretch>
            <a:fillRect/>
          </a:stretch>
        </p:blipFill>
        <p:spPr>
          <a:xfrm>
            <a:off x="1897380" y="2494439"/>
            <a:ext cx="7620000" cy="2876550"/>
          </a:xfrm>
          <a:prstGeom prst="rect">
            <a:avLst/>
          </a:prstGeom>
        </p:spPr>
      </p:pic>
      <p:sp>
        <p:nvSpPr>
          <p:cNvPr id="3" name="&quot;Not Allowed&quot; Symbol 2">
            <a:extLst>
              <a:ext uri="{FF2B5EF4-FFF2-40B4-BE49-F238E27FC236}">
                <a16:creationId xmlns:a16="http://schemas.microsoft.com/office/drawing/2014/main" id="{798CD010-C24E-4AFA-AABE-276B413DFB0A}"/>
              </a:ext>
            </a:extLst>
          </p:cNvPr>
          <p:cNvSpPr/>
          <p:nvPr/>
        </p:nvSpPr>
        <p:spPr>
          <a:xfrm>
            <a:off x="3341370" y="1554480"/>
            <a:ext cx="5257800" cy="4400550"/>
          </a:xfrm>
          <a:prstGeom prst="noSmoking">
            <a:avLst>
              <a:gd name="adj" fmla="val 939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845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376E0BA-A82D-45D6-9D41-55631411C32D}"/>
              </a:ext>
            </a:extLst>
          </p:cNvPr>
          <p:cNvSpPr/>
          <p:nvPr/>
        </p:nvSpPr>
        <p:spPr>
          <a:xfrm>
            <a:off x="5291469" y="2700672"/>
            <a:ext cx="2049610" cy="630864"/>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800" dirty="0"/>
          </a:p>
        </p:txBody>
      </p:sp>
      <p:sp>
        <p:nvSpPr>
          <p:cNvPr id="3" name="Rectangle: Rounded Corners 2">
            <a:extLst>
              <a:ext uri="{FF2B5EF4-FFF2-40B4-BE49-F238E27FC236}">
                <a16:creationId xmlns:a16="http://schemas.microsoft.com/office/drawing/2014/main" id="{C50F5C51-0838-49A4-9BC3-7FD6BAFDD130}"/>
              </a:ext>
            </a:extLst>
          </p:cNvPr>
          <p:cNvSpPr/>
          <p:nvPr/>
        </p:nvSpPr>
        <p:spPr>
          <a:xfrm>
            <a:off x="5291469" y="1889054"/>
            <a:ext cx="2049610" cy="60711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solidFill>
                  <a:schemeClr val="tx1">
                    <a:lumMod val="95000"/>
                    <a:lumOff val="5000"/>
                  </a:schemeClr>
                </a:solidFill>
              </a:rPr>
              <a:t>BUY NOW</a:t>
            </a:r>
          </a:p>
        </p:txBody>
      </p:sp>
      <p:sp>
        <p:nvSpPr>
          <p:cNvPr id="4" name="Rectangle: Rounded Corners 3">
            <a:extLst>
              <a:ext uri="{FF2B5EF4-FFF2-40B4-BE49-F238E27FC236}">
                <a16:creationId xmlns:a16="http://schemas.microsoft.com/office/drawing/2014/main" id="{A3FC95FD-D036-4022-BC4D-1DDCDACAA92F}"/>
              </a:ext>
            </a:extLst>
          </p:cNvPr>
          <p:cNvSpPr/>
          <p:nvPr/>
        </p:nvSpPr>
        <p:spPr>
          <a:xfrm>
            <a:off x="5291469" y="3508748"/>
            <a:ext cx="2049610" cy="630864"/>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800" dirty="0">
              <a:solidFill>
                <a:schemeClr val="tx1">
                  <a:lumMod val="95000"/>
                  <a:lumOff val="5000"/>
                </a:schemeClr>
              </a:solidFill>
            </a:endParaRPr>
          </a:p>
        </p:txBody>
      </p:sp>
      <p:sp>
        <p:nvSpPr>
          <p:cNvPr id="5" name="Rectangle: Rounded Corners 4">
            <a:extLst>
              <a:ext uri="{FF2B5EF4-FFF2-40B4-BE49-F238E27FC236}">
                <a16:creationId xmlns:a16="http://schemas.microsoft.com/office/drawing/2014/main" id="{72C918E8-4CCA-4A9C-9CE0-B83B9168A550}"/>
              </a:ext>
            </a:extLst>
          </p:cNvPr>
          <p:cNvSpPr/>
          <p:nvPr/>
        </p:nvSpPr>
        <p:spPr>
          <a:xfrm>
            <a:off x="5291469" y="4364665"/>
            <a:ext cx="2049610" cy="630864"/>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800" dirty="0">
              <a:solidFill>
                <a:schemeClr val="tx1">
                  <a:lumMod val="95000"/>
                  <a:lumOff val="5000"/>
                </a:schemeClr>
              </a:solidFill>
            </a:endParaRPr>
          </a:p>
        </p:txBody>
      </p:sp>
      <p:sp>
        <p:nvSpPr>
          <p:cNvPr id="6" name="TextBox 5">
            <a:extLst>
              <a:ext uri="{FF2B5EF4-FFF2-40B4-BE49-F238E27FC236}">
                <a16:creationId xmlns:a16="http://schemas.microsoft.com/office/drawing/2014/main" id="{D7AD3422-F041-497C-B12F-662F7AD71CDE}"/>
              </a:ext>
            </a:extLst>
          </p:cNvPr>
          <p:cNvSpPr txBox="1"/>
          <p:nvPr/>
        </p:nvSpPr>
        <p:spPr>
          <a:xfrm>
            <a:off x="5291469" y="2711913"/>
            <a:ext cx="3895060" cy="523220"/>
          </a:xfrm>
          <a:prstGeom prst="rect">
            <a:avLst/>
          </a:prstGeom>
          <a:noFill/>
        </p:spPr>
        <p:txBody>
          <a:bodyPr wrap="square" rtlCol="0">
            <a:spAutoFit/>
          </a:bodyPr>
          <a:lstStyle/>
          <a:p>
            <a:r>
              <a:rPr lang="en-US" sz="2800" dirty="0">
                <a:solidFill>
                  <a:schemeClr val="tx1">
                    <a:lumMod val="95000"/>
                    <a:lumOff val="5000"/>
                  </a:schemeClr>
                </a:solidFill>
              </a:rPr>
              <a:t>ACHETER</a:t>
            </a:r>
            <a:r>
              <a:rPr lang="en-US" sz="2800" dirty="0"/>
              <a:t> MAINTENANT</a:t>
            </a:r>
          </a:p>
        </p:txBody>
      </p:sp>
      <p:sp>
        <p:nvSpPr>
          <p:cNvPr id="7" name="TextBox 6">
            <a:extLst>
              <a:ext uri="{FF2B5EF4-FFF2-40B4-BE49-F238E27FC236}">
                <a16:creationId xmlns:a16="http://schemas.microsoft.com/office/drawing/2014/main" id="{BC82B878-4166-4434-8871-4F35B73D352B}"/>
              </a:ext>
            </a:extLst>
          </p:cNvPr>
          <p:cNvSpPr txBox="1"/>
          <p:nvPr/>
        </p:nvSpPr>
        <p:spPr>
          <a:xfrm>
            <a:off x="5291469" y="3555582"/>
            <a:ext cx="3895060" cy="523220"/>
          </a:xfrm>
          <a:prstGeom prst="rect">
            <a:avLst/>
          </a:prstGeom>
          <a:noFill/>
        </p:spPr>
        <p:txBody>
          <a:bodyPr wrap="square" rtlCol="0">
            <a:spAutoFit/>
          </a:bodyPr>
          <a:lstStyle/>
          <a:p>
            <a:r>
              <a:rPr lang="en-US" sz="2800" dirty="0">
                <a:solidFill>
                  <a:schemeClr val="tx1">
                    <a:lumMod val="95000"/>
                    <a:lumOff val="5000"/>
                  </a:schemeClr>
                </a:solidFill>
              </a:rPr>
              <a:t>JETZT KAUFEN</a:t>
            </a:r>
            <a:endParaRPr lang="en-US" sz="2800" dirty="0"/>
          </a:p>
        </p:txBody>
      </p:sp>
      <p:sp>
        <p:nvSpPr>
          <p:cNvPr id="8" name="TextBox 7">
            <a:extLst>
              <a:ext uri="{FF2B5EF4-FFF2-40B4-BE49-F238E27FC236}">
                <a16:creationId xmlns:a16="http://schemas.microsoft.com/office/drawing/2014/main" id="{5B3467AC-2A75-41C8-8193-FFF6DC5002D0}"/>
              </a:ext>
            </a:extLst>
          </p:cNvPr>
          <p:cNvSpPr txBox="1"/>
          <p:nvPr/>
        </p:nvSpPr>
        <p:spPr>
          <a:xfrm>
            <a:off x="5291469" y="4399251"/>
            <a:ext cx="3895060" cy="523220"/>
          </a:xfrm>
          <a:prstGeom prst="rect">
            <a:avLst/>
          </a:prstGeom>
          <a:noFill/>
        </p:spPr>
        <p:txBody>
          <a:bodyPr wrap="square" rtlCol="0">
            <a:spAutoFit/>
          </a:bodyPr>
          <a:lstStyle/>
          <a:p>
            <a:r>
              <a:rPr lang="en-US" sz="2800" dirty="0">
                <a:solidFill>
                  <a:schemeClr val="tx1">
                    <a:lumMod val="95000"/>
                    <a:lumOff val="5000"/>
                  </a:schemeClr>
                </a:solidFill>
              </a:rPr>
              <a:t>COMPRAR AHORA</a:t>
            </a:r>
            <a:endParaRPr lang="en-US" sz="2800" dirty="0"/>
          </a:p>
        </p:txBody>
      </p:sp>
      <p:sp>
        <p:nvSpPr>
          <p:cNvPr id="9" name="Rectangle: Rounded Corners 8">
            <a:extLst>
              <a:ext uri="{FF2B5EF4-FFF2-40B4-BE49-F238E27FC236}">
                <a16:creationId xmlns:a16="http://schemas.microsoft.com/office/drawing/2014/main" id="{B4F98716-A0BA-4D2A-8096-C14ABA681A9B}"/>
              </a:ext>
            </a:extLst>
          </p:cNvPr>
          <p:cNvSpPr/>
          <p:nvPr/>
        </p:nvSpPr>
        <p:spPr>
          <a:xfrm>
            <a:off x="3338623" y="1894369"/>
            <a:ext cx="1722475" cy="630864"/>
          </a:xfrm>
          <a:prstGeom prst="roundRect">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English</a:t>
            </a:r>
          </a:p>
        </p:txBody>
      </p:sp>
      <p:sp>
        <p:nvSpPr>
          <p:cNvPr id="10" name="Rectangle: Rounded Corners 9">
            <a:extLst>
              <a:ext uri="{FF2B5EF4-FFF2-40B4-BE49-F238E27FC236}">
                <a16:creationId xmlns:a16="http://schemas.microsoft.com/office/drawing/2014/main" id="{1879A7E4-FC81-4577-9537-68042C01E781}"/>
              </a:ext>
            </a:extLst>
          </p:cNvPr>
          <p:cNvSpPr/>
          <p:nvPr/>
        </p:nvSpPr>
        <p:spPr>
          <a:xfrm>
            <a:off x="3338623" y="2700672"/>
            <a:ext cx="1722475" cy="630864"/>
          </a:xfrm>
          <a:prstGeom prst="roundRect">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French</a:t>
            </a:r>
          </a:p>
        </p:txBody>
      </p:sp>
      <p:sp>
        <p:nvSpPr>
          <p:cNvPr id="11" name="Rectangle: Rounded Corners 10">
            <a:extLst>
              <a:ext uri="{FF2B5EF4-FFF2-40B4-BE49-F238E27FC236}">
                <a16:creationId xmlns:a16="http://schemas.microsoft.com/office/drawing/2014/main" id="{F9FA9F47-3880-4403-BC32-13636F7424D4}"/>
              </a:ext>
            </a:extLst>
          </p:cNvPr>
          <p:cNvSpPr/>
          <p:nvPr/>
        </p:nvSpPr>
        <p:spPr>
          <a:xfrm>
            <a:off x="3338623" y="3555582"/>
            <a:ext cx="1722475" cy="630864"/>
          </a:xfrm>
          <a:prstGeom prst="roundRect">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German</a:t>
            </a:r>
          </a:p>
        </p:txBody>
      </p:sp>
      <p:sp>
        <p:nvSpPr>
          <p:cNvPr id="12" name="Rectangle: Rounded Corners 11">
            <a:extLst>
              <a:ext uri="{FF2B5EF4-FFF2-40B4-BE49-F238E27FC236}">
                <a16:creationId xmlns:a16="http://schemas.microsoft.com/office/drawing/2014/main" id="{CC4235F5-EC6A-4F51-B9CF-22313AA96146}"/>
              </a:ext>
            </a:extLst>
          </p:cNvPr>
          <p:cNvSpPr/>
          <p:nvPr/>
        </p:nvSpPr>
        <p:spPr>
          <a:xfrm>
            <a:off x="3338623" y="4402635"/>
            <a:ext cx="1722475" cy="630864"/>
          </a:xfrm>
          <a:prstGeom prst="roundRect">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Spanish</a:t>
            </a:r>
          </a:p>
        </p:txBody>
      </p:sp>
      <p:sp>
        <p:nvSpPr>
          <p:cNvPr id="13" name="Title 1">
            <a:extLst>
              <a:ext uri="{FF2B5EF4-FFF2-40B4-BE49-F238E27FC236}">
                <a16:creationId xmlns:a16="http://schemas.microsoft.com/office/drawing/2014/main" id="{F840EB52-BB1E-47F8-9539-D03B0C3173D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35% Rule</a:t>
            </a:r>
          </a:p>
        </p:txBody>
      </p:sp>
    </p:spTree>
    <p:extLst>
      <p:ext uri="{BB962C8B-B14F-4D97-AF65-F5344CB8AC3E}">
        <p14:creationId xmlns:p14="http://schemas.microsoft.com/office/powerpoint/2010/main" val="1009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9F69-62D7-490C-A2E3-4F33BEFCA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951" y="301047"/>
            <a:ext cx="8832994" cy="5083535"/>
          </a:xfrm>
          <a:prstGeom prst="rect">
            <a:avLst/>
          </a:prstGeom>
        </p:spPr>
      </p:pic>
      <p:sp>
        <p:nvSpPr>
          <p:cNvPr id="4" name="Rectangle 3">
            <a:extLst>
              <a:ext uri="{FF2B5EF4-FFF2-40B4-BE49-F238E27FC236}">
                <a16:creationId xmlns:a16="http://schemas.microsoft.com/office/drawing/2014/main" id="{12DE75CC-A657-4DB0-9B06-B0DEE121E34C}"/>
              </a:ext>
            </a:extLst>
          </p:cNvPr>
          <p:cNvSpPr/>
          <p:nvPr/>
        </p:nvSpPr>
        <p:spPr>
          <a:xfrm>
            <a:off x="1939635" y="5061416"/>
            <a:ext cx="9310255" cy="369332"/>
          </a:xfrm>
          <a:prstGeom prst="rect">
            <a:avLst/>
          </a:prstGeom>
        </p:spPr>
        <p:txBody>
          <a:bodyPr wrap="square">
            <a:spAutoFit/>
          </a:bodyPr>
          <a:lstStyle/>
          <a:p>
            <a:r>
              <a:rPr lang="en-US" dirty="0"/>
              <a:t>http://www.coca-colajourney.com.au/stories/local-idea-goes-global-share-a-coke</a:t>
            </a:r>
          </a:p>
        </p:txBody>
      </p:sp>
    </p:spTree>
    <p:extLst>
      <p:ext uri="{BB962C8B-B14F-4D97-AF65-F5344CB8AC3E}">
        <p14:creationId xmlns:p14="http://schemas.microsoft.com/office/powerpoint/2010/main" val="276120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C14FE-5362-4F53-8F11-6D9C9E427B3B}"/>
              </a:ext>
            </a:extLst>
          </p:cNvPr>
          <p:cNvSpPr/>
          <p:nvPr/>
        </p:nvSpPr>
        <p:spPr>
          <a:xfrm>
            <a:off x="5188688" y="653999"/>
            <a:ext cx="2112335" cy="9976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Internationalization</a:t>
            </a:r>
          </a:p>
        </p:txBody>
      </p:sp>
      <p:sp>
        <p:nvSpPr>
          <p:cNvPr id="6" name="Rectangle 5">
            <a:extLst>
              <a:ext uri="{FF2B5EF4-FFF2-40B4-BE49-F238E27FC236}">
                <a16:creationId xmlns:a16="http://schemas.microsoft.com/office/drawing/2014/main" id="{8CE5DE23-0FB4-4EB8-A29B-2D5B605A4512}"/>
              </a:ext>
            </a:extLst>
          </p:cNvPr>
          <p:cNvSpPr/>
          <p:nvPr/>
        </p:nvSpPr>
        <p:spPr>
          <a:xfrm>
            <a:off x="3870246" y="2557794"/>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World-Readiness</a:t>
            </a:r>
          </a:p>
        </p:txBody>
      </p:sp>
      <p:sp>
        <p:nvSpPr>
          <p:cNvPr id="7" name="Rectangle 6">
            <a:extLst>
              <a:ext uri="{FF2B5EF4-FFF2-40B4-BE49-F238E27FC236}">
                <a16:creationId xmlns:a16="http://schemas.microsoft.com/office/drawing/2014/main" id="{045D2D72-4BF4-4DDD-86E2-0E6F61546DA6}"/>
              </a:ext>
            </a:extLst>
          </p:cNvPr>
          <p:cNvSpPr/>
          <p:nvPr/>
        </p:nvSpPr>
        <p:spPr>
          <a:xfrm>
            <a:off x="6613462" y="2553030"/>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Localization</a:t>
            </a:r>
          </a:p>
        </p:txBody>
      </p:sp>
      <p:sp>
        <p:nvSpPr>
          <p:cNvPr id="9" name="Rectangle 8">
            <a:extLst>
              <a:ext uri="{FF2B5EF4-FFF2-40B4-BE49-F238E27FC236}">
                <a16:creationId xmlns:a16="http://schemas.microsoft.com/office/drawing/2014/main" id="{98D9B364-455A-4EC7-9324-7E19499E1B3D}"/>
              </a:ext>
            </a:extLst>
          </p:cNvPr>
          <p:cNvSpPr/>
          <p:nvPr/>
        </p:nvSpPr>
        <p:spPr>
          <a:xfrm>
            <a:off x="2427459" y="4435436"/>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Globalization</a:t>
            </a:r>
          </a:p>
        </p:txBody>
      </p:sp>
      <p:sp>
        <p:nvSpPr>
          <p:cNvPr id="10" name="Rectangle 9">
            <a:extLst>
              <a:ext uri="{FF2B5EF4-FFF2-40B4-BE49-F238E27FC236}">
                <a16:creationId xmlns:a16="http://schemas.microsoft.com/office/drawing/2014/main" id="{30CF4E5A-AEBB-48A4-B3A9-43D0759AC7C8}"/>
              </a:ext>
            </a:extLst>
          </p:cNvPr>
          <p:cNvSpPr/>
          <p:nvPr/>
        </p:nvSpPr>
        <p:spPr>
          <a:xfrm>
            <a:off x="5273752" y="443907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Localizability</a:t>
            </a:r>
          </a:p>
        </p:txBody>
      </p:sp>
      <p:cxnSp>
        <p:nvCxnSpPr>
          <p:cNvPr id="12" name="Connector: Elbow 11">
            <a:extLst>
              <a:ext uri="{FF2B5EF4-FFF2-40B4-BE49-F238E27FC236}">
                <a16:creationId xmlns:a16="http://schemas.microsoft.com/office/drawing/2014/main" id="{95AF81EF-2E48-4A35-9C8C-B9949D1E2BE3}"/>
              </a:ext>
            </a:extLst>
          </p:cNvPr>
          <p:cNvCxnSpPr>
            <a:cxnSpLocks/>
            <a:stCxn id="3" idx="2"/>
            <a:endCxn id="6" idx="0"/>
          </p:cNvCxnSpPr>
          <p:nvPr/>
        </p:nvCxnSpPr>
        <p:spPr>
          <a:xfrm rot="5400000">
            <a:off x="5132582" y="1445519"/>
            <a:ext cx="906107" cy="1318442"/>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DC8BBD5-3D38-4423-ADCE-160328A3DFDF}"/>
              </a:ext>
            </a:extLst>
          </p:cNvPr>
          <p:cNvCxnSpPr>
            <a:cxnSpLocks/>
            <a:stCxn id="3" idx="2"/>
            <a:endCxn id="7" idx="0"/>
          </p:cNvCxnSpPr>
          <p:nvPr/>
        </p:nvCxnSpPr>
        <p:spPr>
          <a:xfrm rot="16200000" flipH="1">
            <a:off x="6506572" y="1389971"/>
            <a:ext cx="901343" cy="1424774"/>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D5C683-DBDA-456C-A7D2-B1B26C1990D9}"/>
              </a:ext>
            </a:extLst>
          </p:cNvPr>
          <p:cNvCxnSpPr>
            <a:cxnSpLocks/>
            <a:stCxn id="6" idx="2"/>
            <a:endCxn id="9" idx="0"/>
          </p:cNvCxnSpPr>
          <p:nvPr/>
        </p:nvCxnSpPr>
        <p:spPr>
          <a:xfrm rot="5400000">
            <a:off x="3765044" y="3274066"/>
            <a:ext cx="879954" cy="1442787"/>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D3372A6-9DEE-4DA1-9B3F-77D780D8A854}"/>
              </a:ext>
            </a:extLst>
          </p:cNvPr>
          <p:cNvCxnSpPr>
            <a:cxnSpLocks/>
            <a:stCxn id="6" idx="2"/>
            <a:endCxn id="10" idx="0"/>
          </p:cNvCxnSpPr>
          <p:nvPr/>
        </p:nvCxnSpPr>
        <p:spPr>
          <a:xfrm rot="16200000" flipH="1">
            <a:off x="5186370" y="3295526"/>
            <a:ext cx="883595" cy="140350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1473FFC-CD79-4F3C-A653-720A7ADD5B3E}"/>
              </a:ext>
            </a:extLst>
          </p:cNvPr>
          <p:cNvSpPr txBox="1"/>
          <p:nvPr/>
        </p:nvSpPr>
        <p:spPr>
          <a:xfrm>
            <a:off x="548640" y="537882"/>
            <a:ext cx="2312894" cy="369332"/>
          </a:xfrm>
          <a:prstGeom prst="rect">
            <a:avLst/>
          </a:prstGeom>
          <a:noFill/>
        </p:spPr>
        <p:txBody>
          <a:bodyPr wrap="square" rtlCol="0">
            <a:spAutoFit/>
          </a:bodyPr>
          <a:lstStyle/>
          <a:p>
            <a:r>
              <a:rPr lang="en-US" dirty="0"/>
              <a:t>Areas of Globalization</a:t>
            </a:r>
          </a:p>
        </p:txBody>
      </p:sp>
    </p:spTree>
    <p:extLst>
      <p:ext uri="{BB962C8B-B14F-4D97-AF65-F5344CB8AC3E}">
        <p14:creationId xmlns:p14="http://schemas.microsoft.com/office/powerpoint/2010/main" val="512900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A557-3342-4C14-BC6F-0DC00701E267}"/>
              </a:ext>
            </a:extLst>
          </p:cNvPr>
          <p:cNvSpPr>
            <a:spLocks noGrp="1"/>
          </p:cNvSpPr>
          <p:nvPr>
            <p:ph type="title"/>
          </p:nvPr>
        </p:nvSpPr>
        <p:spPr/>
        <p:txBody>
          <a:bodyPr/>
          <a:lstStyle/>
          <a:p>
            <a:r>
              <a:rPr lang="en-US" dirty="0"/>
              <a:t>What to localize: data</a:t>
            </a:r>
          </a:p>
        </p:txBody>
      </p:sp>
      <p:sp>
        <p:nvSpPr>
          <p:cNvPr id="3" name="Content Placeholder 2">
            <a:extLst>
              <a:ext uri="{FF2B5EF4-FFF2-40B4-BE49-F238E27FC236}">
                <a16:creationId xmlns:a16="http://schemas.microsoft.com/office/drawing/2014/main" id="{8B4AC3D1-2CB7-48C9-BA02-F91F89A5C96E}"/>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A2B886FB-23C8-4523-BCDC-ADD4E9EE476D}"/>
              </a:ext>
            </a:extLst>
          </p:cNvPr>
          <p:cNvSpPr/>
          <p:nvPr/>
        </p:nvSpPr>
        <p:spPr>
          <a:xfrm>
            <a:off x="934528" y="1829808"/>
            <a:ext cx="4694708" cy="31983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dirty="0"/>
              <a:t>English</a:t>
            </a:r>
          </a:p>
          <a:p>
            <a:r>
              <a:rPr lang="en-US" sz="2400" dirty="0"/>
              <a:t>Id: 1</a:t>
            </a:r>
          </a:p>
          <a:p>
            <a:r>
              <a:rPr lang="en-US" sz="2400" dirty="0"/>
              <a:t>Name: Bicycle</a:t>
            </a:r>
          </a:p>
          <a:p>
            <a:r>
              <a:rPr lang="en-US" sz="2400" dirty="0"/>
              <a:t>Description: A sturdy, blue bike.</a:t>
            </a:r>
          </a:p>
          <a:p>
            <a:r>
              <a:rPr lang="en-US" sz="2400" b="1" dirty="0">
                <a:solidFill>
                  <a:schemeClr val="tx1"/>
                </a:solidFill>
              </a:rPr>
              <a:t>Price: 1,000.00 Dollars***</a:t>
            </a:r>
          </a:p>
          <a:p>
            <a:r>
              <a:rPr lang="en-US" sz="2400" dirty="0"/>
              <a:t>Warranty: No</a:t>
            </a:r>
          </a:p>
          <a:p>
            <a:r>
              <a:rPr lang="en-US" sz="2400" dirty="0"/>
              <a:t>Purchase Date:</a:t>
            </a:r>
          </a:p>
        </p:txBody>
      </p:sp>
      <p:sp>
        <p:nvSpPr>
          <p:cNvPr id="5" name="Rectangle 4">
            <a:extLst>
              <a:ext uri="{FF2B5EF4-FFF2-40B4-BE49-F238E27FC236}">
                <a16:creationId xmlns:a16="http://schemas.microsoft.com/office/drawing/2014/main" id="{0BB8BA27-226E-40D5-AF4C-F3923930C577}"/>
              </a:ext>
            </a:extLst>
          </p:cNvPr>
          <p:cNvSpPr/>
          <p:nvPr/>
        </p:nvSpPr>
        <p:spPr>
          <a:xfrm>
            <a:off x="6096000" y="1844382"/>
            <a:ext cx="5128688" cy="3183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t>Español</a:t>
            </a:r>
            <a:endParaRPr lang="en-US" sz="2400" dirty="0"/>
          </a:p>
          <a:p>
            <a:r>
              <a:rPr lang="en-US" sz="2400" dirty="0"/>
              <a:t>Id: 1</a:t>
            </a:r>
          </a:p>
          <a:p>
            <a:r>
              <a:rPr lang="en-US" sz="2400" dirty="0"/>
              <a:t>Name: </a:t>
            </a:r>
            <a:r>
              <a:rPr lang="en-US" sz="2400" dirty="0" err="1"/>
              <a:t>Bicicleta</a:t>
            </a:r>
            <a:endParaRPr lang="en-US" sz="2400" dirty="0"/>
          </a:p>
          <a:p>
            <a:r>
              <a:rPr lang="en-US" sz="2400" dirty="0"/>
              <a:t>Description : una </a:t>
            </a:r>
            <a:r>
              <a:rPr lang="en-US" sz="2400" dirty="0" err="1"/>
              <a:t>bicicleta</a:t>
            </a:r>
            <a:r>
              <a:rPr lang="en-US" sz="2400" dirty="0"/>
              <a:t> </a:t>
            </a:r>
            <a:r>
              <a:rPr lang="en-US" sz="2400" dirty="0" err="1"/>
              <a:t>azul</a:t>
            </a:r>
            <a:r>
              <a:rPr lang="en-US" sz="2400" dirty="0"/>
              <a:t> </a:t>
            </a:r>
            <a:r>
              <a:rPr lang="en-US" sz="2400" dirty="0" err="1"/>
              <a:t>robusta</a:t>
            </a:r>
            <a:endParaRPr lang="en-US" sz="2400" dirty="0"/>
          </a:p>
          <a:p>
            <a:r>
              <a:rPr lang="en-US" sz="2400" b="1" dirty="0">
                <a:solidFill>
                  <a:srgbClr val="FFFF00"/>
                </a:solidFill>
              </a:rPr>
              <a:t>Price : 1.000,00  Euros***</a:t>
            </a:r>
          </a:p>
          <a:p>
            <a:r>
              <a:rPr lang="en-US" sz="2400" dirty="0"/>
              <a:t>Warranty : No</a:t>
            </a:r>
          </a:p>
          <a:p>
            <a:r>
              <a:rPr lang="en-US" sz="2400" dirty="0"/>
              <a:t>Purchase Date:</a:t>
            </a:r>
          </a:p>
        </p:txBody>
      </p:sp>
      <p:sp>
        <p:nvSpPr>
          <p:cNvPr id="6" name="TextBox 5">
            <a:extLst>
              <a:ext uri="{FF2B5EF4-FFF2-40B4-BE49-F238E27FC236}">
                <a16:creationId xmlns:a16="http://schemas.microsoft.com/office/drawing/2014/main" id="{1A8B1E54-3194-4327-8E29-AD4F462B4937}"/>
              </a:ext>
            </a:extLst>
          </p:cNvPr>
          <p:cNvSpPr txBox="1"/>
          <p:nvPr/>
        </p:nvSpPr>
        <p:spPr>
          <a:xfrm>
            <a:off x="1449238" y="5978106"/>
            <a:ext cx="9057736" cy="923330"/>
          </a:xfrm>
          <a:prstGeom prst="rect">
            <a:avLst/>
          </a:prstGeom>
          <a:noFill/>
        </p:spPr>
        <p:txBody>
          <a:bodyPr wrap="square" rtlCol="0">
            <a:spAutoFit/>
          </a:bodyPr>
          <a:lstStyle/>
          <a:p>
            <a:r>
              <a:rPr lang="en-US" dirty="0"/>
              <a:t>Fields; local</a:t>
            </a:r>
          </a:p>
          <a:p>
            <a:r>
              <a:rPr lang="en-US" dirty="0" err="1"/>
              <a:t>Data;translated</a:t>
            </a:r>
            <a:endParaRPr lang="en-US" dirty="0"/>
          </a:p>
          <a:p>
            <a:r>
              <a:rPr lang="en-US" dirty="0"/>
              <a:t>Not numerical or data</a:t>
            </a:r>
          </a:p>
        </p:txBody>
      </p:sp>
    </p:spTree>
    <p:extLst>
      <p:ext uri="{BB962C8B-B14F-4D97-AF65-F5344CB8AC3E}">
        <p14:creationId xmlns:p14="http://schemas.microsoft.com/office/powerpoint/2010/main" val="119775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537F-8C25-4AD7-B10B-EFA6A6226D1B}"/>
              </a:ext>
            </a:extLst>
          </p:cNvPr>
          <p:cNvSpPr>
            <a:spLocks noGrp="1"/>
          </p:cNvSpPr>
          <p:nvPr>
            <p:ph type="title"/>
          </p:nvPr>
        </p:nvSpPr>
        <p:spPr/>
        <p:txBody>
          <a:bodyPr/>
          <a:lstStyle/>
          <a:p>
            <a:r>
              <a:rPr lang="en-US" dirty="0"/>
              <a:t>Localizability</a:t>
            </a:r>
          </a:p>
        </p:txBody>
      </p:sp>
      <p:sp>
        <p:nvSpPr>
          <p:cNvPr id="3" name="Content Placeholder 2">
            <a:extLst>
              <a:ext uri="{FF2B5EF4-FFF2-40B4-BE49-F238E27FC236}">
                <a16:creationId xmlns:a16="http://schemas.microsoft.com/office/drawing/2014/main" id="{99139143-D566-48F4-8CFA-24DD0D598B53}"/>
              </a:ext>
            </a:extLst>
          </p:cNvPr>
          <p:cNvSpPr>
            <a:spLocks noGrp="1"/>
          </p:cNvSpPr>
          <p:nvPr>
            <p:ph idx="1"/>
          </p:nvPr>
        </p:nvSpPr>
        <p:spPr/>
        <p:txBody>
          <a:bodyPr/>
          <a:lstStyle/>
          <a:p>
            <a:r>
              <a:rPr lang="en-US" dirty="0"/>
              <a:t>Replace strings in </a:t>
            </a:r>
            <a:r>
              <a:rPr lang="en-US" dirty="0" err="1"/>
              <a:t>loc</a:t>
            </a:r>
            <a:r>
              <a:rPr lang="en-US" dirty="0"/>
              <a:t> effort as you go (use keys)</a:t>
            </a:r>
          </a:p>
          <a:p>
            <a:r>
              <a:rPr lang="en-US" dirty="0"/>
              <a:t>Resource duplication</a:t>
            </a:r>
          </a:p>
          <a:p>
            <a:r>
              <a:rPr lang="en-US" dirty="0"/>
              <a:t>May require more strings</a:t>
            </a:r>
          </a:p>
          <a:p>
            <a:r>
              <a:rPr lang="en-US" dirty="0"/>
              <a:t>Pluralization</a:t>
            </a:r>
          </a:p>
        </p:txBody>
      </p:sp>
    </p:spTree>
    <p:extLst>
      <p:ext uri="{BB962C8B-B14F-4D97-AF65-F5344CB8AC3E}">
        <p14:creationId xmlns:p14="http://schemas.microsoft.com/office/powerpoint/2010/main" val="3492211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F63E-98E9-4A59-AFFC-95BF69CE25DF}"/>
              </a:ext>
            </a:extLst>
          </p:cNvPr>
          <p:cNvSpPr>
            <a:spLocks noGrp="1"/>
          </p:cNvSpPr>
          <p:nvPr>
            <p:ph type="title"/>
          </p:nvPr>
        </p:nvSpPr>
        <p:spPr/>
        <p:txBody>
          <a:bodyPr/>
          <a:lstStyle/>
          <a:p>
            <a:r>
              <a:rPr lang="en-US" dirty="0"/>
              <a:t>Localization</a:t>
            </a:r>
          </a:p>
        </p:txBody>
      </p:sp>
      <p:sp>
        <p:nvSpPr>
          <p:cNvPr id="3" name="Content Placeholder 2">
            <a:extLst>
              <a:ext uri="{FF2B5EF4-FFF2-40B4-BE49-F238E27FC236}">
                <a16:creationId xmlns:a16="http://schemas.microsoft.com/office/drawing/2014/main" id="{DAA6C98C-8893-4969-AD9B-9EF1C6C039B9}"/>
              </a:ext>
            </a:extLst>
          </p:cNvPr>
          <p:cNvSpPr>
            <a:spLocks noGrp="1"/>
          </p:cNvSpPr>
          <p:nvPr>
            <p:ph idx="1"/>
          </p:nvPr>
        </p:nvSpPr>
        <p:spPr/>
        <p:txBody>
          <a:bodyPr/>
          <a:lstStyle/>
          <a:p>
            <a:r>
              <a:rPr lang="en-US" dirty="0"/>
              <a:t>Develop with default locale</a:t>
            </a:r>
          </a:p>
          <a:p>
            <a:pPr lvl="1"/>
            <a:r>
              <a:rPr lang="en-US" dirty="0"/>
              <a:t>Translators</a:t>
            </a:r>
          </a:p>
          <a:p>
            <a:pPr lvl="1"/>
            <a:r>
              <a:rPr lang="en-US" dirty="0"/>
              <a:t>Resource strings</a:t>
            </a:r>
          </a:p>
          <a:p>
            <a:pPr lvl="1"/>
            <a:r>
              <a:rPr lang="en-US" dirty="0"/>
              <a:t>Graphics </a:t>
            </a:r>
          </a:p>
          <a:p>
            <a:r>
              <a:rPr lang="en-US" b="1" dirty="0"/>
              <a:t>Don’t localize the UI before UI freeze</a:t>
            </a:r>
          </a:p>
          <a:p>
            <a:pPr lvl="1"/>
            <a:r>
              <a:rPr lang="en-US" b="1" dirty="0"/>
              <a:t>Do prep for localization through dev process</a:t>
            </a:r>
          </a:p>
          <a:p>
            <a:r>
              <a:rPr lang="en-US" dirty="0"/>
              <a:t>Change tracking is necessary</a:t>
            </a:r>
          </a:p>
          <a:p>
            <a:endParaRPr lang="en-US" dirty="0"/>
          </a:p>
          <a:p>
            <a:endParaRPr lang="en-US" dirty="0"/>
          </a:p>
        </p:txBody>
      </p:sp>
    </p:spTree>
    <p:extLst>
      <p:ext uri="{BB962C8B-B14F-4D97-AF65-F5344CB8AC3E}">
        <p14:creationId xmlns:p14="http://schemas.microsoft.com/office/powerpoint/2010/main" val="2806071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6793-22B7-41E7-A633-11A7A090106C}"/>
              </a:ext>
            </a:extLst>
          </p:cNvPr>
          <p:cNvSpPr>
            <a:spLocks noGrp="1"/>
          </p:cNvSpPr>
          <p:nvPr>
            <p:ph type="title"/>
          </p:nvPr>
        </p:nvSpPr>
        <p:spPr/>
        <p:txBody>
          <a:bodyPr/>
          <a:lstStyle/>
          <a:p>
            <a:r>
              <a:rPr lang="en-US" dirty="0"/>
              <a:t>Localization To-do’s</a:t>
            </a:r>
          </a:p>
        </p:txBody>
      </p:sp>
      <p:sp>
        <p:nvSpPr>
          <p:cNvPr id="3" name="Content Placeholder 2">
            <a:extLst>
              <a:ext uri="{FF2B5EF4-FFF2-40B4-BE49-F238E27FC236}">
                <a16:creationId xmlns:a16="http://schemas.microsoft.com/office/drawing/2014/main" id="{3B1AB0FF-BBE7-484C-BCF5-EFC32D59CD8B}"/>
              </a:ext>
            </a:extLst>
          </p:cNvPr>
          <p:cNvSpPr>
            <a:spLocks noGrp="1"/>
          </p:cNvSpPr>
          <p:nvPr>
            <p:ph idx="1"/>
          </p:nvPr>
        </p:nvSpPr>
        <p:spPr/>
        <p:txBody>
          <a:bodyPr/>
          <a:lstStyle/>
          <a:p>
            <a:r>
              <a:rPr lang="en-US" dirty="0"/>
              <a:t>Static UI and report layouts must provide enough space for longer, localized strings</a:t>
            </a:r>
          </a:p>
          <a:p>
            <a:r>
              <a:rPr lang="en-US" dirty="0"/>
              <a:t>Dynamic UI and report layouts must scale correctly for longer and shorter strings</a:t>
            </a:r>
          </a:p>
          <a:p>
            <a:endParaRPr lang="en-US" dirty="0"/>
          </a:p>
        </p:txBody>
      </p:sp>
    </p:spTree>
    <p:extLst>
      <p:ext uri="{BB962C8B-B14F-4D97-AF65-F5344CB8AC3E}">
        <p14:creationId xmlns:p14="http://schemas.microsoft.com/office/powerpoint/2010/main" val="1024531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BD1D-26B4-4A3C-94F8-095B1435CA9B}"/>
              </a:ext>
            </a:extLst>
          </p:cNvPr>
          <p:cNvSpPr>
            <a:spLocks noGrp="1"/>
          </p:cNvSpPr>
          <p:nvPr>
            <p:ph type="title"/>
          </p:nvPr>
        </p:nvSpPr>
        <p:spPr/>
        <p:txBody>
          <a:bodyPr/>
          <a:lstStyle/>
          <a:p>
            <a:r>
              <a:rPr lang="en-US" dirty="0"/>
              <a:t>URL structure</a:t>
            </a:r>
          </a:p>
        </p:txBody>
      </p:sp>
      <p:sp>
        <p:nvSpPr>
          <p:cNvPr id="3" name="Content Placeholder 2">
            <a:extLst>
              <a:ext uri="{FF2B5EF4-FFF2-40B4-BE49-F238E27FC236}">
                <a16:creationId xmlns:a16="http://schemas.microsoft.com/office/drawing/2014/main" id="{55D21859-BCEF-41C0-98E6-F20FC6EB1A8F}"/>
              </a:ext>
            </a:extLst>
          </p:cNvPr>
          <p:cNvSpPr>
            <a:spLocks noGrp="1"/>
          </p:cNvSpPr>
          <p:nvPr>
            <p:ph idx="1"/>
          </p:nvPr>
        </p:nvSpPr>
        <p:spPr/>
        <p:txBody>
          <a:bodyPr/>
          <a:lstStyle/>
          <a:p>
            <a:r>
              <a:rPr lang="en-US" dirty="0"/>
              <a:t>Top level domain example.com, example.es and example.de.</a:t>
            </a:r>
          </a:p>
          <a:p>
            <a:r>
              <a:rPr lang="en-US" dirty="0"/>
              <a:t>Sub level domain. en.example.com, es.example.com, de.example.com</a:t>
            </a:r>
          </a:p>
          <a:p>
            <a:r>
              <a:rPr lang="en-US" dirty="0"/>
              <a:t>File system structure</a:t>
            </a:r>
          </a:p>
          <a:p>
            <a:pPr lvl="1"/>
            <a:r>
              <a:rPr lang="en-US" dirty="0"/>
              <a:t>example.com/</a:t>
            </a:r>
            <a:r>
              <a:rPr lang="en-US" dirty="0" err="1"/>
              <a:t>en</a:t>
            </a:r>
            <a:r>
              <a:rPr lang="en-US" dirty="0"/>
              <a:t>-us/products/sports/bicycle/</a:t>
            </a:r>
          </a:p>
          <a:p>
            <a:pPr lvl="1"/>
            <a:r>
              <a:rPr lang="en-US" dirty="0"/>
              <a:t>example.com/</a:t>
            </a:r>
            <a:r>
              <a:rPr lang="en-US" dirty="0" err="1"/>
              <a:t>es-es</a:t>
            </a:r>
            <a:r>
              <a:rPr lang="en-US" dirty="0"/>
              <a:t>/products/sports/bicycle/</a:t>
            </a:r>
          </a:p>
          <a:p>
            <a:pPr lvl="1"/>
            <a:r>
              <a:rPr lang="en-US" dirty="0"/>
              <a:t>example.com/de-de/products/sports/bicycle/</a:t>
            </a:r>
          </a:p>
          <a:p>
            <a:r>
              <a:rPr lang="en-US" dirty="0">
                <a:hlinkClick r:id="rId3"/>
              </a:rPr>
              <a:t>http://bit.ly/lang-codes</a:t>
            </a:r>
            <a:r>
              <a:rPr lang="en-US" dirty="0"/>
              <a:t> </a:t>
            </a:r>
          </a:p>
        </p:txBody>
      </p:sp>
    </p:spTree>
    <p:extLst>
      <p:ext uri="{BB962C8B-B14F-4D97-AF65-F5344CB8AC3E}">
        <p14:creationId xmlns:p14="http://schemas.microsoft.com/office/powerpoint/2010/main" val="4042462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68EF-D166-4675-943F-6CBCACC84D0E}"/>
              </a:ext>
            </a:extLst>
          </p:cNvPr>
          <p:cNvSpPr>
            <a:spLocks noGrp="1"/>
          </p:cNvSpPr>
          <p:nvPr>
            <p:ph type="ctrTitle"/>
          </p:nvPr>
        </p:nvSpPr>
        <p:spPr>
          <a:ln>
            <a:solidFill>
              <a:schemeClr val="bg1"/>
            </a:solidFill>
          </a:ln>
        </p:spPr>
        <p:txBody>
          <a:bodyPr/>
          <a:lstStyle/>
          <a:p>
            <a:r>
              <a:rPr lang="en-US" dirty="0">
                <a:solidFill>
                  <a:schemeClr val="bg1"/>
                </a:solidFill>
              </a:rPr>
              <a:t>Localizing ASP.NET Core Apps</a:t>
            </a:r>
          </a:p>
        </p:txBody>
      </p:sp>
      <p:sp>
        <p:nvSpPr>
          <p:cNvPr id="3" name="Subtitle 2">
            <a:extLst>
              <a:ext uri="{FF2B5EF4-FFF2-40B4-BE49-F238E27FC236}">
                <a16:creationId xmlns:a16="http://schemas.microsoft.com/office/drawing/2014/main" id="{8F122CB5-0677-4AB5-A44F-2821401D842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7809055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6B90-8EED-4227-81DC-D12E5B1C622D}"/>
              </a:ext>
            </a:extLst>
          </p:cNvPr>
          <p:cNvSpPr>
            <a:spLocks noGrp="1"/>
          </p:cNvSpPr>
          <p:nvPr>
            <p:ph type="title"/>
          </p:nvPr>
        </p:nvSpPr>
        <p:spPr/>
        <p:txBody>
          <a:bodyPr/>
          <a:lstStyle/>
          <a:p>
            <a:r>
              <a:rPr lang="en-US" dirty="0"/>
              <a:t>Project Structure</a:t>
            </a:r>
          </a:p>
        </p:txBody>
      </p:sp>
      <p:sp>
        <p:nvSpPr>
          <p:cNvPr id="3" name="Content Placeholder 2">
            <a:extLst>
              <a:ext uri="{FF2B5EF4-FFF2-40B4-BE49-F238E27FC236}">
                <a16:creationId xmlns:a16="http://schemas.microsoft.com/office/drawing/2014/main" id="{6D7DF533-7BA8-4BB8-9AB7-BA93EEB8696D}"/>
              </a:ext>
            </a:extLst>
          </p:cNvPr>
          <p:cNvSpPr>
            <a:spLocks noGrp="1"/>
          </p:cNvSpPr>
          <p:nvPr>
            <p:ph idx="1"/>
          </p:nvPr>
        </p:nvSpPr>
        <p:spPr/>
        <p:txBody>
          <a:bodyPr/>
          <a:lstStyle/>
          <a:p>
            <a:pPr marL="0" indent="0">
              <a:buNone/>
            </a:pPr>
            <a:r>
              <a:rPr lang="en-US" dirty="0"/>
              <a:t>\Resources</a:t>
            </a:r>
          </a:p>
          <a:p>
            <a:pPr marL="457200" lvl="1" indent="0">
              <a:buNone/>
            </a:pPr>
            <a:r>
              <a:rPr lang="en-US" dirty="0"/>
              <a:t>\Controllers</a:t>
            </a:r>
          </a:p>
          <a:p>
            <a:pPr marL="457200" lvl="1" indent="0">
              <a:buNone/>
            </a:pPr>
            <a:r>
              <a:rPr lang="en-US" dirty="0"/>
              <a:t>\</a:t>
            </a:r>
            <a:r>
              <a:rPr lang="en-US" dirty="0" err="1"/>
              <a:t>ViewModels</a:t>
            </a:r>
            <a:endParaRPr lang="en-US" dirty="0"/>
          </a:p>
          <a:p>
            <a:pPr marL="914400" lvl="2" indent="0">
              <a:buNone/>
            </a:pPr>
            <a:r>
              <a:rPr lang="en-US" dirty="0"/>
              <a:t>\Account</a:t>
            </a:r>
          </a:p>
          <a:p>
            <a:pPr marL="457200" lvl="1" indent="0">
              <a:buNone/>
            </a:pPr>
            <a:r>
              <a:rPr lang="en-US" dirty="0"/>
              <a:t>\Views</a:t>
            </a:r>
          </a:p>
          <a:p>
            <a:pPr marL="914400" lvl="2" indent="0">
              <a:buNone/>
            </a:pPr>
            <a:r>
              <a:rPr lang="en-US" dirty="0"/>
              <a:t>\About</a:t>
            </a:r>
          </a:p>
          <a:p>
            <a:pPr marL="914400" lvl="2" indent="0">
              <a:buNone/>
            </a:pPr>
            <a:r>
              <a:rPr lang="en-US" dirty="0"/>
              <a:t>\Home</a:t>
            </a:r>
          </a:p>
          <a:p>
            <a:pPr lvl="1"/>
            <a:endParaRPr lang="en-US" dirty="0"/>
          </a:p>
          <a:p>
            <a:endParaRPr lang="en-US" dirty="0"/>
          </a:p>
        </p:txBody>
      </p:sp>
    </p:spTree>
    <p:extLst>
      <p:ext uri="{BB962C8B-B14F-4D97-AF65-F5344CB8AC3E}">
        <p14:creationId xmlns:p14="http://schemas.microsoft.com/office/powerpoint/2010/main" val="3277526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0AC0-8197-4B86-8B36-E7E09308FFF8}"/>
              </a:ext>
            </a:extLst>
          </p:cNvPr>
          <p:cNvSpPr>
            <a:spLocks noGrp="1"/>
          </p:cNvSpPr>
          <p:nvPr>
            <p:ph type="title"/>
          </p:nvPr>
        </p:nvSpPr>
        <p:spPr/>
        <p:txBody>
          <a:bodyPr/>
          <a:lstStyle/>
          <a:p>
            <a:r>
              <a:rPr lang="en-US" dirty="0"/>
              <a:t>Resource Files</a:t>
            </a:r>
          </a:p>
        </p:txBody>
      </p:sp>
      <p:sp>
        <p:nvSpPr>
          <p:cNvPr id="3" name="Content Placeholder 2">
            <a:extLst>
              <a:ext uri="{FF2B5EF4-FFF2-40B4-BE49-F238E27FC236}">
                <a16:creationId xmlns:a16="http://schemas.microsoft.com/office/drawing/2014/main" id="{F1D0CD1F-37B3-4329-963E-E0A15A95869C}"/>
              </a:ext>
            </a:extLst>
          </p:cNvPr>
          <p:cNvSpPr>
            <a:spLocks noGrp="1"/>
          </p:cNvSpPr>
          <p:nvPr>
            <p:ph idx="1"/>
          </p:nvPr>
        </p:nvSpPr>
        <p:spPr/>
        <p:txBody>
          <a:bodyPr/>
          <a:lstStyle/>
          <a:p>
            <a:r>
              <a:rPr lang="en-US" dirty="0"/>
              <a:t>Contains localized strings for the app</a:t>
            </a:r>
          </a:p>
          <a:p>
            <a:pPr lvl="1"/>
            <a:r>
              <a:rPr lang="en-US" dirty="0"/>
              <a:t>Not a database</a:t>
            </a:r>
          </a:p>
          <a:p>
            <a:r>
              <a:rPr lang="en-US" dirty="0"/>
              <a:t>Resources are named for the full type name of their class minus the assembly name</a:t>
            </a:r>
          </a:p>
          <a:p>
            <a:r>
              <a:rPr lang="en-US" dirty="0"/>
              <a:t>.</a:t>
            </a:r>
            <a:r>
              <a:rPr lang="en-US" dirty="0" err="1"/>
              <a:t>resx</a:t>
            </a:r>
            <a:r>
              <a:rPr lang="en-US" dirty="0"/>
              <a:t> extension</a:t>
            </a:r>
          </a:p>
        </p:txBody>
      </p:sp>
    </p:spTree>
    <p:extLst>
      <p:ext uri="{BB962C8B-B14F-4D97-AF65-F5344CB8AC3E}">
        <p14:creationId xmlns:p14="http://schemas.microsoft.com/office/powerpoint/2010/main" val="272948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F21F-36CD-4F63-913F-CE574DA1E1FE}"/>
              </a:ext>
            </a:extLst>
          </p:cNvPr>
          <p:cNvSpPr>
            <a:spLocks noGrp="1"/>
          </p:cNvSpPr>
          <p:nvPr>
            <p:ph type="title"/>
          </p:nvPr>
        </p:nvSpPr>
        <p:spPr/>
        <p:txBody>
          <a:bodyPr/>
          <a:lstStyle/>
          <a:p>
            <a:r>
              <a:rPr lang="en-US" dirty="0"/>
              <a:t>ASP.NET Core Localization Middleware</a:t>
            </a:r>
          </a:p>
        </p:txBody>
      </p:sp>
      <p:sp>
        <p:nvSpPr>
          <p:cNvPr id="3" name="Content Placeholder 2">
            <a:extLst>
              <a:ext uri="{FF2B5EF4-FFF2-40B4-BE49-F238E27FC236}">
                <a16:creationId xmlns:a16="http://schemas.microsoft.com/office/drawing/2014/main" id="{5714985C-A802-451F-B985-D7DFF88219D3}"/>
              </a:ext>
            </a:extLst>
          </p:cNvPr>
          <p:cNvSpPr>
            <a:spLocks noGrp="1"/>
          </p:cNvSpPr>
          <p:nvPr>
            <p:ph idx="1"/>
          </p:nvPr>
        </p:nvSpPr>
        <p:spPr/>
        <p:txBody>
          <a:bodyPr/>
          <a:lstStyle/>
          <a:p>
            <a:pPr marL="0" indent="0">
              <a:buNone/>
            </a:pPr>
            <a:r>
              <a:rPr lang="en-US" dirty="0" err="1"/>
              <a:t>services.AddLocalization</a:t>
            </a:r>
            <a:r>
              <a:rPr lang="en-US" dirty="0"/>
              <a:t>(options =&gt; </a:t>
            </a:r>
            <a:r>
              <a:rPr lang="en-US" dirty="0" err="1"/>
              <a:t>options.ResourcesPath</a:t>
            </a:r>
            <a:r>
              <a:rPr lang="en-US" dirty="0"/>
              <a:t> = "Resources");</a:t>
            </a:r>
          </a:p>
          <a:p>
            <a:pPr marL="0" indent="0">
              <a:buNone/>
            </a:pPr>
            <a:endParaRPr lang="en-US" dirty="0"/>
          </a:p>
          <a:p>
            <a:pPr marL="0" indent="0">
              <a:buNone/>
            </a:pPr>
            <a:r>
              <a:rPr lang="en-US" dirty="0" err="1"/>
              <a:t>services.AddMvc</a:t>
            </a:r>
            <a:r>
              <a:rPr lang="en-US" dirty="0"/>
              <a:t>()                       .</a:t>
            </a:r>
            <a:r>
              <a:rPr lang="en-US" dirty="0" err="1"/>
              <a:t>AddViewLocalization</a:t>
            </a:r>
            <a:r>
              <a:rPr lang="en-US" dirty="0"/>
              <a:t>(</a:t>
            </a:r>
            <a:r>
              <a:rPr lang="en-US" dirty="0" err="1"/>
              <a:t>LanguageViewLocationExpanderFormat.Suffix</a:t>
            </a:r>
            <a:r>
              <a:rPr lang="en-US" dirty="0"/>
              <a:t>)</a:t>
            </a:r>
          </a:p>
          <a:p>
            <a:pPr marL="0" indent="0">
              <a:buNone/>
            </a:pPr>
            <a:r>
              <a:rPr lang="en-US" dirty="0"/>
              <a:t>.</a:t>
            </a:r>
            <a:r>
              <a:rPr lang="en-US" dirty="0" err="1"/>
              <a:t>AddDataAnnotationsLocalization</a:t>
            </a:r>
            <a:r>
              <a:rPr lang="en-US" dirty="0"/>
              <a:t>();</a:t>
            </a:r>
          </a:p>
        </p:txBody>
      </p:sp>
    </p:spTree>
    <p:extLst>
      <p:ext uri="{BB962C8B-B14F-4D97-AF65-F5344CB8AC3E}">
        <p14:creationId xmlns:p14="http://schemas.microsoft.com/office/powerpoint/2010/main" val="312096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C6BBBC-DA5E-43DA-8E2A-242B1BBDD45B}"/>
              </a:ext>
            </a:extLst>
          </p:cNvPr>
          <p:cNvSpPr txBox="1"/>
          <p:nvPr/>
        </p:nvSpPr>
        <p:spPr>
          <a:xfrm>
            <a:off x="551145" y="400833"/>
            <a:ext cx="11248373" cy="4524315"/>
          </a:xfrm>
          <a:prstGeom prst="rect">
            <a:avLst/>
          </a:prstGeom>
          <a:noFill/>
        </p:spPr>
        <p:txBody>
          <a:bodyPr wrap="square" rtlCol="0">
            <a:spAutoFit/>
          </a:bodyPr>
          <a:lstStyle/>
          <a:p>
            <a:r>
              <a:rPr lang="en-US" sz="2400" dirty="0" err="1"/>
              <a:t>var</a:t>
            </a:r>
            <a:r>
              <a:rPr lang="en-US" sz="2400" dirty="0"/>
              <a:t> </a:t>
            </a:r>
            <a:r>
              <a:rPr lang="en-US" sz="2400" dirty="0" err="1"/>
              <a:t>supportedCultures</a:t>
            </a:r>
            <a:r>
              <a:rPr lang="en-US" sz="2400" dirty="0"/>
              <a:t> = new[] {</a:t>
            </a:r>
          </a:p>
          <a:p>
            <a:pPr lvl="1"/>
            <a:r>
              <a:rPr lang="en-US" sz="2400" dirty="0"/>
              <a:t>new </a:t>
            </a:r>
            <a:r>
              <a:rPr lang="en-US" sz="2400" dirty="0" err="1"/>
              <a:t>CultureInfo</a:t>
            </a:r>
            <a:r>
              <a:rPr lang="en-US" sz="2400" dirty="0"/>
              <a:t>(</a:t>
            </a:r>
            <a:r>
              <a:rPr lang="en-US" sz="2400" dirty="0" err="1"/>
              <a:t>enUSCulture</a:t>
            </a:r>
            <a:r>
              <a:rPr lang="en-US" sz="2400" dirty="0"/>
              <a:t>), new </a:t>
            </a:r>
            <a:r>
              <a:rPr lang="en-US" sz="2400" dirty="0" err="1"/>
              <a:t>CultureInfo</a:t>
            </a:r>
            <a:r>
              <a:rPr lang="en-US" sz="2400" dirty="0"/>
              <a:t>("</a:t>
            </a:r>
            <a:r>
              <a:rPr lang="en-US" sz="2400" dirty="0" err="1"/>
              <a:t>en</a:t>
            </a:r>
            <a:r>
              <a:rPr lang="en-US" sz="2400" dirty="0"/>
              <a:t>-AU"), new </a:t>
            </a:r>
            <a:r>
              <a:rPr lang="en-US" sz="2400" dirty="0" err="1"/>
              <a:t>CultureInfo</a:t>
            </a:r>
            <a:r>
              <a:rPr lang="en-US" sz="2400" dirty="0"/>
              <a:t>("</a:t>
            </a:r>
            <a:r>
              <a:rPr lang="en-US" sz="2400" dirty="0" err="1"/>
              <a:t>en</a:t>
            </a:r>
            <a:r>
              <a:rPr lang="en-US" sz="2400" dirty="0"/>
              <a:t>-GB"), new </a:t>
            </a:r>
            <a:r>
              <a:rPr lang="en-US" sz="2400" dirty="0" err="1"/>
              <a:t>CultureInfo</a:t>
            </a:r>
            <a:r>
              <a:rPr lang="en-US" sz="2400" dirty="0"/>
              <a:t>("</a:t>
            </a:r>
            <a:r>
              <a:rPr lang="en-US" sz="2400" dirty="0" err="1"/>
              <a:t>en</a:t>
            </a:r>
            <a:r>
              <a:rPr lang="en-US" sz="2400" dirty="0"/>
              <a:t>"),</a:t>
            </a:r>
          </a:p>
          <a:p>
            <a:pPr lvl="1"/>
            <a:r>
              <a:rPr lang="en-US" sz="2400" dirty="0"/>
              <a:t>new </a:t>
            </a:r>
            <a:r>
              <a:rPr lang="en-US" sz="2400" dirty="0" err="1"/>
              <a:t>CultureInfo</a:t>
            </a:r>
            <a:r>
              <a:rPr lang="en-US" sz="2400" dirty="0"/>
              <a:t>("</a:t>
            </a:r>
            <a:r>
              <a:rPr lang="en-US" sz="2400" dirty="0" err="1"/>
              <a:t>es</a:t>
            </a:r>
            <a:r>
              <a:rPr lang="en-US" sz="2400" dirty="0"/>
              <a:t>-ES"), new </a:t>
            </a:r>
            <a:r>
              <a:rPr lang="en-US" sz="2400" dirty="0" err="1"/>
              <a:t>CultureInfo</a:t>
            </a:r>
            <a:r>
              <a:rPr lang="en-US" sz="2400" dirty="0"/>
              <a:t>("</a:t>
            </a:r>
            <a:r>
              <a:rPr lang="en-US" sz="2400" dirty="0" err="1"/>
              <a:t>es</a:t>
            </a:r>
            <a:r>
              <a:rPr lang="en-US" sz="2400" dirty="0"/>
              <a:t>-MX"), new </a:t>
            </a:r>
            <a:r>
              <a:rPr lang="en-US" sz="2400" dirty="0" err="1"/>
              <a:t>CultureInfo</a:t>
            </a:r>
            <a:r>
              <a:rPr lang="en-US" sz="2400" dirty="0"/>
              <a:t>("</a:t>
            </a:r>
            <a:r>
              <a:rPr lang="en-US" sz="2400" dirty="0" err="1"/>
              <a:t>es</a:t>
            </a:r>
            <a:r>
              <a:rPr lang="en-US" sz="2400" dirty="0"/>
              <a:t>"),</a:t>
            </a:r>
          </a:p>
          <a:p>
            <a:pPr lvl="1"/>
            <a:r>
              <a:rPr lang="en-US" sz="2400" dirty="0"/>
              <a:t>new </a:t>
            </a:r>
            <a:r>
              <a:rPr lang="en-US" sz="2400" dirty="0" err="1"/>
              <a:t>CultureInfo</a:t>
            </a:r>
            <a:r>
              <a:rPr lang="en-US" sz="2400" dirty="0"/>
              <a:t>("</a:t>
            </a:r>
            <a:r>
              <a:rPr lang="en-US" sz="2400" dirty="0" err="1"/>
              <a:t>fr</a:t>
            </a:r>
            <a:r>
              <a:rPr lang="en-US" sz="2400" dirty="0"/>
              <a:t>-FR"), new </a:t>
            </a:r>
            <a:r>
              <a:rPr lang="en-US" sz="2400" dirty="0" err="1"/>
              <a:t>CultureInfo</a:t>
            </a:r>
            <a:r>
              <a:rPr lang="en-US" sz="2400" dirty="0"/>
              <a:t>("</a:t>
            </a:r>
            <a:r>
              <a:rPr lang="en-US" sz="2400" dirty="0" err="1"/>
              <a:t>fr</a:t>
            </a:r>
            <a:r>
              <a:rPr lang="en-US" sz="2400" dirty="0"/>
              <a:t>"),};</a:t>
            </a:r>
          </a:p>
          <a:p>
            <a:endParaRPr lang="en-US" sz="2400" dirty="0"/>
          </a:p>
          <a:p>
            <a:r>
              <a:rPr lang="en-US" sz="2400" dirty="0" err="1"/>
              <a:t>app.</a:t>
            </a:r>
            <a:r>
              <a:rPr lang="en-US" sz="2400" b="1" dirty="0" err="1"/>
              <a:t>UseRequestLocalization</a:t>
            </a:r>
            <a:r>
              <a:rPr lang="en-US" sz="2400" dirty="0"/>
              <a:t>(new </a:t>
            </a:r>
            <a:r>
              <a:rPr lang="en-US" sz="2400" dirty="0" err="1"/>
              <a:t>RequestLocalizationOptions</a:t>
            </a:r>
            <a:r>
              <a:rPr lang="en-US" sz="2400" dirty="0"/>
              <a:t> {</a:t>
            </a:r>
          </a:p>
          <a:p>
            <a:pPr lvl="1"/>
            <a:r>
              <a:rPr lang="en-US" sz="2400" dirty="0" err="1"/>
              <a:t>DefaultRequestCulture</a:t>
            </a:r>
            <a:r>
              <a:rPr lang="en-US" sz="2400" dirty="0"/>
              <a:t> = new </a:t>
            </a:r>
            <a:r>
              <a:rPr lang="en-US" sz="2400" dirty="0" err="1"/>
              <a:t>RequestCulture</a:t>
            </a:r>
            <a:r>
              <a:rPr lang="en-US" sz="2400" dirty="0"/>
              <a:t>(</a:t>
            </a:r>
            <a:r>
              <a:rPr lang="en-US" sz="2400" dirty="0" err="1"/>
              <a:t>enUSCulture</a:t>
            </a:r>
            <a:r>
              <a:rPr lang="en-US" sz="2400" dirty="0"/>
              <a:t>),</a:t>
            </a:r>
          </a:p>
          <a:p>
            <a:pPr lvl="1"/>
            <a:r>
              <a:rPr lang="en-US" sz="2400" dirty="0"/>
              <a:t>// Formatting numbers, dates, </a:t>
            </a:r>
            <a:r>
              <a:rPr lang="en-US" sz="2400" dirty="0" err="1"/>
              <a:t>etc</a:t>
            </a:r>
            <a:endParaRPr lang="en-US" sz="2400" dirty="0"/>
          </a:p>
          <a:p>
            <a:pPr lvl="1"/>
            <a:r>
              <a:rPr lang="en-US" sz="2400" b="1" dirty="0" err="1"/>
              <a:t>SupportedCultures</a:t>
            </a:r>
            <a:r>
              <a:rPr lang="en-US" sz="2400" b="1" dirty="0"/>
              <a:t> = </a:t>
            </a:r>
            <a:r>
              <a:rPr lang="en-US" sz="2400" b="1" dirty="0" err="1"/>
              <a:t>supportedCultures</a:t>
            </a:r>
            <a:r>
              <a:rPr lang="en-US" sz="2400" dirty="0"/>
              <a:t>,.</a:t>
            </a:r>
          </a:p>
          <a:p>
            <a:pPr lvl="1"/>
            <a:r>
              <a:rPr lang="en-US" sz="2400" dirty="0"/>
              <a:t>// UI strings that we have localized</a:t>
            </a:r>
          </a:p>
          <a:p>
            <a:pPr lvl="1"/>
            <a:r>
              <a:rPr lang="en-US" sz="2400" b="1" dirty="0" err="1"/>
              <a:t>SupportedUICultures</a:t>
            </a:r>
            <a:r>
              <a:rPr lang="en-US" sz="2400" b="1" dirty="0"/>
              <a:t> = </a:t>
            </a:r>
            <a:r>
              <a:rPr lang="en-US" sz="2400" b="1" dirty="0" err="1"/>
              <a:t>supportedCultures</a:t>
            </a:r>
            <a:r>
              <a:rPr lang="en-US" sz="2400" b="1" dirty="0"/>
              <a:t> </a:t>
            </a:r>
            <a:r>
              <a:rPr lang="en-US" sz="2400" dirty="0"/>
              <a:t>});</a:t>
            </a:r>
          </a:p>
        </p:txBody>
      </p:sp>
    </p:spTree>
    <p:extLst>
      <p:ext uri="{BB962C8B-B14F-4D97-AF65-F5344CB8AC3E}">
        <p14:creationId xmlns:p14="http://schemas.microsoft.com/office/powerpoint/2010/main" val="108579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4FCF-B0F3-49F8-8B6C-A6601F610447}"/>
              </a:ext>
            </a:extLst>
          </p:cNvPr>
          <p:cNvSpPr>
            <a:spLocks noGrp="1"/>
          </p:cNvSpPr>
          <p:nvPr>
            <p:ph type="title"/>
          </p:nvPr>
        </p:nvSpPr>
        <p:spPr/>
        <p:txBody>
          <a:bodyPr/>
          <a:lstStyle/>
          <a:p>
            <a:r>
              <a:rPr lang="en-US" dirty="0"/>
              <a:t>Internationalization</a:t>
            </a:r>
          </a:p>
        </p:txBody>
      </p:sp>
      <p:sp>
        <p:nvSpPr>
          <p:cNvPr id="3" name="Content Placeholder 2">
            <a:extLst>
              <a:ext uri="{FF2B5EF4-FFF2-40B4-BE49-F238E27FC236}">
                <a16:creationId xmlns:a16="http://schemas.microsoft.com/office/drawing/2014/main" id="{19C63C6E-3408-491A-AD4D-F314133E976A}"/>
              </a:ext>
            </a:extLst>
          </p:cNvPr>
          <p:cNvSpPr>
            <a:spLocks noGrp="1"/>
          </p:cNvSpPr>
          <p:nvPr>
            <p:ph idx="1"/>
          </p:nvPr>
        </p:nvSpPr>
        <p:spPr/>
        <p:txBody>
          <a:bodyPr/>
          <a:lstStyle/>
          <a:p>
            <a:pPr marL="0" indent="0">
              <a:buNone/>
            </a:pPr>
            <a:r>
              <a:rPr lang="en-US" dirty="0"/>
              <a:t>Planning and implementing products and services so that they can easily be adapted to specific local languages and cultures through a process called localization. </a:t>
            </a:r>
          </a:p>
        </p:txBody>
      </p:sp>
    </p:spTree>
    <p:extLst>
      <p:ext uri="{BB962C8B-B14F-4D97-AF65-F5344CB8AC3E}">
        <p14:creationId xmlns:p14="http://schemas.microsoft.com/office/powerpoint/2010/main" val="138124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CD66-3A36-4606-BE90-890E3A708A76}"/>
              </a:ext>
            </a:extLst>
          </p:cNvPr>
          <p:cNvSpPr>
            <a:spLocks noGrp="1"/>
          </p:cNvSpPr>
          <p:nvPr>
            <p:ph type="title"/>
          </p:nvPr>
        </p:nvSpPr>
        <p:spPr/>
        <p:txBody>
          <a:bodyPr/>
          <a:lstStyle/>
          <a:p>
            <a:r>
              <a:rPr lang="en-US" dirty="0"/>
              <a:t>ASP.NET Localization implementation</a:t>
            </a:r>
          </a:p>
        </p:txBody>
      </p:sp>
      <p:sp>
        <p:nvSpPr>
          <p:cNvPr id="3" name="Content Placeholder 2">
            <a:extLst>
              <a:ext uri="{FF2B5EF4-FFF2-40B4-BE49-F238E27FC236}">
                <a16:creationId xmlns:a16="http://schemas.microsoft.com/office/drawing/2014/main" id="{5B1B63A1-AE4C-4603-A381-3542F14A36CF}"/>
              </a:ext>
            </a:extLst>
          </p:cNvPr>
          <p:cNvSpPr>
            <a:spLocks noGrp="1"/>
          </p:cNvSpPr>
          <p:nvPr>
            <p:ph idx="1"/>
          </p:nvPr>
        </p:nvSpPr>
        <p:spPr/>
        <p:txBody>
          <a:bodyPr/>
          <a:lstStyle/>
          <a:p>
            <a:r>
              <a:rPr lang="en-US" dirty="0" err="1"/>
              <a:t>CultureInfo</a:t>
            </a:r>
            <a:endParaRPr lang="en-US" dirty="0"/>
          </a:p>
          <a:p>
            <a:r>
              <a:rPr lang="en-US" dirty="0" err="1"/>
              <a:t>CultureInfo.CurrentCulture</a:t>
            </a:r>
            <a:endParaRPr lang="en-US" dirty="0"/>
          </a:p>
          <a:p>
            <a:r>
              <a:rPr lang="en-US" dirty="0" err="1"/>
              <a:t>CultureInfo.CurrentUICulture</a:t>
            </a:r>
            <a:r>
              <a:rPr lang="en-US" dirty="0"/>
              <a:t> </a:t>
            </a:r>
          </a:p>
          <a:p>
            <a:r>
              <a:rPr lang="en-US" dirty="0"/>
              <a:t>Resource Files</a:t>
            </a:r>
          </a:p>
          <a:p>
            <a:r>
              <a:rPr lang="en-US" dirty="0"/>
              <a:t>Culture Fallback</a:t>
            </a:r>
          </a:p>
          <a:p>
            <a:pPr lvl="1"/>
            <a:r>
              <a:rPr lang="en-US" dirty="0"/>
              <a:t>Select a language</a:t>
            </a:r>
          </a:p>
        </p:txBody>
      </p:sp>
    </p:spTree>
    <p:extLst>
      <p:ext uri="{BB962C8B-B14F-4D97-AF65-F5344CB8AC3E}">
        <p14:creationId xmlns:p14="http://schemas.microsoft.com/office/powerpoint/2010/main" val="427800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CA71-CDAF-4210-A6B0-F905F2D34475}"/>
              </a:ext>
            </a:extLst>
          </p:cNvPr>
          <p:cNvSpPr>
            <a:spLocks noGrp="1"/>
          </p:cNvSpPr>
          <p:nvPr>
            <p:ph type="title"/>
          </p:nvPr>
        </p:nvSpPr>
        <p:spPr/>
        <p:txBody>
          <a:bodyPr/>
          <a:lstStyle/>
          <a:p>
            <a:r>
              <a:rPr lang="en-US" dirty="0"/>
              <a:t>Controllers/Areas localization</a:t>
            </a:r>
          </a:p>
        </p:txBody>
      </p:sp>
      <p:sp>
        <p:nvSpPr>
          <p:cNvPr id="3" name="Content Placeholder 2">
            <a:extLst>
              <a:ext uri="{FF2B5EF4-FFF2-40B4-BE49-F238E27FC236}">
                <a16:creationId xmlns:a16="http://schemas.microsoft.com/office/drawing/2014/main" id="{EE10B464-1FA0-4C9A-9645-5E0E8ADBC4DA}"/>
              </a:ext>
            </a:extLst>
          </p:cNvPr>
          <p:cNvSpPr>
            <a:spLocks noGrp="1"/>
          </p:cNvSpPr>
          <p:nvPr>
            <p:ph idx="1"/>
          </p:nvPr>
        </p:nvSpPr>
        <p:spPr/>
        <p:txBody>
          <a:bodyPr/>
          <a:lstStyle/>
          <a:p>
            <a:r>
              <a:rPr lang="en-US" dirty="0"/>
              <a:t>You can partition your localized strings by controller, area, or have just one container.</a:t>
            </a:r>
          </a:p>
        </p:txBody>
      </p:sp>
    </p:spTree>
    <p:extLst>
      <p:ext uri="{BB962C8B-B14F-4D97-AF65-F5344CB8AC3E}">
        <p14:creationId xmlns:p14="http://schemas.microsoft.com/office/powerpoint/2010/main" val="2902972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E0B2-FD59-4A88-99C3-CC7122018A97}"/>
              </a:ext>
            </a:extLst>
          </p:cNvPr>
          <p:cNvSpPr>
            <a:spLocks noGrp="1"/>
          </p:cNvSpPr>
          <p:nvPr>
            <p:ph type="title"/>
          </p:nvPr>
        </p:nvSpPr>
        <p:spPr/>
        <p:txBody>
          <a:bodyPr/>
          <a:lstStyle/>
          <a:p>
            <a:r>
              <a:rPr lang="en-US" dirty="0" err="1"/>
              <a:t>IStringLocalizer</a:t>
            </a:r>
            <a:r>
              <a:rPr lang="en-US" dirty="0"/>
              <a:t> and </a:t>
            </a:r>
            <a:r>
              <a:rPr lang="en-US" dirty="0" err="1"/>
              <a:t>IStringLocalizer</a:t>
            </a:r>
            <a:r>
              <a:rPr lang="en-US" dirty="0"/>
              <a:t>&lt;T&gt;</a:t>
            </a:r>
          </a:p>
        </p:txBody>
      </p:sp>
      <p:sp>
        <p:nvSpPr>
          <p:cNvPr id="3" name="Content Placeholder 2">
            <a:extLst>
              <a:ext uri="{FF2B5EF4-FFF2-40B4-BE49-F238E27FC236}">
                <a16:creationId xmlns:a16="http://schemas.microsoft.com/office/drawing/2014/main" id="{F8C3B31A-9E46-4C80-9A69-982023E77CE6}"/>
              </a:ext>
            </a:extLst>
          </p:cNvPr>
          <p:cNvSpPr>
            <a:spLocks noGrp="1"/>
          </p:cNvSpPr>
          <p:nvPr>
            <p:ph idx="1"/>
          </p:nvPr>
        </p:nvSpPr>
        <p:spPr>
          <a:xfrm>
            <a:off x="838200" y="1598796"/>
            <a:ext cx="10701670" cy="5032375"/>
          </a:xfrm>
        </p:spPr>
        <p:txBody>
          <a:bodyPr>
            <a:noAutofit/>
          </a:bodyPr>
          <a:lstStyle/>
          <a:p>
            <a:pPr marL="0" indent="0">
              <a:buNone/>
            </a:pPr>
            <a:r>
              <a:rPr lang="en-US" sz="2400" dirty="0"/>
              <a:t>[Route("</a:t>
            </a:r>
            <a:r>
              <a:rPr lang="en-US" sz="2400" dirty="0" err="1"/>
              <a:t>api</a:t>
            </a:r>
            <a:r>
              <a:rPr lang="en-US" sz="2400" dirty="0"/>
              <a:t>/[controller]")]</a:t>
            </a:r>
          </a:p>
          <a:p>
            <a:pPr marL="0" indent="0">
              <a:buNone/>
            </a:pPr>
            <a:r>
              <a:rPr lang="en-US" sz="2400" dirty="0"/>
              <a:t>public class </a:t>
            </a:r>
            <a:r>
              <a:rPr lang="en-US" sz="2400" dirty="0" err="1"/>
              <a:t>AboutController</a:t>
            </a:r>
            <a:r>
              <a:rPr lang="en-US" sz="2400" dirty="0"/>
              <a:t> : Controller     {</a:t>
            </a:r>
          </a:p>
          <a:p>
            <a:pPr marL="0" indent="0">
              <a:buNone/>
            </a:pPr>
            <a:r>
              <a:rPr lang="en-US" sz="2400" dirty="0"/>
              <a:t>    private </a:t>
            </a:r>
            <a:r>
              <a:rPr lang="en-US" sz="2400" dirty="0" err="1"/>
              <a:t>readonly</a:t>
            </a:r>
            <a:r>
              <a:rPr lang="en-US" sz="2400" dirty="0"/>
              <a:t> </a:t>
            </a:r>
            <a:r>
              <a:rPr lang="en-US" sz="2400" dirty="0" err="1"/>
              <a:t>IStringLocalizer</a:t>
            </a:r>
            <a:r>
              <a:rPr lang="en-US" sz="2400" dirty="0"/>
              <a:t>&lt;</a:t>
            </a:r>
            <a:r>
              <a:rPr lang="en-US" sz="2400" dirty="0" err="1"/>
              <a:t>AboutController</a:t>
            </a:r>
            <a:r>
              <a:rPr lang="en-US" sz="2400" dirty="0"/>
              <a:t>&gt; _localizer;</a:t>
            </a:r>
          </a:p>
          <a:p>
            <a:pPr marL="0" indent="0">
              <a:buNone/>
            </a:pPr>
            <a:r>
              <a:rPr lang="en-US" sz="2400" dirty="0"/>
              <a:t>    public </a:t>
            </a:r>
            <a:r>
              <a:rPr lang="en-US" sz="2400" dirty="0" err="1"/>
              <a:t>AboutController</a:t>
            </a:r>
            <a:endParaRPr lang="en-US" sz="2400" dirty="0"/>
          </a:p>
          <a:p>
            <a:pPr marL="0" indent="0">
              <a:buNone/>
            </a:pPr>
            <a:r>
              <a:rPr lang="en-US" sz="2400" dirty="0"/>
              <a:t>	(</a:t>
            </a:r>
            <a:r>
              <a:rPr lang="en-US" sz="2400" dirty="0" err="1"/>
              <a:t>IStringLocalizer</a:t>
            </a:r>
            <a:r>
              <a:rPr lang="en-US" sz="2400" dirty="0"/>
              <a:t>&lt;</a:t>
            </a:r>
            <a:r>
              <a:rPr lang="en-US" sz="2400" dirty="0" err="1"/>
              <a:t>AboutController</a:t>
            </a:r>
            <a:r>
              <a:rPr lang="en-US" sz="2400" dirty="0"/>
              <a:t>&gt; localizer)  </a:t>
            </a:r>
          </a:p>
          <a:p>
            <a:pPr marL="0" indent="0">
              <a:buNone/>
            </a:pPr>
            <a:r>
              <a:rPr lang="en-US" sz="2400" dirty="0"/>
              <a:t>		 {_localizer = localizer; }</a:t>
            </a:r>
          </a:p>
          <a:p>
            <a:pPr marL="0" indent="0">
              <a:buNone/>
            </a:pPr>
            <a:r>
              <a:rPr lang="en-US" sz="2400" dirty="0"/>
              <a:t>    [</a:t>
            </a:r>
            <a:r>
              <a:rPr lang="en-US" sz="2400" dirty="0" err="1"/>
              <a:t>HttpGet</a:t>
            </a:r>
            <a:r>
              <a:rPr lang="en-US" sz="2400" dirty="0"/>
              <a:t>]</a:t>
            </a:r>
          </a:p>
          <a:p>
            <a:pPr marL="0" indent="0">
              <a:buNone/>
            </a:pPr>
            <a:r>
              <a:rPr lang="en-US" sz="2400" dirty="0"/>
              <a:t>    public string Get()   {</a:t>
            </a:r>
          </a:p>
          <a:p>
            <a:pPr marL="0" indent="0">
              <a:buNone/>
            </a:pPr>
            <a:r>
              <a:rPr lang="en-US" sz="2400" dirty="0"/>
              <a:t>        return _localizer["About Title"];</a:t>
            </a:r>
          </a:p>
          <a:p>
            <a:pPr marL="0" indent="0">
              <a:buNone/>
            </a:pPr>
            <a:r>
              <a:rPr lang="en-US" sz="2400" dirty="0"/>
              <a:t>    } </a:t>
            </a:r>
          </a:p>
          <a:p>
            <a:pPr marL="0" indent="0">
              <a:buNone/>
            </a:pPr>
            <a:r>
              <a:rPr lang="en-US" sz="2400" dirty="0"/>
              <a:t>}</a:t>
            </a:r>
          </a:p>
        </p:txBody>
      </p:sp>
    </p:spTree>
    <p:extLst>
      <p:ext uri="{BB962C8B-B14F-4D97-AF65-F5344CB8AC3E}">
        <p14:creationId xmlns:p14="http://schemas.microsoft.com/office/powerpoint/2010/main" val="1001260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DDF8-C91B-4589-86B9-F740C5FCC568}"/>
              </a:ext>
            </a:extLst>
          </p:cNvPr>
          <p:cNvSpPr>
            <a:spLocks noGrp="1"/>
          </p:cNvSpPr>
          <p:nvPr>
            <p:ph type="title"/>
          </p:nvPr>
        </p:nvSpPr>
        <p:spPr/>
        <p:txBody>
          <a:bodyPr/>
          <a:lstStyle/>
          <a:p>
            <a:r>
              <a:rPr lang="en-US" dirty="0" err="1"/>
              <a:t>IHtmlLocalizer</a:t>
            </a:r>
            <a:r>
              <a:rPr lang="en-US" dirty="0"/>
              <a:t> and </a:t>
            </a:r>
            <a:r>
              <a:rPr lang="en-US" dirty="0" err="1"/>
              <a:t>IHtmlLocalizer</a:t>
            </a:r>
            <a:r>
              <a:rPr lang="en-US" dirty="0"/>
              <a:t>&lt;T&gt;</a:t>
            </a:r>
          </a:p>
        </p:txBody>
      </p:sp>
      <p:sp>
        <p:nvSpPr>
          <p:cNvPr id="3" name="Content Placeholder 2">
            <a:extLst>
              <a:ext uri="{FF2B5EF4-FFF2-40B4-BE49-F238E27FC236}">
                <a16:creationId xmlns:a16="http://schemas.microsoft.com/office/drawing/2014/main" id="{DE15D10F-5197-4535-AA50-788899069AE3}"/>
              </a:ext>
            </a:extLst>
          </p:cNvPr>
          <p:cNvSpPr>
            <a:spLocks noGrp="1"/>
          </p:cNvSpPr>
          <p:nvPr>
            <p:ph idx="1"/>
          </p:nvPr>
        </p:nvSpPr>
        <p:spPr>
          <a:xfrm>
            <a:off x="838200" y="1527840"/>
            <a:ext cx="10822172" cy="5330160"/>
          </a:xfrm>
        </p:spPr>
        <p:txBody>
          <a:bodyPr>
            <a:noAutofit/>
          </a:bodyPr>
          <a:lstStyle/>
          <a:p>
            <a:pPr marL="0" indent="0">
              <a:buNone/>
            </a:pPr>
            <a:r>
              <a:rPr lang="en-US" dirty="0"/>
              <a:t>public class </a:t>
            </a:r>
            <a:r>
              <a:rPr lang="en-US" dirty="0" err="1"/>
              <a:t>BookController</a:t>
            </a:r>
            <a:r>
              <a:rPr lang="en-US" dirty="0"/>
              <a:t> : Controller {</a:t>
            </a:r>
          </a:p>
          <a:p>
            <a:pPr marL="0" indent="0">
              <a:buNone/>
            </a:pPr>
            <a:r>
              <a:rPr lang="en-US" dirty="0"/>
              <a:t>    private </a:t>
            </a:r>
            <a:r>
              <a:rPr lang="en-US" dirty="0" err="1"/>
              <a:t>readonly</a:t>
            </a:r>
            <a:r>
              <a:rPr lang="en-US" dirty="0"/>
              <a:t> </a:t>
            </a:r>
            <a:r>
              <a:rPr lang="en-US" dirty="0" err="1"/>
              <a:t>IHtmlLocalizer</a:t>
            </a:r>
            <a:r>
              <a:rPr lang="en-US" dirty="0"/>
              <a:t>&lt;</a:t>
            </a:r>
            <a:r>
              <a:rPr lang="en-US" dirty="0" err="1"/>
              <a:t>BookController</a:t>
            </a:r>
            <a:r>
              <a:rPr lang="en-US" dirty="0"/>
              <a:t>&gt; _localizer;</a:t>
            </a:r>
          </a:p>
          <a:p>
            <a:pPr marL="0" indent="0">
              <a:buNone/>
            </a:pPr>
            <a:r>
              <a:rPr lang="en-US" dirty="0">
                <a:solidFill>
                  <a:schemeClr val="tx1">
                    <a:lumMod val="95000"/>
                    <a:lumOff val="5000"/>
                  </a:schemeClr>
                </a:solidFill>
              </a:rPr>
              <a:t>    public </a:t>
            </a:r>
            <a:r>
              <a:rPr lang="en-US" dirty="0" err="1">
                <a:solidFill>
                  <a:schemeClr val="tx1">
                    <a:lumMod val="95000"/>
                    <a:lumOff val="5000"/>
                  </a:schemeClr>
                </a:solidFill>
              </a:rPr>
              <a:t>BookController</a:t>
            </a:r>
            <a:r>
              <a:rPr lang="en-US" dirty="0">
                <a:solidFill>
                  <a:schemeClr val="tx1">
                    <a:lumMod val="95000"/>
                    <a:lumOff val="5000"/>
                  </a:schemeClr>
                </a:solidFill>
              </a:rPr>
              <a:t>(</a:t>
            </a:r>
            <a:r>
              <a:rPr lang="en-US" dirty="0" err="1">
                <a:solidFill>
                  <a:schemeClr val="tx1">
                    <a:lumMod val="95000"/>
                    <a:lumOff val="5000"/>
                  </a:schemeClr>
                </a:solidFill>
              </a:rPr>
              <a:t>IHtmlLocalizer</a:t>
            </a:r>
            <a:r>
              <a:rPr lang="en-US" dirty="0">
                <a:solidFill>
                  <a:schemeClr val="tx1">
                    <a:lumMod val="95000"/>
                    <a:lumOff val="5000"/>
                  </a:schemeClr>
                </a:solidFill>
              </a:rPr>
              <a:t>&lt;</a:t>
            </a:r>
            <a:r>
              <a:rPr lang="en-US" dirty="0" err="1">
                <a:solidFill>
                  <a:schemeClr val="tx1">
                    <a:lumMod val="95000"/>
                    <a:lumOff val="5000"/>
                  </a:schemeClr>
                </a:solidFill>
              </a:rPr>
              <a:t>BookController</a:t>
            </a:r>
            <a:r>
              <a:rPr lang="en-US" dirty="0">
                <a:solidFill>
                  <a:schemeClr val="tx1">
                    <a:lumMod val="95000"/>
                    <a:lumOff val="5000"/>
                  </a:schemeClr>
                </a:solidFill>
              </a:rPr>
              <a:t>&gt; localizer) { 	_localizer = localizer; </a:t>
            </a:r>
          </a:p>
          <a:p>
            <a:pPr marL="0" indent="0">
              <a:buNone/>
            </a:pPr>
            <a:r>
              <a:rPr lang="en-US" dirty="0">
                <a:solidFill>
                  <a:schemeClr val="tx1">
                    <a:lumMod val="95000"/>
                    <a:lumOff val="5000"/>
                  </a:schemeClr>
                </a:solidFill>
              </a:rPr>
              <a:t>    }</a:t>
            </a:r>
          </a:p>
          <a:p>
            <a:pPr marL="0" indent="0">
              <a:buNone/>
            </a:pPr>
            <a:r>
              <a:rPr lang="en-US" dirty="0"/>
              <a:t>        </a:t>
            </a:r>
          </a:p>
          <a:p>
            <a:pPr marL="0" indent="0">
              <a:buNone/>
            </a:pPr>
            <a:r>
              <a:rPr lang="en-US" dirty="0"/>
              <a:t>    public </a:t>
            </a:r>
            <a:r>
              <a:rPr lang="en-US" dirty="0" err="1"/>
              <a:t>IActionResult</a:t>
            </a:r>
            <a:r>
              <a:rPr lang="en-US" dirty="0"/>
              <a:t> Hello(string name) {</a:t>
            </a:r>
          </a:p>
          <a:p>
            <a:pPr marL="0" indent="0">
              <a:buNone/>
            </a:pPr>
            <a:r>
              <a:rPr lang="en-US" dirty="0">
                <a:solidFill>
                  <a:schemeClr val="tx1">
                    <a:lumMod val="95000"/>
                    <a:lumOff val="5000"/>
                  </a:schemeClr>
                </a:solidFill>
              </a:rPr>
              <a:t>        </a:t>
            </a:r>
            <a:r>
              <a:rPr lang="en-US" dirty="0" err="1">
                <a:solidFill>
                  <a:schemeClr val="tx1">
                    <a:lumMod val="95000"/>
                    <a:lumOff val="5000"/>
                  </a:schemeClr>
                </a:solidFill>
              </a:rPr>
              <a:t>ViewData</a:t>
            </a:r>
            <a:r>
              <a:rPr lang="en-US" dirty="0">
                <a:solidFill>
                  <a:schemeClr val="tx1">
                    <a:lumMod val="95000"/>
                    <a:lumOff val="5000"/>
                  </a:schemeClr>
                </a:solidFill>
              </a:rPr>
              <a:t>["Message"] = _localizer["&lt;b&gt;Hello&lt;/b&gt;&lt;</a:t>
            </a:r>
            <a:r>
              <a:rPr lang="en-US" dirty="0" err="1">
                <a:solidFill>
                  <a:schemeClr val="tx1">
                    <a:lumMod val="95000"/>
                    <a:lumOff val="5000"/>
                  </a:schemeClr>
                </a:solidFill>
              </a:rPr>
              <a:t>i</a:t>
            </a:r>
            <a:r>
              <a:rPr lang="en-US" dirty="0">
                <a:solidFill>
                  <a:schemeClr val="tx1">
                    <a:lumMod val="95000"/>
                    <a:lumOff val="5000"/>
                  </a:schemeClr>
                </a:solidFill>
              </a:rPr>
              <a:t>&gt; {0}&lt;/</a:t>
            </a:r>
            <a:r>
              <a:rPr lang="en-US" dirty="0" err="1">
                <a:solidFill>
                  <a:schemeClr val="tx1">
                    <a:lumMod val="95000"/>
                    <a:lumOff val="5000"/>
                  </a:schemeClr>
                </a:solidFill>
              </a:rPr>
              <a:t>i</a:t>
            </a:r>
            <a:r>
              <a:rPr lang="en-US" dirty="0">
                <a:solidFill>
                  <a:schemeClr val="tx1">
                    <a:lumMod val="95000"/>
                    <a:lumOff val="5000"/>
                  </a:schemeClr>
                </a:solidFill>
              </a:rPr>
              <a:t>&gt;", name];</a:t>
            </a:r>
          </a:p>
          <a:p>
            <a:pPr marL="0" indent="0">
              <a:buNone/>
            </a:pPr>
            <a:r>
              <a:rPr lang="en-US" dirty="0"/>
              <a:t>        return View();</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81434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9871-9339-494D-9FD8-9B4A77D87898}"/>
              </a:ext>
            </a:extLst>
          </p:cNvPr>
          <p:cNvSpPr>
            <a:spLocks noGrp="1"/>
          </p:cNvSpPr>
          <p:nvPr>
            <p:ph type="title"/>
          </p:nvPr>
        </p:nvSpPr>
        <p:spPr/>
        <p:txBody>
          <a:bodyPr/>
          <a:lstStyle/>
          <a:p>
            <a:r>
              <a:rPr lang="en-US" dirty="0" err="1"/>
              <a:t>IViewLocalizer</a:t>
            </a:r>
            <a:endParaRPr lang="en-US" dirty="0"/>
          </a:p>
        </p:txBody>
      </p:sp>
      <p:sp>
        <p:nvSpPr>
          <p:cNvPr id="3" name="Content Placeholder 2">
            <a:extLst>
              <a:ext uri="{FF2B5EF4-FFF2-40B4-BE49-F238E27FC236}">
                <a16:creationId xmlns:a16="http://schemas.microsoft.com/office/drawing/2014/main" id="{1B400590-0FDB-4110-9606-1315FC847B10}"/>
              </a:ext>
            </a:extLst>
          </p:cNvPr>
          <p:cNvSpPr>
            <a:spLocks noGrp="1"/>
          </p:cNvSpPr>
          <p:nvPr>
            <p:ph idx="1"/>
          </p:nvPr>
        </p:nvSpPr>
        <p:spPr/>
        <p:txBody>
          <a:bodyPr/>
          <a:lstStyle/>
          <a:p>
            <a:r>
              <a:rPr lang="en-US" dirty="0" err="1"/>
              <a:t>ViewLocalizer</a:t>
            </a:r>
            <a:r>
              <a:rPr lang="en-US" dirty="0"/>
              <a:t> is a class that can be used in Razor views to get access to translations for the specific view. </a:t>
            </a:r>
          </a:p>
          <a:p>
            <a:r>
              <a:rPr lang="en-US" dirty="0"/>
              <a:t>Razor generates a class but you can't reference the class name. </a:t>
            </a:r>
            <a:r>
              <a:rPr lang="en-US" dirty="0" err="1"/>
              <a:t>ViewLocalizer</a:t>
            </a:r>
            <a:r>
              <a:rPr lang="en-US" dirty="0"/>
              <a:t> exists because of this reason.</a:t>
            </a:r>
          </a:p>
          <a:p>
            <a:endParaRPr lang="en-US" dirty="0"/>
          </a:p>
        </p:txBody>
      </p:sp>
      <p:sp>
        <p:nvSpPr>
          <p:cNvPr id="4" name="Rectangle 3">
            <a:extLst>
              <a:ext uri="{FF2B5EF4-FFF2-40B4-BE49-F238E27FC236}">
                <a16:creationId xmlns:a16="http://schemas.microsoft.com/office/drawing/2014/main" id="{76D2FF9F-1438-4DBB-903E-8DC6A267C210}"/>
              </a:ext>
            </a:extLst>
          </p:cNvPr>
          <p:cNvSpPr/>
          <p:nvPr/>
        </p:nvSpPr>
        <p:spPr>
          <a:xfrm>
            <a:off x="1188222" y="4001294"/>
            <a:ext cx="4237057" cy="369332"/>
          </a:xfrm>
          <a:prstGeom prst="rect">
            <a:avLst/>
          </a:prstGeom>
        </p:spPr>
        <p:txBody>
          <a:bodyPr wrap="none">
            <a:spAutoFit/>
          </a:bodyPr>
          <a:lstStyle/>
          <a:p>
            <a:r>
              <a:rPr lang="en-US" dirty="0">
                <a:solidFill>
                  <a:srgbClr val="AF00DB"/>
                </a:solidFill>
                <a:latin typeface="Consolas" panose="020B0609020204030204" pitchFamily="49" charset="0"/>
              </a:rPr>
              <a:t>@inject</a:t>
            </a:r>
            <a:r>
              <a:rPr lang="en-US" dirty="0">
                <a:solidFill>
                  <a:srgbClr val="000000"/>
                </a:solidFill>
                <a:latin typeface="Consolas" panose="020B0609020204030204" pitchFamily="49" charset="0"/>
              </a:rPr>
              <a:t> </a:t>
            </a:r>
            <a:r>
              <a:rPr lang="en-US" dirty="0" err="1">
                <a:solidFill>
                  <a:srgbClr val="800000"/>
                </a:solidFill>
                <a:latin typeface="Consolas" panose="020B0609020204030204" pitchFamily="49" charset="0"/>
              </a:rPr>
              <a:t>IViewLocalizer</a:t>
            </a:r>
            <a:r>
              <a:rPr lang="en-US" dirty="0">
                <a:solidFill>
                  <a:srgbClr val="AF00DB"/>
                </a:solidFill>
                <a:latin typeface="Consolas" panose="020B0609020204030204" pitchFamily="49" charset="0"/>
              </a:rPr>
              <a:t> </a:t>
            </a:r>
            <a:r>
              <a:rPr lang="en-US" dirty="0">
                <a:solidFill>
                  <a:srgbClr val="000000"/>
                </a:solidFill>
                <a:latin typeface="Consolas" panose="020B0609020204030204" pitchFamily="49" charset="0"/>
              </a:rPr>
              <a:t>Localizer</a:t>
            </a: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92760F0-5E5F-4B4A-91CA-6253D9FE6878}"/>
              </a:ext>
            </a:extLst>
          </p:cNvPr>
          <p:cNvSpPr/>
          <p:nvPr/>
        </p:nvSpPr>
        <p:spPr>
          <a:xfrm>
            <a:off x="1291562" y="4631675"/>
            <a:ext cx="6096000" cy="923330"/>
          </a:xfrm>
          <a:prstGeom prst="rect">
            <a:avLst/>
          </a:prstGeom>
        </p:spPr>
        <p:txBody>
          <a:bodyPr>
            <a:spAutoFit/>
          </a:bodyPr>
          <a:lstStyle/>
          <a:p>
            <a:r>
              <a:rPr lang="en-US" dirty="0">
                <a:solidFill>
                  <a:srgbClr val="AF00DB"/>
                </a:solidFill>
                <a:latin typeface="Consolas" panose="020B0609020204030204" pitchFamily="49" charset="0"/>
              </a:rPr>
              <a:t>@</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err="1">
                <a:solidFill>
                  <a:srgbClr val="AF00DB"/>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Title</a:t>
            </a: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Localizer</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Home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Page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9165E9F-396B-4A22-B538-1A5A7F8B7D4C}"/>
              </a:ext>
            </a:extLst>
          </p:cNvPr>
          <p:cNvSpPr/>
          <p:nvPr/>
        </p:nvSpPr>
        <p:spPr>
          <a:xfrm>
            <a:off x="1291561" y="5816054"/>
            <a:ext cx="9694395" cy="369332"/>
          </a:xfrm>
          <a:prstGeom prst="rect">
            <a:avLst/>
          </a:prstGeom>
        </p:spPr>
        <p:txBody>
          <a:bodyPr wrap="square">
            <a:spAutoFit/>
          </a:bodyPr>
          <a:lstStyle/>
          <a:p>
            <a:r>
              <a:rPr lang="en-US" dirty="0">
                <a:solidFill>
                  <a:srgbClr val="AF00DB"/>
                </a:solidFill>
                <a:latin typeface="Consolas" panose="020B0609020204030204" pitchFamily="49" charset="0"/>
              </a:rPr>
              <a:t>@Localizer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"Learn how to build ASP.NET apps that can run anywhere."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70293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FA24-E492-48A0-9356-052B21D8B9EE}"/>
              </a:ext>
            </a:extLst>
          </p:cNvPr>
          <p:cNvSpPr>
            <a:spLocks noGrp="1"/>
          </p:cNvSpPr>
          <p:nvPr>
            <p:ph type="title"/>
          </p:nvPr>
        </p:nvSpPr>
        <p:spPr/>
        <p:txBody>
          <a:bodyPr/>
          <a:lstStyle/>
          <a:p>
            <a:r>
              <a:rPr lang="en-US" dirty="0"/>
              <a:t>Data Annotations</a:t>
            </a:r>
          </a:p>
        </p:txBody>
      </p:sp>
      <p:sp>
        <p:nvSpPr>
          <p:cNvPr id="3" name="Content Placeholder 2">
            <a:extLst>
              <a:ext uri="{FF2B5EF4-FFF2-40B4-BE49-F238E27FC236}">
                <a16:creationId xmlns:a16="http://schemas.microsoft.com/office/drawing/2014/main" id="{77F6CFBB-0832-40D3-BC04-5B746682F519}"/>
              </a:ext>
            </a:extLst>
          </p:cNvPr>
          <p:cNvSpPr>
            <a:spLocks noGrp="1"/>
          </p:cNvSpPr>
          <p:nvPr>
            <p:ph idx="1"/>
          </p:nvPr>
        </p:nvSpPr>
        <p:spPr/>
        <p:txBody>
          <a:bodyPr/>
          <a:lstStyle/>
          <a:p>
            <a:r>
              <a:rPr lang="en-US" dirty="0" err="1"/>
              <a:t>DataAnnotations</a:t>
            </a:r>
            <a:r>
              <a:rPr lang="en-US" dirty="0"/>
              <a:t> error messages are localized with </a:t>
            </a:r>
            <a:r>
              <a:rPr lang="en-US" dirty="0" err="1"/>
              <a:t>IStringLocalizer</a:t>
            </a:r>
            <a:r>
              <a:rPr lang="en-US" dirty="0"/>
              <a:t>&lt;T&gt;. </a:t>
            </a:r>
          </a:p>
          <a:p>
            <a:endParaRPr lang="en-US" dirty="0"/>
          </a:p>
          <a:p>
            <a:pPr marL="0" indent="0">
              <a:buNone/>
            </a:pPr>
            <a:r>
              <a:rPr lang="en-US" dirty="0"/>
              <a:t>Using the option </a:t>
            </a:r>
            <a:r>
              <a:rPr lang="en-US" dirty="0" err="1"/>
              <a:t>ResourcesPath</a:t>
            </a:r>
            <a:r>
              <a:rPr lang="en-US" dirty="0"/>
              <a:t> = "Resources", the error messages in </a:t>
            </a:r>
            <a:r>
              <a:rPr lang="en-US" dirty="0" err="1"/>
              <a:t>RegisterViewModel</a:t>
            </a:r>
            <a:r>
              <a:rPr lang="en-US" dirty="0"/>
              <a:t> can be stored in either of the following paths:</a:t>
            </a:r>
          </a:p>
          <a:p>
            <a:r>
              <a:rPr lang="en-US" dirty="0"/>
              <a:t>    Resources/</a:t>
            </a:r>
            <a:r>
              <a:rPr lang="en-US" dirty="0" err="1"/>
              <a:t>ViewModels.Account.RegisterViewModel.fr.resx</a:t>
            </a:r>
            <a:endParaRPr lang="en-US" dirty="0"/>
          </a:p>
          <a:p>
            <a:r>
              <a:rPr lang="en-US" dirty="0"/>
              <a:t>    Resources/</a:t>
            </a:r>
            <a:r>
              <a:rPr lang="en-US" dirty="0" err="1"/>
              <a:t>ViewModels</a:t>
            </a:r>
            <a:r>
              <a:rPr lang="en-US" dirty="0"/>
              <a:t>/Account/</a:t>
            </a:r>
            <a:r>
              <a:rPr lang="en-US" dirty="0" err="1"/>
              <a:t>RegisterViewModel.fr.resx</a:t>
            </a:r>
            <a:endParaRPr lang="en-US" dirty="0"/>
          </a:p>
        </p:txBody>
      </p:sp>
    </p:spTree>
    <p:extLst>
      <p:ext uri="{BB962C8B-B14F-4D97-AF65-F5344CB8AC3E}">
        <p14:creationId xmlns:p14="http://schemas.microsoft.com/office/powerpoint/2010/main" val="2035600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E922-22C3-4545-9E08-83C9F7E8D47D}"/>
              </a:ext>
            </a:extLst>
          </p:cNvPr>
          <p:cNvSpPr>
            <a:spLocks noGrp="1"/>
          </p:cNvSpPr>
          <p:nvPr>
            <p:ph type="title"/>
          </p:nvPr>
        </p:nvSpPr>
        <p:spPr/>
        <p:txBody>
          <a:bodyPr/>
          <a:lstStyle/>
          <a:p>
            <a:r>
              <a:rPr lang="en-US" dirty="0"/>
              <a:t>Implement Language Selection</a:t>
            </a:r>
          </a:p>
        </p:txBody>
      </p:sp>
      <p:sp>
        <p:nvSpPr>
          <p:cNvPr id="3" name="Content Placeholder 2">
            <a:extLst>
              <a:ext uri="{FF2B5EF4-FFF2-40B4-BE49-F238E27FC236}">
                <a16:creationId xmlns:a16="http://schemas.microsoft.com/office/drawing/2014/main" id="{8C07C257-1E7C-4425-9D8E-6BC2017F37B3}"/>
              </a:ext>
            </a:extLst>
          </p:cNvPr>
          <p:cNvSpPr>
            <a:spLocks noGrp="1"/>
          </p:cNvSpPr>
          <p:nvPr>
            <p:ph idx="1"/>
          </p:nvPr>
        </p:nvSpPr>
        <p:spPr/>
        <p:txBody>
          <a:bodyPr/>
          <a:lstStyle/>
          <a:p>
            <a:r>
              <a:rPr lang="en-US" dirty="0"/>
              <a:t>Partial View</a:t>
            </a:r>
          </a:p>
          <a:p>
            <a:r>
              <a:rPr lang="en-US" dirty="0" err="1"/>
              <a:t>ViewComponent</a:t>
            </a:r>
            <a:endParaRPr lang="en-US" dirty="0"/>
          </a:p>
          <a:p>
            <a:endParaRPr lang="en-US" dirty="0"/>
          </a:p>
        </p:txBody>
      </p:sp>
    </p:spTree>
    <p:extLst>
      <p:ext uri="{BB962C8B-B14F-4D97-AF65-F5344CB8AC3E}">
        <p14:creationId xmlns:p14="http://schemas.microsoft.com/office/powerpoint/2010/main" val="69927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9E4-6983-48AA-A319-298D8E1ADF68}"/>
              </a:ext>
            </a:extLst>
          </p:cNvPr>
          <p:cNvSpPr>
            <a:spLocks noGrp="1"/>
          </p:cNvSpPr>
          <p:nvPr>
            <p:ph type="title"/>
          </p:nvPr>
        </p:nvSpPr>
        <p:spPr/>
        <p:txBody>
          <a:bodyPr/>
          <a:lstStyle/>
          <a:p>
            <a:r>
              <a:rPr lang="en-US" dirty="0"/>
              <a:t>ASP.NET Localization implementation</a:t>
            </a:r>
          </a:p>
        </p:txBody>
      </p:sp>
      <p:sp>
        <p:nvSpPr>
          <p:cNvPr id="3" name="Content Placeholder 2">
            <a:extLst>
              <a:ext uri="{FF2B5EF4-FFF2-40B4-BE49-F238E27FC236}">
                <a16:creationId xmlns:a16="http://schemas.microsoft.com/office/drawing/2014/main" id="{2687BB6E-CC44-4EE6-BE59-0DA92A0912E5}"/>
              </a:ext>
            </a:extLst>
          </p:cNvPr>
          <p:cNvSpPr>
            <a:spLocks noGrp="1"/>
          </p:cNvSpPr>
          <p:nvPr>
            <p:ph idx="1"/>
          </p:nvPr>
        </p:nvSpPr>
        <p:spPr/>
        <p:txBody>
          <a:bodyPr/>
          <a:lstStyle/>
          <a:p>
            <a:r>
              <a:rPr lang="en-US" dirty="0"/>
              <a:t>Graphics (icons, photos)</a:t>
            </a:r>
          </a:p>
          <a:p>
            <a:r>
              <a:rPr lang="en-US" dirty="0"/>
              <a:t>Audio and video files</a:t>
            </a:r>
          </a:p>
          <a:p>
            <a:r>
              <a:rPr lang="en-US" dirty="0"/>
              <a:t>Maps</a:t>
            </a:r>
          </a:p>
          <a:p>
            <a:pPr lvl="1"/>
            <a:r>
              <a:rPr lang="en-US" dirty="0"/>
              <a:t>Place-names</a:t>
            </a:r>
          </a:p>
          <a:p>
            <a:pPr lvl="1"/>
            <a:r>
              <a:rPr lang="en-US" dirty="0"/>
              <a:t>May need to be replaced entirely when doing business in countries involved in territorial disputes</a:t>
            </a:r>
          </a:p>
          <a:p>
            <a:endParaRPr lang="en-US" dirty="0"/>
          </a:p>
        </p:txBody>
      </p:sp>
    </p:spTree>
    <p:extLst>
      <p:ext uri="{BB962C8B-B14F-4D97-AF65-F5344CB8AC3E}">
        <p14:creationId xmlns:p14="http://schemas.microsoft.com/office/powerpoint/2010/main" val="2172783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68EF-D166-4675-943F-6CBCACC84D0E}"/>
              </a:ext>
            </a:extLst>
          </p:cNvPr>
          <p:cNvSpPr>
            <a:spLocks noGrp="1"/>
          </p:cNvSpPr>
          <p:nvPr>
            <p:ph type="ctrTitle"/>
          </p:nvPr>
        </p:nvSpPr>
        <p:spPr>
          <a:ln>
            <a:solidFill>
              <a:schemeClr val="bg1"/>
            </a:solidFill>
          </a:ln>
        </p:spPr>
        <p:txBody>
          <a:bodyPr/>
          <a:lstStyle/>
          <a:p>
            <a:r>
              <a:rPr lang="en-US" dirty="0">
                <a:solidFill>
                  <a:schemeClr val="bg1"/>
                </a:solidFill>
              </a:rPr>
              <a:t>Considerations</a:t>
            </a:r>
          </a:p>
        </p:txBody>
      </p:sp>
      <p:sp>
        <p:nvSpPr>
          <p:cNvPr id="3" name="Subtitle 2">
            <a:extLst>
              <a:ext uri="{FF2B5EF4-FFF2-40B4-BE49-F238E27FC236}">
                <a16:creationId xmlns:a16="http://schemas.microsoft.com/office/drawing/2014/main" id="{8F122CB5-0677-4AB5-A44F-2821401D842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8667280"/>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EF31-A61B-48D2-BEED-9714C2864ED0}"/>
              </a:ext>
            </a:extLst>
          </p:cNvPr>
          <p:cNvSpPr>
            <a:spLocks noGrp="1"/>
          </p:cNvSpPr>
          <p:nvPr>
            <p:ph type="title"/>
          </p:nvPr>
        </p:nvSpPr>
        <p:spPr/>
        <p:txBody>
          <a:bodyPr/>
          <a:lstStyle/>
          <a:p>
            <a:r>
              <a:rPr lang="en-US" dirty="0"/>
              <a:t>Culture Fallback</a:t>
            </a:r>
          </a:p>
        </p:txBody>
      </p:sp>
      <p:sp>
        <p:nvSpPr>
          <p:cNvPr id="3" name="Content Placeholder 2">
            <a:extLst>
              <a:ext uri="{FF2B5EF4-FFF2-40B4-BE49-F238E27FC236}">
                <a16:creationId xmlns:a16="http://schemas.microsoft.com/office/drawing/2014/main" id="{3674B6E3-EBBE-40F9-B944-3E111522FAA7}"/>
              </a:ext>
            </a:extLst>
          </p:cNvPr>
          <p:cNvSpPr>
            <a:spLocks noGrp="1"/>
          </p:cNvSpPr>
          <p:nvPr>
            <p:ph idx="1"/>
          </p:nvPr>
        </p:nvSpPr>
        <p:spPr/>
        <p:txBody>
          <a:bodyPr/>
          <a:lstStyle/>
          <a:p>
            <a:r>
              <a:rPr lang="en-US" dirty="0"/>
              <a:t>Code must fallback when resources for requested culture are unavailable</a:t>
            </a:r>
          </a:p>
          <a:p>
            <a:pPr lvl="1"/>
            <a:r>
              <a:rPr lang="en-US" dirty="0"/>
              <a:t>Fallback to more general culture (e.g. loading English [</a:t>
            </a:r>
            <a:r>
              <a:rPr lang="en-US" dirty="0" err="1"/>
              <a:t>en</a:t>
            </a:r>
            <a:r>
              <a:rPr lang="en-US" dirty="0"/>
              <a:t>] resources when American-English [</a:t>
            </a:r>
            <a:r>
              <a:rPr lang="en-US" dirty="0" err="1"/>
              <a:t>en</a:t>
            </a:r>
            <a:r>
              <a:rPr lang="en-US" dirty="0"/>
              <a:t>-US] is requested but unavailable)</a:t>
            </a:r>
          </a:p>
          <a:p>
            <a:pPr lvl="1"/>
            <a:r>
              <a:rPr lang="en-US" dirty="0"/>
              <a:t>Fallback to default culture when fallback to a more general culture is not possible</a:t>
            </a:r>
          </a:p>
          <a:p>
            <a:endParaRPr lang="en-US" dirty="0"/>
          </a:p>
        </p:txBody>
      </p:sp>
    </p:spTree>
    <p:extLst>
      <p:ext uri="{BB962C8B-B14F-4D97-AF65-F5344CB8AC3E}">
        <p14:creationId xmlns:p14="http://schemas.microsoft.com/office/powerpoint/2010/main" val="145474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C14FE-5362-4F53-8F11-6D9C9E427B3B}"/>
              </a:ext>
            </a:extLst>
          </p:cNvPr>
          <p:cNvSpPr/>
          <p:nvPr/>
        </p:nvSpPr>
        <p:spPr>
          <a:xfrm>
            <a:off x="5188688" y="653999"/>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Internationalization</a:t>
            </a:r>
          </a:p>
        </p:txBody>
      </p:sp>
      <p:sp>
        <p:nvSpPr>
          <p:cNvPr id="7" name="Rectangle 6">
            <a:extLst>
              <a:ext uri="{FF2B5EF4-FFF2-40B4-BE49-F238E27FC236}">
                <a16:creationId xmlns:a16="http://schemas.microsoft.com/office/drawing/2014/main" id="{045D2D72-4BF4-4DDD-86E2-0E6F61546DA6}"/>
              </a:ext>
            </a:extLst>
          </p:cNvPr>
          <p:cNvSpPr/>
          <p:nvPr/>
        </p:nvSpPr>
        <p:spPr>
          <a:xfrm>
            <a:off x="6613462" y="2553030"/>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Localization</a:t>
            </a:r>
          </a:p>
        </p:txBody>
      </p:sp>
      <p:sp>
        <p:nvSpPr>
          <p:cNvPr id="9" name="Rectangle 8">
            <a:extLst>
              <a:ext uri="{FF2B5EF4-FFF2-40B4-BE49-F238E27FC236}">
                <a16:creationId xmlns:a16="http://schemas.microsoft.com/office/drawing/2014/main" id="{98D9B364-455A-4EC7-9324-7E19499E1B3D}"/>
              </a:ext>
            </a:extLst>
          </p:cNvPr>
          <p:cNvSpPr/>
          <p:nvPr/>
        </p:nvSpPr>
        <p:spPr>
          <a:xfrm>
            <a:off x="2427459" y="4435436"/>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Globalization</a:t>
            </a:r>
          </a:p>
        </p:txBody>
      </p:sp>
      <p:sp>
        <p:nvSpPr>
          <p:cNvPr id="10" name="Rectangle 9">
            <a:extLst>
              <a:ext uri="{FF2B5EF4-FFF2-40B4-BE49-F238E27FC236}">
                <a16:creationId xmlns:a16="http://schemas.microsoft.com/office/drawing/2014/main" id="{30CF4E5A-AEBB-48A4-B3A9-43D0759AC7C8}"/>
              </a:ext>
            </a:extLst>
          </p:cNvPr>
          <p:cNvSpPr/>
          <p:nvPr/>
        </p:nvSpPr>
        <p:spPr>
          <a:xfrm>
            <a:off x="5273752" y="4439077"/>
            <a:ext cx="2112335" cy="9976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Localizability</a:t>
            </a:r>
          </a:p>
        </p:txBody>
      </p:sp>
      <p:cxnSp>
        <p:nvCxnSpPr>
          <p:cNvPr id="12" name="Connector: Elbow 11">
            <a:extLst>
              <a:ext uri="{FF2B5EF4-FFF2-40B4-BE49-F238E27FC236}">
                <a16:creationId xmlns:a16="http://schemas.microsoft.com/office/drawing/2014/main" id="{95AF81EF-2E48-4A35-9C8C-B9949D1E2BE3}"/>
              </a:ext>
            </a:extLst>
          </p:cNvPr>
          <p:cNvCxnSpPr>
            <a:cxnSpLocks/>
            <a:stCxn id="3" idx="2"/>
          </p:cNvCxnSpPr>
          <p:nvPr/>
        </p:nvCxnSpPr>
        <p:spPr>
          <a:xfrm rot="5400000">
            <a:off x="5132582" y="1445519"/>
            <a:ext cx="906107" cy="1318442"/>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DC8BBD5-3D38-4423-ADCE-160328A3DFDF}"/>
              </a:ext>
            </a:extLst>
          </p:cNvPr>
          <p:cNvCxnSpPr>
            <a:cxnSpLocks/>
            <a:stCxn id="3" idx="2"/>
            <a:endCxn id="7" idx="0"/>
          </p:cNvCxnSpPr>
          <p:nvPr/>
        </p:nvCxnSpPr>
        <p:spPr>
          <a:xfrm rot="16200000" flipH="1">
            <a:off x="6506572" y="1389971"/>
            <a:ext cx="901343" cy="1424774"/>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D5C683-DBDA-456C-A7D2-B1B26C1990D9}"/>
              </a:ext>
            </a:extLst>
          </p:cNvPr>
          <p:cNvCxnSpPr>
            <a:cxnSpLocks/>
            <a:endCxn id="9" idx="0"/>
          </p:cNvCxnSpPr>
          <p:nvPr/>
        </p:nvCxnSpPr>
        <p:spPr>
          <a:xfrm rot="5400000">
            <a:off x="3765044" y="3274066"/>
            <a:ext cx="879954" cy="1442787"/>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D3372A6-9DEE-4DA1-9B3F-77D780D8A854}"/>
              </a:ext>
            </a:extLst>
          </p:cNvPr>
          <p:cNvCxnSpPr>
            <a:cxnSpLocks/>
            <a:endCxn id="10" idx="0"/>
          </p:cNvCxnSpPr>
          <p:nvPr/>
        </p:nvCxnSpPr>
        <p:spPr>
          <a:xfrm rot="16200000" flipH="1">
            <a:off x="5186370" y="3295526"/>
            <a:ext cx="883595" cy="140350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9519EE-42B1-4BCC-8638-4BA648570905}"/>
              </a:ext>
            </a:extLst>
          </p:cNvPr>
          <p:cNvSpPr/>
          <p:nvPr/>
        </p:nvSpPr>
        <p:spPr>
          <a:xfrm>
            <a:off x="3870245" y="2562557"/>
            <a:ext cx="2112335" cy="9976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World-Readiness</a:t>
            </a:r>
          </a:p>
        </p:txBody>
      </p:sp>
    </p:spTree>
    <p:extLst>
      <p:ext uri="{BB962C8B-B14F-4D97-AF65-F5344CB8AC3E}">
        <p14:creationId xmlns:p14="http://schemas.microsoft.com/office/powerpoint/2010/main" val="3353211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8F0C-24C4-41D0-B05B-AA626C1C2167}"/>
              </a:ext>
            </a:extLst>
          </p:cNvPr>
          <p:cNvSpPr>
            <a:spLocks noGrp="1"/>
          </p:cNvSpPr>
          <p:nvPr>
            <p:ph type="title"/>
          </p:nvPr>
        </p:nvSpPr>
        <p:spPr/>
        <p:txBody>
          <a:bodyPr/>
          <a:lstStyle/>
          <a:p>
            <a:r>
              <a:rPr lang="en-US" dirty="0"/>
              <a:t>Testing Localization</a:t>
            </a:r>
          </a:p>
        </p:txBody>
      </p:sp>
      <p:sp>
        <p:nvSpPr>
          <p:cNvPr id="3" name="Content Placeholder 2">
            <a:extLst>
              <a:ext uri="{FF2B5EF4-FFF2-40B4-BE49-F238E27FC236}">
                <a16:creationId xmlns:a16="http://schemas.microsoft.com/office/drawing/2014/main" id="{4207CD79-5FAF-4C9B-B14F-2E25BEBD68C5}"/>
              </a:ext>
            </a:extLst>
          </p:cNvPr>
          <p:cNvSpPr>
            <a:spLocks noGrp="1"/>
          </p:cNvSpPr>
          <p:nvPr>
            <p:ph idx="1"/>
          </p:nvPr>
        </p:nvSpPr>
        <p:spPr/>
        <p:txBody>
          <a:bodyPr/>
          <a:lstStyle/>
          <a:p>
            <a:r>
              <a:rPr lang="en-US" dirty="0"/>
              <a:t>UI can be translated without re-engineering or code modifications.</a:t>
            </a:r>
          </a:p>
          <a:p>
            <a:r>
              <a:rPr lang="en-US" dirty="0"/>
              <a:t>Check for</a:t>
            </a:r>
          </a:p>
          <a:p>
            <a:pPr lvl="1"/>
            <a:r>
              <a:rPr lang="en-US" dirty="0"/>
              <a:t>Truncations and other layout issues</a:t>
            </a:r>
          </a:p>
          <a:p>
            <a:pPr lvl="1"/>
            <a:r>
              <a:rPr lang="en-US" dirty="0"/>
              <a:t>All resources requiring localization have been localized and are used at runtime</a:t>
            </a:r>
          </a:p>
          <a:p>
            <a:pPr lvl="1"/>
            <a:r>
              <a:rPr lang="en-US" dirty="0"/>
              <a:t>OS culture settings are used correctly for UI, reports, and input/output</a:t>
            </a:r>
          </a:p>
          <a:p>
            <a:pPr lvl="1"/>
            <a:r>
              <a:rPr lang="en-US" dirty="0"/>
              <a:t>Culture-independence of date, time and number processing for storage, API calls, etc.</a:t>
            </a:r>
          </a:p>
          <a:p>
            <a:r>
              <a:rPr lang="en-US" dirty="0"/>
              <a:t>Track localization issues like regular issues</a:t>
            </a:r>
          </a:p>
          <a:p>
            <a:r>
              <a:rPr lang="en-US" dirty="0"/>
              <a:t>Tools: Selenium, </a:t>
            </a:r>
            <a:r>
              <a:rPr lang="en-US" dirty="0" err="1"/>
              <a:t>PhantomJS</a:t>
            </a:r>
            <a:r>
              <a:rPr lang="en-US" dirty="0"/>
              <a:t> </a:t>
            </a:r>
          </a:p>
          <a:p>
            <a:endParaRPr lang="en-US" dirty="0"/>
          </a:p>
        </p:txBody>
      </p:sp>
    </p:spTree>
    <p:extLst>
      <p:ext uri="{BB962C8B-B14F-4D97-AF65-F5344CB8AC3E}">
        <p14:creationId xmlns:p14="http://schemas.microsoft.com/office/powerpoint/2010/main" val="851256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76FC-3645-4908-A99C-62C0A2330EC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6BB9FC7-9D45-4F80-BE17-5F6037A8C258}"/>
              </a:ext>
            </a:extLst>
          </p:cNvPr>
          <p:cNvSpPr>
            <a:spLocks noGrp="1"/>
          </p:cNvSpPr>
          <p:nvPr>
            <p:ph idx="1"/>
          </p:nvPr>
        </p:nvSpPr>
        <p:spPr/>
        <p:txBody>
          <a:bodyPr/>
          <a:lstStyle/>
          <a:p>
            <a:r>
              <a:rPr lang="en-US" dirty="0"/>
              <a:t>Microsoft Language Portal </a:t>
            </a:r>
            <a:r>
              <a:rPr lang="en-US" dirty="0">
                <a:hlinkClick r:id="rId3"/>
              </a:rPr>
              <a:t>https://www.microsoft.com/en-us/Language</a:t>
            </a:r>
            <a:endParaRPr lang="en-US" dirty="0"/>
          </a:p>
          <a:p>
            <a:r>
              <a:rPr lang="en-US" dirty="0"/>
              <a:t>Globalization tools downloads </a:t>
            </a:r>
            <a:r>
              <a:rPr lang="en-US" dirty="0">
                <a:hlinkClick r:id="rId4"/>
              </a:rPr>
              <a:t>https://docs.microsoft.com/en-us/globalization/downloads</a:t>
            </a:r>
            <a:r>
              <a:rPr lang="en-US" dirty="0"/>
              <a:t> </a:t>
            </a:r>
          </a:p>
          <a:p>
            <a:endParaRPr lang="en-US" dirty="0"/>
          </a:p>
        </p:txBody>
      </p:sp>
    </p:spTree>
    <p:extLst>
      <p:ext uri="{BB962C8B-B14F-4D97-AF65-F5344CB8AC3E}">
        <p14:creationId xmlns:p14="http://schemas.microsoft.com/office/powerpoint/2010/main" val="2230115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68EF-D166-4675-943F-6CBCACC84D0E}"/>
              </a:ext>
            </a:extLst>
          </p:cNvPr>
          <p:cNvSpPr>
            <a:spLocks noGrp="1"/>
          </p:cNvSpPr>
          <p:nvPr>
            <p:ph type="ctrTitle"/>
          </p:nvPr>
        </p:nvSpPr>
        <p:spPr>
          <a:xfrm>
            <a:off x="1524000" y="1122363"/>
            <a:ext cx="9144000" cy="1276592"/>
          </a:xfrm>
          <a:ln>
            <a:noFill/>
          </a:ln>
        </p:spPr>
        <p:txBody>
          <a:bodyPr/>
          <a:lstStyle/>
          <a:p>
            <a:r>
              <a:rPr lang="en-US" dirty="0">
                <a:solidFill>
                  <a:schemeClr val="bg1"/>
                </a:solidFill>
              </a:rPr>
              <a:t>Thank You!</a:t>
            </a:r>
          </a:p>
        </p:txBody>
      </p:sp>
      <p:sp>
        <p:nvSpPr>
          <p:cNvPr id="4" name="Text Placeholder 4">
            <a:extLst>
              <a:ext uri="{FF2B5EF4-FFF2-40B4-BE49-F238E27FC236}">
                <a16:creationId xmlns:a16="http://schemas.microsoft.com/office/drawing/2014/main" id="{A7E0333E-2877-405D-A0E3-472228A9CA75}"/>
              </a:ext>
            </a:extLst>
          </p:cNvPr>
          <p:cNvSpPr txBox="1">
            <a:spLocks/>
          </p:cNvSpPr>
          <p:nvPr/>
        </p:nvSpPr>
        <p:spPr>
          <a:xfrm>
            <a:off x="1524000" y="3738724"/>
            <a:ext cx="9860611" cy="267357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solidFill>
                  <a:schemeClr val="bg1"/>
                </a:solidFill>
              </a:rPr>
              <a:t>Rachel Appel</a:t>
            </a:r>
          </a:p>
          <a:p>
            <a:pPr algn="l"/>
            <a:r>
              <a:rPr lang="en-US" sz="2800" dirty="0">
                <a:solidFill>
                  <a:schemeClr val="bg1"/>
                </a:solidFill>
              </a:rPr>
              <a:t>Microsoft</a:t>
            </a:r>
          </a:p>
          <a:p>
            <a:pPr algn="l"/>
            <a:r>
              <a:rPr lang="en-US" sz="2800" dirty="0">
                <a:solidFill>
                  <a:schemeClr val="bg1"/>
                </a:solidFill>
              </a:rPr>
              <a:t>rachel@rachelappel.com</a:t>
            </a:r>
          </a:p>
          <a:p>
            <a:pPr algn="l"/>
            <a:r>
              <a:rPr lang="en-US" sz="2800" dirty="0">
                <a:solidFill>
                  <a:schemeClr val="bg1"/>
                </a:solidFill>
              </a:rPr>
              <a:t>rachelap@microsoft.com</a:t>
            </a:r>
          </a:p>
          <a:p>
            <a:pPr algn="l"/>
            <a:r>
              <a:rPr lang="en-US" sz="2800" dirty="0">
                <a:solidFill>
                  <a:schemeClr val="bg1"/>
                </a:solidFill>
              </a:rPr>
              <a:t>http://rachelappel.com</a:t>
            </a:r>
          </a:p>
        </p:txBody>
      </p:sp>
    </p:spTree>
    <p:extLst>
      <p:ext uri="{BB962C8B-B14F-4D97-AF65-F5344CB8AC3E}">
        <p14:creationId xmlns:p14="http://schemas.microsoft.com/office/powerpoint/2010/main" val="26029389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4515-C8DD-4AED-83C1-AB4CFA4E45B8}"/>
              </a:ext>
            </a:extLst>
          </p:cNvPr>
          <p:cNvSpPr>
            <a:spLocks noGrp="1"/>
          </p:cNvSpPr>
          <p:nvPr>
            <p:ph type="title"/>
          </p:nvPr>
        </p:nvSpPr>
        <p:spPr/>
        <p:txBody>
          <a:bodyPr/>
          <a:lstStyle/>
          <a:p>
            <a:r>
              <a:rPr lang="en-US" dirty="0"/>
              <a:t>World-readiness</a:t>
            </a:r>
          </a:p>
        </p:txBody>
      </p:sp>
      <p:sp>
        <p:nvSpPr>
          <p:cNvPr id="3" name="Content Placeholder 2">
            <a:extLst>
              <a:ext uri="{FF2B5EF4-FFF2-40B4-BE49-F238E27FC236}">
                <a16:creationId xmlns:a16="http://schemas.microsoft.com/office/drawing/2014/main" id="{A751A52E-3E30-4511-85D8-56A79F130376}"/>
              </a:ext>
            </a:extLst>
          </p:cNvPr>
          <p:cNvSpPr>
            <a:spLocks noGrp="1"/>
          </p:cNvSpPr>
          <p:nvPr>
            <p:ph idx="1"/>
          </p:nvPr>
        </p:nvSpPr>
        <p:spPr/>
        <p:txBody>
          <a:bodyPr/>
          <a:lstStyle/>
          <a:p>
            <a:r>
              <a:rPr lang="en-US" dirty="0"/>
              <a:t>You want as many people around the world as possible to use your software</a:t>
            </a:r>
          </a:p>
          <a:p>
            <a:r>
              <a:rPr lang="en-US" dirty="0"/>
              <a:t>World-readiness is about two general principles:</a:t>
            </a:r>
          </a:p>
          <a:p>
            <a:pPr lvl="1"/>
            <a:r>
              <a:rPr lang="en-US" b="1" dirty="0"/>
              <a:t>Globalization</a:t>
            </a:r>
            <a:r>
              <a:rPr lang="en-US" dirty="0"/>
              <a:t>: The process to develop a program core whose features and code design are not solely based on a single language or locale. </a:t>
            </a:r>
          </a:p>
          <a:p>
            <a:pPr lvl="1"/>
            <a:r>
              <a:rPr lang="en-US" b="1" dirty="0"/>
              <a:t>Localizability</a:t>
            </a:r>
            <a:r>
              <a:rPr lang="en-US" dirty="0"/>
              <a:t>: The process to enable a program to be localized into different.  </a:t>
            </a:r>
          </a:p>
        </p:txBody>
      </p:sp>
    </p:spTree>
    <p:extLst>
      <p:ext uri="{BB962C8B-B14F-4D97-AF65-F5344CB8AC3E}">
        <p14:creationId xmlns:p14="http://schemas.microsoft.com/office/powerpoint/2010/main" val="264382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D6A3-483A-45AC-B4E1-95B68C04F8F7}"/>
              </a:ext>
            </a:extLst>
          </p:cNvPr>
          <p:cNvSpPr>
            <a:spLocks noGrp="1"/>
          </p:cNvSpPr>
          <p:nvPr>
            <p:ph type="title"/>
          </p:nvPr>
        </p:nvSpPr>
        <p:spPr/>
        <p:txBody>
          <a:bodyPr/>
          <a:lstStyle/>
          <a:p>
            <a:r>
              <a:rPr lang="en-US" dirty="0"/>
              <a:t>World-Ready: requirements</a:t>
            </a:r>
          </a:p>
        </p:txBody>
      </p:sp>
      <p:sp>
        <p:nvSpPr>
          <p:cNvPr id="3" name="Content Placeholder 2">
            <a:extLst>
              <a:ext uri="{FF2B5EF4-FFF2-40B4-BE49-F238E27FC236}">
                <a16:creationId xmlns:a16="http://schemas.microsoft.com/office/drawing/2014/main" id="{C4E88AFB-7B53-45A7-80A7-BBB5A07F23DD}"/>
              </a:ext>
            </a:extLst>
          </p:cNvPr>
          <p:cNvSpPr>
            <a:spLocks noGrp="1"/>
          </p:cNvSpPr>
          <p:nvPr>
            <p:ph idx="1"/>
          </p:nvPr>
        </p:nvSpPr>
        <p:spPr/>
        <p:txBody>
          <a:bodyPr/>
          <a:lstStyle/>
          <a:p>
            <a:r>
              <a:rPr lang="en-US" dirty="0"/>
              <a:t>Address globalization early in development process:</a:t>
            </a:r>
          </a:p>
          <a:p>
            <a:pPr lvl="1"/>
            <a:r>
              <a:rPr lang="en-US" dirty="0"/>
              <a:t>Ship dates</a:t>
            </a:r>
          </a:p>
          <a:p>
            <a:pPr lvl="1"/>
            <a:r>
              <a:rPr lang="en-US" dirty="0"/>
              <a:t>Staffing</a:t>
            </a:r>
          </a:p>
          <a:p>
            <a:pPr lvl="1"/>
            <a:r>
              <a:rPr lang="en-US" dirty="0"/>
              <a:t>Milestones</a:t>
            </a:r>
          </a:p>
          <a:p>
            <a:pPr lvl="1"/>
            <a:r>
              <a:rPr lang="en-US" dirty="0"/>
              <a:t>Sprints</a:t>
            </a:r>
          </a:p>
          <a:p>
            <a:r>
              <a:rPr lang="en-US" dirty="0"/>
              <a:t>Coding, translating, and testing of content and software </a:t>
            </a:r>
          </a:p>
          <a:p>
            <a:endParaRPr lang="en-US" dirty="0"/>
          </a:p>
        </p:txBody>
      </p:sp>
    </p:spTree>
    <p:extLst>
      <p:ext uri="{BB962C8B-B14F-4D97-AF65-F5344CB8AC3E}">
        <p14:creationId xmlns:p14="http://schemas.microsoft.com/office/powerpoint/2010/main" val="382254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ACC7-2857-435D-9C82-4CBACACA4DB3}"/>
              </a:ext>
            </a:extLst>
          </p:cNvPr>
          <p:cNvSpPr>
            <a:spLocks noGrp="1"/>
          </p:cNvSpPr>
          <p:nvPr>
            <p:ph type="title"/>
          </p:nvPr>
        </p:nvSpPr>
        <p:spPr/>
        <p:txBody>
          <a:bodyPr/>
          <a:lstStyle/>
          <a:p>
            <a:r>
              <a:rPr lang="en-US" dirty="0"/>
              <a:t>World-Ready: Legal Considerations</a:t>
            </a:r>
          </a:p>
        </p:txBody>
      </p:sp>
      <p:sp>
        <p:nvSpPr>
          <p:cNvPr id="3" name="Content Placeholder 2">
            <a:extLst>
              <a:ext uri="{FF2B5EF4-FFF2-40B4-BE49-F238E27FC236}">
                <a16:creationId xmlns:a16="http://schemas.microsoft.com/office/drawing/2014/main" id="{6557191C-D2BE-4CA4-9D65-C46CBEEAC978}"/>
              </a:ext>
            </a:extLst>
          </p:cNvPr>
          <p:cNvSpPr>
            <a:spLocks noGrp="1"/>
          </p:cNvSpPr>
          <p:nvPr>
            <p:ph idx="1"/>
          </p:nvPr>
        </p:nvSpPr>
        <p:spPr>
          <a:xfrm>
            <a:off x="838200" y="1776007"/>
            <a:ext cx="10515600" cy="4351338"/>
          </a:xfrm>
        </p:spPr>
        <p:txBody>
          <a:bodyPr/>
          <a:lstStyle/>
          <a:p>
            <a:r>
              <a:rPr lang="en-US" dirty="0"/>
              <a:t>Security &amp; Privacy</a:t>
            </a:r>
          </a:p>
          <a:p>
            <a:r>
              <a:rPr lang="en-US" dirty="0"/>
              <a:t>Encryption Declarations</a:t>
            </a:r>
          </a:p>
          <a:p>
            <a:r>
              <a:rPr lang="en-US" dirty="0"/>
              <a:t>Intellectual Property, Copyright, and Piracy</a:t>
            </a:r>
          </a:p>
          <a:p>
            <a:r>
              <a:rPr lang="en-US" dirty="0"/>
              <a:t>Language Laws (France)</a:t>
            </a:r>
          </a:p>
          <a:p>
            <a:r>
              <a:rPr lang="en-US" dirty="0"/>
              <a:t>EULA</a:t>
            </a:r>
          </a:p>
          <a:p>
            <a:r>
              <a:rPr lang="en-US" dirty="0"/>
              <a:t>Laws or Standards Particular to Your Program</a:t>
            </a:r>
          </a:p>
        </p:txBody>
      </p:sp>
    </p:spTree>
    <p:extLst>
      <p:ext uri="{BB962C8B-B14F-4D97-AF65-F5344CB8AC3E}">
        <p14:creationId xmlns:p14="http://schemas.microsoft.com/office/powerpoint/2010/main" val="386400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8492-2E29-4A9A-AAF5-3A391E7CDD8D}"/>
              </a:ext>
            </a:extLst>
          </p:cNvPr>
          <p:cNvSpPr>
            <a:spLocks noGrp="1"/>
          </p:cNvSpPr>
          <p:nvPr>
            <p:ph type="title"/>
          </p:nvPr>
        </p:nvSpPr>
        <p:spPr/>
        <p:txBody>
          <a:bodyPr/>
          <a:lstStyle/>
          <a:p>
            <a:r>
              <a:rPr lang="en-US" dirty="0"/>
              <a:t>World-Ready legal examples</a:t>
            </a:r>
          </a:p>
        </p:txBody>
      </p:sp>
      <p:sp>
        <p:nvSpPr>
          <p:cNvPr id="3" name="Content Placeholder 2">
            <a:extLst>
              <a:ext uri="{FF2B5EF4-FFF2-40B4-BE49-F238E27FC236}">
                <a16:creationId xmlns:a16="http://schemas.microsoft.com/office/drawing/2014/main" id="{B98518E1-23B4-4EFE-A09F-1AB7C1920888}"/>
              </a:ext>
            </a:extLst>
          </p:cNvPr>
          <p:cNvSpPr>
            <a:spLocks noGrp="1"/>
          </p:cNvSpPr>
          <p:nvPr>
            <p:ph idx="1"/>
          </p:nvPr>
        </p:nvSpPr>
        <p:spPr/>
        <p:txBody>
          <a:bodyPr/>
          <a:lstStyle/>
          <a:p>
            <a:r>
              <a:rPr lang="en-US" dirty="0"/>
              <a:t>In France, software and documentation must be in French</a:t>
            </a:r>
          </a:p>
          <a:p>
            <a:r>
              <a:rPr lang="en-US" dirty="0"/>
              <a:t>Many countries restrict encryption algorithms</a:t>
            </a:r>
          </a:p>
          <a:p>
            <a:r>
              <a:rPr lang="en-US" dirty="0"/>
              <a:t>In some countries, user time-tracking features may conflict with labor laws</a:t>
            </a:r>
          </a:p>
          <a:p>
            <a:r>
              <a:rPr lang="en-US" dirty="0"/>
              <a:t>Privacy laws vary wildly between countries</a:t>
            </a:r>
          </a:p>
          <a:p>
            <a:r>
              <a:rPr lang="en-US" dirty="0"/>
              <a:t>In Brazil, software must run on </a:t>
            </a:r>
            <a:r>
              <a:rPr lang="en-US" dirty="0" err="1"/>
              <a:t>Brazillian</a:t>
            </a:r>
            <a:r>
              <a:rPr lang="en-US" dirty="0"/>
              <a:t> made hardware</a:t>
            </a:r>
          </a:p>
        </p:txBody>
      </p:sp>
      <p:sp>
        <p:nvSpPr>
          <p:cNvPr id="4" name="TextBox 3">
            <a:extLst>
              <a:ext uri="{FF2B5EF4-FFF2-40B4-BE49-F238E27FC236}">
                <a16:creationId xmlns:a16="http://schemas.microsoft.com/office/drawing/2014/main" id="{CCC834E2-53E1-4403-BFA5-84F7C18C2564}"/>
              </a:ext>
            </a:extLst>
          </p:cNvPr>
          <p:cNvSpPr txBox="1"/>
          <p:nvPr/>
        </p:nvSpPr>
        <p:spPr>
          <a:xfrm>
            <a:off x="907311" y="6400800"/>
            <a:ext cx="5188689" cy="307777"/>
          </a:xfrm>
          <a:prstGeom prst="rect">
            <a:avLst/>
          </a:prstGeom>
          <a:noFill/>
        </p:spPr>
        <p:txBody>
          <a:bodyPr wrap="square" rtlCol="0">
            <a:spAutoFit/>
          </a:bodyPr>
          <a:lstStyle/>
          <a:p>
            <a:r>
              <a:rPr lang="en-US" sz="1400" dirty="0"/>
              <a:t>Source: </a:t>
            </a:r>
            <a:r>
              <a:rPr lang="en-US" sz="1400" i="1" dirty="0"/>
              <a:t>Developing International Software 2e</a:t>
            </a:r>
          </a:p>
        </p:txBody>
      </p:sp>
    </p:spTree>
    <p:extLst>
      <p:ext uri="{BB962C8B-B14F-4D97-AF65-F5344CB8AC3E}">
        <p14:creationId xmlns:p14="http://schemas.microsoft.com/office/powerpoint/2010/main" val="3629591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3238</TotalTime>
  <Words>2545</Words>
  <Application>Microsoft Office PowerPoint</Application>
  <PresentationFormat>Widescreen</PresentationFormat>
  <Paragraphs>408</Paragraphs>
  <Slides>52</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Consolas</vt:lpstr>
      <vt:lpstr>Office Theme</vt:lpstr>
      <vt:lpstr>Globalization &amp; Localization in ASP.NET Core</vt:lpstr>
      <vt:lpstr>Always design with the world in mind</vt:lpstr>
      <vt:lpstr>PowerPoint Presentation</vt:lpstr>
      <vt:lpstr>Internationalization</vt:lpstr>
      <vt:lpstr>PowerPoint Presentation</vt:lpstr>
      <vt:lpstr>World-readiness</vt:lpstr>
      <vt:lpstr>World-Ready: requirements</vt:lpstr>
      <vt:lpstr>World-Ready: Legal Considerations</vt:lpstr>
      <vt:lpstr>World-Ready legal examples</vt:lpstr>
      <vt:lpstr>Customization</vt:lpstr>
      <vt:lpstr>PowerPoint Presentation</vt:lpstr>
      <vt:lpstr>Globalization</vt:lpstr>
      <vt:lpstr>Globalization | Text</vt:lpstr>
      <vt:lpstr>Language, Culture, and Region</vt:lpstr>
      <vt:lpstr>PowerPoint Presentation</vt:lpstr>
      <vt:lpstr>Localizability</vt:lpstr>
      <vt:lpstr>PowerPoint Presentation</vt:lpstr>
      <vt:lpstr>Localization</vt:lpstr>
      <vt:lpstr>Make Content Localizable</vt:lpstr>
      <vt:lpstr>A localization-friendly design</vt:lpstr>
      <vt:lpstr>PowerPoint Presentation</vt:lpstr>
      <vt:lpstr>PowerPoint Presentation</vt:lpstr>
      <vt:lpstr>App localization involves the following</vt:lpstr>
      <vt:lpstr>What to localize</vt:lpstr>
      <vt:lpstr>Localize media</vt:lpstr>
      <vt:lpstr>Samples of icons</vt:lpstr>
      <vt:lpstr>Don’t embed UI elements into text</vt:lpstr>
      <vt:lpstr>PowerPoint Presentation</vt:lpstr>
      <vt:lpstr>PowerPoint Presentation</vt:lpstr>
      <vt:lpstr>What to localize: data</vt:lpstr>
      <vt:lpstr>Localizability</vt:lpstr>
      <vt:lpstr>Localization</vt:lpstr>
      <vt:lpstr>Localization To-do’s</vt:lpstr>
      <vt:lpstr>URL structure</vt:lpstr>
      <vt:lpstr>Localizing ASP.NET Core Apps</vt:lpstr>
      <vt:lpstr>Project Structure</vt:lpstr>
      <vt:lpstr>Resource Files</vt:lpstr>
      <vt:lpstr>ASP.NET Core Localization Middleware</vt:lpstr>
      <vt:lpstr>PowerPoint Presentation</vt:lpstr>
      <vt:lpstr>ASP.NET Localization implementation</vt:lpstr>
      <vt:lpstr>Controllers/Areas localization</vt:lpstr>
      <vt:lpstr>IStringLocalizer and IStringLocalizer&lt;T&gt;</vt:lpstr>
      <vt:lpstr>IHtmlLocalizer and IHtmlLocalizer&lt;T&gt;</vt:lpstr>
      <vt:lpstr>IViewLocalizer</vt:lpstr>
      <vt:lpstr>Data Annotations</vt:lpstr>
      <vt:lpstr>Implement Language Selection</vt:lpstr>
      <vt:lpstr>ASP.NET Localization implementation</vt:lpstr>
      <vt:lpstr>Considerations</vt:lpstr>
      <vt:lpstr>Culture Fallback</vt:lpstr>
      <vt:lpstr>Testing Localization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Localization</dc:title>
  <dc:creator>Rachel Appel</dc:creator>
  <cp:lastModifiedBy>Rachel Appel</cp:lastModifiedBy>
  <cp:revision>88</cp:revision>
  <dcterms:created xsi:type="dcterms:W3CDTF">2018-03-29T15:06:18Z</dcterms:created>
  <dcterms:modified xsi:type="dcterms:W3CDTF">2018-05-16T09:45:20Z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rachelap@microsoft.com</vt:lpwstr>
  </property>
  <property fmtid="{D5CDD505-2E9C-101B-9397-08002B2CF9AE}" pid="5" name="MSIP_Label_f42aa342-8706-4288-bd11-ebb85995028c_SetDate">
    <vt:lpwstr>2018-03-29T15:19:38.9592342Z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