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7" r:id="rId4"/>
    <p:sldId id="259" r:id="rId5"/>
    <p:sldId id="263" r:id="rId6"/>
    <p:sldId id="282" r:id="rId7"/>
    <p:sldId id="283" r:id="rId8"/>
    <p:sldId id="264" r:id="rId9"/>
    <p:sldId id="260" r:id="rId10"/>
    <p:sldId id="268" r:id="rId11"/>
    <p:sldId id="284" r:id="rId12"/>
    <p:sldId id="281" r:id="rId13"/>
    <p:sldId id="278" r:id="rId14"/>
    <p:sldId id="271" r:id="rId15"/>
    <p:sldId id="270" r:id="rId16"/>
    <p:sldId id="286" r:id="rId17"/>
    <p:sldId id="287" r:id="rId18"/>
    <p:sldId id="262" r:id="rId19"/>
    <p:sldId id="288" r:id="rId20"/>
    <p:sldId id="269" r:id="rId21"/>
    <p:sldId id="285" r:id="rId22"/>
    <p:sldId id="273" r:id="rId23"/>
    <p:sldId id="274" r:id="rId24"/>
    <p:sldId id="280" r:id="rId25"/>
    <p:sldId id="275" r:id="rId26"/>
    <p:sldId id="276" r:id="rId27"/>
    <p:sldId id="277" r:id="rId28"/>
    <p:sldId id="279" r:id="rId29"/>
    <p:sldId id="265"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0257" autoAdjust="0"/>
  </p:normalViewPr>
  <p:slideViewPr>
    <p:cSldViewPr snapToGrid="0">
      <p:cViewPr varScale="1">
        <p:scale>
          <a:sx n="76" d="100"/>
          <a:sy n="76" d="100"/>
        </p:scale>
        <p:origin x="8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3113E-7D13-4865-B3C6-EA28153566A5}"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07130-11A8-40CF-AD44-5FEF5E15388F}" type="slidenum">
              <a:rPr lang="en-US" smtClean="0"/>
              <a:t>‹#›</a:t>
            </a:fld>
            <a:endParaRPr lang="en-US"/>
          </a:p>
        </p:txBody>
      </p:sp>
    </p:spTree>
    <p:extLst>
      <p:ext uri="{BB962C8B-B14F-4D97-AF65-F5344CB8AC3E}">
        <p14:creationId xmlns:p14="http://schemas.microsoft.com/office/powerpoint/2010/main" val="363259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sgpack.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1</a:t>
            </a:fld>
            <a:endParaRPr lang="en-US"/>
          </a:p>
        </p:txBody>
      </p:sp>
    </p:spTree>
    <p:extLst>
      <p:ext uri="{BB962C8B-B14F-4D97-AF65-F5344CB8AC3E}">
        <p14:creationId xmlns:p14="http://schemas.microsoft.com/office/powerpoint/2010/main" val="2100308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connection added to group creates group. There is no need to specifically create group </a:t>
            </a:r>
          </a:p>
          <a:p>
            <a:endParaRPr lang="en-US" dirty="0"/>
          </a:p>
        </p:txBody>
      </p:sp>
      <p:sp>
        <p:nvSpPr>
          <p:cNvPr id="4" name="Slide Number Placeholder 3"/>
          <p:cNvSpPr>
            <a:spLocks noGrp="1"/>
          </p:cNvSpPr>
          <p:nvPr>
            <p:ph type="sldNum" sz="quarter" idx="10"/>
          </p:nvPr>
        </p:nvSpPr>
        <p:spPr/>
        <p:txBody>
          <a:bodyPr/>
          <a:lstStyle/>
          <a:p>
            <a:fld id="{DC507130-11A8-40CF-AD44-5FEF5E15388F}" type="slidenum">
              <a:rPr lang="en-US" smtClean="0"/>
              <a:t>12</a:t>
            </a:fld>
            <a:endParaRPr lang="en-US"/>
          </a:p>
        </p:txBody>
      </p:sp>
    </p:spTree>
    <p:extLst>
      <p:ext uri="{BB962C8B-B14F-4D97-AF65-F5344CB8AC3E}">
        <p14:creationId xmlns:p14="http://schemas.microsoft.com/office/powerpoint/2010/main" val="180954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previous version of SignalR the client would try starting a connection to the server, and if it failed it would try using a different transport. The client would fail starting the connection when it could not connect to the server with any of the available transports. This feature is no longer supported with the new SignalR</a:t>
            </a:r>
          </a:p>
          <a:p>
            <a:endParaRPr lang="en-US" dirty="0"/>
          </a:p>
          <a:p>
            <a:r>
              <a:rPr lang="en-US" dirty="0"/>
              <a:t>Another functionality that is no longer supported is automatic reconnects. Previously SignalR would try to reconnect to the server if the connection was dropped. Now, if the client is disconnected the user must explicitly start a new connection if they want to reconnect. Note, that it was required even before – the client would stop its reconnect attempts if it could not reconnect successfully within the reconnect timeout. One more reason to remove automatic reconnects was a very high cost of storing messages sent to clients. The server would by default remember the last 1000 messages sent to a client so that it could replay messages the client missed when it was offline. Since each connection had its own buffer the memory footprint of storing these messages was very high.</a:t>
            </a:r>
          </a:p>
          <a:p>
            <a:endParaRPr lang="en-US" dirty="0"/>
          </a:p>
          <a:p>
            <a:r>
              <a:rPr lang="en-US" dirty="0"/>
              <a:t>----</a:t>
            </a:r>
          </a:p>
          <a:p>
            <a:r>
              <a:rPr lang="en-US" dirty="0"/>
              <a:t>This results in a simplified client API, and makes it easier to apply Authentication policies and other Middleware to Hub connections. In addition subscribing to hub methods before the connection starts is no longer required.</a:t>
            </a:r>
          </a:p>
        </p:txBody>
      </p:sp>
      <p:sp>
        <p:nvSpPr>
          <p:cNvPr id="4" name="Slide Number Placeholder 3"/>
          <p:cNvSpPr>
            <a:spLocks noGrp="1"/>
          </p:cNvSpPr>
          <p:nvPr>
            <p:ph type="sldNum" sz="quarter" idx="10"/>
          </p:nvPr>
        </p:nvSpPr>
        <p:spPr/>
        <p:txBody>
          <a:bodyPr/>
          <a:lstStyle/>
          <a:p>
            <a:fld id="{DC507130-11A8-40CF-AD44-5FEF5E15388F}" type="slidenum">
              <a:rPr lang="en-US" smtClean="0"/>
              <a:t>13</a:t>
            </a:fld>
            <a:endParaRPr lang="en-US"/>
          </a:p>
        </p:txBody>
      </p:sp>
    </p:spTree>
    <p:extLst>
      <p:ext uri="{BB962C8B-B14F-4D97-AF65-F5344CB8AC3E}">
        <p14:creationId xmlns:p14="http://schemas.microsoft.com/office/powerpoint/2010/main" val="147927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14</a:t>
            </a:fld>
            <a:endParaRPr lang="en-US"/>
          </a:p>
        </p:txBody>
      </p:sp>
    </p:spTree>
    <p:extLst>
      <p:ext uri="{BB962C8B-B14F-4D97-AF65-F5344CB8AC3E}">
        <p14:creationId xmlns:p14="http://schemas.microsoft.com/office/powerpoint/2010/main" val="2306250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https://weblogs.asp.net/ricardoperes/signalr-in-asp-net-core</a:t>
            </a:r>
          </a:p>
          <a:p>
            <a:endParaRPr lang="en-US" dirty="0"/>
          </a:p>
          <a:p>
            <a:endParaRPr lang="en-US" dirty="0"/>
          </a:p>
          <a:p>
            <a:r>
              <a:rPr lang="en-US" dirty="0"/>
              <a:t>A connection is created pointing to the current URL plus the chat suffix, which is the same that was registered in the </a:t>
            </a:r>
            <a:r>
              <a:rPr lang="en-US" dirty="0" err="1"/>
              <a:t>MapHub</a:t>
            </a:r>
            <a:r>
              <a:rPr lang="en-US" dirty="0"/>
              <a:t> call</a:t>
            </a:r>
          </a:p>
          <a:p>
            <a:r>
              <a:rPr lang="en-US" dirty="0"/>
              <a:t>    It is initialized with a specific transport, in this case, </a:t>
            </a:r>
            <a:r>
              <a:rPr lang="en-US" dirty="0" err="1"/>
              <a:t>WebSockets</a:t>
            </a:r>
            <a:r>
              <a:rPr lang="en-US" dirty="0"/>
              <a:t>, but this is not required, that is, you can let SignalR figure out for itself what works; for some operating systems, such as Windows 7, you may not be able to use </a:t>
            </a:r>
            <a:r>
              <a:rPr lang="en-US" dirty="0" err="1"/>
              <a:t>WebSockets</a:t>
            </a:r>
            <a:r>
              <a:rPr lang="en-US" dirty="0"/>
              <a:t>, so you have to pick either </a:t>
            </a:r>
            <a:r>
              <a:rPr lang="en-US" dirty="0" err="1"/>
              <a:t>LongPolling</a:t>
            </a:r>
            <a:r>
              <a:rPr lang="en-US" dirty="0"/>
              <a:t> or </a:t>
            </a:r>
            <a:r>
              <a:rPr lang="en-US" dirty="0" err="1"/>
              <a:t>ServerSentEvents</a:t>
            </a:r>
            <a:endParaRPr lang="en-US" dirty="0"/>
          </a:p>
          <a:p>
            <a:r>
              <a:rPr lang="en-US" dirty="0"/>
              <a:t>    The connection needs to be initialized by calling start</a:t>
            </a:r>
          </a:p>
          <a:p>
            <a:r>
              <a:rPr lang="en-US" dirty="0"/>
              <a:t>    There is an handler for the Send method which takes the same single parameter (xx) as the </a:t>
            </a:r>
            <a:r>
              <a:rPr lang="en-US" dirty="0" err="1"/>
              <a:t>ChatHub’s</a:t>
            </a:r>
            <a:r>
              <a:rPr lang="en-US" dirty="0"/>
              <a:t> XXX method</a:t>
            </a:r>
          </a:p>
          <a:p>
            <a:endParaRPr lang="en-US" dirty="0"/>
          </a:p>
        </p:txBody>
      </p:sp>
      <p:sp>
        <p:nvSpPr>
          <p:cNvPr id="4" name="Slide Number Placeholder 3"/>
          <p:cNvSpPr>
            <a:spLocks noGrp="1"/>
          </p:cNvSpPr>
          <p:nvPr>
            <p:ph type="sldNum" sz="quarter" idx="10"/>
          </p:nvPr>
        </p:nvSpPr>
        <p:spPr/>
        <p:txBody>
          <a:bodyPr/>
          <a:lstStyle/>
          <a:p>
            <a:fld id="{DC507130-11A8-40CF-AD44-5FEF5E15388F}" type="slidenum">
              <a:rPr lang="en-US" smtClean="0"/>
              <a:t>15</a:t>
            </a:fld>
            <a:endParaRPr lang="en-US"/>
          </a:p>
        </p:txBody>
      </p:sp>
    </p:spTree>
    <p:extLst>
      <p:ext uri="{BB962C8B-B14F-4D97-AF65-F5344CB8AC3E}">
        <p14:creationId xmlns:p14="http://schemas.microsoft.com/office/powerpoint/2010/main" val="1142896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18</a:t>
            </a:fld>
            <a:endParaRPr lang="en-US"/>
          </a:p>
        </p:txBody>
      </p:sp>
    </p:spTree>
    <p:extLst>
      <p:ext uri="{BB962C8B-B14F-4D97-AF65-F5344CB8AC3E}">
        <p14:creationId xmlns:p14="http://schemas.microsoft.com/office/powerpoint/2010/main" val="4174321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https://dotnetthoughts.net/getting-started-with-signalr-using-aspnet-core/</a:t>
            </a:r>
          </a:p>
        </p:txBody>
      </p:sp>
      <p:sp>
        <p:nvSpPr>
          <p:cNvPr id="4" name="Slide Number Placeholder 3"/>
          <p:cNvSpPr>
            <a:spLocks noGrp="1"/>
          </p:cNvSpPr>
          <p:nvPr>
            <p:ph type="sldNum" sz="quarter" idx="10"/>
          </p:nvPr>
        </p:nvSpPr>
        <p:spPr/>
        <p:txBody>
          <a:bodyPr/>
          <a:lstStyle/>
          <a:p>
            <a:fld id="{DC507130-11A8-40CF-AD44-5FEF5E15388F}" type="slidenum">
              <a:rPr lang="en-US" smtClean="0"/>
              <a:t>20</a:t>
            </a:fld>
            <a:endParaRPr lang="en-US"/>
          </a:p>
        </p:txBody>
      </p:sp>
    </p:spTree>
    <p:extLst>
      <p:ext uri="{BB962C8B-B14F-4D97-AF65-F5344CB8AC3E}">
        <p14:creationId xmlns:p14="http://schemas.microsoft.com/office/powerpoint/2010/main" val="3844428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22</a:t>
            </a:fld>
            <a:endParaRPr lang="en-US"/>
          </a:p>
        </p:txBody>
      </p:sp>
    </p:spTree>
    <p:extLst>
      <p:ext uri="{BB962C8B-B14F-4D97-AF65-F5344CB8AC3E}">
        <p14:creationId xmlns:p14="http://schemas.microsoft.com/office/powerpoint/2010/main" val="221559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29</a:t>
            </a:fld>
            <a:endParaRPr lang="en-US"/>
          </a:p>
        </p:txBody>
      </p:sp>
    </p:spTree>
    <p:extLst>
      <p:ext uri="{BB962C8B-B14F-4D97-AF65-F5344CB8AC3E}">
        <p14:creationId xmlns:p14="http://schemas.microsoft.com/office/powerpoint/2010/main" val="2110422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30</a:t>
            </a:fld>
            <a:endParaRPr lang="en-US"/>
          </a:p>
        </p:txBody>
      </p:sp>
    </p:spTree>
    <p:extLst>
      <p:ext uri="{BB962C8B-B14F-4D97-AF65-F5344CB8AC3E}">
        <p14:creationId xmlns:p14="http://schemas.microsoft.com/office/powerpoint/2010/main" val="6166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07130-11A8-40CF-AD44-5FEF5E15388F}" type="slidenum">
              <a:rPr lang="en-US" smtClean="0"/>
              <a:t>2</a:t>
            </a:fld>
            <a:endParaRPr lang="en-US"/>
          </a:p>
        </p:txBody>
      </p:sp>
    </p:spTree>
    <p:extLst>
      <p:ext uri="{BB962C8B-B14F-4D97-AF65-F5344CB8AC3E}">
        <p14:creationId xmlns:p14="http://schemas.microsoft.com/office/powerpoint/2010/main" val="4102911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Support for Binary Protocols</a:t>
            </a:r>
          </a:p>
          <a:p>
            <a:r>
              <a:rPr lang="en-US" dirty="0" err="1"/>
              <a:t>SignalR</a:t>
            </a:r>
            <a:r>
              <a:rPr lang="en-US" dirty="0"/>
              <a:t> for ASP.NET Core offers two built-in hub protocols – a text protocol based on JSON and a binary protocol based on </a:t>
            </a:r>
            <a:r>
              <a:rPr lang="en-US" dirty="0" err="1">
                <a:hlinkClick r:id="rId3"/>
              </a:rPr>
              <a:t>MessagePack</a:t>
            </a:r>
            <a:r>
              <a:rPr lang="en-US" dirty="0"/>
              <a:t>. Messages using the </a:t>
            </a:r>
            <a:r>
              <a:rPr lang="en-US" dirty="0" err="1"/>
              <a:t>MessagePack</a:t>
            </a:r>
            <a:r>
              <a:rPr lang="en-US" dirty="0"/>
              <a:t> protocol are typically smaller than messages using the JSON protocol. For example a hub method returning the integer value of 1 will be 43 bytes when using the JSON based protocol while only 16 bytes when using </a:t>
            </a:r>
            <a:r>
              <a:rPr lang="en-US" dirty="0" err="1"/>
              <a:t>MessagePack</a:t>
            </a:r>
            <a:r>
              <a:rPr lang="en-US" dirty="0"/>
              <a:t>. (Note, the difference in size may vary depending on the message type, the contents of the message and the transport used – binary messages sent over Server Sent Events transport will be base64 encoded since Server Sent Events is a text transport.)</a:t>
            </a:r>
          </a:p>
          <a:p>
            <a:endParaRPr lang="en-US" dirty="0"/>
          </a:p>
        </p:txBody>
      </p:sp>
      <p:sp>
        <p:nvSpPr>
          <p:cNvPr id="4" name="Slide Number Placeholder 3"/>
          <p:cNvSpPr>
            <a:spLocks noGrp="1"/>
          </p:cNvSpPr>
          <p:nvPr>
            <p:ph type="sldNum" sz="quarter" idx="10"/>
          </p:nvPr>
        </p:nvSpPr>
        <p:spPr/>
        <p:txBody>
          <a:bodyPr/>
          <a:lstStyle/>
          <a:p>
            <a:fld id="{DC507130-11A8-40CF-AD44-5FEF5E15388F}" type="slidenum">
              <a:rPr lang="en-US" smtClean="0"/>
              <a:t>3</a:t>
            </a:fld>
            <a:endParaRPr lang="en-US"/>
          </a:p>
        </p:txBody>
      </p:sp>
    </p:spTree>
    <p:extLst>
      <p:ext uri="{BB962C8B-B14F-4D97-AF65-F5344CB8AC3E}">
        <p14:creationId xmlns:p14="http://schemas.microsoft.com/office/powerpoint/2010/main" val="322145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4</a:t>
            </a:fld>
            <a:endParaRPr lang="en-US"/>
          </a:p>
        </p:txBody>
      </p:sp>
    </p:spTree>
    <p:extLst>
      <p:ext uri="{BB962C8B-B14F-4D97-AF65-F5344CB8AC3E}">
        <p14:creationId xmlns:p14="http://schemas.microsoft.com/office/powerpoint/2010/main" val="280551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07130-11A8-40CF-AD44-5FEF5E15388F}" type="slidenum">
              <a:rPr lang="en-US" smtClean="0"/>
              <a:t>5</a:t>
            </a:fld>
            <a:endParaRPr lang="en-US"/>
          </a:p>
        </p:txBody>
      </p:sp>
    </p:spTree>
    <p:extLst>
      <p:ext uri="{BB962C8B-B14F-4D97-AF65-F5344CB8AC3E}">
        <p14:creationId xmlns:p14="http://schemas.microsoft.com/office/powerpoint/2010/main" val="250986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07130-11A8-40CF-AD44-5FEF5E15388F}" type="slidenum">
              <a:rPr lang="en-US" smtClean="0"/>
              <a:t>7</a:t>
            </a:fld>
            <a:endParaRPr lang="en-US"/>
          </a:p>
        </p:txBody>
      </p:sp>
    </p:spTree>
    <p:extLst>
      <p:ext uri="{BB962C8B-B14F-4D97-AF65-F5344CB8AC3E}">
        <p14:creationId xmlns:p14="http://schemas.microsoft.com/office/powerpoint/2010/main" val="1161312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07130-11A8-40CF-AD44-5FEF5E15388F}" type="slidenum">
              <a:rPr lang="en-US" smtClean="0"/>
              <a:t>8</a:t>
            </a:fld>
            <a:endParaRPr lang="en-US"/>
          </a:p>
        </p:txBody>
      </p:sp>
    </p:spTree>
    <p:extLst>
      <p:ext uri="{BB962C8B-B14F-4D97-AF65-F5344CB8AC3E}">
        <p14:creationId xmlns:p14="http://schemas.microsoft.com/office/powerpoint/2010/main" val="71647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9</a:t>
            </a:fld>
            <a:endParaRPr lang="en-US"/>
          </a:p>
        </p:txBody>
      </p:sp>
    </p:spTree>
    <p:extLst>
      <p:ext uri="{BB962C8B-B14F-4D97-AF65-F5344CB8AC3E}">
        <p14:creationId xmlns:p14="http://schemas.microsoft.com/office/powerpoint/2010/main" val="102645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07130-11A8-40CF-AD44-5FEF5E15388F}" type="slidenum">
              <a:rPr lang="en-US" smtClean="0"/>
              <a:t>10</a:t>
            </a:fld>
            <a:endParaRPr lang="en-US"/>
          </a:p>
        </p:txBody>
      </p:sp>
    </p:spTree>
    <p:extLst>
      <p:ext uri="{BB962C8B-B14F-4D97-AF65-F5344CB8AC3E}">
        <p14:creationId xmlns:p14="http://schemas.microsoft.com/office/powerpoint/2010/main" val="170144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774D-94FC-432B-AD03-4164B33C5E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8AC6BB-0328-4D71-B039-F226BC78F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0A016-F3BD-49D2-BF08-8E52466BA385}"/>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5" name="Footer Placeholder 4">
            <a:extLst>
              <a:ext uri="{FF2B5EF4-FFF2-40B4-BE49-F238E27FC236}">
                <a16:creationId xmlns:a16="http://schemas.microsoft.com/office/drawing/2014/main" id="{F0F01249-E402-49D4-9D7C-64A0D0389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0FF15-CD25-4054-AF4E-693BE93ECF19}"/>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272974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08F7-F66B-4F51-8147-DB39ACD782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E912D5-02F5-4525-88AF-57A587AF41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0C59A-7106-4F36-886A-8ECD032EE861}"/>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5" name="Footer Placeholder 4">
            <a:extLst>
              <a:ext uri="{FF2B5EF4-FFF2-40B4-BE49-F238E27FC236}">
                <a16:creationId xmlns:a16="http://schemas.microsoft.com/office/drawing/2014/main" id="{76CA25F2-4DFB-402E-9AC1-A0FA24BAD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CF6AA-E0F1-489D-A868-B2324F09AD26}"/>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54975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84031-3194-4123-82FF-C327E9235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210AA6-934C-4BD0-AF54-4BB4628F5A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59EA6-EC81-4C38-8404-4B481522C7E1}"/>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5" name="Footer Placeholder 4">
            <a:extLst>
              <a:ext uri="{FF2B5EF4-FFF2-40B4-BE49-F238E27FC236}">
                <a16:creationId xmlns:a16="http://schemas.microsoft.com/office/drawing/2014/main" id="{9FD5BAFC-DBB7-4C4D-BABB-E8584B4DC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CA3C-B830-4705-AABB-9EFD06996BF3}"/>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345883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5FE2-3F64-465E-BA77-C154C57F3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E7C55-8999-4539-B5CD-546666EF97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0D817-19BE-4681-81B8-B7E7CE033E3D}"/>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5" name="Footer Placeholder 4">
            <a:extLst>
              <a:ext uri="{FF2B5EF4-FFF2-40B4-BE49-F238E27FC236}">
                <a16:creationId xmlns:a16="http://schemas.microsoft.com/office/drawing/2014/main" id="{776AAA50-095A-4905-B5A2-E361C2605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255A5-6261-4BF5-B779-A4CED12C46FC}"/>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379637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2755-90E0-423E-99CB-EA08A44A6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77A9C-4F48-4AFF-93AC-25711CE53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BDBFDD-E8F5-4D40-9D80-924CB1B72731}"/>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5" name="Footer Placeholder 4">
            <a:extLst>
              <a:ext uri="{FF2B5EF4-FFF2-40B4-BE49-F238E27FC236}">
                <a16:creationId xmlns:a16="http://schemas.microsoft.com/office/drawing/2014/main" id="{F3A0DBB0-8A2F-4BA2-8912-198D69689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EE801-2FDF-445E-B45D-8B66C8CC46C1}"/>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158490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1473-07AD-43D4-AF17-4B2152DEC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E7AD8-FC47-4BB6-AA89-F10047408B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458CB-2782-40A1-B3E3-62F1FE47E9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4B0FB-27A2-4E8F-A642-BE9AD6C25CA0}"/>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6" name="Footer Placeholder 5">
            <a:extLst>
              <a:ext uri="{FF2B5EF4-FFF2-40B4-BE49-F238E27FC236}">
                <a16:creationId xmlns:a16="http://schemas.microsoft.com/office/drawing/2014/main" id="{E670E71B-8DCB-4489-8958-6B8EBBFA4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4897F-73E8-4894-A01F-8EA20F3C6F85}"/>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8517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6140-2F64-43BD-A2A1-317441DF1F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F0F24E-C491-4E23-BF33-C9EAAC2F6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B6A570-F242-465E-9262-5618085784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DE068A-C0A3-4236-BABC-2AEBCCF3B3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0AF081-865D-4084-B816-998DA5E032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659D1-3465-4152-BD70-2C64501F8596}"/>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8" name="Footer Placeholder 7">
            <a:extLst>
              <a:ext uri="{FF2B5EF4-FFF2-40B4-BE49-F238E27FC236}">
                <a16:creationId xmlns:a16="http://schemas.microsoft.com/office/drawing/2014/main" id="{1B4118CF-FAB5-46D6-B7A5-184ED4DC70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4ECEFD-1161-4151-B3B9-7BD4259021D3}"/>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143648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BFD9-0261-4E59-8516-CA9954118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1F7E1F-6339-4AE4-9794-591AAAFF7F8A}"/>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4" name="Footer Placeholder 3">
            <a:extLst>
              <a:ext uri="{FF2B5EF4-FFF2-40B4-BE49-F238E27FC236}">
                <a16:creationId xmlns:a16="http://schemas.microsoft.com/office/drawing/2014/main" id="{B3FD31C9-0319-4E54-A4E0-47F9F60AD6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B8684-8927-4161-8A15-B8D9629CEBAA}"/>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17739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7A676-9E5E-48C9-ADCB-754B4442279D}"/>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3" name="Footer Placeholder 2">
            <a:extLst>
              <a:ext uri="{FF2B5EF4-FFF2-40B4-BE49-F238E27FC236}">
                <a16:creationId xmlns:a16="http://schemas.microsoft.com/office/drawing/2014/main" id="{095FD341-6E15-4ECC-8ECA-333AE5BE5D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D18843-B5DD-4A6A-83C0-D47F11E0364B}"/>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31336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EC99-22E9-45A5-99BF-D623666D9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B48695-FFF5-4E63-B57B-EFACD8618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D40B11-0F9F-44A9-B61F-E72B4AADC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A400CA-4082-4073-84C9-1708BDF42796}"/>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6" name="Footer Placeholder 5">
            <a:extLst>
              <a:ext uri="{FF2B5EF4-FFF2-40B4-BE49-F238E27FC236}">
                <a16:creationId xmlns:a16="http://schemas.microsoft.com/office/drawing/2014/main" id="{E30AD358-8CA7-49A6-B5B2-13DA6C40B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65E4C-F10D-49C6-8171-9DD4DE48D10C}"/>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91385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AC70-FA22-49B0-ADAD-3214509A9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F590D6-FBFF-4FAA-A6E1-0CF20987D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37FF34-5FDB-4E02-BA19-72BBA630A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CB8DCB-4C80-447E-B346-DEE09014F061}"/>
              </a:ext>
            </a:extLst>
          </p:cNvPr>
          <p:cNvSpPr>
            <a:spLocks noGrp="1"/>
          </p:cNvSpPr>
          <p:nvPr>
            <p:ph type="dt" sz="half" idx="10"/>
          </p:nvPr>
        </p:nvSpPr>
        <p:spPr/>
        <p:txBody>
          <a:bodyPr/>
          <a:lstStyle/>
          <a:p>
            <a:fld id="{B4D54D2E-A4D0-46FA-BA61-6E822DEACC6D}" type="datetimeFigureOut">
              <a:rPr lang="en-US" smtClean="0"/>
              <a:t>5/4/2018</a:t>
            </a:fld>
            <a:endParaRPr lang="en-US"/>
          </a:p>
        </p:txBody>
      </p:sp>
      <p:sp>
        <p:nvSpPr>
          <p:cNvPr id="6" name="Footer Placeholder 5">
            <a:extLst>
              <a:ext uri="{FF2B5EF4-FFF2-40B4-BE49-F238E27FC236}">
                <a16:creationId xmlns:a16="http://schemas.microsoft.com/office/drawing/2014/main" id="{E3149C15-6F21-482F-B03A-A5A051C73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10906-19B3-4E94-B50A-ED5A6188D866}"/>
              </a:ext>
            </a:extLst>
          </p:cNvPr>
          <p:cNvSpPr>
            <a:spLocks noGrp="1"/>
          </p:cNvSpPr>
          <p:nvPr>
            <p:ph type="sldNum" sz="quarter" idx="12"/>
          </p:nvPr>
        </p:nvSpPr>
        <p:spPr/>
        <p:txBody>
          <a:bodyPr/>
          <a:lstStyle/>
          <a:p>
            <a:fld id="{0B22C963-8016-4D95-B775-012022A53B99}" type="slidenum">
              <a:rPr lang="en-US" smtClean="0"/>
              <a:t>‹#›</a:t>
            </a:fld>
            <a:endParaRPr lang="en-US"/>
          </a:p>
        </p:txBody>
      </p:sp>
    </p:spTree>
    <p:extLst>
      <p:ext uri="{BB962C8B-B14F-4D97-AF65-F5344CB8AC3E}">
        <p14:creationId xmlns:p14="http://schemas.microsoft.com/office/powerpoint/2010/main" val="70651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63028-EDF2-420A-BD6F-6E6B8C0B7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D71C9-91A0-477A-BAAE-23A8F8EB6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6D429-38E2-4AC5-9DDF-BC0E92CCC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54D2E-A4D0-46FA-BA61-6E822DEACC6D}" type="datetimeFigureOut">
              <a:rPr lang="en-US" smtClean="0"/>
              <a:t>5/4/2018</a:t>
            </a:fld>
            <a:endParaRPr lang="en-US"/>
          </a:p>
        </p:txBody>
      </p:sp>
      <p:sp>
        <p:nvSpPr>
          <p:cNvPr id="5" name="Footer Placeholder 4">
            <a:extLst>
              <a:ext uri="{FF2B5EF4-FFF2-40B4-BE49-F238E27FC236}">
                <a16:creationId xmlns:a16="http://schemas.microsoft.com/office/drawing/2014/main" id="{B6B7E1DA-8929-44A0-8700-4D3FB2445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71E6A5-6E9D-4268-91A8-F16D2FB02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2C963-8016-4D95-B775-012022A53B99}" type="slidenum">
              <a:rPr lang="en-US" smtClean="0"/>
              <a:t>‹#›</a:t>
            </a:fld>
            <a:endParaRPr lang="en-US"/>
          </a:p>
        </p:txBody>
      </p:sp>
    </p:spTree>
    <p:extLst>
      <p:ext uri="{BB962C8B-B14F-4D97-AF65-F5344CB8AC3E}">
        <p14:creationId xmlns:p14="http://schemas.microsoft.com/office/powerpoint/2010/main" val="92974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A08A-596D-4948-AFC1-3FA85D359587}"/>
              </a:ext>
            </a:extLst>
          </p:cNvPr>
          <p:cNvSpPr>
            <a:spLocks noGrp="1"/>
          </p:cNvSpPr>
          <p:nvPr>
            <p:ph type="ctrTitle"/>
          </p:nvPr>
        </p:nvSpPr>
        <p:spPr/>
        <p:txBody>
          <a:bodyPr>
            <a:normAutofit/>
          </a:bodyPr>
          <a:lstStyle/>
          <a:p>
            <a:pPr algn="l"/>
            <a:r>
              <a:rPr lang="en-US" dirty="0">
                <a:solidFill>
                  <a:schemeClr val="bg1"/>
                </a:solidFill>
              </a:rPr>
              <a:t>Build Real-Time software with ASP.NET Core SignalR</a:t>
            </a:r>
          </a:p>
        </p:txBody>
      </p:sp>
      <p:sp>
        <p:nvSpPr>
          <p:cNvPr id="3" name="Subtitle 2">
            <a:extLst>
              <a:ext uri="{FF2B5EF4-FFF2-40B4-BE49-F238E27FC236}">
                <a16:creationId xmlns:a16="http://schemas.microsoft.com/office/drawing/2014/main" id="{8236FBEF-7A05-49F0-AB8B-0C7669FDA7CD}"/>
              </a:ext>
            </a:extLst>
          </p:cNvPr>
          <p:cNvSpPr>
            <a:spLocks noGrp="1"/>
          </p:cNvSpPr>
          <p:nvPr>
            <p:ph type="subTitle" idx="1"/>
          </p:nvPr>
        </p:nvSpPr>
        <p:spPr>
          <a:xfrm>
            <a:off x="228600" y="4720544"/>
            <a:ext cx="9229106" cy="2030186"/>
          </a:xfrm>
        </p:spPr>
        <p:txBody>
          <a:bodyPr>
            <a:normAutofit/>
          </a:bodyPr>
          <a:lstStyle/>
          <a:p>
            <a:pPr algn="l"/>
            <a:r>
              <a:rPr lang="en-US" dirty="0">
                <a:solidFill>
                  <a:schemeClr val="bg1"/>
                </a:solidFill>
              </a:rPr>
              <a:t>Rachel Appel</a:t>
            </a:r>
          </a:p>
          <a:p>
            <a:pPr algn="l"/>
            <a:r>
              <a:rPr lang="en-US" dirty="0">
                <a:solidFill>
                  <a:schemeClr val="bg1"/>
                </a:solidFill>
              </a:rPr>
              <a:t>Microsoft</a:t>
            </a:r>
          </a:p>
          <a:p>
            <a:pPr algn="l"/>
            <a:r>
              <a:rPr lang="en-US" dirty="0">
                <a:solidFill>
                  <a:schemeClr val="bg1"/>
                </a:solidFill>
              </a:rPr>
              <a:t>http://rachelappel.com</a:t>
            </a:r>
          </a:p>
          <a:p>
            <a:pPr algn="l"/>
            <a:r>
              <a:rPr lang="en-US" dirty="0">
                <a:solidFill>
                  <a:schemeClr val="bg1"/>
                </a:solidFill>
              </a:rPr>
              <a:t>rachel@rachelappel.com</a:t>
            </a:r>
          </a:p>
        </p:txBody>
      </p:sp>
    </p:spTree>
    <p:extLst>
      <p:ext uri="{BB962C8B-B14F-4D97-AF65-F5344CB8AC3E}">
        <p14:creationId xmlns:p14="http://schemas.microsoft.com/office/powerpoint/2010/main" val="128518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CC5B-328C-4A7A-B68D-58C4BC47FE71}"/>
              </a:ext>
            </a:extLst>
          </p:cNvPr>
          <p:cNvSpPr>
            <a:spLocks noGrp="1"/>
          </p:cNvSpPr>
          <p:nvPr>
            <p:ph type="title"/>
          </p:nvPr>
        </p:nvSpPr>
        <p:spPr/>
        <p:txBody>
          <a:bodyPr/>
          <a:lstStyle/>
          <a:p>
            <a:r>
              <a:rPr lang="en-US" dirty="0" err="1"/>
              <a:t>Hub.Clients</a:t>
            </a:r>
            <a:r>
              <a:rPr lang="en-US" dirty="0"/>
              <a:t> property</a:t>
            </a:r>
          </a:p>
        </p:txBody>
      </p:sp>
      <p:sp>
        <p:nvSpPr>
          <p:cNvPr id="3" name="Content Placeholder 2">
            <a:extLst>
              <a:ext uri="{FF2B5EF4-FFF2-40B4-BE49-F238E27FC236}">
                <a16:creationId xmlns:a16="http://schemas.microsoft.com/office/drawing/2014/main" id="{17E71824-3112-4900-A779-CFE44E2D6E43}"/>
              </a:ext>
            </a:extLst>
          </p:cNvPr>
          <p:cNvSpPr>
            <a:spLocks noGrp="1"/>
          </p:cNvSpPr>
          <p:nvPr>
            <p:ph idx="1"/>
          </p:nvPr>
        </p:nvSpPr>
        <p:spPr>
          <a:xfrm>
            <a:off x="6288350" y="1978025"/>
            <a:ext cx="5065450" cy="4351338"/>
          </a:xfrm>
        </p:spPr>
        <p:txBody>
          <a:bodyPr/>
          <a:lstStyle/>
          <a:p>
            <a:r>
              <a:rPr lang="en-US" dirty="0"/>
              <a:t>Others</a:t>
            </a:r>
          </a:p>
          <a:p>
            <a:r>
              <a:rPr lang="en-US" dirty="0" err="1"/>
              <a:t>OthersInGroup</a:t>
            </a:r>
            <a:r>
              <a:rPr lang="en-US" dirty="0"/>
              <a:t>(“name”)</a:t>
            </a:r>
          </a:p>
          <a:p>
            <a:r>
              <a:rPr lang="en-US" dirty="0"/>
              <a:t>User(“name”)</a:t>
            </a:r>
          </a:p>
          <a:p>
            <a:r>
              <a:rPr lang="en-US" dirty="0"/>
              <a:t>Users</a:t>
            </a:r>
          </a:p>
        </p:txBody>
      </p:sp>
      <p:sp>
        <p:nvSpPr>
          <p:cNvPr id="4" name="Content Placeholder 2">
            <a:extLst>
              <a:ext uri="{FF2B5EF4-FFF2-40B4-BE49-F238E27FC236}">
                <a16:creationId xmlns:a16="http://schemas.microsoft.com/office/drawing/2014/main" id="{ED4C7C29-4759-40D6-AB6E-22114237B9A5}"/>
              </a:ext>
            </a:extLst>
          </p:cNvPr>
          <p:cNvSpPr txBox="1">
            <a:spLocks/>
          </p:cNvSpPr>
          <p:nvPr/>
        </p:nvSpPr>
        <p:spPr>
          <a:xfrm>
            <a:off x="990600" y="1978025"/>
            <a:ext cx="50654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a:t>
            </a:r>
          </a:p>
          <a:p>
            <a:r>
              <a:rPr lang="en-US" dirty="0" err="1"/>
              <a:t>AllExcept</a:t>
            </a:r>
            <a:endParaRPr lang="en-US" dirty="0"/>
          </a:p>
          <a:p>
            <a:r>
              <a:rPr lang="en-US" dirty="0"/>
              <a:t>Caller</a:t>
            </a:r>
          </a:p>
          <a:p>
            <a:r>
              <a:rPr lang="en-US" dirty="0"/>
              <a:t>Clients</a:t>
            </a:r>
          </a:p>
          <a:p>
            <a:r>
              <a:rPr lang="en-US" dirty="0"/>
              <a:t>Client(“id”)</a:t>
            </a:r>
          </a:p>
          <a:p>
            <a:r>
              <a:rPr lang="en-US" dirty="0"/>
              <a:t>Groups</a:t>
            </a:r>
          </a:p>
          <a:p>
            <a:r>
              <a:rPr lang="en-US" dirty="0"/>
              <a:t>Group(“name”)</a:t>
            </a:r>
          </a:p>
        </p:txBody>
      </p:sp>
    </p:spTree>
    <p:extLst>
      <p:ext uri="{BB962C8B-B14F-4D97-AF65-F5344CB8AC3E}">
        <p14:creationId xmlns:p14="http://schemas.microsoft.com/office/powerpoint/2010/main" val="241077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9B95-5515-4D9D-9577-D5D2D948D490}"/>
              </a:ext>
            </a:extLst>
          </p:cNvPr>
          <p:cNvSpPr>
            <a:spLocks noGrp="1"/>
          </p:cNvSpPr>
          <p:nvPr>
            <p:ph type="title"/>
          </p:nvPr>
        </p:nvSpPr>
        <p:spPr/>
        <p:txBody>
          <a:bodyPr/>
          <a:lstStyle/>
          <a:p>
            <a:r>
              <a:rPr lang="en-US" dirty="0"/>
              <a:t>Hub Context property</a:t>
            </a:r>
          </a:p>
        </p:txBody>
      </p:sp>
      <p:sp>
        <p:nvSpPr>
          <p:cNvPr id="3" name="Content Placeholder 2">
            <a:extLst>
              <a:ext uri="{FF2B5EF4-FFF2-40B4-BE49-F238E27FC236}">
                <a16:creationId xmlns:a16="http://schemas.microsoft.com/office/drawing/2014/main" id="{70103A00-B9A9-400A-BA04-A44E414D707B}"/>
              </a:ext>
            </a:extLst>
          </p:cNvPr>
          <p:cNvSpPr>
            <a:spLocks noGrp="1"/>
          </p:cNvSpPr>
          <p:nvPr>
            <p:ph idx="1"/>
          </p:nvPr>
        </p:nvSpPr>
        <p:spPr/>
        <p:txBody>
          <a:bodyPr/>
          <a:lstStyle/>
          <a:p>
            <a:r>
              <a:rPr lang="en-US" dirty="0"/>
              <a:t>Retrieve Identity object</a:t>
            </a:r>
          </a:p>
          <a:p>
            <a:r>
              <a:rPr lang="en-US" dirty="0" err="1"/>
              <a:t>ConnectionId</a:t>
            </a:r>
            <a:endParaRPr lang="en-US" dirty="0"/>
          </a:p>
        </p:txBody>
      </p:sp>
    </p:spTree>
    <p:extLst>
      <p:ext uri="{BB962C8B-B14F-4D97-AF65-F5344CB8AC3E}">
        <p14:creationId xmlns:p14="http://schemas.microsoft.com/office/powerpoint/2010/main" val="8712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BEE4-0C3D-4194-90C1-7812E8E1B799}"/>
              </a:ext>
            </a:extLst>
          </p:cNvPr>
          <p:cNvSpPr>
            <a:spLocks noGrp="1"/>
          </p:cNvSpPr>
          <p:nvPr>
            <p:ph type="title"/>
          </p:nvPr>
        </p:nvSpPr>
        <p:spPr/>
        <p:txBody>
          <a:bodyPr/>
          <a:lstStyle/>
          <a:p>
            <a:r>
              <a:rPr lang="en-US" dirty="0"/>
              <a:t>Manage Groups</a:t>
            </a:r>
          </a:p>
        </p:txBody>
      </p:sp>
      <p:sp>
        <p:nvSpPr>
          <p:cNvPr id="3" name="Content Placeholder 2">
            <a:extLst>
              <a:ext uri="{FF2B5EF4-FFF2-40B4-BE49-F238E27FC236}">
                <a16:creationId xmlns:a16="http://schemas.microsoft.com/office/drawing/2014/main" id="{EF47BB0B-BEDE-4250-B7C1-DE75A5710725}"/>
              </a:ext>
            </a:extLst>
          </p:cNvPr>
          <p:cNvSpPr>
            <a:spLocks noGrp="1"/>
          </p:cNvSpPr>
          <p:nvPr>
            <p:ph idx="1"/>
          </p:nvPr>
        </p:nvSpPr>
        <p:spPr/>
        <p:txBody>
          <a:bodyPr/>
          <a:lstStyle/>
          <a:p>
            <a:r>
              <a:rPr lang="en-US" dirty="0"/>
              <a:t>Groups </a:t>
            </a:r>
          </a:p>
          <a:p>
            <a:r>
              <a:rPr lang="en-US" dirty="0" err="1"/>
              <a:t>AddAsync</a:t>
            </a:r>
            <a:endParaRPr lang="en-US" dirty="0"/>
          </a:p>
          <a:p>
            <a:r>
              <a:rPr lang="en-US" dirty="0" err="1"/>
              <a:t>RemoveAsync</a:t>
            </a:r>
            <a:endParaRPr lang="en-US" dirty="0"/>
          </a:p>
        </p:txBody>
      </p:sp>
    </p:spTree>
    <p:extLst>
      <p:ext uri="{BB962C8B-B14F-4D97-AF65-F5344CB8AC3E}">
        <p14:creationId xmlns:p14="http://schemas.microsoft.com/office/powerpoint/2010/main" val="223773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6069-97E4-4085-B0B5-038C405EE9B5}"/>
              </a:ext>
            </a:extLst>
          </p:cNvPr>
          <p:cNvSpPr>
            <a:spLocks noGrp="1"/>
          </p:cNvSpPr>
          <p:nvPr>
            <p:ph type="title"/>
          </p:nvPr>
        </p:nvSpPr>
        <p:spPr/>
        <p:txBody>
          <a:bodyPr/>
          <a:lstStyle/>
          <a:p>
            <a:r>
              <a:rPr lang="en-US" dirty="0"/>
              <a:t>Connection Model</a:t>
            </a:r>
          </a:p>
        </p:txBody>
      </p:sp>
      <p:sp>
        <p:nvSpPr>
          <p:cNvPr id="3" name="Content Placeholder 2">
            <a:extLst>
              <a:ext uri="{FF2B5EF4-FFF2-40B4-BE49-F238E27FC236}">
                <a16:creationId xmlns:a16="http://schemas.microsoft.com/office/drawing/2014/main" id="{703A4499-EC54-4344-A1A2-B26680871920}"/>
              </a:ext>
            </a:extLst>
          </p:cNvPr>
          <p:cNvSpPr>
            <a:spLocks noGrp="1"/>
          </p:cNvSpPr>
          <p:nvPr>
            <p:ph idx="1"/>
          </p:nvPr>
        </p:nvSpPr>
        <p:spPr>
          <a:xfrm>
            <a:off x="838200" y="1825625"/>
            <a:ext cx="11097552" cy="4351338"/>
          </a:xfrm>
        </p:spPr>
        <p:txBody>
          <a:bodyPr/>
          <a:lstStyle/>
          <a:p>
            <a:pPr marL="0" indent="0">
              <a:buNone/>
            </a:pPr>
            <a:r>
              <a:rPr lang="en-US" dirty="0"/>
              <a:t>Try connection -&gt; Fail -&gt; Try connection with different transport -&gt; repeat</a:t>
            </a:r>
          </a:p>
          <a:p>
            <a:pPr marL="0" indent="0">
              <a:buNone/>
            </a:pPr>
            <a:endParaRPr lang="en-US" dirty="0"/>
          </a:p>
          <a:p>
            <a:pPr marL="0" indent="0">
              <a:buNone/>
            </a:pPr>
            <a:r>
              <a:rPr lang="en-US" dirty="0"/>
              <a:t>The new version of SignalR does not support having more than one Hub per connection.</a:t>
            </a:r>
          </a:p>
          <a:p>
            <a:pPr marL="0" indent="0">
              <a:buNone/>
            </a:pPr>
            <a:endParaRPr lang="en-US" dirty="0"/>
          </a:p>
          <a:p>
            <a:endParaRPr lang="en-US" dirty="0"/>
          </a:p>
        </p:txBody>
      </p:sp>
    </p:spTree>
    <p:extLst>
      <p:ext uri="{BB962C8B-B14F-4D97-AF65-F5344CB8AC3E}">
        <p14:creationId xmlns:p14="http://schemas.microsoft.com/office/powerpoint/2010/main" val="109369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014C-924D-4DAA-B7C8-83A550D876C4}"/>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3481893B-DD56-4938-A46B-AFE2AECA5C9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653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2987-ADDA-4F23-91D4-250974D32003}"/>
              </a:ext>
            </a:extLst>
          </p:cNvPr>
          <p:cNvSpPr>
            <a:spLocks noGrp="1"/>
          </p:cNvSpPr>
          <p:nvPr>
            <p:ph type="title"/>
          </p:nvPr>
        </p:nvSpPr>
        <p:spPr/>
        <p:txBody>
          <a:bodyPr/>
          <a:lstStyle/>
          <a:p>
            <a:r>
              <a:rPr lang="en-US" dirty="0"/>
              <a:t>Client code workflow</a:t>
            </a:r>
          </a:p>
        </p:txBody>
      </p:sp>
      <p:sp>
        <p:nvSpPr>
          <p:cNvPr id="3" name="Content Placeholder 2">
            <a:extLst>
              <a:ext uri="{FF2B5EF4-FFF2-40B4-BE49-F238E27FC236}">
                <a16:creationId xmlns:a16="http://schemas.microsoft.com/office/drawing/2014/main" id="{9E235C4D-20E8-4EEA-ABE2-9BE3AF648B87}"/>
              </a:ext>
            </a:extLst>
          </p:cNvPr>
          <p:cNvSpPr>
            <a:spLocks noGrp="1"/>
          </p:cNvSpPr>
          <p:nvPr>
            <p:ph idx="1"/>
          </p:nvPr>
        </p:nvSpPr>
        <p:spPr/>
        <p:txBody>
          <a:bodyPr>
            <a:normAutofit/>
          </a:bodyPr>
          <a:lstStyle/>
          <a:p>
            <a:r>
              <a:rPr lang="en-US" dirty="0"/>
              <a:t>Create connection</a:t>
            </a:r>
          </a:p>
          <a:p>
            <a:r>
              <a:rPr lang="en-US" dirty="0"/>
              <a:t>Setup client method for hub to call</a:t>
            </a:r>
          </a:p>
          <a:p>
            <a:r>
              <a:rPr lang="en-US" dirty="0"/>
              <a:t>Initialize connection by calling start </a:t>
            </a:r>
          </a:p>
          <a:p>
            <a:endParaRPr lang="en-US" dirty="0"/>
          </a:p>
        </p:txBody>
      </p:sp>
    </p:spTree>
    <p:extLst>
      <p:ext uri="{BB962C8B-B14F-4D97-AF65-F5344CB8AC3E}">
        <p14:creationId xmlns:p14="http://schemas.microsoft.com/office/powerpoint/2010/main" val="402979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4B5D-EB68-42EE-BE2B-21A23727A2EF}"/>
              </a:ext>
            </a:extLst>
          </p:cNvPr>
          <p:cNvSpPr>
            <a:spLocks noGrp="1"/>
          </p:cNvSpPr>
          <p:nvPr>
            <p:ph type="title"/>
          </p:nvPr>
        </p:nvSpPr>
        <p:spPr/>
        <p:txBody>
          <a:bodyPr/>
          <a:lstStyle/>
          <a:p>
            <a:r>
              <a:rPr lang="en-US" dirty="0"/>
              <a:t>JavaScript client</a:t>
            </a:r>
          </a:p>
        </p:txBody>
      </p:sp>
      <p:sp>
        <p:nvSpPr>
          <p:cNvPr id="3" name="Content Placeholder 2">
            <a:extLst>
              <a:ext uri="{FF2B5EF4-FFF2-40B4-BE49-F238E27FC236}">
                <a16:creationId xmlns:a16="http://schemas.microsoft.com/office/drawing/2014/main" id="{65DA407E-602E-420C-BC9A-ADC08AABE831}"/>
              </a:ext>
            </a:extLst>
          </p:cNvPr>
          <p:cNvSpPr>
            <a:spLocks noGrp="1"/>
          </p:cNvSpPr>
          <p:nvPr>
            <p:ph idx="1"/>
          </p:nvPr>
        </p:nvSpPr>
        <p:spPr/>
        <p:txBody>
          <a:bodyPr/>
          <a:lstStyle/>
          <a:p>
            <a:pPr marL="0" indent="0">
              <a:buNone/>
            </a:pPr>
            <a:r>
              <a:rPr lang="en-US" dirty="0" err="1">
                <a:latin typeface="Consolas" panose="020B0609020204030204" pitchFamily="49" charset="0"/>
              </a:rPr>
              <a:t>npm</a:t>
            </a:r>
            <a:r>
              <a:rPr lang="en-US" dirty="0">
                <a:latin typeface="Consolas" panose="020B0609020204030204" pitchFamily="49" charset="0"/>
              </a:rPr>
              <a:t> install @</a:t>
            </a:r>
            <a:r>
              <a:rPr lang="en-US" dirty="0" err="1">
                <a:latin typeface="Consolas" panose="020B0609020204030204" pitchFamily="49" charset="0"/>
              </a:rPr>
              <a:t>aspnet</a:t>
            </a:r>
            <a:r>
              <a:rPr lang="en-US" dirty="0">
                <a:latin typeface="Consolas" panose="020B0609020204030204" pitchFamily="49" charset="0"/>
              </a:rPr>
              <a:t>/</a:t>
            </a:r>
            <a:r>
              <a:rPr lang="en-US" dirty="0" err="1">
                <a:latin typeface="Consolas" panose="020B0609020204030204" pitchFamily="49" charset="0"/>
              </a:rPr>
              <a:t>signalr</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script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FF"/>
                </a:solidFill>
                <a:latin typeface="Consolas" panose="020B0609020204030204" pitchFamily="49" charset="0"/>
              </a:rPr>
              <a:t>="~/lib/</a:t>
            </a:r>
            <a:r>
              <a:rPr lang="en-US" dirty="0" err="1">
                <a:solidFill>
                  <a:srgbClr val="0000FF"/>
                </a:solidFill>
                <a:latin typeface="Consolas" panose="020B0609020204030204" pitchFamily="49" charset="0"/>
              </a:rPr>
              <a:t>signalr</a:t>
            </a:r>
            <a:r>
              <a:rPr lang="en-US" dirty="0">
                <a:solidFill>
                  <a:srgbClr val="0000FF"/>
                </a:solidFill>
                <a:latin typeface="Consolas" panose="020B0609020204030204" pitchFamily="49" charset="0"/>
              </a:rPr>
              <a:t>/signalr.js"&gt;&lt;/</a:t>
            </a:r>
            <a:r>
              <a:rPr lang="en-US" dirty="0">
                <a:solidFill>
                  <a:srgbClr val="800000"/>
                </a:solidFill>
                <a:latin typeface="Consolas" panose="020B0609020204030204" pitchFamily="49" charset="0"/>
              </a:rPr>
              <a:t>script</a:t>
            </a:r>
            <a:r>
              <a:rPr lang="en-US" dirty="0">
                <a:solidFill>
                  <a:srgbClr val="0000FF"/>
                </a:solidFill>
                <a:latin typeface="Consolas" panose="020B0609020204030204" pitchFamily="49" charset="0"/>
              </a:rPr>
              <a:t>&gt;</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921526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315C-798D-4AC6-A632-0BA01BCDDC4F}"/>
              </a:ext>
            </a:extLst>
          </p:cNvPr>
          <p:cNvSpPr>
            <a:spLocks noGrp="1"/>
          </p:cNvSpPr>
          <p:nvPr>
            <p:ph type="title"/>
          </p:nvPr>
        </p:nvSpPr>
        <p:spPr/>
        <p:txBody>
          <a:bodyPr/>
          <a:lstStyle/>
          <a:p>
            <a:r>
              <a:rPr lang="en-US" dirty="0"/>
              <a:t>JavaScript client</a:t>
            </a:r>
          </a:p>
        </p:txBody>
      </p:sp>
      <p:sp>
        <p:nvSpPr>
          <p:cNvPr id="3" name="Content Placeholder 2">
            <a:extLst>
              <a:ext uri="{FF2B5EF4-FFF2-40B4-BE49-F238E27FC236}">
                <a16:creationId xmlns:a16="http://schemas.microsoft.com/office/drawing/2014/main" id="{E6493831-72AC-4763-AC2C-74223A36DDE5}"/>
              </a:ext>
            </a:extLst>
          </p:cNvPr>
          <p:cNvSpPr>
            <a:spLocks noGrp="1"/>
          </p:cNvSpPr>
          <p:nvPr>
            <p:ph idx="1"/>
          </p:nvPr>
        </p:nvSpPr>
        <p:spPr/>
        <p:txBody>
          <a:bodyPr/>
          <a:lstStyle/>
          <a:p>
            <a:pPr marL="0" indent="0">
              <a:buNone/>
            </a:pP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connection = </a:t>
            </a:r>
          </a:p>
          <a:p>
            <a:pPr marL="0" indent="0">
              <a:buNone/>
            </a:pP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signalR</a:t>
            </a:r>
            <a:r>
              <a:rPr lang="en-US" dirty="0" err="1">
                <a:solidFill>
                  <a:srgbClr val="000000"/>
                </a:solidFill>
                <a:latin typeface="Consolas" panose="020B0609020204030204" pitchFamily="49" charset="0"/>
              </a:rPr>
              <a:t>.HubConnection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chathub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logger: </a:t>
            </a:r>
            <a:r>
              <a:rPr lang="en-US" dirty="0" err="1">
                <a:solidFill>
                  <a:srgbClr val="000000"/>
                </a:solidFill>
                <a:latin typeface="Consolas" panose="020B0609020204030204" pitchFamily="49" charset="0"/>
              </a:rPr>
              <a:t>signalR.LogLevel.Information</a:t>
            </a: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connection.start</a:t>
            </a:r>
            <a:r>
              <a:rPr lang="en-US" dirty="0">
                <a:solidFill>
                  <a:srgbClr val="000000"/>
                </a:solidFill>
                <a:latin typeface="Consolas" panose="020B0609020204030204" pitchFamily="49" charset="0"/>
              </a:rPr>
              <a:t>().catch(err =&gt; console.log(err));</a:t>
            </a:r>
          </a:p>
          <a:p>
            <a:pPr marL="0" indent="0">
              <a:buNone/>
            </a:pP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02120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29F5-D403-48E4-B49E-539E11EB43E4}"/>
              </a:ext>
            </a:extLst>
          </p:cNvPr>
          <p:cNvSpPr>
            <a:spLocks noGrp="1"/>
          </p:cNvSpPr>
          <p:nvPr>
            <p:ph type="title"/>
          </p:nvPr>
        </p:nvSpPr>
        <p:spPr/>
        <p:txBody>
          <a:bodyPr/>
          <a:lstStyle/>
          <a:p>
            <a:r>
              <a:rPr lang="en-US" dirty="0"/>
              <a:t>JavaScript client: invoke hub method</a:t>
            </a:r>
          </a:p>
        </p:txBody>
      </p:sp>
      <p:sp>
        <p:nvSpPr>
          <p:cNvPr id="3" name="Content Placeholder 2">
            <a:extLst>
              <a:ext uri="{FF2B5EF4-FFF2-40B4-BE49-F238E27FC236}">
                <a16:creationId xmlns:a16="http://schemas.microsoft.com/office/drawing/2014/main" id="{2DF9BE6C-88F0-4EB0-B26C-62C95B540B4C}"/>
              </a:ext>
            </a:extLst>
          </p:cNvPr>
          <p:cNvSpPr>
            <a:spLocks noGrp="1"/>
          </p:cNvSpPr>
          <p:nvPr>
            <p:ph idx="1"/>
          </p:nvPr>
        </p:nvSpPr>
        <p:spPr/>
        <p:txBody>
          <a:bodyPr/>
          <a:lstStyle/>
          <a:p>
            <a:pPr marL="0" indent="0">
              <a:buNone/>
            </a:pPr>
            <a:r>
              <a:rPr lang="en-US" dirty="0">
                <a:solidFill>
                  <a:srgbClr val="000000"/>
                </a:solidFill>
                <a:latin typeface="Consolas" panose="020B0609020204030204" pitchFamily="49" charset="0"/>
              </a:rPr>
              <a:t>connection.invoke(</a:t>
            </a:r>
            <a:r>
              <a:rPr lang="en-US" dirty="0">
                <a:solidFill>
                  <a:srgbClr val="A31515"/>
                </a:solidFill>
                <a:latin typeface="Consolas" panose="020B0609020204030204" pitchFamily="49" charset="0"/>
              </a:rPr>
              <a:t>"method"</a:t>
            </a:r>
            <a:r>
              <a:rPr lang="en-US" dirty="0">
                <a:solidFill>
                  <a:srgbClr val="000000"/>
                </a:solidFill>
                <a:latin typeface="Consolas" panose="020B0609020204030204" pitchFamily="49" charset="0"/>
              </a:rPr>
              <a:t>, user, message)</a:t>
            </a:r>
          </a:p>
          <a:p>
            <a:pPr marL="0" indent="0">
              <a:buNone/>
            </a:pPr>
            <a:r>
              <a:rPr lang="en-US" dirty="0">
                <a:solidFill>
                  <a:srgbClr val="000000"/>
                </a:solidFill>
                <a:latin typeface="Consolas" panose="020B0609020204030204" pitchFamily="49" charset="0"/>
              </a:rPr>
              <a:t>          .catch(err =&gt; </a:t>
            </a:r>
            <a:r>
              <a:rPr lang="en-US" dirty="0" err="1">
                <a:solidFill>
                  <a:srgbClr val="000000"/>
                </a:solidFill>
                <a:latin typeface="Consolas" panose="020B0609020204030204" pitchFamily="49" charset="0"/>
              </a:rPr>
              <a:t>console.error</a:t>
            </a: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09191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0470-8F49-4C31-BEF9-DA4FBFBF953D}"/>
              </a:ext>
            </a:extLst>
          </p:cNvPr>
          <p:cNvSpPr>
            <a:spLocks noGrp="1"/>
          </p:cNvSpPr>
          <p:nvPr>
            <p:ph type="title"/>
          </p:nvPr>
        </p:nvSpPr>
        <p:spPr/>
        <p:txBody>
          <a:bodyPr/>
          <a:lstStyle/>
          <a:p>
            <a:r>
              <a:rPr lang="en-US" dirty="0"/>
              <a:t>.NET Client </a:t>
            </a:r>
          </a:p>
        </p:txBody>
      </p:sp>
      <p:sp>
        <p:nvSpPr>
          <p:cNvPr id="3" name="Content Placeholder 2">
            <a:extLst>
              <a:ext uri="{FF2B5EF4-FFF2-40B4-BE49-F238E27FC236}">
                <a16:creationId xmlns:a16="http://schemas.microsoft.com/office/drawing/2014/main" id="{BE16FB42-D90F-463D-A187-E4F4E39D13D8}"/>
              </a:ext>
            </a:extLst>
          </p:cNvPr>
          <p:cNvSpPr>
            <a:spLocks noGrp="1"/>
          </p:cNvSpPr>
          <p:nvPr>
            <p:ph idx="1"/>
          </p:nvPr>
        </p:nvSpPr>
        <p:spPr/>
        <p:txBody>
          <a:bodyPr/>
          <a:lstStyle/>
          <a:p>
            <a:r>
              <a:rPr lang="en-US" dirty="0" err="1"/>
              <a:t>Nuget</a:t>
            </a:r>
            <a:r>
              <a:rPr lang="en-US" dirty="0"/>
              <a:t> package</a:t>
            </a:r>
          </a:p>
          <a:p>
            <a:r>
              <a:rPr lang="en-US" dirty="0"/>
              <a:t>Open connection</a:t>
            </a:r>
          </a:p>
          <a:p>
            <a:r>
              <a:rPr lang="en-US" dirty="0"/>
              <a:t>Start Connection</a:t>
            </a:r>
          </a:p>
        </p:txBody>
      </p:sp>
    </p:spTree>
    <p:extLst>
      <p:ext uri="{BB962C8B-B14F-4D97-AF65-F5344CB8AC3E}">
        <p14:creationId xmlns:p14="http://schemas.microsoft.com/office/powerpoint/2010/main" val="395167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A101-F68D-4523-B61E-AF3E058A16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376953F-4AA8-496C-B4E2-12E6E34E48CE}"/>
              </a:ext>
            </a:extLst>
          </p:cNvPr>
          <p:cNvSpPr>
            <a:spLocks noGrp="1"/>
          </p:cNvSpPr>
          <p:nvPr>
            <p:ph idx="1"/>
          </p:nvPr>
        </p:nvSpPr>
        <p:spPr/>
        <p:txBody>
          <a:bodyPr/>
          <a:lstStyle/>
          <a:p>
            <a:r>
              <a:rPr lang="en-US" dirty="0"/>
              <a:t>SignalR Overview</a:t>
            </a:r>
          </a:p>
          <a:p>
            <a:r>
              <a:rPr lang="en-US" dirty="0"/>
              <a:t>Common Usage Patterns for Real Time Software</a:t>
            </a:r>
          </a:p>
          <a:p>
            <a:r>
              <a:rPr lang="en-US" dirty="0"/>
              <a:t>Create communications Hubs and Clients</a:t>
            </a:r>
          </a:p>
          <a:p>
            <a:r>
              <a:rPr lang="en-US" dirty="0"/>
              <a:t>Send messages</a:t>
            </a:r>
          </a:p>
          <a:p>
            <a:r>
              <a:rPr lang="en-US" dirty="0"/>
              <a:t>Deploy</a:t>
            </a:r>
          </a:p>
          <a:p>
            <a:r>
              <a:rPr lang="en-US" dirty="0"/>
              <a:t>Migration</a:t>
            </a:r>
          </a:p>
        </p:txBody>
      </p:sp>
    </p:spTree>
    <p:extLst>
      <p:ext uri="{BB962C8B-B14F-4D97-AF65-F5344CB8AC3E}">
        <p14:creationId xmlns:p14="http://schemas.microsoft.com/office/powerpoint/2010/main" val="291639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2693-3FBE-48CD-8D37-C01B923CB6F4}"/>
              </a:ext>
            </a:extLst>
          </p:cNvPr>
          <p:cNvSpPr>
            <a:spLocks noGrp="1"/>
          </p:cNvSpPr>
          <p:nvPr>
            <p:ph type="title"/>
          </p:nvPr>
        </p:nvSpPr>
        <p:spPr/>
        <p:txBody>
          <a:bodyPr/>
          <a:lstStyle/>
          <a:p>
            <a:r>
              <a:rPr lang="en-US" dirty="0"/>
              <a:t>.NET Client</a:t>
            </a:r>
          </a:p>
        </p:txBody>
      </p:sp>
      <p:sp>
        <p:nvSpPr>
          <p:cNvPr id="3" name="Content Placeholder 2">
            <a:extLst>
              <a:ext uri="{FF2B5EF4-FFF2-40B4-BE49-F238E27FC236}">
                <a16:creationId xmlns:a16="http://schemas.microsoft.com/office/drawing/2014/main" id="{49FD5C96-FCED-480E-8B4E-D64FCA8562C3}"/>
              </a:ext>
            </a:extLst>
          </p:cNvPr>
          <p:cNvSpPr>
            <a:spLocks noGrp="1"/>
          </p:cNvSpPr>
          <p:nvPr>
            <p:ph idx="1"/>
          </p:nvPr>
        </p:nvSpPr>
        <p:spPr/>
        <p:txBody>
          <a:bodyPr>
            <a:normAutofit/>
          </a:bodyPr>
          <a:lstStyle/>
          <a:p>
            <a:pPr marL="0" indent="0">
              <a:buNone/>
            </a:pPr>
            <a:r>
              <a:rPr lang="en-US" dirty="0" err="1"/>
              <a:t>Microsoft.AspNetCore.SignalR.Client</a:t>
            </a:r>
            <a:r>
              <a:rPr lang="en-US" dirty="0"/>
              <a:t> </a:t>
            </a:r>
            <a:r>
              <a:rPr lang="en-US" dirty="0" err="1"/>
              <a:t>Nuget</a:t>
            </a:r>
            <a:r>
              <a:rPr lang="en-US" dirty="0"/>
              <a:t> package</a:t>
            </a:r>
          </a:p>
        </p:txBody>
      </p:sp>
    </p:spTree>
    <p:extLst>
      <p:ext uri="{BB962C8B-B14F-4D97-AF65-F5344CB8AC3E}">
        <p14:creationId xmlns:p14="http://schemas.microsoft.com/office/powerpoint/2010/main" val="165666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50ED-6F73-49F6-9214-B98EE68E9821}"/>
              </a:ext>
            </a:extLst>
          </p:cNvPr>
          <p:cNvSpPr>
            <a:spLocks noGrp="1"/>
          </p:cNvSpPr>
          <p:nvPr>
            <p:ph type="title"/>
          </p:nvPr>
        </p:nvSpPr>
        <p:spPr/>
        <p:txBody>
          <a:bodyPr/>
          <a:lstStyle/>
          <a:p>
            <a:r>
              <a:rPr lang="en-US" dirty="0"/>
              <a:t>.NET Client: Invoke hub method</a:t>
            </a:r>
          </a:p>
        </p:txBody>
      </p:sp>
      <p:sp>
        <p:nvSpPr>
          <p:cNvPr id="3" name="Content Placeholder 2">
            <a:extLst>
              <a:ext uri="{FF2B5EF4-FFF2-40B4-BE49-F238E27FC236}">
                <a16:creationId xmlns:a16="http://schemas.microsoft.com/office/drawing/2014/main" id="{DFBF140B-DA59-404A-85A6-97BD17160800}"/>
              </a:ext>
            </a:extLst>
          </p:cNvPr>
          <p:cNvSpPr>
            <a:spLocks noGrp="1"/>
          </p:cNvSpPr>
          <p:nvPr>
            <p:ph idx="1"/>
          </p:nvPr>
        </p:nvSpPr>
        <p:spPr/>
        <p:txBody>
          <a:bodyPr/>
          <a:lstStyle/>
          <a:p>
            <a:pPr marL="0" indent="0">
              <a:buNone/>
            </a:pPr>
            <a:r>
              <a:rPr lang="en-US" dirty="0"/>
              <a:t>.NET client</a:t>
            </a:r>
          </a:p>
          <a:p>
            <a:pPr marL="0" indent="0">
              <a:buNone/>
            </a:pP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connection.InvokeAsync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"method"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a:t>
            </a:r>
            <a:r>
              <a:rPr lang="en-US" dirty="0">
                <a:solidFill>
                  <a:srgbClr val="000000"/>
                </a:solidFill>
                <a:latin typeface="Consolas" panose="020B0609020204030204" pitchFamily="49" charset="0"/>
              </a:rPr>
              <a:t>, arg2);</a:t>
            </a:r>
            <a:endParaRPr lang="en-US" dirty="0"/>
          </a:p>
          <a:p>
            <a:endParaRPr lang="en-US" dirty="0"/>
          </a:p>
        </p:txBody>
      </p:sp>
    </p:spTree>
    <p:extLst>
      <p:ext uri="{BB962C8B-B14F-4D97-AF65-F5344CB8AC3E}">
        <p14:creationId xmlns:p14="http://schemas.microsoft.com/office/powerpoint/2010/main" val="3046580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014C-924D-4DAA-B7C8-83A550D876C4}"/>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3481893B-DD56-4938-A46B-AFE2AECA5C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5414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1139-0969-4C64-8847-C79C2FE32C91}"/>
              </a:ext>
            </a:extLst>
          </p:cNvPr>
          <p:cNvSpPr>
            <a:spLocks noGrp="1"/>
          </p:cNvSpPr>
          <p:nvPr>
            <p:ph type="title"/>
          </p:nvPr>
        </p:nvSpPr>
        <p:spPr/>
        <p:txBody>
          <a:bodyPr/>
          <a:lstStyle/>
          <a:p>
            <a:r>
              <a:rPr lang="en-US" dirty="0"/>
              <a:t>Formats</a:t>
            </a:r>
          </a:p>
        </p:txBody>
      </p:sp>
      <p:sp>
        <p:nvSpPr>
          <p:cNvPr id="3" name="Content Placeholder 2">
            <a:extLst>
              <a:ext uri="{FF2B5EF4-FFF2-40B4-BE49-F238E27FC236}">
                <a16:creationId xmlns:a16="http://schemas.microsoft.com/office/drawing/2014/main" id="{2AE8A98C-1E91-4995-AE45-A9A25021F650}"/>
              </a:ext>
            </a:extLst>
          </p:cNvPr>
          <p:cNvSpPr>
            <a:spLocks noGrp="1"/>
          </p:cNvSpPr>
          <p:nvPr>
            <p:ph idx="1"/>
          </p:nvPr>
        </p:nvSpPr>
        <p:spPr/>
        <p:txBody>
          <a:bodyPr/>
          <a:lstStyle/>
          <a:p>
            <a:r>
              <a:rPr lang="en-US" dirty="0"/>
              <a:t>JSON and Binary</a:t>
            </a:r>
          </a:p>
        </p:txBody>
      </p:sp>
    </p:spTree>
    <p:extLst>
      <p:ext uri="{BB962C8B-B14F-4D97-AF65-F5344CB8AC3E}">
        <p14:creationId xmlns:p14="http://schemas.microsoft.com/office/powerpoint/2010/main" val="3469815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7D84-68B0-4EBA-8F00-A6ADA02E7129}"/>
              </a:ext>
            </a:extLst>
          </p:cNvPr>
          <p:cNvSpPr>
            <a:spLocks noGrp="1"/>
          </p:cNvSpPr>
          <p:nvPr>
            <p:ph type="title"/>
          </p:nvPr>
        </p:nvSpPr>
        <p:spPr/>
        <p:txBody>
          <a:bodyPr/>
          <a:lstStyle/>
          <a:p>
            <a:r>
              <a:rPr lang="en-US" dirty="0"/>
              <a:t>Secure SignalR apps</a:t>
            </a:r>
          </a:p>
        </p:txBody>
      </p:sp>
      <p:sp>
        <p:nvSpPr>
          <p:cNvPr id="3" name="Content Placeholder 2">
            <a:extLst>
              <a:ext uri="{FF2B5EF4-FFF2-40B4-BE49-F238E27FC236}">
                <a16:creationId xmlns:a16="http://schemas.microsoft.com/office/drawing/2014/main" id="{05B2731A-B6F3-4E4D-A7B2-1808FEC11573}"/>
              </a:ext>
            </a:extLst>
          </p:cNvPr>
          <p:cNvSpPr>
            <a:spLocks noGrp="1"/>
          </p:cNvSpPr>
          <p:nvPr>
            <p:ph idx="1"/>
          </p:nvPr>
        </p:nvSpPr>
        <p:spPr/>
        <p:txBody>
          <a:bodyPr/>
          <a:lstStyle/>
          <a:p>
            <a:r>
              <a:rPr lang="en-US" dirty="0"/>
              <a:t>SignalR doesn’t provide a security feature</a:t>
            </a:r>
          </a:p>
          <a:p>
            <a:r>
              <a:rPr lang="en-US" dirty="0"/>
              <a:t>Use built-in ASP.NET Core or 3</a:t>
            </a:r>
            <a:r>
              <a:rPr lang="en-US" baseline="30000" dirty="0"/>
              <a:t>rd</a:t>
            </a:r>
            <a:r>
              <a:rPr lang="en-US" dirty="0"/>
              <a:t> party</a:t>
            </a:r>
          </a:p>
        </p:txBody>
      </p:sp>
    </p:spTree>
    <p:extLst>
      <p:ext uri="{BB962C8B-B14F-4D97-AF65-F5344CB8AC3E}">
        <p14:creationId xmlns:p14="http://schemas.microsoft.com/office/powerpoint/2010/main" val="2746083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E227-9D44-4A38-827D-9527AC5CBD88}"/>
              </a:ext>
            </a:extLst>
          </p:cNvPr>
          <p:cNvSpPr>
            <a:spLocks noGrp="1"/>
          </p:cNvSpPr>
          <p:nvPr>
            <p:ph type="title"/>
          </p:nvPr>
        </p:nvSpPr>
        <p:spPr/>
        <p:txBody>
          <a:bodyPr/>
          <a:lstStyle/>
          <a:p>
            <a:r>
              <a:rPr lang="en-US" dirty="0" err="1"/>
              <a:t>MessagePack</a:t>
            </a:r>
            <a:endParaRPr lang="en-US" dirty="0"/>
          </a:p>
        </p:txBody>
      </p:sp>
      <p:sp>
        <p:nvSpPr>
          <p:cNvPr id="3" name="Content Placeholder 2">
            <a:extLst>
              <a:ext uri="{FF2B5EF4-FFF2-40B4-BE49-F238E27FC236}">
                <a16:creationId xmlns:a16="http://schemas.microsoft.com/office/drawing/2014/main" id="{BCC756A9-8188-43C5-865A-1A80F120087A}"/>
              </a:ext>
            </a:extLst>
          </p:cNvPr>
          <p:cNvSpPr>
            <a:spLocks noGrp="1"/>
          </p:cNvSpPr>
          <p:nvPr>
            <p:ph idx="1"/>
          </p:nvPr>
        </p:nvSpPr>
        <p:spPr/>
        <p:txBody>
          <a:bodyPr/>
          <a:lstStyle/>
          <a:p>
            <a:r>
              <a:rPr lang="en-US" dirty="0"/>
              <a:t>https://www.npmjs.com/package/@aspnet/signalr-protocol-msgpack</a:t>
            </a:r>
          </a:p>
        </p:txBody>
      </p:sp>
      <p:pic>
        <p:nvPicPr>
          <p:cNvPr id="4" name="Picture 3">
            <a:extLst>
              <a:ext uri="{FF2B5EF4-FFF2-40B4-BE49-F238E27FC236}">
                <a16:creationId xmlns:a16="http://schemas.microsoft.com/office/drawing/2014/main" id="{80FFADA1-7E62-478F-A463-7FBF990A2193}"/>
              </a:ext>
            </a:extLst>
          </p:cNvPr>
          <p:cNvPicPr>
            <a:picLocks noChangeAspect="1"/>
          </p:cNvPicPr>
          <p:nvPr/>
        </p:nvPicPr>
        <p:blipFill>
          <a:blip r:embed="rId2"/>
          <a:stretch>
            <a:fillRect/>
          </a:stretch>
        </p:blipFill>
        <p:spPr>
          <a:xfrm>
            <a:off x="1932985" y="2620937"/>
            <a:ext cx="7172915" cy="3556026"/>
          </a:xfrm>
          <a:prstGeom prst="rect">
            <a:avLst/>
          </a:prstGeom>
        </p:spPr>
      </p:pic>
    </p:spTree>
    <p:extLst>
      <p:ext uri="{BB962C8B-B14F-4D97-AF65-F5344CB8AC3E}">
        <p14:creationId xmlns:p14="http://schemas.microsoft.com/office/powerpoint/2010/main" val="301969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358C-059F-424F-B715-5194BACED9FD}"/>
              </a:ext>
            </a:extLst>
          </p:cNvPr>
          <p:cNvSpPr>
            <a:spLocks noGrp="1"/>
          </p:cNvSpPr>
          <p:nvPr>
            <p:ph type="title"/>
          </p:nvPr>
        </p:nvSpPr>
        <p:spPr/>
        <p:txBody>
          <a:bodyPr/>
          <a:lstStyle/>
          <a:p>
            <a:r>
              <a:rPr lang="en-US" dirty="0" err="1"/>
              <a:t>MessagePack</a:t>
            </a:r>
            <a:endParaRPr lang="en-US" dirty="0"/>
          </a:p>
        </p:txBody>
      </p:sp>
      <p:sp>
        <p:nvSpPr>
          <p:cNvPr id="3" name="Content Placeholder 2">
            <a:extLst>
              <a:ext uri="{FF2B5EF4-FFF2-40B4-BE49-F238E27FC236}">
                <a16:creationId xmlns:a16="http://schemas.microsoft.com/office/drawing/2014/main" id="{307AF1FD-DE2B-4DBA-B801-35D0CFD27C92}"/>
              </a:ext>
            </a:extLst>
          </p:cNvPr>
          <p:cNvSpPr>
            <a:spLocks noGrp="1"/>
          </p:cNvSpPr>
          <p:nvPr>
            <p:ph idx="1"/>
          </p:nvPr>
        </p:nvSpPr>
        <p:spPr>
          <a:xfrm>
            <a:off x="838200" y="1825625"/>
            <a:ext cx="14229170" cy="4351338"/>
          </a:xfrm>
        </p:spPr>
        <p:txBody>
          <a:bodyPr>
            <a:normAutofit/>
          </a:bodyPr>
          <a:lstStyle/>
          <a:p>
            <a:r>
              <a:rPr lang="en-US" dirty="0"/>
              <a:t>Modify startup </a:t>
            </a:r>
            <a:r>
              <a:rPr lang="en-US" dirty="0" err="1"/>
              <a:t>enablemessagepacl</a:t>
            </a:r>
            <a:endParaRPr lang="en-US" dirty="0"/>
          </a:p>
          <a:p>
            <a:pPr marL="457200" lvl="1" indent="0">
              <a:buNone/>
            </a:pPr>
            <a:r>
              <a:rPr lang="en-US" dirty="0" err="1"/>
              <a:t>services.AddSignalR</a:t>
            </a:r>
            <a:r>
              <a:rPr lang="en-US" dirty="0"/>
              <a:t>(options =&gt; {    </a:t>
            </a:r>
            <a:r>
              <a:rPr lang="en-US" dirty="0" err="1"/>
              <a:t>options.KeepAliveInterval</a:t>
            </a:r>
            <a:r>
              <a:rPr lang="en-US" dirty="0"/>
              <a:t> = </a:t>
            </a:r>
            <a:r>
              <a:rPr lang="en-US" dirty="0" err="1"/>
              <a:t>timeSpan.FromSeconds</a:t>
            </a:r>
            <a:r>
              <a:rPr lang="en-US" dirty="0"/>
              <a:t>(5);})</a:t>
            </a:r>
          </a:p>
          <a:p>
            <a:r>
              <a:rPr lang="en-US" dirty="0"/>
              <a:t>.</a:t>
            </a:r>
            <a:r>
              <a:rPr lang="en-US" dirty="0" err="1"/>
              <a:t>AddMessagePackProtocol</a:t>
            </a:r>
            <a:r>
              <a:rPr lang="en-US" dirty="0"/>
              <a:t>();</a:t>
            </a:r>
          </a:p>
          <a:p>
            <a:r>
              <a:rPr lang="en-US" dirty="0"/>
              <a:t>Create regular hub and regular hub method, but use a class as argument</a:t>
            </a:r>
          </a:p>
          <a:p>
            <a:pPr lvl="1"/>
            <a:endParaRPr lang="en-US" dirty="0"/>
          </a:p>
          <a:p>
            <a:r>
              <a:rPr lang="en-US" dirty="0"/>
              <a:t>https://damienbod.com/2018/03/19/using-message-pack-with-asp-net-core-signalr/</a:t>
            </a:r>
          </a:p>
        </p:txBody>
      </p:sp>
    </p:spTree>
    <p:extLst>
      <p:ext uri="{BB962C8B-B14F-4D97-AF65-F5344CB8AC3E}">
        <p14:creationId xmlns:p14="http://schemas.microsoft.com/office/powerpoint/2010/main" val="2387595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F709-4D47-4D6B-8DCF-F3E59D00A839}"/>
              </a:ext>
            </a:extLst>
          </p:cNvPr>
          <p:cNvSpPr>
            <a:spLocks noGrp="1"/>
          </p:cNvSpPr>
          <p:nvPr>
            <p:ph type="title"/>
          </p:nvPr>
        </p:nvSpPr>
        <p:spPr/>
        <p:txBody>
          <a:bodyPr/>
          <a:lstStyle/>
          <a:p>
            <a:r>
              <a:rPr lang="en-US" dirty="0"/>
              <a:t>Migrating: What’s new</a:t>
            </a:r>
          </a:p>
        </p:txBody>
      </p:sp>
      <p:sp>
        <p:nvSpPr>
          <p:cNvPr id="3" name="Content Placeholder 2">
            <a:extLst>
              <a:ext uri="{FF2B5EF4-FFF2-40B4-BE49-F238E27FC236}">
                <a16:creationId xmlns:a16="http://schemas.microsoft.com/office/drawing/2014/main" id="{03F33786-9C15-40F2-88F4-F06406CC55F0}"/>
              </a:ext>
            </a:extLst>
          </p:cNvPr>
          <p:cNvSpPr>
            <a:spLocks noGrp="1"/>
          </p:cNvSpPr>
          <p:nvPr>
            <p:ph idx="1"/>
          </p:nvPr>
        </p:nvSpPr>
        <p:spPr>
          <a:xfrm>
            <a:off x="838200" y="1825624"/>
            <a:ext cx="10515600" cy="5117341"/>
          </a:xfrm>
        </p:spPr>
        <p:txBody>
          <a:bodyPr/>
          <a:lstStyle/>
          <a:p>
            <a:r>
              <a:rPr lang="en-US" dirty="0"/>
              <a:t>It has a brand-new JavaScript client written in TypeScript and no longer depends on jQuery.</a:t>
            </a:r>
          </a:p>
          <a:p>
            <a:r>
              <a:rPr lang="en-US" dirty="0"/>
              <a:t>Simplified connection model</a:t>
            </a:r>
          </a:p>
          <a:p>
            <a:r>
              <a:rPr lang="en-US" dirty="0"/>
              <a:t>2 hub protocols: text protocol based on JSON &amp;  </a:t>
            </a:r>
            <a:r>
              <a:rPr lang="en-US" dirty="0" err="1"/>
              <a:t>MessagePack</a:t>
            </a:r>
            <a:r>
              <a:rPr lang="en-US" dirty="0"/>
              <a:t>.</a:t>
            </a:r>
          </a:p>
          <a:p>
            <a:r>
              <a:rPr lang="en-US" dirty="0"/>
              <a:t>Support for Custom Protocols</a:t>
            </a:r>
          </a:p>
          <a:p>
            <a:r>
              <a:rPr lang="en-US" dirty="0"/>
              <a:t>Improved and simplified scale-out model.</a:t>
            </a:r>
          </a:p>
          <a:p>
            <a:r>
              <a:rPr lang="en-US" dirty="0"/>
              <a:t>Sticky sessions are required due to the new scale-out model.</a:t>
            </a:r>
          </a:p>
          <a:p>
            <a:endParaRPr lang="en-US" dirty="0"/>
          </a:p>
        </p:txBody>
      </p:sp>
    </p:spTree>
    <p:extLst>
      <p:ext uri="{BB962C8B-B14F-4D97-AF65-F5344CB8AC3E}">
        <p14:creationId xmlns:p14="http://schemas.microsoft.com/office/powerpoint/2010/main" val="2640546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E77F-7A17-45F1-A25B-A83CA1039052}"/>
              </a:ext>
            </a:extLst>
          </p:cNvPr>
          <p:cNvSpPr>
            <a:spLocks noGrp="1"/>
          </p:cNvSpPr>
          <p:nvPr>
            <p:ph type="title"/>
          </p:nvPr>
        </p:nvSpPr>
        <p:spPr/>
        <p:txBody>
          <a:bodyPr/>
          <a:lstStyle/>
          <a:p>
            <a:r>
              <a:rPr lang="en-US" dirty="0"/>
              <a:t>Migrating: What’s new</a:t>
            </a:r>
          </a:p>
        </p:txBody>
      </p:sp>
      <p:sp>
        <p:nvSpPr>
          <p:cNvPr id="3" name="Content Placeholder 2">
            <a:extLst>
              <a:ext uri="{FF2B5EF4-FFF2-40B4-BE49-F238E27FC236}">
                <a16:creationId xmlns:a16="http://schemas.microsoft.com/office/drawing/2014/main" id="{437D0FCE-4D4C-421F-8D6D-381F7C94BC87}"/>
              </a:ext>
            </a:extLst>
          </p:cNvPr>
          <p:cNvSpPr>
            <a:spLocks noGrp="1"/>
          </p:cNvSpPr>
          <p:nvPr>
            <p:ph idx="1"/>
          </p:nvPr>
        </p:nvSpPr>
        <p:spPr/>
        <p:txBody>
          <a:bodyPr/>
          <a:lstStyle/>
          <a:p>
            <a:r>
              <a:rPr lang="en-US" dirty="0"/>
              <a:t>Persistent connections are removed</a:t>
            </a:r>
          </a:p>
          <a:p>
            <a:pPr lvl="1"/>
            <a:r>
              <a:rPr lang="en-US" dirty="0"/>
              <a:t>The lower level is being moved to ASP.NET Core</a:t>
            </a:r>
          </a:p>
          <a:p>
            <a:r>
              <a:rPr lang="en-US" dirty="0"/>
              <a:t>No more sessions</a:t>
            </a:r>
          </a:p>
          <a:p>
            <a:r>
              <a:rPr lang="en-US" dirty="0"/>
              <a:t>Streaming</a:t>
            </a:r>
          </a:p>
          <a:p>
            <a:r>
              <a:rPr lang="en-US" dirty="0"/>
              <a:t> </a:t>
            </a:r>
          </a:p>
        </p:txBody>
      </p:sp>
    </p:spTree>
    <p:extLst>
      <p:ext uri="{BB962C8B-B14F-4D97-AF65-F5344CB8AC3E}">
        <p14:creationId xmlns:p14="http://schemas.microsoft.com/office/powerpoint/2010/main" val="1559544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43DB-E8D0-49DC-9488-B6B027DDCA2D}"/>
              </a:ext>
            </a:extLst>
          </p:cNvPr>
          <p:cNvSpPr>
            <a:spLocks noGrp="1"/>
          </p:cNvSpPr>
          <p:nvPr>
            <p:ph type="title"/>
          </p:nvPr>
        </p:nvSpPr>
        <p:spPr/>
        <p:txBody>
          <a:bodyPr/>
          <a:lstStyle/>
          <a:p>
            <a:r>
              <a:rPr lang="en-US" dirty="0"/>
              <a:t>Migrating from previous SignalR versions</a:t>
            </a:r>
          </a:p>
        </p:txBody>
      </p:sp>
      <p:sp>
        <p:nvSpPr>
          <p:cNvPr id="3" name="Content Placeholder 2">
            <a:extLst>
              <a:ext uri="{FF2B5EF4-FFF2-40B4-BE49-F238E27FC236}">
                <a16:creationId xmlns:a16="http://schemas.microsoft.com/office/drawing/2014/main" id="{C1C6E770-5B98-491B-AC8A-333888298A9F}"/>
              </a:ext>
            </a:extLst>
          </p:cNvPr>
          <p:cNvSpPr>
            <a:spLocks noGrp="1"/>
          </p:cNvSpPr>
          <p:nvPr>
            <p:ph idx="1"/>
          </p:nvPr>
        </p:nvSpPr>
        <p:spPr/>
        <p:txBody>
          <a:bodyPr/>
          <a:lstStyle/>
          <a:p>
            <a:r>
              <a:rPr lang="en-US" dirty="0"/>
              <a:t>Rewritten for ASP.NET Core; incompatible</a:t>
            </a:r>
          </a:p>
          <a:p>
            <a:r>
              <a:rPr lang="en-US" dirty="0"/>
              <a:t>NuGet &amp; </a:t>
            </a:r>
            <a:r>
              <a:rPr lang="en-US" dirty="0" err="1"/>
              <a:t>npm</a:t>
            </a:r>
            <a:r>
              <a:rPr lang="en-US" dirty="0"/>
              <a:t> Packages</a:t>
            </a:r>
          </a:p>
          <a:p>
            <a:pPr lvl="1"/>
            <a:r>
              <a:rPr lang="en-US" dirty="0"/>
              <a:t>SignalR </a:t>
            </a:r>
          </a:p>
          <a:p>
            <a:r>
              <a:rPr lang="en-US" dirty="0"/>
              <a:t>Change to </a:t>
            </a:r>
            <a:r>
              <a:rPr lang="en-US" dirty="0" err="1"/>
              <a:t>async</a:t>
            </a:r>
            <a:endParaRPr lang="en-US" dirty="0"/>
          </a:p>
          <a:p>
            <a:r>
              <a:rPr lang="en-US" dirty="0"/>
              <a:t>JavaScript client changes</a:t>
            </a:r>
          </a:p>
          <a:p>
            <a:pPr lvl="1"/>
            <a:r>
              <a:rPr lang="en-US" dirty="0"/>
              <a:t>jQuery</a:t>
            </a:r>
          </a:p>
          <a:p>
            <a:pPr lvl="1"/>
            <a:r>
              <a:rPr lang="en-US" dirty="0"/>
              <a:t>Code and syntax</a:t>
            </a:r>
          </a:p>
          <a:p>
            <a:endParaRPr lang="en-US" dirty="0"/>
          </a:p>
        </p:txBody>
      </p:sp>
    </p:spTree>
    <p:extLst>
      <p:ext uri="{BB962C8B-B14F-4D97-AF65-F5344CB8AC3E}">
        <p14:creationId xmlns:p14="http://schemas.microsoft.com/office/powerpoint/2010/main" val="207879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F11A-061B-4A51-B920-DE9FEDE00BF7}"/>
              </a:ext>
            </a:extLst>
          </p:cNvPr>
          <p:cNvSpPr>
            <a:spLocks noGrp="1"/>
          </p:cNvSpPr>
          <p:nvPr>
            <p:ph type="title"/>
          </p:nvPr>
        </p:nvSpPr>
        <p:spPr/>
        <p:txBody>
          <a:bodyPr/>
          <a:lstStyle/>
          <a:p>
            <a:r>
              <a:rPr lang="en-US" dirty="0"/>
              <a:t>ASP.NET Core SignalR</a:t>
            </a:r>
          </a:p>
        </p:txBody>
      </p:sp>
      <p:sp>
        <p:nvSpPr>
          <p:cNvPr id="3" name="Content Placeholder 2">
            <a:extLst>
              <a:ext uri="{FF2B5EF4-FFF2-40B4-BE49-F238E27FC236}">
                <a16:creationId xmlns:a16="http://schemas.microsoft.com/office/drawing/2014/main" id="{3A446117-656D-4201-B7AB-601BE44694FF}"/>
              </a:ext>
            </a:extLst>
          </p:cNvPr>
          <p:cNvSpPr>
            <a:spLocks noGrp="1"/>
          </p:cNvSpPr>
          <p:nvPr>
            <p:ph idx="1"/>
          </p:nvPr>
        </p:nvSpPr>
        <p:spPr/>
        <p:txBody>
          <a:bodyPr>
            <a:normAutofit lnSpcReduction="10000"/>
          </a:bodyPr>
          <a:lstStyle/>
          <a:p>
            <a:r>
              <a:rPr lang="en-US" dirty="0"/>
              <a:t>Entirely rewritten based on common usage patterns</a:t>
            </a:r>
          </a:p>
          <a:p>
            <a:r>
              <a:rPr lang="en-US" dirty="0"/>
              <a:t>Simpler, more reliable, easier to use</a:t>
            </a:r>
          </a:p>
          <a:p>
            <a:r>
              <a:rPr lang="en-US" dirty="0"/>
              <a:t>Similar APIs</a:t>
            </a:r>
          </a:p>
          <a:p>
            <a:r>
              <a:rPr lang="en-US" dirty="0"/>
              <a:t>TypeScript</a:t>
            </a:r>
          </a:p>
          <a:p>
            <a:r>
              <a:rPr lang="en-US" dirty="0"/>
              <a:t>Support for binary and custom protocols</a:t>
            </a:r>
          </a:p>
          <a:p>
            <a:r>
              <a:rPr lang="en-US" dirty="0"/>
              <a:t>Simplified Scale-Out Model</a:t>
            </a:r>
          </a:p>
          <a:p>
            <a:r>
              <a:rPr lang="en-US" dirty="0" err="1"/>
              <a:t>SignalR</a:t>
            </a:r>
            <a:r>
              <a:rPr lang="en-US" dirty="0"/>
              <a:t> is ASP.NET Middleware</a:t>
            </a:r>
          </a:p>
          <a:p>
            <a:r>
              <a:rPr lang="en-US" dirty="0"/>
              <a:t>Not backwards compatible</a:t>
            </a:r>
            <a:br>
              <a:rPr lang="en-US" dirty="0"/>
            </a:br>
            <a:endParaRPr lang="en-US" dirty="0"/>
          </a:p>
          <a:p>
            <a:endParaRPr lang="en-US" dirty="0"/>
          </a:p>
          <a:p>
            <a:endParaRPr lang="en-US" dirty="0"/>
          </a:p>
        </p:txBody>
      </p:sp>
    </p:spTree>
    <p:extLst>
      <p:ext uri="{BB962C8B-B14F-4D97-AF65-F5344CB8AC3E}">
        <p14:creationId xmlns:p14="http://schemas.microsoft.com/office/powerpoint/2010/main" val="1454232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0C3A-CFCB-4889-9D6C-2694A408EA5F}"/>
              </a:ext>
            </a:extLst>
          </p:cNvPr>
          <p:cNvSpPr>
            <a:spLocks noGrp="1"/>
          </p:cNvSpPr>
          <p:nvPr>
            <p:ph type="title"/>
          </p:nvPr>
        </p:nvSpPr>
        <p:spPr/>
        <p:txBody>
          <a:bodyPr/>
          <a:lstStyle/>
          <a:p>
            <a:r>
              <a:rPr lang="en-US" dirty="0"/>
              <a:t>Deployment/Publishing</a:t>
            </a:r>
          </a:p>
        </p:txBody>
      </p:sp>
      <p:sp>
        <p:nvSpPr>
          <p:cNvPr id="3" name="Content Placeholder 2">
            <a:extLst>
              <a:ext uri="{FF2B5EF4-FFF2-40B4-BE49-F238E27FC236}">
                <a16:creationId xmlns:a16="http://schemas.microsoft.com/office/drawing/2014/main" id="{2FDF69F2-42BB-4A00-9139-59D7DB201984}"/>
              </a:ext>
            </a:extLst>
          </p:cNvPr>
          <p:cNvSpPr>
            <a:spLocks noGrp="1"/>
          </p:cNvSpPr>
          <p:nvPr>
            <p:ph idx="1"/>
          </p:nvPr>
        </p:nvSpPr>
        <p:spPr/>
        <p:txBody>
          <a:bodyPr/>
          <a:lstStyle/>
          <a:p>
            <a:r>
              <a:rPr lang="en-US" dirty="0"/>
              <a:t>Azure Web Apps</a:t>
            </a:r>
          </a:p>
          <a:p>
            <a:r>
              <a:rPr lang="en-US" dirty="0" err="1"/>
              <a:t>WebSockets</a:t>
            </a:r>
            <a:r>
              <a:rPr lang="en-US" dirty="0"/>
              <a:t>, ARR Affinity</a:t>
            </a:r>
          </a:p>
          <a:p>
            <a:r>
              <a:rPr lang="en-US" dirty="0"/>
              <a:t>Version dependent:</a:t>
            </a:r>
          </a:p>
          <a:p>
            <a:pPr lvl="1"/>
            <a:r>
              <a:rPr lang="en-US" dirty="0"/>
              <a:t>ASP.NET Core Runtime Extensions</a:t>
            </a:r>
          </a:p>
          <a:p>
            <a:pPr lvl="1"/>
            <a:r>
              <a:rPr lang="en-US" dirty="0"/>
              <a:t>HTTP 502.2 error on Azure Web Apps</a:t>
            </a:r>
          </a:p>
        </p:txBody>
      </p:sp>
    </p:spTree>
    <p:extLst>
      <p:ext uri="{BB962C8B-B14F-4D97-AF65-F5344CB8AC3E}">
        <p14:creationId xmlns:p14="http://schemas.microsoft.com/office/powerpoint/2010/main" val="144005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578D-EA1A-4BA6-A6A9-4A15DB6F717F}"/>
              </a:ext>
            </a:extLst>
          </p:cNvPr>
          <p:cNvSpPr>
            <a:spLocks noGrp="1"/>
          </p:cNvSpPr>
          <p:nvPr>
            <p:ph type="title"/>
          </p:nvPr>
        </p:nvSpPr>
        <p:spPr/>
        <p:txBody>
          <a:bodyPr/>
          <a:lstStyle/>
          <a:p>
            <a:r>
              <a:rPr lang="en-US" dirty="0"/>
              <a:t>Common Usage Patterns &amp; Types of Apps</a:t>
            </a:r>
          </a:p>
        </p:txBody>
      </p:sp>
      <p:sp>
        <p:nvSpPr>
          <p:cNvPr id="3" name="Content Placeholder 2">
            <a:extLst>
              <a:ext uri="{FF2B5EF4-FFF2-40B4-BE49-F238E27FC236}">
                <a16:creationId xmlns:a16="http://schemas.microsoft.com/office/drawing/2014/main" id="{D506EF85-6BB3-4D3F-AF06-659A65FC98E4}"/>
              </a:ext>
            </a:extLst>
          </p:cNvPr>
          <p:cNvSpPr>
            <a:spLocks noGrp="1"/>
          </p:cNvSpPr>
          <p:nvPr>
            <p:ph idx="1"/>
          </p:nvPr>
        </p:nvSpPr>
        <p:spPr/>
        <p:txBody>
          <a:bodyPr>
            <a:normAutofit lnSpcReduction="10000"/>
          </a:bodyPr>
          <a:lstStyle/>
          <a:p>
            <a:r>
              <a:rPr lang="en-US" dirty="0"/>
              <a:t>Notifications</a:t>
            </a:r>
          </a:p>
          <a:p>
            <a:r>
              <a:rPr lang="en-US" dirty="0"/>
              <a:t>Games, leaderboards</a:t>
            </a:r>
          </a:p>
          <a:p>
            <a:r>
              <a:rPr lang="en-US" dirty="0"/>
              <a:t>Social Applications</a:t>
            </a:r>
          </a:p>
          <a:p>
            <a:r>
              <a:rPr lang="en-US" dirty="0"/>
              <a:t>Business Collaboration</a:t>
            </a:r>
          </a:p>
          <a:p>
            <a:r>
              <a:rPr lang="en-US" dirty="0"/>
              <a:t>Stocks</a:t>
            </a:r>
          </a:p>
          <a:p>
            <a:r>
              <a:rPr lang="en-US" dirty="0"/>
              <a:t>Chat, messaging</a:t>
            </a:r>
          </a:p>
          <a:p>
            <a:r>
              <a:rPr lang="en-US" dirty="0"/>
              <a:t>Dashboards</a:t>
            </a:r>
          </a:p>
          <a:p>
            <a:r>
              <a:rPr lang="en-US" dirty="0"/>
              <a:t>Real time forms</a:t>
            </a:r>
          </a:p>
          <a:p>
            <a:r>
              <a:rPr lang="en-US" dirty="0"/>
              <a:t>Auctions</a:t>
            </a:r>
          </a:p>
          <a:p>
            <a:endParaRPr lang="en-US" dirty="0"/>
          </a:p>
          <a:p>
            <a:endParaRPr lang="en-US" dirty="0"/>
          </a:p>
        </p:txBody>
      </p:sp>
    </p:spTree>
    <p:extLst>
      <p:ext uri="{BB962C8B-B14F-4D97-AF65-F5344CB8AC3E}">
        <p14:creationId xmlns:p14="http://schemas.microsoft.com/office/powerpoint/2010/main" val="22807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c 31">
            <a:extLst>
              <a:ext uri="{FF2B5EF4-FFF2-40B4-BE49-F238E27FC236}">
                <a16:creationId xmlns:a16="http://schemas.microsoft.com/office/drawing/2014/main" id="{209E81E6-96AA-4075-BF26-04E06B2E0629}"/>
              </a:ext>
            </a:extLst>
          </p:cNvPr>
          <p:cNvSpPr/>
          <p:nvPr/>
        </p:nvSpPr>
        <p:spPr>
          <a:xfrm>
            <a:off x="3731487" y="3123165"/>
            <a:ext cx="4620087" cy="1838684"/>
          </a:xfrm>
          <a:prstGeom prst="arc">
            <a:avLst>
              <a:gd name="adj1" fmla="val 10570723"/>
              <a:gd name="adj2" fmla="val 21438037"/>
            </a:avLst>
          </a:prstGeom>
          <a:ln w="762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C00000"/>
              </a:solidFill>
              <a:highlight>
                <a:srgbClr val="FFFF00"/>
              </a:highlight>
            </a:endParaRPr>
          </a:p>
        </p:txBody>
      </p:sp>
      <p:sp>
        <p:nvSpPr>
          <p:cNvPr id="2" name="Title 1">
            <a:extLst>
              <a:ext uri="{FF2B5EF4-FFF2-40B4-BE49-F238E27FC236}">
                <a16:creationId xmlns:a16="http://schemas.microsoft.com/office/drawing/2014/main" id="{9A9539E1-DC57-446A-81A3-96D46D63E3CE}"/>
              </a:ext>
            </a:extLst>
          </p:cNvPr>
          <p:cNvSpPr>
            <a:spLocks noGrp="1"/>
          </p:cNvSpPr>
          <p:nvPr>
            <p:ph type="title"/>
          </p:nvPr>
        </p:nvSpPr>
        <p:spPr/>
        <p:txBody>
          <a:bodyPr/>
          <a:lstStyle/>
          <a:p>
            <a:r>
              <a:rPr lang="en-US" dirty="0"/>
              <a:t>Architecture</a:t>
            </a:r>
          </a:p>
        </p:txBody>
      </p:sp>
      <p:sp>
        <p:nvSpPr>
          <p:cNvPr id="4" name="Rounded Rectangle 3">
            <a:extLst>
              <a:ext uri="{FF2B5EF4-FFF2-40B4-BE49-F238E27FC236}">
                <a16:creationId xmlns:a16="http://schemas.microsoft.com/office/drawing/2014/main" id="{0D8ABE6D-E659-4C32-9846-74C8941B1951}"/>
              </a:ext>
            </a:extLst>
          </p:cNvPr>
          <p:cNvSpPr/>
          <p:nvPr/>
        </p:nvSpPr>
        <p:spPr>
          <a:xfrm>
            <a:off x="4952228" y="2572114"/>
            <a:ext cx="1776549" cy="150222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4800" dirty="0"/>
              <a:t>Hub</a:t>
            </a:r>
          </a:p>
        </p:txBody>
      </p:sp>
      <p:pic>
        <p:nvPicPr>
          <p:cNvPr id="5" name="Picture 4">
            <a:extLst>
              <a:ext uri="{FF2B5EF4-FFF2-40B4-BE49-F238E27FC236}">
                <a16:creationId xmlns:a16="http://schemas.microsoft.com/office/drawing/2014/main" id="{16C6E26E-0E07-4A85-9DD2-5C0B8AF396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5385" y="1798070"/>
            <a:ext cx="1270658" cy="1120297"/>
          </a:xfrm>
          <a:prstGeom prst="rect">
            <a:avLst/>
          </a:prstGeom>
        </p:spPr>
      </p:pic>
      <p:sp>
        <p:nvSpPr>
          <p:cNvPr id="6" name="Oval 5">
            <a:extLst>
              <a:ext uri="{FF2B5EF4-FFF2-40B4-BE49-F238E27FC236}">
                <a16:creationId xmlns:a16="http://schemas.microsoft.com/office/drawing/2014/main" id="{D614F264-B66E-4B27-AEDD-8C8FF5E0303C}"/>
              </a:ext>
            </a:extLst>
          </p:cNvPr>
          <p:cNvSpPr/>
          <p:nvPr/>
        </p:nvSpPr>
        <p:spPr>
          <a:xfrm>
            <a:off x="5304925" y="772362"/>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 name="Oval 6">
            <a:extLst>
              <a:ext uri="{FF2B5EF4-FFF2-40B4-BE49-F238E27FC236}">
                <a16:creationId xmlns:a16="http://schemas.microsoft.com/office/drawing/2014/main" id="{0B55E449-FF5F-42FF-B541-AA8F134859AA}"/>
              </a:ext>
            </a:extLst>
          </p:cNvPr>
          <p:cNvSpPr/>
          <p:nvPr/>
        </p:nvSpPr>
        <p:spPr>
          <a:xfrm>
            <a:off x="3195910" y="4246743"/>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8" name="Oval 7">
            <a:extLst>
              <a:ext uri="{FF2B5EF4-FFF2-40B4-BE49-F238E27FC236}">
                <a16:creationId xmlns:a16="http://schemas.microsoft.com/office/drawing/2014/main" id="{98D0FE03-FC93-4474-B2D1-7FBC561B834F}"/>
              </a:ext>
            </a:extLst>
          </p:cNvPr>
          <p:cNvSpPr/>
          <p:nvPr/>
        </p:nvSpPr>
        <p:spPr>
          <a:xfrm>
            <a:off x="7669269" y="1735923"/>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9" name="Straight Arrow Connector 8">
            <a:extLst>
              <a:ext uri="{FF2B5EF4-FFF2-40B4-BE49-F238E27FC236}">
                <a16:creationId xmlns:a16="http://schemas.microsoft.com/office/drawing/2014/main" id="{3A196E29-9C8B-4A1A-892A-51D26693D147}"/>
              </a:ext>
            </a:extLst>
          </p:cNvPr>
          <p:cNvCxnSpPr/>
          <p:nvPr/>
        </p:nvCxnSpPr>
        <p:spPr>
          <a:xfrm>
            <a:off x="5908358" y="4101781"/>
            <a:ext cx="0" cy="75733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073DE9-05A1-44B9-ADE4-5331D7718F9C}"/>
              </a:ext>
            </a:extLst>
          </p:cNvPr>
          <p:cNvCxnSpPr/>
          <p:nvPr/>
        </p:nvCxnSpPr>
        <p:spPr>
          <a:xfrm flipH="1">
            <a:off x="4227468" y="3971109"/>
            <a:ext cx="724760" cy="481900"/>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835338-FF70-42B6-8FA8-FF65CCEFF260}"/>
              </a:ext>
            </a:extLst>
          </p:cNvPr>
          <p:cNvCxnSpPr/>
          <p:nvPr/>
        </p:nvCxnSpPr>
        <p:spPr>
          <a:xfrm flipH="1">
            <a:off x="6719661" y="2367316"/>
            <a:ext cx="949608" cy="34661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D131FD-57E6-4462-B4C9-3BC39DB92257}"/>
              </a:ext>
            </a:extLst>
          </p:cNvPr>
          <p:cNvCxnSpPr/>
          <p:nvPr/>
        </p:nvCxnSpPr>
        <p:spPr>
          <a:xfrm flipH="1" flipV="1">
            <a:off x="3973919" y="2584355"/>
            <a:ext cx="1013372" cy="26628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C41CEA-A2DA-45ED-B271-3B77605EB394}"/>
              </a:ext>
            </a:extLst>
          </p:cNvPr>
          <p:cNvCxnSpPr>
            <a:stCxn id="6" idx="4"/>
            <a:endCxn id="4" idx="0"/>
          </p:cNvCxnSpPr>
          <p:nvPr/>
        </p:nvCxnSpPr>
        <p:spPr>
          <a:xfrm>
            <a:off x="5840502" y="1739013"/>
            <a:ext cx="1" cy="833101"/>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BED81DB-BF9E-4EC4-8C03-D9F7DCF38EA0}"/>
              </a:ext>
            </a:extLst>
          </p:cNvPr>
          <p:cNvCxnSpPr>
            <a:cxnSpLocks/>
          </p:cNvCxnSpPr>
          <p:nvPr/>
        </p:nvCxnSpPr>
        <p:spPr>
          <a:xfrm flipH="1" flipV="1">
            <a:off x="6728778" y="3536180"/>
            <a:ext cx="1061343" cy="586490"/>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CEA6FD0-4284-4312-BD9F-76D062EC3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9688" y="4859118"/>
            <a:ext cx="1397991" cy="1397991"/>
          </a:xfrm>
          <a:prstGeom prst="rect">
            <a:avLst/>
          </a:prstGeom>
        </p:spPr>
      </p:pic>
      <p:pic>
        <p:nvPicPr>
          <p:cNvPr id="17" name="Picture 16">
            <a:extLst>
              <a:ext uri="{FF2B5EF4-FFF2-40B4-BE49-F238E27FC236}">
                <a16:creationId xmlns:a16="http://schemas.microsoft.com/office/drawing/2014/main" id="{FBD20FE2-6B34-40CC-BE5A-42D16302DA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869" y="4254428"/>
            <a:ext cx="551361" cy="988648"/>
          </a:xfrm>
          <a:prstGeom prst="rect">
            <a:avLst/>
          </a:prstGeom>
        </p:spPr>
      </p:pic>
      <p:pic>
        <p:nvPicPr>
          <p:cNvPr id="15" name="Picture 14">
            <a:extLst>
              <a:ext uri="{FF2B5EF4-FFF2-40B4-BE49-F238E27FC236}">
                <a16:creationId xmlns:a16="http://schemas.microsoft.com/office/drawing/2014/main" id="{CE321548-7D6A-4175-B11C-1E19FFB160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0382" y="3853847"/>
            <a:ext cx="1695044" cy="1253203"/>
          </a:xfrm>
          <a:prstGeom prst="rect">
            <a:avLst/>
          </a:prstGeom>
        </p:spPr>
      </p:pic>
    </p:spTree>
    <p:extLst>
      <p:ext uri="{BB962C8B-B14F-4D97-AF65-F5344CB8AC3E}">
        <p14:creationId xmlns:p14="http://schemas.microsoft.com/office/powerpoint/2010/main" val="346399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D751-8606-42BE-B372-4E0ED751B392}"/>
              </a:ext>
            </a:extLst>
          </p:cNvPr>
          <p:cNvSpPr>
            <a:spLocks noGrp="1"/>
          </p:cNvSpPr>
          <p:nvPr>
            <p:ph type="title"/>
          </p:nvPr>
        </p:nvSpPr>
        <p:spPr/>
        <p:txBody>
          <a:bodyPr/>
          <a:lstStyle/>
          <a:p>
            <a:r>
              <a:rPr lang="en-US" dirty="0"/>
              <a:t>Hubs</a:t>
            </a:r>
          </a:p>
        </p:txBody>
      </p:sp>
      <p:sp>
        <p:nvSpPr>
          <p:cNvPr id="3" name="Content Placeholder 2">
            <a:extLst>
              <a:ext uri="{FF2B5EF4-FFF2-40B4-BE49-F238E27FC236}">
                <a16:creationId xmlns:a16="http://schemas.microsoft.com/office/drawing/2014/main" id="{1827F096-BEB4-4295-A5D1-94E6BAAC1A7E}"/>
              </a:ext>
            </a:extLst>
          </p:cNvPr>
          <p:cNvSpPr>
            <a:spLocks noGrp="1"/>
          </p:cNvSpPr>
          <p:nvPr>
            <p:ph idx="1"/>
          </p:nvPr>
        </p:nvSpPr>
        <p:spPr/>
        <p:txBody>
          <a:bodyPr/>
          <a:lstStyle/>
          <a:p>
            <a:r>
              <a:rPr lang="en-US" dirty="0"/>
              <a:t>Derive from </a:t>
            </a:r>
            <a:r>
              <a:rPr lang="en-US" dirty="0" err="1"/>
              <a:t>Microsoft.AspNetCore.SignalR.Hub</a:t>
            </a:r>
            <a:endParaRPr lang="en-US" dirty="0"/>
          </a:p>
          <a:p>
            <a:r>
              <a:rPr lang="en-US" dirty="0"/>
              <a:t>Define public methods</a:t>
            </a:r>
          </a:p>
          <a:p>
            <a:pPr lvl="1"/>
            <a:r>
              <a:rPr lang="en-US" dirty="0" err="1"/>
              <a:t>Async</a:t>
            </a:r>
            <a:r>
              <a:rPr lang="en-US" dirty="0"/>
              <a:t> and return Task</a:t>
            </a:r>
          </a:p>
          <a:p>
            <a:r>
              <a:rPr lang="en-US" dirty="0"/>
              <a:t>Receive messages from client</a:t>
            </a:r>
          </a:p>
          <a:p>
            <a:r>
              <a:rPr lang="en-US" dirty="0"/>
              <a:t>Invoke client methods</a:t>
            </a:r>
          </a:p>
          <a:p>
            <a:pPr lvl="1"/>
            <a:r>
              <a:rPr lang="en-US" dirty="0" err="1"/>
              <a:t>SendAsync</a:t>
            </a:r>
            <a:endParaRPr lang="en-US" dirty="0"/>
          </a:p>
        </p:txBody>
      </p:sp>
    </p:spTree>
    <p:extLst>
      <p:ext uri="{BB962C8B-B14F-4D97-AF65-F5344CB8AC3E}">
        <p14:creationId xmlns:p14="http://schemas.microsoft.com/office/powerpoint/2010/main" val="394401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E722-25BA-4915-8833-75CF32FBBE30}"/>
              </a:ext>
            </a:extLst>
          </p:cNvPr>
          <p:cNvSpPr>
            <a:spLocks noGrp="1"/>
          </p:cNvSpPr>
          <p:nvPr>
            <p:ph type="title"/>
          </p:nvPr>
        </p:nvSpPr>
        <p:spPr/>
        <p:txBody>
          <a:bodyPr/>
          <a:lstStyle/>
          <a:p>
            <a:r>
              <a:rPr lang="en-US" dirty="0"/>
              <a:t>Hub Definition</a:t>
            </a:r>
          </a:p>
        </p:txBody>
      </p:sp>
      <p:sp>
        <p:nvSpPr>
          <p:cNvPr id="3" name="Content Placeholder 2">
            <a:extLst>
              <a:ext uri="{FF2B5EF4-FFF2-40B4-BE49-F238E27FC236}">
                <a16:creationId xmlns:a16="http://schemas.microsoft.com/office/drawing/2014/main" id="{52639AA3-8B61-40F0-BD8D-A398493A4382}"/>
              </a:ext>
            </a:extLst>
          </p:cNvPr>
          <p:cNvSpPr>
            <a:spLocks noGrp="1"/>
          </p:cNvSpPr>
          <p:nvPr>
            <p:ph idx="1"/>
          </p:nvPr>
        </p:nvSpPr>
        <p:spPr>
          <a:xfrm>
            <a:off x="838199" y="1825624"/>
            <a:ext cx="11186565" cy="5032375"/>
          </a:xfrm>
        </p:spPr>
        <p:txBody>
          <a:bodyPr>
            <a:normAutofit/>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Hub</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IDisposable</a:t>
            </a:r>
            <a:r>
              <a:rPr lang="en-US" dirty="0">
                <a:solidFill>
                  <a:srgbClr val="000000"/>
                </a:solidFill>
                <a:latin typeface="Consolas" panose="020B0609020204030204" pitchFamily="49" charset="0"/>
              </a:rPr>
              <a:t> {</a:t>
            </a: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Hub();</a:t>
            </a:r>
          </a:p>
          <a:p>
            <a:pPr marL="457200" lvl="1" indent="0">
              <a:buNone/>
            </a:pPr>
            <a:endParaRPr lang="en-US" dirty="0">
              <a:solidFill>
                <a:srgbClr val="000000"/>
              </a:solidFill>
              <a:latin typeface="Consolas" panose="020B0609020204030204" pitchFamily="49" charset="0"/>
            </a:endParaRP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IHubCallerClients</a:t>
            </a:r>
            <a:r>
              <a:rPr lang="en-US" dirty="0">
                <a:solidFill>
                  <a:srgbClr val="000000"/>
                </a:solidFill>
                <a:latin typeface="Consolas" panose="020B0609020204030204" pitchFamily="49" charset="0"/>
              </a:rPr>
              <a:t> Clients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HubCallerContext</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IGroupManager</a:t>
            </a:r>
            <a:r>
              <a:rPr lang="en-US" dirty="0">
                <a:solidFill>
                  <a:srgbClr val="000000"/>
                </a:solidFill>
                <a:latin typeface="Consolas" panose="020B0609020204030204" pitchFamily="49" charset="0"/>
              </a:rPr>
              <a:t> Groups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pPr marL="457200" lvl="1" indent="0">
              <a:buNone/>
            </a:pPr>
            <a:endParaRPr lang="en-US" dirty="0">
              <a:solidFill>
                <a:srgbClr val="000000"/>
              </a:solidFill>
              <a:latin typeface="Consolas" panose="020B0609020204030204" pitchFamily="49" charset="0"/>
            </a:endParaRP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Dispose();</a:t>
            </a: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OnConnectedAsync</a:t>
            </a:r>
            <a:r>
              <a:rPr lang="en-US" dirty="0">
                <a:solidFill>
                  <a:srgbClr val="000000"/>
                </a:solidFill>
                <a:latin typeface="Consolas" panose="020B0609020204030204" pitchFamily="49" charset="0"/>
              </a:rPr>
              <a:t>();</a:t>
            </a: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OnDisconnectedAsync</a:t>
            </a:r>
            <a:r>
              <a:rPr lang="en-US" dirty="0">
                <a:solidFill>
                  <a:srgbClr val="000000"/>
                </a:solidFill>
                <a:latin typeface="Consolas" panose="020B0609020204030204" pitchFamily="49" charset="0"/>
              </a:rPr>
              <a:t>(Exception exception);</a:t>
            </a:r>
          </a:p>
          <a:p>
            <a:pPr marL="457200" lvl="1" indent="0">
              <a:buNone/>
            </a:pPr>
            <a:r>
              <a:rPr lang="en-US" dirty="0">
                <a:solidFill>
                  <a:srgbClr val="0000FF"/>
                </a:solidFill>
                <a:latin typeface="Consolas" panose="020B0609020204030204" pitchFamily="49" charset="0"/>
              </a:rPr>
              <a:t>protected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Dispose(</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disposing);</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56892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424D-0EAD-4254-8C99-525FBDB52E40}"/>
              </a:ext>
            </a:extLst>
          </p:cNvPr>
          <p:cNvSpPr>
            <a:spLocks noGrp="1"/>
          </p:cNvSpPr>
          <p:nvPr>
            <p:ph type="title"/>
          </p:nvPr>
        </p:nvSpPr>
        <p:spPr/>
        <p:txBody>
          <a:bodyPr/>
          <a:lstStyle/>
          <a:p>
            <a:r>
              <a:rPr lang="en-US" dirty="0"/>
              <a:t>Hub Events</a:t>
            </a:r>
          </a:p>
        </p:txBody>
      </p:sp>
      <p:sp>
        <p:nvSpPr>
          <p:cNvPr id="3" name="Content Placeholder 2">
            <a:extLst>
              <a:ext uri="{FF2B5EF4-FFF2-40B4-BE49-F238E27FC236}">
                <a16:creationId xmlns:a16="http://schemas.microsoft.com/office/drawing/2014/main" id="{F6BB3D35-7296-4665-8B52-FCD7F9EEA35D}"/>
              </a:ext>
            </a:extLst>
          </p:cNvPr>
          <p:cNvSpPr>
            <a:spLocks noGrp="1"/>
          </p:cNvSpPr>
          <p:nvPr>
            <p:ph idx="1"/>
          </p:nvPr>
        </p:nvSpPr>
        <p:spPr>
          <a:xfrm>
            <a:off x="838200" y="1566679"/>
            <a:ext cx="11138012" cy="5032375"/>
          </a:xfrm>
        </p:spPr>
        <p:txBody>
          <a:bodyPr>
            <a:normAutofit/>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Task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OnConnectedAsync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base</a:t>
            </a:r>
            <a:r>
              <a:rPr lang="en-US" dirty="0" err="1">
                <a:solidFill>
                  <a:srgbClr val="000000"/>
                </a:solidFill>
                <a:latin typeface="Consolas" panose="020B0609020204030204" pitchFamily="49" charset="0"/>
              </a:rPr>
              <a:t>.OnConnectedAsync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Task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OnDisconnectedAsync</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Exception</a:t>
            </a:r>
            <a:r>
              <a:rPr lang="en-US" dirty="0">
                <a:solidFill>
                  <a:srgbClr val="000000"/>
                </a:solidFill>
                <a:latin typeface="Consolas" panose="020B0609020204030204" pitchFamily="49" charset="0"/>
              </a:rPr>
              <a:t> ex)</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base</a:t>
            </a:r>
            <a:r>
              <a:rPr lang="en-US" dirty="0" err="1">
                <a:solidFill>
                  <a:srgbClr val="000000"/>
                </a:solidFill>
                <a:latin typeface="Consolas" panose="020B0609020204030204" pitchFamily="49" charset="0"/>
              </a:rPr>
              <a:t>.OnDisconnectedAsync</a:t>
            </a:r>
            <a:r>
              <a:rPr lang="en-US" dirty="0">
                <a:solidFill>
                  <a:srgbClr val="000000"/>
                </a:solidFill>
                <a:latin typeface="Consolas" panose="020B0609020204030204" pitchFamily="49" charset="0"/>
              </a:rPr>
              <a:t>(ex);</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55658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1926-19B2-45B1-BE40-45A1127CF488}"/>
              </a:ext>
            </a:extLst>
          </p:cNvPr>
          <p:cNvSpPr>
            <a:spLocks noGrp="1"/>
          </p:cNvSpPr>
          <p:nvPr>
            <p:ph type="title"/>
          </p:nvPr>
        </p:nvSpPr>
        <p:spPr/>
        <p:txBody>
          <a:bodyPr/>
          <a:lstStyle/>
          <a:p>
            <a:r>
              <a:rPr lang="en-US" dirty="0"/>
              <a:t>Call client methods from hubs</a:t>
            </a:r>
          </a:p>
        </p:txBody>
      </p:sp>
      <p:sp>
        <p:nvSpPr>
          <p:cNvPr id="3" name="Content Placeholder 2">
            <a:extLst>
              <a:ext uri="{FF2B5EF4-FFF2-40B4-BE49-F238E27FC236}">
                <a16:creationId xmlns:a16="http://schemas.microsoft.com/office/drawing/2014/main" id="{9F6ABC9E-D8DC-4E79-8F16-9686451E5A4A}"/>
              </a:ext>
            </a:extLst>
          </p:cNvPr>
          <p:cNvSpPr>
            <a:spLocks noGrp="1"/>
          </p:cNvSpPr>
          <p:nvPr>
            <p:ph idx="1"/>
          </p:nvPr>
        </p:nvSpPr>
        <p:spPr>
          <a:xfrm>
            <a:off x="838200" y="1825624"/>
            <a:ext cx="11353800" cy="5032375"/>
          </a:xfrm>
        </p:spPr>
        <p:txBody>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ChatHub</a:t>
            </a:r>
            <a:r>
              <a:rPr lang="en-US" dirty="0">
                <a:solidFill>
                  <a:srgbClr val="000000"/>
                </a:solidFill>
                <a:latin typeface="Consolas" panose="020B0609020204030204" pitchFamily="49" charset="0"/>
              </a:rPr>
              <a:t> : Hub </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SendMessage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arg2)</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Clients.All.SendAsync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"method"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a:t>
            </a:r>
            <a:r>
              <a:rPr lang="en-US" dirty="0">
                <a:solidFill>
                  <a:srgbClr val="000000"/>
                </a:solidFill>
                <a:latin typeface="Consolas" panose="020B0609020204030204" pitchFamily="49" charset="0"/>
              </a:rPr>
              <a:t>, arg2);</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7137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1239</Words>
  <Application>Microsoft Office PowerPoint</Application>
  <PresentationFormat>Widescreen</PresentationFormat>
  <Paragraphs>202</Paragraphs>
  <Slides>30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Build Real-Time software with ASP.NET Core SignalR</vt:lpstr>
      <vt:lpstr>Agenda</vt:lpstr>
      <vt:lpstr>ASP.NET Core SignalR</vt:lpstr>
      <vt:lpstr>Common Usage Patterns &amp; Types of Apps</vt:lpstr>
      <vt:lpstr>Architecture</vt:lpstr>
      <vt:lpstr>Hubs</vt:lpstr>
      <vt:lpstr>Hub Definition</vt:lpstr>
      <vt:lpstr>Hub Events</vt:lpstr>
      <vt:lpstr>Call client methods from hubs</vt:lpstr>
      <vt:lpstr>Hub.Clients property</vt:lpstr>
      <vt:lpstr>Hub Context property</vt:lpstr>
      <vt:lpstr>Manage Groups</vt:lpstr>
      <vt:lpstr>Connection Model</vt:lpstr>
      <vt:lpstr>DEMO</vt:lpstr>
      <vt:lpstr>Client code workflow</vt:lpstr>
      <vt:lpstr>JavaScript client</vt:lpstr>
      <vt:lpstr>JavaScript client</vt:lpstr>
      <vt:lpstr>JavaScript client: invoke hub method</vt:lpstr>
      <vt:lpstr>.NET Client </vt:lpstr>
      <vt:lpstr>.NET Client</vt:lpstr>
      <vt:lpstr>.NET Client: Invoke hub method</vt:lpstr>
      <vt:lpstr>DEMO</vt:lpstr>
      <vt:lpstr>Formats</vt:lpstr>
      <vt:lpstr>Secure SignalR apps</vt:lpstr>
      <vt:lpstr>MessagePack</vt:lpstr>
      <vt:lpstr>MessagePack</vt:lpstr>
      <vt:lpstr>Migrating: What’s new</vt:lpstr>
      <vt:lpstr>Migrating: What’s new</vt:lpstr>
      <vt:lpstr>Migrating from previous SignalR versions</vt:lpstr>
      <vt:lpstr>Deployment/Publishing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 Core</dc:title>
  <dc:creator>Rachel Appel</dc:creator>
  <cp:lastModifiedBy>Rachel Appel</cp:lastModifiedBy>
  <cp:revision>40</cp:revision>
  <dcterms:created xsi:type="dcterms:W3CDTF">2018-02-13T21:46:45Z</dcterms:created>
  <dcterms:modified xsi:type="dcterms:W3CDTF">2018-05-04T17:07:35Z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rachelap@microsoft.com</vt:lpwstr>
  </property>
  <property fmtid="{D5CDD505-2E9C-101B-9397-08002B2CF9AE}" pid="5" name="MSIP_Label_f42aa342-8706-4288-bd11-ebb85995028c_SetDate">
    <vt:lpwstr>2018-02-13T21:53:26.7389961Z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