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57" r:id="rId3"/>
    <p:sldId id="277" r:id="rId4"/>
    <p:sldId id="259" r:id="rId5"/>
    <p:sldId id="262" r:id="rId6"/>
    <p:sldId id="273" r:id="rId7"/>
    <p:sldId id="280" r:id="rId8"/>
    <p:sldId id="266" r:id="rId9"/>
    <p:sldId id="267" r:id="rId10"/>
    <p:sldId id="263" r:id="rId11"/>
    <p:sldId id="264" r:id="rId12"/>
    <p:sldId id="265" r:id="rId13"/>
    <p:sldId id="260" r:id="rId14"/>
    <p:sldId id="278" r:id="rId15"/>
    <p:sldId id="279" r:id="rId16"/>
    <p:sldId id="275" r:id="rId17"/>
    <p:sldId id="261" r:id="rId18"/>
    <p:sldId id="268" r:id="rId19"/>
    <p:sldId id="269" r:id="rId20"/>
    <p:sldId id="272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2700" autoAdjust="0"/>
  </p:normalViewPr>
  <p:slideViewPr>
    <p:cSldViewPr snapToGrid="0">
      <p:cViewPr varScale="1">
        <p:scale>
          <a:sx n="92" d="100"/>
          <a:sy n="92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D136E-F079-459E-A96C-20AE3C48EEE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434D-6143-4194-B0AA-2AD41BF8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6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triple-slash-directive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ypescriptlang.org/docs/handbook/tsconfig-json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3/7/2017 10:45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2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A68A-7465-4D2D-9615-E428221024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https://code.visualstudio.com/Docs/languages/typescript#_</a:t>
            </a:r>
            <a:r>
              <a:rPr lang="en-US" dirty="0" smtClean="0"/>
              <a:t>transpiling-typescript-into-javascript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transpiler</a:t>
            </a:r>
            <a:r>
              <a:rPr lang="en-US" dirty="0" smtClean="0"/>
              <a:t> is a source to source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C434D-6143-4194-B0AA-2AD41BF8F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</a:t>
            </a:r>
          </a:p>
          <a:p>
            <a:pPr marL="0" indent="0">
              <a:buNone/>
            </a:pPr>
            <a:r>
              <a:rPr lang="en-US" dirty="0" smtClean="0"/>
              <a:t>Module (namespace)</a:t>
            </a:r>
          </a:p>
          <a:p>
            <a:pPr marL="0" indent="0">
              <a:buNone/>
            </a:pPr>
            <a:r>
              <a:rPr lang="en-US" dirty="0" smtClean="0"/>
              <a:t>Class | 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Compilation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are writing TypeScript code, you are participating in the design time stage along with any development tools you are </a:t>
            </a:r>
          </a:p>
          <a:p>
            <a:r>
              <a:rPr lang="en-US" dirty="0" smtClean="0"/>
              <a:t>using. The compiler represents the second stage, converting TypeScript into JavaScript, and </a:t>
            </a:r>
          </a:p>
          <a:p>
            <a:r>
              <a:rPr lang="en-US" dirty="0" smtClean="0"/>
              <a:t>raising errors and warnings it discovers. The final stage involves the runtime executing the </a:t>
            </a:r>
          </a:p>
          <a:p>
            <a:r>
              <a:rPr lang="en-US" dirty="0" smtClean="0"/>
              <a:t>generated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A68A-7465-4D2D-9615-E42822102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3/7/2017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recommend that you use explicit projects over file scope projects. Since explicit projects list the files belonging to a project language, features like </a:t>
            </a:r>
            <a:r>
              <a:rPr lang="en-US" dirty="0" smtClean="0"/>
              <a:t>Find All References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Shift+F12 consider the project scope and not the file scope only.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https://code.visualstudio.com/Docs/languages/typescript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Scope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this mode TypeScript files opened in Visual Studio Code are treated as independent units. As long as a file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doesn't reference a file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explicitly (either using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/// reference directives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external modules) there is no common project context between the two files.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Project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TypeScript project is defined via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tsconfig.json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file. The presence of such a file in a directory indicates that the directory is the root of a TypeScript project. The file itself lists the files belonging to the project as well as compiler options. Details about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tsconfig.json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can be found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here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C434D-6143-4194-B0AA-2AD41BF8F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3/7/2017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1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primitive types are the Number, Boolean, String, Void, Null, and Undefined types along with user </a:t>
            </a:r>
          </a:p>
          <a:p>
            <a:r>
              <a:rPr lang="en-US" dirty="0" smtClean="0"/>
              <a:t>defined </a:t>
            </a:r>
            <a:r>
              <a:rPr lang="en-US" dirty="0" err="1" smtClean="0"/>
              <a:t>enum</a:t>
            </a:r>
            <a:r>
              <a:rPr lang="en-US" dirty="0" smtClean="0"/>
              <a:t> types. The number, </a:t>
            </a:r>
            <a:r>
              <a:rPr lang="en-US" dirty="0" err="1" smtClean="0"/>
              <a:t>boolean</a:t>
            </a:r>
            <a:r>
              <a:rPr lang="en-US" dirty="0" smtClean="0"/>
              <a:t>, string, and void keywords reference the Number, Boolean, </a:t>
            </a:r>
          </a:p>
          <a:p>
            <a:r>
              <a:rPr lang="en-US" dirty="0" smtClean="0"/>
              <a:t>String, and Void primitive types respectively. </a:t>
            </a:r>
            <a:r>
              <a:rPr lang="en-US" dirty="0" smtClean="0">
                <a:solidFill>
                  <a:srgbClr val="FF0000"/>
                </a:solidFill>
              </a:rPr>
              <a:t>The Void type exists purely to indicate the absence of 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value, such as in a function with no return value. </a:t>
            </a:r>
            <a:r>
              <a:rPr lang="en-US" dirty="0" smtClean="0"/>
              <a:t>It is not possible to explicitly reference the Null and </a:t>
            </a:r>
          </a:p>
          <a:p>
            <a:r>
              <a:rPr lang="en-US" dirty="0" smtClean="0"/>
              <a:t>Undefined types—only values of those types can be referenced, using the null and undefined literals.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C434D-6143-4194-B0AA-2AD41BF8F2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Ambient declarations</a:t>
            </a:r>
          </a:p>
          <a:p>
            <a:r>
              <a:rPr lang="en-US" dirty="0" smtClean="0"/>
              <a:t>ES6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A68A-7465-4D2D-9615-E428221024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A68A-7465-4D2D-9615-E428221024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1290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8"/>
            <a:ext cx="174065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96722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28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D15F-F192-4353-8C54-92684DD029F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851E-0EFC-4B4A-9FAB-B1CC9950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typescript/2015/04/30/using-typescript-in-visual-studio-co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matskas.com/typescript-and-vs-co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b="1" dirty="0" smtClean="0"/>
              <a:t>Building Apps with TypeScript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2" y="3878573"/>
            <a:ext cx="9860611" cy="2673575"/>
          </a:xfrm>
        </p:spPr>
        <p:txBody>
          <a:bodyPr/>
          <a:lstStyle/>
          <a:p>
            <a:r>
              <a:rPr lang="en-US" dirty="0" smtClean="0"/>
              <a:t>Rachel Appel</a:t>
            </a:r>
          </a:p>
          <a:p>
            <a:r>
              <a:rPr lang="en-US" smtClean="0"/>
              <a:t>Microsoft</a:t>
            </a:r>
            <a:endParaRPr lang="en-US" dirty="0" smtClean="0"/>
          </a:p>
          <a:p>
            <a:r>
              <a:rPr lang="en-US" dirty="0" smtClean="0"/>
              <a:t>rachelap@microsoft.com</a:t>
            </a:r>
          </a:p>
          <a:p>
            <a:r>
              <a:rPr lang="en-US" dirty="0" smtClean="0"/>
              <a:t>http://rachelappel.com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302" y="6135939"/>
            <a:ext cx="1912646" cy="5297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file scope</a:t>
            </a:r>
          </a:p>
          <a:p>
            <a:r>
              <a:rPr lang="en-US" dirty="0" smtClean="0"/>
              <a:t>Explicit projects [recommended]</a:t>
            </a:r>
          </a:p>
          <a:p>
            <a:pPr marL="457200" lvl="1" indent="0">
              <a:buNone/>
            </a:pPr>
            <a:r>
              <a:rPr lang="en-US" dirty="0" err="1" smtClean="0"/>
              <a:t>tsconfig.json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tasks.json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"version": "0.1.0",</a:t>
            </a:r>
          </a:p>
          <a:p>
            <a:pPr marL="0" indent="0">
              <a:buNone/>
            </a:pPr>
            <a:r>
              <a:rPr lang="en-US" dirty="0" smtClean="0"/>
              <a:t>    "command": "echo",</a:t>
            </a:r>
          </a:p>
          <a:p>
            <a:pPr marL="0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isShellCommand</a:t>
            </a:r>
            <a:r>
              <a:rPr lang="en-US" dirty="0" smtClean="0"/>
              <a:t>": true,</a:t>
            </a:r>
          </a:p>
          <a:p>
            <a:pPr marL="0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args</a:t>
            </a:r>
            <a:r>
              <a:rPr lang="en-US" dirty="0" smtClean="0"/>
              <a:t>": ["Hello World"],</a:t>
            </a:r>
          </a:p>
          <a:p>
            <a:pPr marL="0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showOutput</a:t>
            </a:r>
            <a:r>
              <a:rPr lang="en-US" dirty="0" smtClean="0"/>
              <a:t>": "always"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2136" y="3615415"/>
            <a:ext cx="2971800" cy="497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echo shell command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02136" y="4351564"/>
            <a:ext cx="2971800" cy="44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arguments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882243" y="3398779"/>
            <a:ext cx="971550" cy="930729"/>
          </a:xfrm>
          <a:prstGeom prst="rightBrace">
            <a:avLst>
              <a:gd name="adj1" fmla="val 8333"/>
              <a:gd name="adj2" fmla="val 4649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4808764" y="4571999"/>
            <a:ext cx="1393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02136" y="2798248"/>
            <a:ext cx="2971800" cy="44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740729" y="3018684"/>
            <a:ext cx="14614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02136" y="4927372"/>
            <a:ext cx="2971800" cy="977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Window behavior </a:t>
            </a:r>
          </a:p>
          <a:p>
            <a:pPr algn="ctr"/>
            <a:r>
              <a:rPr lang="en-US" dirty="0" smtClean="0"/>
              <a:t>[always; never; silent</a:t>
            </a:r>
            <a:r>
              <a:rPr lang="en-US" dirty="0"/>
              <a:t>]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808764" y="5147808"/>
            <a:ext cx="1393372" cy="268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2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https://code.visualstudio.com/docs/editor/tasks#_command-and-tasks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4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Definitely Typed</a:t>
            </a:r>
          </a:p>
          <a:p>
            <a:r>
              <a:rPr lang="en-US" dirty="0" smtClean="0"/>
              <a:t>TSD</a:t>
            </a:r>
          </a:p>
          <a:p>
            <a:r>
              <a:rPr lang="en-US" dirty="0" err="1" smtClean="0"/>
              <a:t>Typings</a:t>
            </a:r>
            <a:r>
              <a:rPr lang="en-US" dirty="0" smtClean="0"/>
              <a:t> (.</a:t>
            </a:r>
            <a:r>
              <a:rPr lang="en-US" dirty="0" err="1" smtClean="0"/>
              <a:t>d.ts</a:t>
            </a:r>
            <a:r>
              <a:rPr lang="en-US" smtClean="0"/>
              <a:t> registry)</a:t>
            </a:r>
            <a:endParaRPr lang="en-US" dirty="0" smtClean="0"/>
          </a:p>
          <a:p>
            <a:r>
              <a:rPr lang="en-US" dirty="0" smtClean="0"/>
              <a:t>@types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2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TypeScript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28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Primitive and Object</a:t>
            </a:r>
          </a:p>
          <a:p>
            <a:pPr marL="0" indent="0">
              <a:buNone/>
            </a:pPr>
            <a:r>
              <a:rPr lang="en-US" dirty="0"/>
              <a:t>Any </a:t>
            </a:r>
          </a:p>
          <a:p>
            <a:pPr marL="0" indent="0">
              <a:buNone/>
            </a:pPr>
            <a:r>
              <a:rPr lang="en-US" dirty="0"/>
              <a:t>Number </a:t>
            </a:r>
          </a:p>
          <a:p>
            <a:pPr marL="0" indent="0">
              <a:buNone/>
            </a:pPr>
            <a:r>
              <a:rPr lang="en-US" dirty="0"/>
              <a:t>Boolean </a:t>
            </a:r>
          </a:p>
          <a:p>
            <a:pPr marL="0" indent="0">
              <a:buNone/>
            </a:pPr>
            <a:r>
              <a:rPr lang="en-US" dirty="0"/>
              <a:t>String </a:t>
            </a:r>
          </a:p>
          <a:p>
            <a:pPr marL="0" indent="0">
              <a:buNone/>
            </a:pPr>
            <a:r>
              <a:rPr lang="en-US" dirty="0"/>
              <a:t>Null *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Undefined *</a:t>
            </a:r>
          </a:p>
          <a:p>
            <a:pPr marL="0" indent="0">
              <a:buNone/>
            </a:pPr>
            <a:r>
              <a:rPr lang="en-US" dirty="0"/>
              <a:t>Object </a:t>
            </a:r>
          </a:p>
          <a:p>
            <a:pPr marL="0" indent="0">
              <a:buNone/>
            </a:pPr>
            <a:r>
              <a:rPr lang="en-US" dirty="0"/>
              <a:t>Void *</a:t>
            </a:r>
          </a:p>
          <a:p>
            <a:pPr marL="0" indent="0">
              <a:buNone/>
            </a:pPr>
            <a:r>
              <a:rPr lang="en-US" dirty="0" err="1"/>
              <a:t>HTMLElement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Functions 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7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Argument types</a:t>
            </a:r>
          </a:p>
          <a:p>
            <a:pPr marL="0" indent="0">
              <a:buNone/>
            </a:pPr>
            <a:r>
              <a:rPr lang="en-US" dirty="0" smtClean="0"/>
              <a:t>Return types</a:t>
            </a:r>
          </a:p>
          <a:p>
            <a:pPr marL="0" indent="0">
              <a:buNone/>
            </a:pPr>
            <a:r>
              <a:rPr lang="en-US" dirty="0" smtClean="0"/>
              <a:t>Type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Orientation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Getters/setters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Types 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117069" cy="881658"/>
          </a:xfrm>
          <a:prstGeom prst="rect">
            <a:avLst/>
          </a:prstGeom>
          <a:ln>
            <a:solidFill>
              <a:schemeClr val="accent5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55298"/>
            <a:ext cx="8457970" cy="2359144"/>
          </a:xfrm>
          <a:prstGeom prst="rect">
            <a:avLst/>
          </a:prstGeom>
          <a:ln>
            <a:solidFill>
              <a:schemeClr val="accent5">
                <a:shade val="50000"/>
              </a:schemeClr>
            </a:solidFill>
          </a:ln>
        </p:spPr>
      </p:pic>
      <p:sp>
        <p:nvSpPr>
          <p:cNvPr id="6" name="Explosion 1 5"/>
          <p:cNvSpPr/>
          <p:nvPr/>
        </p:nvSpPr>
        <p:spPr>
          <a:xfrm>
            <a:off x="9445351" y="3666368"/>
            <a:ext cx="797442" cy="66985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5955269" y="1938703"/>
            <a:ext cx="797442" cy="66985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171" y="764345"/>
            <a:ext cx="9825949" cy="851697"/>
          </a:xfrm>
        </p:spPr>
        <p:txBody>
          <a:bodyPr/>
          <a:lstStyle/>
          <a:p>
            <a:r>
              <a:rPr lang="en-US" dirty="0" smtClean="0"/>
              <a:t>Classes: Members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8621623" y="2560407"/>
            <a:ext cx="797442" cy="66985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</a:t>
            </a:r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8621623" y="4634890"/>
            <a:ext cx="797442" cy="66985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70" y="1825625"/>
            <a:ext cx="7343917" cy="2286471"/>
          </a:xfrm>
          <a:prstGeom prst="rect">
            <a:avLst/>
          </a:prstGeom>
          <a:ln>
            <a:solidFill>
              <a:schemeClr val="accent5">
                <a:shade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171" y="4212398"/>
            <a:ext cx="7343917" cy="2064868"/>
          </a:xfrm>
          <a:prstGeom prst="rect">
            <a:avLst/>
          </a:prstGeom>
          <a:ln>
            <a:solidFill>
              <a:schemeClr val="accent5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73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Overview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Using TypeScript in VS Code</a:t>
            </a:r>
          </a:p>
          <a:p>
            <a:r>
              <a:rPr lang="en-US" dirty="0" smtClean="0"/>
              <a:t>Type Acquisition</a:t>
            </a:r>
          </a:p>
          <a:p>
            <a:r>
              <a:rPr lang="en-US" dirty="0" smtClean="0"/>
              <a:t>The TypeScript Compiler</a:t>
            </a:r>
          </a:p>
          <a:p>
            <a:r>
              <a:rPr lang="en-US" dirty="0" smtClean="0"/>
              <a:t>Project Configuration</a:t>
            </a:r>
          </a:p>
          <a:p>
            <a:r>
              <a:rPr lang="en-US" dirty="0" smtClean="0"/>
              <a:t>Build Tasks </a:t>
            </a:r>
          </a:p>
          <a:p>
            <a:r>
              <a:rPr lang="en-US" dirty="0" smtClean="0"/>
              <a:t>Create an Object Model</a:t>
            </a:r>
          </a:p>
        </p:txBody>
      </p:sp>
    </p:spTree>
    <p:extLst>
      <p:ext uri="{BB962C8B-B14F-4D97-AF65-F5344CB8AC3E}">
        <p14:creationId xmlns:p14="http://schemas.microsoft.com/office/powerpoint/2010/main" val="47849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6688441" cy="689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8772"/>
            <a:ext cx="6870405" cy="3005802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7182131" y="3278568"/>
            <a:ext cx="797442" cy="66985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7526642" y="1786932"/>
            <a:ext cx="797442" cy="66985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Classes: Access modifiers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587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Class and its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643115" cy="26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47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Control flow analysis</a:t>
            </a:r>
          </a:p>
          <a:p>
            <a:r>
              <a:rPr lang="en-US" dirty="0" smtClean="0"/>
              <a:t>Discriminated Union types</a:t>
            </a:r>
          </a:p>
          <a:p>
            <a:r>
              <a:rPr lang="en-US" dirty="0" smtClean="0"/>
              <a:t>Never types</a:t>
            </a:r>
          </a:p>
          <a:p>
            <a:r>
              <a:rPr lang="en-US" dirty="0" smtClean="0"/>
              <a:t>Read-only properties</a:t>
            </a:r>
          </a:p>
          <a:p>
            <a:r>
              <a:rPr lang="en-US" dirty="0" smtClean="0"/>
              <a:t>This types for functions</a:t>
            </a:r>
          </a:p>
          <a:p>
            <a:r>
              <a:rPr lang="en-US" dirty="0" smtClean="0"/>
              <a:t>Glob support in </a:t>
            </a:r>
            <a:r>
              <a:rPr lang="en-US" dirty="0" err="1" smtClean="0"/>
              <a:t>tsconfig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New module resolution</a:t>
            </a:r>
          </a:p>
          <a:p>
            <a:r>
              <a:rPr lang="en-US" dirty="0" smtClean="0"/>
              <a:t>Quick ambient modules</a:t>
            </a:r>
          </a:p>
          <a:p>
            <a:r>
              <a:rPr lang="en-US" dirty="0" smtClean="0"/>
              <a:t>@types .</a:t>
            </a:r>
            <a:r>
              <a:rPr lang="en-US" dirty="0" err="1" smtClean="0"/>
              <a:t>d.ts</a:t>
            </a:r>
            <a:r>
              <a:rPr lang="en-US" dirty="0" smtClean="0"/>
              <a:t> acquisition </a:t>
            </a:r>
          </a:p>
          <a:p>
            <a:r>
              <a:rPr lang="en-US" dirty="0" smtClean="0"/>
              <a:t>UMD module definitions</a:t>
            </a:r>
          </a:p>
          <a:p>
            <a:r>
              <a:rPr lang="en-US" dirty="0" smtClean="0"/>
              <a:t>Optional class properties</a:t>
            </a:r>
          </a:p>
          <a:p>
            <a:r>
              <a:rPr lang="en-US" dirty="0" smtClean="0"/>
              <a:t>Private constructors</a:t>
            </a:r>
          </a:p>
          <a:p>
            <a:r>
              <a:rPr lang="en-US" dirty="0" smtClean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8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TypeScript </a:t>
            </a:r>
            <a:r>
              <a:rPr lang="en-US" dirty="0" err="1" smtClean="0"/>
              <a:t>Transpiler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tsc.exe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https://www.typescriptlang.org/docs/handbook/compiler-options.html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7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296" y="478465"/>
            <a:ext cx="10110677" cy="6188149"/>
          </a:xfrm>
          <a:prstGeom prst="rect">
            <a:avLst/>
          </a:prstGeom>
          <a:ln w="412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 TypeScript Program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9116" y="1267588"/>
            <a:ext cx="3798179" cy="5184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Module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6082" y="2061523"/>
            <a:ext cx="3429827" cy="2672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6083" y="4847142"/>
            <a:ext cx="3429826" cy="14384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3528" y="2771547"/>
            <a:ext cx="3008466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Method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93528" y="3709234"/>
            <a:ext cx="3008466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Property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93528" y="5548378"/>
            <a:ext cx="3008466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2633" y="1267588"/>
            <a:ext cx="3798179" cy="5184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Module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9599" y="2061524"/>
            <a:ext cx="3429827" cy="13954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37045" y="2653634"/>
            <a:ext cx="3008466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Members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49599" y="3544788"/>
            <a:ext cx="3429827" cy="13954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7045" y="4113683"/>
            <a:ext cx="3008466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56808" y="5028052"/>
            <a:ext cx="3429827" cy="13954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78140" y="5617147"/>
            <a:ext cx="3008466" cy="578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143201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1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TypeScript in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https://blogs.msdn.microsoft.com/typescript/2015/04/30/using-typescript-in-visual-studio-code/</a:t>
            </a:r>
            <a:endParaRPr lang="en-US" dirty="0" smtClean="0"/>
          </a:p>
          <a:p>
            <a:r>
              <a:rPr lang="en-US" dirty="0" err="1" smtClean="0"/>
              <a:t>Ctrl+Shift+P</a:t>
            </a:r>
            <a:r>
              <a:rPr lang="en-US" dirty="0" smtClean="0"/>
              <a:t> Command Pallet</a:t>
            </a:r>
          </a:p>
          <a:p>
            <a:pPr lvl="1"/>
            <a:r>
              <a:rPr lang="en-US" dirty="0" smtClean="0"/>
              <a:t>Type in “task”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 err="1" smtClean="0"/>
              <a:t>tasks.json</a:t>
            </a:r>
            <a:endParaRPr lang="en-US" dirty="0" smtClean="0"/>
          </a:p>
          <a:p>
            <a:r>
              <a:rPr lang="en-US" dirty="0" err="1" smtClean="0"/>
              <a:t>Tsconfig.json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Task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https://cmatskas.com/typescript-and-vs-code/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tsconfig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568</Words>
  <Application>Microsoft Office PowerPoint</Application>
  <PresentationFormat>Widescreen</PresentationFormat>
  <Paragraphs>170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Building Apps with TypeScript </vt:lpstr>
      <vt:lpstr>Agenda</vt:lpstr>
      <vt:lpstr>TypeScript Overview</vt:lpstr>
      <vt:lpstr>Features</vt:lpstr>
      <vt:lpstr>The TypeScript Transpiler </vt:lpstr>
      <vt:lpstr>Program organization</vt:lpstr>
      <vt:lpstr>VS Code</vt:lpstr>
      <vt:lpstr>Using TypeScript in VS Code</vt:lpstr>
      <vt:lpstr>Configure the Task Runner</vt:lpstr>
      <vt:lpstr>Project Configuration</vt:lpstr>
      <vt:lpstr>Build Tasks </vt:lpstr>
      <vt:lpstr>Build Tasks</vt:lpstr>
      <vt:lpstr>Type Acquisition</vt:lpstr>
      <vt:lpstr>The TypeScript Language</vt:lpstr>
      <vt:lpstr>TypeScript Types</vt:lpstr>
      <vt:lpstr>Type annotations</vt:lpstr>
      <vt:lpstr>Create an Object Model</vt:lpstr>
      <vt:lpstr>Classes</vt:lpstr>
      <vt:lpstr>Classes: Members</vt:lpstr>
      <vt:lpstr>Inheritance</vt:lpstr>
      <vt:lpstr>Classes: Access modifiers</vt:lpstr>
      <vt:lpstr>Accessing a Class and its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Rachel Appel</dc:creator>
  <cp:lastModifiedBy>Rachel Appel</cp:lastModifiedBy>
  <cp:revision>28</cp:revision>
  <dcterms:created xsi:type="dcterms:W3CDTF">2016-10-15T03:28:36Z</dcterms:created>
  <dcterms:modified xsi:type="dcterms:W3CDTF">2017-03-07T15:57:48Z</dcterms:modified>
</cp:coreProperties>
</file>