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9" r:id="rId4"/>
    <p:sldId id="288" r:id="rId5"/>
    <p:sldId id="280" r:id="rId6"/>
    <p:sldId id="281" r:id="rId7"/>
    <p:sldId id="285" r:id="rId8"/>
    <p:sldId id="260" r:id="rId9"/>
    <p:sldId id="261" r:id="rId10"/>
    <p:sldId id="262" r:id="rId11"/>
    <p:sldId id="263" r:id="rId12"/>
    <p:sldId id="282" r:id="rId13"/>
    <p:sldId id="283" r:id="rId14"/>
    <p:sldId id="284" r:id="rId15"/>
    <p:sldId id="287" r:id="rId16"/>
    <p:sldId id="265" r:id="rId17"/>
    <p:sldId id="267" r:id="rId18"/>
    <p:sldId id="268" r:id="rId19"/>
    <p:sldId id="269" r:id="rId20"/>
    <p:sldId id="270" r:id="rId21"/>
    <p:sldId id="271" r:id="rId22"/>
    <p:sldId id="286" r:id="rId23"/>
    <p:sldId id="272" r:id="rId24"/>
    <p:sldId id="273" r:id="rId25"/>
    <p:sldId id="278" r:id="rId26"/>
    <p:sldId id="279"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85248" autoAdjust="0"/>
  </p:normalViewPr>
  <p:slideViewPr>
    <p:cSldViewPr snapToGrid="0">
      <p:cViewPr varScale="1">
        <p:scale>
          <a:sx n="59" d="100"/>
          <a:sy n="59" d="100"/>
        </p:scale>
        <p:origin x="98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6A73D-57F4-440B-B52B-01CDD049AF0C}" type="datetimeFigureOut">
              <a:rPr lang="en-US" smtClean="0"/>
              <a:t>8/11/2014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2989D-DF34-440D-BFDE-52800184BD9F}" type="slidenum">
              <a:rPr lang="en-US" smtClean="0"/>
              <a:t>‹#›</a:t>
            </a:fld>
            <a:endParaRPr lang="en-US"/>
          </a:p>
        </p:txBody>
      </p:sp>
    </p:spTree>
    <p:extLst>
      <p:ext uri="{BB962C8B-B14F-4D97-AF65-F5344CB8AC3E}">
        <p14:creationId xmlns:p14="http://schemas.microsoft.com/office/powerpoint/2010/main" val="26714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http://i.imgur.com/wR3ZxfB.jpg</a:t>
            </a:r>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3</a:t>
            </a:fld>
            <a:endParaRPr lang="en-US"/>
          </a:p>
        </p:txBody>
      </p:sp>
    </p:spTree>
    <p:extLst>
      <p:ext uri="{BB962C8B-B14F-4D97-AF65-F5344CB8AC3E}">
        <p14:creationId xmlns:p14="http://schemas.microsoft.com/office/powerpoint/2010/main" val="1219702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constitutes something </a:t>
            </a:r>
            <a:r>
              <a:rPr lang="en-US" dirty="0" err="1" smtClean="0"/>
              <a:t>falsy</a:t>
            </a:r>
            <a:r>
              <a:rPr lang="en-US" dirty="0" smtClean="0"/>
              <a:t> in</a:t>
            </a:r>
            <a:r>
              <a:rPr lang="en-US" baseline="0" dirty="0" smtClean="0"/>
              <a:t> JS?</a:t>
            </a:r>
            <a:endParaRPr lang="en-US" dirty="0" smtClean="0"/>
          </a:p>
          <a:p>
            <a:pPr rtl="0"/>
            <a:endParaRPr lang="en-US" sz="1200" b="1"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false. </a:t>
            </a:r>
            <a:endParaRPr lang="en-US"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(zero)</a:t>
            </a:r>
          </a:p>
          <a:p>
            <a:pPr rtl="0"/>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(empty string)</a:t>
            </a:r>
          </a:p>
          <a:p>
            <a:pPr rtl="0"/>
            <a:r>
              <a:rPr lang="en-US" sz="1200" b="1" i="0" kern="1200" dirty="0" smtClean="0">
                <a:solidFill>
                  <a:schemeClr val="tx1"/>
                </a:solidFill>
                <a:effectLst/>
                <a:latin typeface="+mn-lt"/>
                <a:ea typeface="+mn-ea"/>
                <a:cs typeface="+mn-cs"/>
              </a:rPr>
              <a:t>null</a:t>
            </a:r>
            <a:endParaRPr lang="en-US"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NaN</a:t>
            </a:r>
            <a:r>
              <a:rPr lang="en-US" sz="1200" b="0" i="0" kern="1200" dirty="0" smtClean="0">
                <a:solidFill>
                  <a:schemeClr val="tx1"/>
                </a:solidFill>
                <a:effectLst/>
                <a:latin typeface="+mn-lt"/>
                <a:ea typeface="+mn-ea"/>
                <a:cs typeface="+mn-cs"/>
              </a:rPr>
              <a:t> (a special Number value meaning "Not 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Number")</a:t>
            </a:r>
          </a:p>
          <a:p>
            <a:endParaRPr lang="en-US" dirty="0" smtClean="0"/>
          </a:p>
          <a:p>
            <a:r>
              <a:rPr lang="en-US" sz="1200" b="0" i="0" kern="1200" dirty="0" smtClean="0">
                <a:solidFill>
                  <a:schemeClr val="tx1"/>
                </a:solidFill>
                <a:effectLst/>
                <a:latin typeface="+mn-lt"/>
                <a:ea typeface="+mn-ea"/>
                <a:cs typeface="+mn-cs"/>
              </a:rPr>
              <a:t>All other values are </a:t>
            </a:r>
            <a:r>
              <a:rPr lang="en-US" sz="1200" b="0" i="0" kern="1200" dirty="0" err="1" smtClean="0">
                <a:solidFill>
                  <a:schemeClr val="tx1"/>
                </a:solidFill>
                <a:effectLst/>
                <a:latin typeface="+mn-lt"/>
                <a:ea typeface="+mn-ea"/>
                <a:cs typeface="+mn-cs"/>
              </a:rPr>
              <a:t>truthy</a:t>
            </a:r>
            <a:r>
              <a:rPr lang="en-US" sz="1200" b="0" i="0" kern="1200" dirty="0" smtClean="0">
                <a:solidFill>
                  <a:schemeClr val="tx1"/>
                </a:solidFill>
                <a:effectLst/>
                <a:latin typeface="+mn-lt"/>
                <a:ea typeface="+mn-ea"/>
                <a:cs typeface="+mn-cs"/>
              </a:rPr>
              <a:t>, including "0" (zero in quotes), "false" (false in quotes), empty functions, empty arrays, and empty objects.</a:t>
            </a:r>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3800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 has two sets of equality operators, </a:t>
            </a:r>
            <a:r>
              <a:rPr lang="en-US" b="1" i="1" dirty="0" smtClean="0"/>
              <a:t>equal to</a:t>
            </a:r>
            <a:r>
              <a:rPr lang="en-US" b="1" dirty="0" smtClean="0"/>
              <a:t> </a:t>
            </a:r>
            <a:r>
              <a:rPr lang="en-US" dirty="0" smtClean="0"/>
              <a:t>(==)</a:t>
            </a:r>
            <a:r>
              <a:rPr lang="en-US" baseline="0" dirty="0" smtClean="0"/>
              <a:t> and </a:t>
            </a:r>
            <a:r>
              <a:rPr lang="en-US" b="1" i="1" dirty="0" smtClean="0"/>
              <a:t>exactly equal to</a:t>
            </a:r>
            <a:r>
              <a:rPr lang="en-US" dirty="0" smtClean="0"/>
              <a:t> (===) and their </a:t>
            </a:r>
            <a:r>
              <a:rPr lang="en-US" baseline="0" dirty="0" smtClean="0"/>
              <a:t>counterparts in </a:t>
            </a:r>
            <a:r>
              <a:rPr lang="en-US" dirty="0" smtClean="0"/>
              <a:t>negation (!= and !==).</a:t>
            </a:r>
            <a:r>
              <a:rPr lang="en-US" baseline="0" dirty="0" smtClean="0"/>
              <a:t>  </a:t>
            </a:r>
            <a:r>
              <a:rPr lang="en-US" dirty="0" smtClean="0"/>
              <a:t>The </a:t>
            </a:r>
            <a:r>
              <a:rPr lang="en-US" i="1" dirty="0" smtClean="0"/>
              <a:t>exactly equals</a:t>
            </a:r>
            <a:r>
              <a:rPr lang="en-US" dirty="0" smtClean="0"/>
              <a:t> works the way you expect. If the two operands are of the same type and have the same value, then </a:t>
            </a:r>
            <a:r>
              <a:rPr lang="en-US" i="1" dirty="0" smtClean="0"/>
              <a:t>exactly equals</a:t>
            </a:r>
            <a:r>
              <a:rPr lang="en-US" dirty="0" smtClean="0"/>
              <a:t> produces true and its negative partner (!==) produces false. The plain equals, OTOH, see different data types and attempts to coerce the values</a:t>
            </a:r>
            <a:r>
              <a:rPr lang="en-US" baseline="0" dirty="0" smtClean="0"/>
              <a:t> </a:t>
            </a:r>
            <a:r>
              <a:rPr lang="en-US" dirty="0" smtClean="0"/>
              <a:t>(it's called type coercion) </a:t>
            </a:r>
            <a:r>
              <a:rPr lang="en-US" baseline="0" dirty="0" smtClean="0"/>
              <a:t>by using a set of many overly complex </a:t>
            </a:r>
            <a:r>
              <a:rPr lang="en-US" dirty="0" smtClean="0"/>
              <a:t>rules.</a:t>
            </a:r>
            <a:r>
              <a:rPr lang="en-US" baseline="0" dirty="0" smtClean="0"/>
              <a:t> </a:t>
            </a:r>
          </a:p>
          <a:p>
            <a:endParaRPr lang="en-US" baseline="0" dirty="0" smtClean="0"/>
          </a:p>
          <a:p>
            <a:r>
              <a:rPr lang="en-US" baseline="0" dirty="0" smtClean="0"/>
              <a:t>It's just not reasonable to memorize all these rules, especially if you are trying to create team standards from them. Therefore, since it's more accurate going with the exactly equals is the best option. </a:t>
            </a:r>
          </a:p>
          <a:p>
            <a:endParaRPr lang="en-US" baseline="0" dirty="0" smtClean="0"/>
          </a:p>
          <a:p>
            <a:r>
              <a:rPr lang="en-US" dirty="0" smtClean="0"/>
              <a:t>Let's see some of this JS equality or non equality as the case may</a:t>
            </a:r>
            <a:r>
              <a:rPr lang="en-US" baseline="0" dirty="0" smtClean="0"/>
              <a:t> be, in action...[demo]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TAKE AWAY: Use the === and !== </a:t>
            </a:r>
            <a:r>
              <a:rPr lang="en-US" baseline="0" dirty="0" err="1" smtClean="0"/>
              <a:t>opeartors</a:t>
            </a:r>
            <a:r>
              <a:rPr lang="en-US" baseline="0" dirty="0" smtClean="0"/>
              <a:t> as they give consistent and accurate results, more closely to what you might expect.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console.log(0 ==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console.log(0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console.log(0 ==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console.log(0 ===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'false');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'0');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undefined);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undefined);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null);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console.log(null == undefined);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console.log(null === undefined);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console.log('\t\r\n' ==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console.log('\t\r\n' ===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179754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a:t>
            </a:r>
            <a:r>
              <a:rPr lang="en-US" baseline="0" dirty="0" smtClean="0"/>
              <a:t> JavaScript compares some values </a:t>
            </a:r>
            <a:r>
              <a:rPr lang="en-US" dirty="0" smtClean="0"/>
              <a:t>with both the standard</a:t>
            </a:r>
            <a:r>
              <a:rPr lang="en-US" baseline="0" dirty="0" smtClean="0"/>
              <a:t> equality operator and the exactly equals operator.</a:t>
            </a:r>
          </a:p>
          <a:p>
            <a:endParaRPr lang="en-US" baseline="0" dirty="0" smtClean="0"/>
          </a:p>
          <a:p>
            <a:r>
              <a:rPr lang="en-US" baseline="0" dirty="0" smtClean="0"/>
              <a:t>I'll paste in some expressions that log their output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First,</a:t>
            </a:r>
            <a:r>
              <a:rPr lang="da-DK" baseline="0" dirty="0" smtClean="0"/>
              <a:t> does </a:t>
            </a:r>
            <a:r>
              <a:rPr lang="da-DK" dirty="0" smtClean="0"/>
              <a:t>0 == '' (zero = empty string).</a:t>
            </a:r>
            <a:r>
              <a:rPr lang="da-DK" baseline="0" dirty="0" smtClean="0"/>
              <a:t> The equality operator says yes and exactly equals says no.</a:t>
            </a:r>
            <a:r>
              <a:rPr lang="da-DK"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0 == '0' // true  (zero</a:t>
            </a:r>
            <a:r>
              <a:rPr lang="da-DK" baseline="0" dirty="0" smtClean="0"/>
              <a:t> and quoted zero, that's ) Again, </a:t>
            </a:r>
            <a:r>
              <a:rPr lang="en-US" baseline="0" dirty="0" smtClean="0"/>
              <a:t>The equality operator says yes and exactly equals says no.</a:t>
            </a:r>
          </a:p>
          <a:p>
            <a:pPr marL="0" marR="0" indent="0" algn="l" defTabSz="914400" rtl="0" eaLnBrk="1" fontAlgn="auto" latinLnBrk="0" hangingPunct="1">
              <a:lnSpc>
                <a:spcPct val="100000"/>
              </a:lnSpc>
              <a:spcBef>
                <a:spcPts val="0"/>
              </a:spcBef>
              <a:spcAft>
                <a:spcPts val="0"/>
              </a:spcAft>
              <a:buClrTx/>
              <a:buSzTx/>
              <a:buFontTx/>
              <a:buNone/>
              <a:tabLst/>
              <a:defRPr/>
            </a:pPr>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b="0" dirty="0" smtClean="0"/>
              <a:t>false == 'false' // false (does false</a:t>
            </a:r>
            <a:r>
              <a:rPr lang="da-DK" b="0" baseline="0" dirty="0" smtClean="0"/>
              <a:t> = a quoted false) That's a result of false on both lines of code,</a:t>
            </a:r>
          </a:p>
          <a:p>
            <a:pPr marL="0" marR="0" indent="0" algn="l" defTabSz="914400" rtl="0" eaLnBrk="1" fontAlgn="auto" latinLnBrk="0" hangingPunct="1">
              <a:lnSpc>
                <a:spcPct val="100000"/>
              </a:lnSpc>
              <a:spcBef>
                <a:spcPts val="0"/>
              </a:spcBef>
              <a:spcAft>
                <a:spcPts val="0"/>
              </a:spcAft>
              <a:buClrTx/>
              <a:buSzTx/>
              <a:buFontTx/>
              <a:buNone/>
              <a:tabLst/>
              <a:defRPr/>
            </a:pPr>
            <a:endParaRPr lang="da-DK"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false == '0' // true (does false = quoted zero) That's</a:t>
            </a:r>
            <a:r>
              <a:rPr lang="da-DK" baseline="0" dirty="0" smtClean="0"/>
              <a:t> conflicting results between the operators</a:t>
            </a:r>
          </a:p>
          <a:p>
            <a:pPr marL="0" marR="0" indent="0" algn="l" defTabSz="914400" rtl="0" eaLnBrk="1" fontAlgn="auto" latinLnBrk="0" hangingPunct="1">
              <a:lnSpc>
                <a:spcPct val="100000"/>
              </a:lnSpc>
              <a:spcBef>
                <a:spcPts val="0"/>
              </a:spcBef>
              <a:spcAft>
                <a:spcPts val="0"/>
              </a:spcAft>
              <a:buClrTx/>
              <a:buSzTx/>
              <a:buFontTx/>
              <a:buNone/>
              <a:tabLst/>
              <a:defRPr/>
            </a:pPr>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false == undefined</a:t>
            </a:r>
            <a:r>
              <a:rPr lang="da-DK" baseline="0" dirty="0" smtClean="0"/>
              <a:t>  is in agreement between them as is </a:t>
            </a:r>
            <a:r>
              <a:rPr lang="da-DK" dirty="0" smtClean="0"/>
              <a:t>false == null</a:t>
            </a:r>
          </a:p>
          <a:p>
            <a:pPr marL="0" marR="0" indent="0" algn="l" defTabSz="914400" rtl="0" eaLnBrk="1" fontAlgn="auto" latinLnBrk="0" hangingPunct="1">
              <a:lnSpc>
                <a:spcPct val="100000"/>
              </a:lnSpc>
              <a:spcBef>
                <a:spcPts val="0"/>
              </a:spcBef>
              <a:spcAft>
                <a:spcPts val="0"/>
              </a:spcAft>
              <a:buClrTx/>
              <a:buSzTx/>
              <a:buFontTx/>
              <a:buNone/>
              <a:tabLst/>
              <a:defRPr/>
            </a:pPr>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But  null == undefined is</a:t>
            </a:r>
            <a:r>
              <a:rPr lang="da-DK" baseline="0" dirty="0" smtClean="0"/>
              <a:t> true for equals but false for exactly equals, and the oddest of all, </a:t>
            </a:r>
            <a:r>
              <a:rPr lang="da-DK" dirty="0" smtClean="0"/>
              <a:t>' \t\r\n ' == 0 // true (tab, carriage</a:t>
            </a:r>
            <a:r>
              <a:rPr lang="da-DK" baseline="0" dirty="0" smtClean="0"/>
              <a:t> return, new line) DOES equal zero, sometimes. But not really.</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(reverse operands and try ===) **</a:t>
            </a:r>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758225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folks try to treat "this" the same way that it works in other languages and their notion of </a:t>
            </a:r>
            <a:r>
              <a:rPr lang="en-US" i="1" baseline="0" dirty="0" smtClean="0"/>
              <a:t>this</a:t>
            </a:r>
            <a:r>
              <a:rPr lang="en-US" baseline="0" dirty="0" smtClean="0"/>
              <a:t> is normally static and at the class level. JavaScript is different though, as </a:t>
            </a:r>
            <a:r>
              <a:rPr lang="en-US" i="1" baseline="0" dirty="0" smtClean="0"/>
              <a:t>this </a:t>
            </a:r>
            <a:r>
              <a:rPr lang="en-US" baseline="0" dirty="0" smtClean="0"/>
              <a:t>works based on the context of the calling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Usually </a:t>
            </a: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belongs to the window, or global object,</a:t>
            </a:r>
            <a:r>
              <a:rPr lang="en-US" sz="1200" b="0" i="0" kern="1200" baseline="0" dirty="0" smtClean="0">
                <a:solidFill>
                  <a:schemeClr val="tx1"/>
                </a:solidFill>
                <a:effectLst/>
                <a:latin typeface="+mn-lt"/>
                <a:ea typeface="+mn-ea"/>
                <a:cs typeface="+mn-cs"/>
              </a:rPr>
              <a:t> but it can also be the HTML element that has caused an </a:t>
            </a:r>
            <a:r>
              <a:rPr lang="en-US" sz="1200" b="0" i="0" kern="1200" dirty="0" smtClean="0">
                <a:solidFill>
                  <a:schemeClr val="tx1"/>
                </a:solidFill>
                <a:effectLst/>
                <a:latin typeface="+mn-lt"/>
                <a:ea typeface="+mn-ea"/>
                <a:cs typeface="+mn-cs"/>
              </a:rPr>
              <a:t>event, for example, a button causing a click event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Then the function is owned by that source element and that element</a:t>
            </a:r>
            <a:r>
              <a:rPr lang="en-US" sz="1200" b="0" i="0" kern="1200" baseline="0" dirty="0" smtClean="0">
                <a:solidFill>
                  <a:schemeClr val="tx1"/>
                </a:solidFill>
                <a:effectLst/>
                <a:latin typeface="+mn-lt"/>
                <a:ea typeface="+mn-ea"/>
                <a:cs typeface="+mn-cs"/>
              </a:rPr>
              <a:t> becomes </a:t>
            </a:r>
            <a:r>
              <a:rPr lang="en-US" sz="1200" b="0" i="1" kern="1200" baseline="0" dirty="0" smtClean="0">
                <a:solidFill>
                  <a:schemeClr val="tx1"/>
                </a:solidFill>
                <a:effectLst/>
                <a:latin typeface="+mn-lt"/>
                <a:ea typeface="+mn-ea"/>
                <a:cs typeface="+mn-cs"/>
              </a:rPr>
              <a:t>this</a:t>
            </a:r>
            <a:r>
              <a:rPr lang="en-US" sz="1200" b="0" i="0" kern="1200" baseline="0" dirty="0" smtClean="0">
                <a:solidFill>
                  <a:schemeClr val="tx1"/>
                </a:solidFill>
                <a:effectLst/>
                <a:latin typeface="+mn-lt"/>
                <a:ea typeface="+mn-ea"/>
                <a:cs typeface="+mn-cs"/>
              </a:rPr>
              <a:t>.</a:t>
            </a:r>
            <a:endParaRPr lang="en-US" dirty="0" smtClean="0"/>
          </a:p>
          <a:p>
            <a:pPr marL="0" indent="0">
              <a:buNone/>
            </a:pPr>
            <a:endParaRPr lang="en-US" sz="1200" b="0" i="0" kern="1200" baseline="0" dirty="0" smtClean="0">
              <a:solidFill>
                <a:schemeClr val="tx1"/>
              </a:solidFill>
              <a:effectLst/>
              <a:latin typeface="+mn-lt"/>
              <a:ea typeface="+mn-ea"/>
              <a:cs typeface="+mn-cs"/>
            </a:endParaRPr>
          </a:p>
          <a:p>
            <a:r>
              <a:rPr lang="en-US" dirty="0" smtClean="0"/>
              <a:t>To go a little deeper</a:t>
            </a:r>
            <a:endParaRPr lang="en-US" baseline="0" dirty="0" smtClean="0"/>
          </a:p>
          <a:p>
            <a:endParaRPr lang="en-US" baseline="0" dirty="0" smtClean="0"/>
          </a:p>
          <a:p>
            <a:pPr marL="0" indent="0">
              <a:buNone/>
            </a:pPr>
            <a:r>
              <a:rPr lang="en-US" sz="1200" b="0" i="0" kern="1200" dirty="0" smtClean="0">
                <a:solidFill>
                  <a:schemeClr val="tx1"/>
                </a:solidFill>
                <a:effectLst/>
                <a:latin typeface="+mn-lt"/>
                <a:ea typeface="+mn-ea"/>
                <a:cs typeface="+mn-cs"/>
              </a:rPr>
              <a:t>JavaScript functions run in an execution context that goes on the stack. The stack </a:t>
            </a:r>
            <a:r>
              <a:rPr lang="en-US" sz="1200" b="0" i="0" kern="1200" baseline="0" dirty="0" smtClean="0">
                <a:solidFill>
                  <a:schemeClr val="tx1"/>
                </a:solidFill>
                <a:effectLst/>
                <a:latin typeface="+mn-lt"/>
                <a:ea typeface="+mn-ea"/>
                <a:cs typeface="+mn-cs"/>
              </a:rPr>
              <a:t>is an in memory storage location for variables and data.</a:t>
            </a: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Functions are also</a:t>
            </a:r>
            <a:r>
              <a:rPr lang="en-US" sz="1200" b="0" i="0" kern="1200" baseline="0" dirty="0" smtClean="0">
                <a:solidFill>
                  <a:schemeClr val="tx1"/>
                </a:solidFill>
                <a:effectLst/>
                <a:latin typeface="+mn-lt"/>
                <a:ea typeface="+mn-ea"/>
                <a:cs typeface="+mn-cs"/>
              </a:rPr>
              <a:t> values, and they're treated like objects/values.</a:t>
            </a:r>
          </a:p>
          <a:p>
            <a:pPr marL="0" indent="0">
              <a:buNone/>
            </a:pPr>
            <a:endParaRPr lang="en-US" sz="1200" b="0" i="0" kern="1200" baseline="0" dirty="0" smtClean="0">
              <a:solidFill>
                <a:schemeClr val="tx1"/>
              </a:solidFill>
              <a:effectLst/>
              <a:latin typeface="+mn-lt"/>
              <a:ea typeface="+mn-ea"/>
              <a:cs typeface="+mn-cs"/>
            </a:endParaRPr>
          </a:p>
          <a:p>
            <a:pPr marL="0" indent="0">
              <a:buNone/>
            </a:pPr>
            <a:r>
              <a:rPr lang="en-US" sz="1200" b="0" i="0" kern="1200" baseline="0" dirty="0" smtClean="0">
                <a:solidFill>
                  <a:schemeClr val="tx1"/>
                </a:solidFill>
                <a:effectLst/>
                <a:latin typeface="+mn-lt"/>
                <a:ea typeface="+mn-ea"/>
                <a:cs typeface="+mn-cs"/>
              </a:rPr>
              <a:t>What this means is that e</a:t>
            </a:r>
            <a:r>
              <a:rPr lang="en-US" sz="1200" b="0" i="0" kern="1200" dirty="0" smtClean="0">
                <a:solidFill>
                  <a:schemeClr val="tx1"/>
                </a:solidFill>
                <a:effectLst/>
                <a:latin typeface="+mn-lt"/>
                <a:ea typeface="+mn-ea"/>
                <a:cs typeface="+mn-cs"/>
              </a:rPr>
              <a:t>ach time another function runs, it gets</a:t>
            </a:r>
            <a:r>
              <a:rPr lang="en-US" sz="1200" b="0" i="0" kern="1200" baseline="0" dirty="0" smtClean="0">
                <a:solidFill>
                  <a:schemeClr val="tx1"/>
                </a:solidFill>
                <a:effectLst/>
                <a:latin typeface="+mn-lt"/>
                <a:ea typeface="+mn-ea"/>
                <a:cs typeface="+mn-cs"/>
              </a:rPr>
              <a:t> pushed onto the stack and the context for "this" changes. That's unlike other languages where </a:t>
            </a:r>
            <a:r>
              <a:rPr lang="en-US" sz="1200" b="0" i="1" kern="1200" baseline="0" dirty="0" smtClean="0">
                <a:solidFill>
                  <a:schemeClr val="tx1"/>
                </a:solidFill>
                <a:effectLst/>
                <a:latin typeface="+mn-lt"/>
                <a:ea typeface="+mn-ea"/>
                <a:cs typeface="+mn-cs"/>
              </a:rPr>
              <a:t>this</a:t>
            </a:r>
            <a:r>
              <a:rPr lang="en-US" sz="1200" b="0" i="0" kern="1200" baseline="0" dirty="0" smtClean="0">
                <a:solidFill>
                  <a:schemeClr val="tx1"/>
                </a:solidFill>
                <a:effectLst/>
                <a:latin typeface="+mn-lt"/>
                <a:ea typeface="+mn-ea"/>
                <a:cs typeface="+mn-cs"/>
              </a:rPr>
              <a:t> is usually clearly defined.</a:t>
            </a:r>
          </a:p>
          <a:p>
            <a:pPr marL="0" indent="0">
              <a:buNone/>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a:t>
            </a:r>
            <a:r>
              <a:rPr lang="en-US" sz="1200" b="0" i="0" kern="1200" baseline="0" dirty="0" smtClean="0">
                <a:solidFill>
                  <a:schemeClr val="tx1"/>
                </a:solidFill>
                <a:effectLst/>
                <a:latin typeface="+mn-lt"/>
                <a:ea typeface="+mn-ea"/>
                <a:cs typeface="+mn-cs"/>
              </a:rPr>
              <a:t> t</a:t>
            </a:r>
            <a:r>
              <a:rPr lang="en-US" sz="1200" b="0" i="0" kern="1200" dirty="0" smtClean="0">
                <a:solidFill>
                  <a:schemeClr val="tx1"/>
                </a:solidFill>
                <a:effectLst/>
                <a:latin typeface="+mn-lt"/>
                <a:ea typeface="+mn-ea"/>
                <a:cs typeface="+mn-cs"/>
              </a:rPr>
              <a:t>he value of </a:t>
            </a:r>
            <a:r>
              <a:rPr lang="en-US" b="0" i="1" dirty="0" smtClean="0"/>
              <a:t>this</a:t>
            </a:r>
            <a:r>
              <a:rPr lang="en-US" sz="1200" b="0" i="0" kern="1200" dirty="0" smtClean="0">
                <a:solidFill>
                  <a:schemeClr val="tx1"/>
                </a:solidFill>
                <a:effectLst/>
                <a:latin typeface="+mn-lt"/>
                <a:ea typeface="+mn-ea"/>
                <a:cs typeface="+mn-cs"/>
              </a:rPr>
              <a:t> depends</a:t>
            </a:r>
            <a:r>
              <a:rPr lang="en-US" sz="1200" b="0" i="0" kern="1200" baseline="0" dirty="0" smtClean="0">
                <a:solidFill>
                  <a:schemeClr val="tx1"/>
                </a:solidFill>
                <a:effectLst/>
                <a:latin typeface="+mn-lt"/>
                <a:ea typeface="+mn-ea"/>
                <a:cs typeface="+mn-cs"/>
              </a:rPr>
              <a:t> on </a:t>
            </a:r>
            <a:r>
              <a:rPr lang="en-US" sz="1200" b="0" i="0" kern="1200" dirty="0" smtClean="0">
                <a:solidFill>
                  <a:schemeClr val="tx1"/>
                </a:solidFill>
                <a:effectLst/>
                <a:latin typeface="+mn-lt"/>
                <a:ea typeface="+mn-ea"/>
                <a:cs typeface="+mn-cs"/>
              </a:rPr>
              <a:t>2 things: What kind of code is executing? (global, function, or </a:t>
            </a:r>
            <a:r>
              <a:rPr lang="en-US" sz="1200" b="0" i="0" kern="1200" dirty="0" err="1" smtClean="0">
                <a:solidFill>
                  <a:schemeClr val="tx1"/>
                </a:solidFill>
                <a:effectLst/>
                <a:latin typeface="+mn-lt"/>
                <a:ea typeface="+mn-ea"/>
                <a:cs typeface="+mn-cs"/>
              </a:rPr>
              <a:t>eval</a:t>
            </a:r>
            <a:r>
              <a:rPr lang="en-US" sz="1200" b="0" i="0" kern="1200" dirty="0" smtClean="0">
                <a:solidFill>
                  <a:schemeClr val="tx1"/>
                </a:solidFill>
                <a:effectLst/>
                <a:latin typeface="+mn-lt"/>
                <a:ea typeface="+mn-ea"/>
                <a:cs typeface="+mn-cs"/>
              </a:rPr>
              <a:t>) and the calling</a:t>
            </a:r>
            <a:r>
              <a:rPr lang="en-US" sz="1200" b="0" i="0" kern="1200" baseline="0" dirty="0" smtClean="0">
                <a:solidFill>
                  <a:schemeClr val="tx1"/>
                </a:solidFill>
                <a:effectLst/>
                <a:latin typeface="+mn-lt"/>
                <a:ea typeface="+mn-ea"/>
                <a:cs typeface="+mn-cs"/>
              </a:rPr>
              <a:t> code</a:t>
            </a:r>
            <a:r>
              <a:rPr lang="en-US" sz="1200" b="0" i="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ES5 introduces</a:t>
            </a:r>
            <a:r>
              <a:rPr lang="en-US" baseline="0" dirty="0" smtClean="0"/>
              <a:t> </a:t>
            </a:r>
            <a:r>
              <a:rPr lang="en-US" dirty="0" smtClean="0"/>
              <a:t>the a way that you can set the value of "this"</a:t>
            </a:r>
            <a:r>
              <a:rPr lang="en-US" baseline="0" dirty="0" smtClean="0"/>
              <a:t> in </a:t>
            </a:r>
            <a:r>
              <a:rPr lang="en-US" dirty="0" smtClean="0"/>
              <a:t>a function</a:t>
            </a:r>
            <a:r>
              <a:rPr lang="en-US" baseline="0" dirty="0" smtClean="0"/>
              <a:t>, as the first argument of the call. </a:t>
            </a:r>
          </a:p>
          <a:p>
            <a:r>
              <a:rPr lang="en-US" dirty="0" smtClean="0"/>
              <a:t>Here</a:t>
            </a:r>
            <a:r>
              <a:rPr lang="en-US" baseline="0" dirty="0" smtClean="0"/>
              <a:t> in the IE console we have a function called </a:t>
            </a:r>
            <a:r>
              <a:rPr lang="en-US" baseline="0" dirty="0" err="1" smtClean="0"/>
              <a:t>saySomething</a:t>
            </a:r>
            <a:r>
              <a:rPr lang="en-US" baseline="0" dirty="0" smtClean="0"/>
              <a:t> that accepts a string and logs both </a:t>
            </a:r>
            <a:r>
              <a:rPr lang="en-US" i="1" baseline="0" dirty="0" smtClean="0"/>
              <a:t>this</a:t>
            </a:r>
            <a:r>
              <a:rPr lang="en-US" baseline="0" dirty="0" smtClean="0"/>
              <a:t> and the string to form a sentence about what this . Let's see it work.</a:t>
            </a:r>
          </a:p>
          <a:p>
            <a:r>
              <a:rPr lang="en-US" baseline="0" dirty="0" smtClean="0"/>
              <a:t>Now that I've run the function I can call it and make 'this' a programmer or a </a:t>
            </a:r>
            <a:r>
              <a:rPr lang="en-US" baseline="0" dirty="0" err="1" smtClean="0"/>
              <a:t>trekkie</a:t>
            </a:r>
            <a:r>
              <a:rPr lang="en-US" baseline="0" dirty="0" smtClean="0"/>
              <a:t> or </a:t>
            </a:r>
            <a:r>
              <a:rPr lang="en-US" baseline="0" dirty="0" err="1" smtClean="0"/>
              <a:t>katniss</a:t>
            </a:r>
            <a:r>
              <a:rPr lang="en-US" baseline="0" dirty="0" smtClean="0"/>
              <a:t> </a:t>
            </a:r>
            <a:r>
              <a:rPr lang="en-US" baseline="0" dirty="0" err="1" smtClean="0"/>
              <a:t>everdeen</a:t>
            </a:r>
            <a:r>
              <a:rPr lang="en-US" baseline="0" dirty="0" smtClean="0"/>
              <a:t>. Not that you'd wants strings to be </a:t>
            </a:r>
            <a:r>
              <a:rPr lang="en-US" i="1" baseline="0" dirty="0" smtClean="0"/>
              <a:t>this </a:t>
            </a:r>
            <a:r>
              <a:rPr lang="en-US" i="0" u="none" baseline="0" dirty="0" smtClean="0"/>
              <a:t>bit</a:t>
            </a:r>
          </a:p>
          <a:p>
            <a:endParaRPr lang="en-US" dirty="0" smtClean="0"/>
          </a:p>
          <a:p>
            <a:r>
              <a:rPr lang="en-US" dirty="0" smtClean="0"/>
              <a:t>function </a:t>
            </a:r>
            <a:r>
              <a:rPr lang="en-US" dirty="0" err="1" smtClean="0"/>
              <a:t>saySomething</a:t>
            </a:r>
            <a:r>
              <a:rPr lang="en-US" dirty="0" smtClean="0"/>
              <a:t>(thing) { </a:t>
            </a:r>
          </a:p>
          <a:p>
            <a:r>
              <a:rPr lang="en-US" dirty="0" smtClean="0"/>
              <a:t>   console.log(this + " says " + thing); </a:t>
            </a:r>
          </a:p>
          <a:p>
            <a:r>
              <a:rPr lang="en-US" dirty="0" smtClean="0"/>
              <a:t>}  </a:t>
            </a:r>
          </a:p>
          <a:p>
            <a:endParaRPr lang="en-US" dirty="0" smtClean="0"/>
          </a:p>
          <a:p>
            <a:r>
              <a:rPr lang="en-US" dirty="0" err="1" smtClean="0"/>
              <a:t>saySomething.call</a:t>
            </a:r>
            <a:r>
              <a:rPr lang="en-US" dirty="0" smtClean="0"/>
              <a:t>("A programmer", "Hello world");</a:t>
            </a:r>
          </a:p>
          <a:p>
            <a:r>
              <a:rPr lang="en-US" dirty="0" err="1" smtClean="0"/>
              <a:t>saySomething.call</a:t>
            </a:r>
            <a:r>
              <a:rPr lang="en-US" dirty="0" smtClean="0"/>
              <a:t>("A </a:t>
            </a:r>
            <a:r>
              <a:rPr lang="en-US" dirty="0" err="1" smtClean="0"/>
              <a:t>Trekkie</a:t>
            </a:r>
            <a:r>
              <a:rPr lang="en-US" dirty="0" smtClean="0"/>
              <a:t>", "</a:t>
            </a:r>
            <a:r>
              <a:rPr lang="en-US" sz="1200" b="0" i="0" kern="1200" dirty="0" smtClean="0">
                <a:solidFill>
                  <a:schemeClr val="tx1"/>
                </a:solidFill>
                <a:effectLst/>
                <a:latin typeface="+mn-lt"/>
                <a:ea typeface="+mn-ea"/>
                <a:cs typeface="+mn-cs"/>
              </a:rPr>
              <a:t>Live long and prosper.</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saySomething.call</a:t>
            </a:r>
            <a:r>
              <a:rPr lang="en-US" dirty="0" smtClean="0"/>
              <a:t>("</a:t>
            </a:r>
            <a:r>
              <a:rPr lang="en-US" dirty="0" err="1" smtClean="0"/>
              <a:t>Katniss</a:t>
            </a:r>
            <a:r>
              <a:rPr lang="en-US" dirty="0" smtClean="0"/>
              <a:t> </a:t>
            </a:r>
            <a:r>
              <a:rPr lang="en-US" dirty="0" err="1" smtClean="0"/>
              <a:t>Everdeen</a:t>
            </a:r>
            <a:r>
              <a:rPr lang="en-US" dirty="0" smtClean="0"/>
              <a:t>", "May the odds be ever in</a:t>
            </a:r>
            <a:r>
              <a:rPr lang="en-US" baseline="0" dirty="0" smtClean="0"/>
              <a:t> your favor</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saySomething.call</a:t>
            </a:r>
            <a:r>
              <a:rPr lang="en-US" dirty="0" smtClean="0"/>
              <a:t>("A ghost", "</a:t>
            </a:r>
            <a:r>
              <a:rPr lang="en-US" sz="1200" b="0" i="0" kern="1200" dirty="0" err="1" smtClean="0">
                <a:solidFill>
                  <a:schemeClr val="tx1"/>
                </a:solidFill>
                <a:effectLst/>
                <a:latin typeface="+mn-lt"/>
                <a:ea typeface="+mn-ea"/>
                <a:cs typeface="+mn-cs"/>
              </a:rPr>
              <a:t>Boooooooo</a:t>
            </a:r>
            <a:r>
              <a:rPr lang="en-US" sz="1200" b="0" i="0" kern="1200" dirty="0" smtClean="0">
                <a:solidFill>
                  <a:schemeClr val="tx1"/>
                </a:solidFill>
                <a:effectLst/>
                <a:latin typeface="+mn-lt"/>
                <a:ea typeface="+mn-ea"/>
                <a:cs typeface="+mn-cs"/>
              </a:rPr>
              <a:t>!</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10533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contains a function named </a:t>
            </a:r>
            <a:r>
              <a:rPr lang="en-US" baseline="0" dirty="0" err="1" smtClean="0"/>
              <a:t>eval</a:t>
            </a:r>
            <a:r>
              <a:rPr lang="en-US" baseline="0" dirty="0" smtClean="0"/>
              <a:t> that allows you to run dynamic snippets of code. While this sounds like a great idea, it can introduce some nasty security bugs, as malicious users can try to insert and run malicious code. </a:t>
            </a:r>
          </a:p>
          <a:p>
            <a:endParaRPr lang="en-US" baseline="0" dirty="0" smtClean="0"/>
          </a:p>
          <a:p>
            <a:r>
              <a:rPr lang="en-US" baseline="0" dirty="0" smtClean="0"/>
              <a:t>The thing is - there's usually a better, clearer, and easier way than resorting to </a:t>
            </a:r>
            <a:r>
              <a:rPr lang="en-US" baseline="0" dirty="0" err="1" smtClean="0"/>
              <a:t>eval</a:t>
            </a:r>
            <a:r>
              <a:rPr lang="en-US" baseline="0" dirty="0" smtClean="0"/>
              <a:t>. When folks use </a:t>
            </a:r>
            <a:r>
              <a:rPr lang="en-US" baseline="0" dirty="0" err="1" smtClean="0"/>
              <a:t>eval</a:t>
            </a:r>
            <a:r>
              <a:rPr lang="en-US" baseline="0" dirty="0" smtClean="0"/>
              <a:t> it is usually because they are unaware that there is a perfectly fine alternative in JS already. </a:t>
            </a:r>
          </a:p>
          <a:p>
            <a:r>
              <a:rPr lang="en-US" baseline="0" dirty="0" smtClean="0"/>
              <a:t>For example, something like this (1</a:t>
            </a:r>
            <a:r>
              <a:rPr lang="en-US" baseline="30000" dirty="0" smtClean="0"/>
              <a:t>st</a:t>
            </a:r>
            <a:r>
              <a:rPr lang="en-US" baseline="0" dirty="0" smtClean="0"/>
              <a:t> bullet) where </a:t>
            </a:r>
            <a:r>
              <a:rPr lang="en-US" baseline="0" dirty="0" err="1" smtClean="0"/>
              <a:t>eval</a:t>
            </a:r>
            <a:r>
              <a:rPr lang="en-US" baseline="0" dirty="0" smtClean="0"/>
              <a:t> ties a dropdown's option to </a:t>
            </a:r>
          </a:p>
          <a:p>
            <a:endParaRPr lang="en-US" baseline="0" dirty="0" smtClean="0"/>
          </a:p>
          <a:p>
            <a:r>
              <a:rPr lang="en-US" baseline="0" dirty="0" smtClean="0"/>
              <a:t>Since you're executing dynamic code created at runtime, it's going to be slower than regular JS parsing.</a:t>
            </a:r>
          </a:p>
          <a:p>
            <a:r>
              <a:rPr lang="en-US" baseline="0" dirty="0" smtClean="0"/>
              <a:t>Debugging is a challenge </a:t>
            </a:r>
          </a:p>
          <a:p>
            <a:endParaRPr lang="en-US" baseline="0" dirty="0" smtClean="0"/>
          </a:p>
          <a:p>
            <a:r>
              <a:rPr lang="en-US" baseline="0" dirty="0" smtClean="0"/>
              <a:t>Most often, programmers use </a:t>
            </a:r>
            <a:r>
              <a:rPr lang="en-US" baseline="0" dirty="0" err="1" smtClean="0"/>
              <a:t>eval</a:t>
            </a:r>
            <a:r>
              <a:rPr lang="en-US" baseline="0" dirty="0" smtClean="0"/>
              <a:t> to parse string numerals to array subscripts</a:t>
            </a:r>
          </a:p>
          <a:p>
            <a:r>
              <a:rPr lang="en-US" dirty="0" smtClean="0"/>
              <a:t>--Can be</a:t>
            </a:r>
            <a:r>
              <a:rPr lang="en-US" baseline="0" dirty="0" smtClean="0"/>
              <a:t> changed to—</a:t>
            </a:r>
          </a:p>
          <a:p>
            <a:r>
              <a:rPr lang="en-US" dirty="0" smtClean="0"/>
              <a:t>function </a:t>
            </a:r>
            <a:r>
              <a:rPr lang="en-US" dirty="0" err="1" smtClean="0"/>
              <a:t>isChecked</a:t>
            </a:r>
            <a:r>
              <a:rPr lang="en-US" dirty="0" smtClean="0"/>
              <a:t>(</a:t>
            </a:r>
            <a:r>
              <a:rPr lang="en-US" dirty="0" err="1" smtClean="0"/>
              <a:t>optionNumber</a:t>
            </a:r>
            <a:r>
              <a:rPr lang="en-US" dirty="0" smtClean="0"/>
              <a:t>) } var result = </a:t>
            </a:r>
            <a:r>
              <a:rPr lang="en-US" dirty="0" err="1" smtClean="0"/>
              <a:t>isChecked</a:t>
            </a:r>
            <a:r>
              <a:rPr lang="en-US" dirty="0" smtClean="0"/>
              <a:t>(1);</a:t>
            </a:r>
          </a:p>
          <a:p>
            <a:endParaRPr lang="en-US" baseline="0" dirty="0" smtClean="0"/>
          </a:p>
          <a:p>
            <a:r>
              <a:rPr lang="en-US" baseline="0" dirty="0" smtClean="0"/>
              <a:t>FRIENDS OF EVAL – </a:t>
            </a:r>
            <a:r>
              <a:rPr lang="en-US" baseline="0" dirty="0" err="1" smtClean="0"/>
              <a:t>settimeout</a:t>
            </a:r>
            <a:r>
              <a:rPr lang="en-US" baseline="0" dirty="0" smtClean="0"/>
              <a:t> new function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764898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in VB, JS</a:t>
            </a:r>
            <a:r>
              <a:rPr lang="en-US" baseline="0" dirty="0" smtClean="0"/>
              <a:t> has a with statement. This statement allows you to block off some code to work directly with variables using a shortened syntax. While this seems like a feature it usually ends up confusing developer rather than helping. For one, it's sporadic and inconsistent usage  makes it difficult as it rarely adheres to any company or teams coding standards.</a:t>
            </a:r>
          </a:p>
          <a:p>
            <a:endParaRPr lang="en-US" baseline="0" dirty="0" smtClean="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942006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parseInt</a:t>
            </a:r>
            <a:r>
              <a:rPr lang="en-US" baseline="0" dirty="0" smtClean="0"/>
              <a:t> is a function that accepts a string and parses it to ensure it is an integer. It has two method signatures, one which accepts only the string to convert, and the next accepts a string and a radix, or base, such as base 2, or base 10. Most software runs perfectly fine in base 10 systems and we normally don't need to specify that as the default. However, </a:t>
            </a:r>
            <a:r>
              <a:rPr lang="en-US" baseline="0" dirty="0" err="1" smtClean="0"/>
              <a:t>parseInt</a:t>
            </a:r>
            <a:r>
              <a:rPr lang="en-US" baseline="0" dirty="0" smtClean="0"/>
              <a:t> doesn't rely on what the system defaults are to perform its duty. Rather, </a:t>
            </a:r>
            <a:r>
              <a:rPr lang="en-US" baseline="0" dirty="0" err="1" smtClean="0"/>
              <a:t>parseInt</a:t>
            </a:r>
            <a:r>
              <a:rPr lang="en-US" baseline="0" dirty="0" smtClean="0"/>
              <a:t> assumes the radix based on the following rules: [next slide]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baseline="0" dirty="0" smtClean="0">
              <a:solidFill>
                <a:schemeClr val="tx1"/>
              </a:solidFill>
              <a:effectLst/>
              <a:latin typeface="+mn-lt"/>
              <a:ea typeface="+mn-ea"/>
              <a:cs typeface="+mn-cs"/>
            </a:endParaRPr>
          </a:p>
          <a:p>
            <a:pPr marL="0" indent="0">
              <a:buFont typeface="+mj-lt"/>
              <a:buNone/>
            </a:pP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51024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0" kern="1200" dirty="0" smtClean="0">
                <a:solidFill>
                  <a:schemeClr val="tx1"/>
                </a:solidFill>
                <a:effectLst/>
                <a:latin typeface="+mn-lt"/>
                <a:ea typeface="+mn-ea"/>
                <a:cs typeface="+mn-cs"/>
              </a:rPr>
              <a:t>If the input string begins with "0x" or "0X", </a:t>
            </a:r>
            <a:r>
              <a:rPr lang="en-US" sz="1200" b="0" i="1" kern="1200" dirty="0" smtClean="0">
                <a:solidFill>
                  <a:schemeClr val="tx1"/>
                </a:solidFill>
                <a:effectLst/>
                <a:latin typeface="+mn-lt"/>
                <a:ea typeface="+mn-ea"/>
                <a:cs typeface="+mn-cs"/>
              </a:rPr>
              <a:t>radix</a:t>
            </a:r>
            <a:r>
              <a:rPr lang="en-US" sz="1200" b="0" i="0" kern="1200" dirty="0" smtClean="0">
                <a:solidFill>
                  <a:schemeClr val="tx1"/>
                </a:solidFill>
                <a:effectLst/>
                <a:latin typeface="+mn-lt"/>
                <a:ea typeface="+mn-ea"/>
                <a:cs typeface="+mn-cs"/>
              </a:rPr>
              <a:t> is 16 (hexadecimal) and the remainder of the string is parsed.</a:t>
            </a:r>
          </a:p>
          <a:p>
            <a:pPr marL="228600" indent="-228600">
              <a:buFont typeface="+mj-lt"/>
              <a:buAutoNum type="arabicPeriod"/>
            </a:pPr>
            <a:r>
              <a:rPr lang="en-US" sz="1200" b="0" i="0" kern="1200" dirty="0" smtClean="0">
                <a:solidFill>
                  <a:schemeClr val="tx1"/>
                </a:solidFill>
                <a:effectLst/>
                <a:latin typeface="+mn-lt"/>
                <a:ea typeface="+mn-ea"/>
                <a:cs typeface="+mn-cs"/>
              </a:rPr>
              <a:t>If the input string begins with "0", the </a:t>
            </a:r>
            <a:r>
              <a:rPr lang="en-US" sz="1200" b="0" i="1" kern="1200" dirty="0" smtClean="0">
                <a:solidFill>
                  <a:schemeClr val="tx1"/>
                </a:solidFill>
                <a:effectLst/>
                <a:latin typeface="+mn-lt"/>
                <a:ea typeface="+mn-ea"/>
                <a:cs typeface="+mn-cs"/>
              </a:rPr>
              <a:t>radix</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could be octal or decimal.   The radix that </a:t>
            </a:r>
            <a:r>
              <a:rPr lang="en-US" sz="1200" b="0" i="0" kern="1200" dirty="0" err="1" smtClean="0">
                <a:solidFill>
                  <a:schemeClr val="tx1"/>
                </a:solidFill>
                <a:effectLst/>
                <a:latin typeface="+mn-lt"/>
                <a:ea typeface="+mn-ea"/>
                <a:cs typeface="+mn-cs"/>
              </a:rPr>
              <a:t>parseInt</a:t>
            </a:r>
            <a:r>
              <a:rPr lang="en-US" sz="1200" b="0" i="0" kern="1200" baseline="0" dirty="0" smtClean="0">
                <a:solidFill>
                  <a:schemeClr val="tx1"/>
                </a:solidFill>
                <a:effectLst/>
                <a:latin typeface="+mn-lt"/>
                <a:ea typeface="+mn-ea"/>
                <a:cs typeface="+mn-cs"/>
              </a:rPr>
              <a:t> uses </a:t>
            </a:r>
            <a:r>
              <a:rPr lang="en-US" sz="1200" b="0" i="0" kern="1200" dirty="0" smtClean="0">
                <a:solidFill>
                  <a:schemeClr val="tx1"/>
                </a:solidFill>
                <a:effectLst/>
                <a:latin typeface="+mn-lt"/>
                <a:ea typeface="+mn-ea"/>
                <a:cs typeface="+mn-cs"/>
              </a:rPr>
              <a:t>is dependent on external factors like whether or not the browser supports it</a:t>
            </a:r>
            <a:r>
              <a:rPr lang="en-US" sz="1200" b="0" i="0" kern="1200" baseline="0" dirty="0" smtClean="0">
                <a:solidFill>
                  <a:schemeClr val="tx1"/>
                </a:solidFill>
                <a:effectLst/>
                <a:latin typeface="+mn-lt"/>
                <a:ea typeface="+mn-ea"/>
                <a:cs typeface="+mn-cs"/>
              </a:rPr>
              <a:t> based on its ES5 implementation. </a:t>
            </a:r>
          </a:p>
          <a:p>
            <a:pPr marL="228600" indent="-228600">
              <a:buFont typeface="+mj-lt"/>
              <a:buAutoNum type="arabicPeriod"/>
            </a:pPr>
            <a:r>
              <a:rPr lang="en-US" sz="1200" b="0" i="0" kern="1200" dirty="0" smtClean="0">
                <a:solidFill>
                  <a:schemeClr val="tx1"/>
                </a:solidFill>
                <a:effectLst/>
                <a:latin typeface="+mn-lt"/>
                <a:ea typeface="+mn-ea"/>
                <a:cs typeface="+mn-cs"/>
              </a:rPr>
              <a:t>If the input string begins with any other value, the radix is 10 (decimal).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Your choice is to try to memorize all these facts or, just make it a rule that you </a:t>
            </a:r>
            <a:r>
              <a:rPr lang="en-US" sz="1200" b="0" i="0" kern="1200" dirty="0" smtClean="0">
                <a:solidFill>
                  <a:schemeClr val="tx1"/>
                </a:solidFill>
                <a:effectLst/>
                <a:latin typeface="+mn-lt"/>
                <a:ea typeface="+mn-ea"/>
                <a:cs typeface="+mn-cs"/>
              </a:rPr>
              <a:t>specify a radix when using </a:t>
            </a:r>
            <a:r>
              <a:rPr lang="en-US" sz="1200" b="0" i="0" kern="1200" dirty="0" err="1" smtClean="0">
                <a:solidFill>
                  <a:schemeClr val="tx1"/>
                </a:solidFill>
                <a:effectLst/>
                <a:latin typeface="+mn-lt"/>
                <a:ea typeface="+mn-ea"/>
                <a:cs typeface="+mn-cs"/>
              </a:rPr>
              <a:t>parseInt</a:t>
            </a:r>
            <a:r>
              <a:rPr lang="en-US" sz="1200" b="0" i="0" kern="1200" dirty="0" smtClean="0">
                <a:solidFill>
                  <a:schemeClr val="tx1"/>
                </a:solidFill>
                <a:effectLst/>
                <a:latin typeface="+mn-lt"/>
                <a:ea typeface="+mn-ea"/>
                <a:cs typeface="+mn-cs"/>
              </a:rPr>
              <a:t>. The syntax will look something like this [show sample] It seems the latter is far easier</a:t>
            </a:r>
            <a:r>
              <a:rPr lang="en-US" sz="1200" b="0" i="0" kern="1200" baseline="0" dirty="0" smtClean="0">
                <a:solidFill>
                  <a:schemeClr val="tx1"/>
                </a:solidFill>
                <a:effectLst/>
                <a:latin typeface="+mn-lt"/>
                <a:ea typeface="+mn-ea"/>
                <a:cs typeface="+mn-cs"/>
              </a:rPr>
              <a:t> to remember, code, and maintain.</a:t>
            </a:r>
            <a:endParaRPr lang="en-US" sz="1200" b="0" i="0" kern="1200" dirty="0" smtClean="0">
              <a:solidFill>
                <a:schemeClr val="tx1"/>
              </a:solidFill>
              <a:effectLst/>
              <a:latin typeface="+mn-lt"/>
              <a:ea typeface="+mn-ea"/>
              <a:cs typeface="+mn-cs"/>
            </a:endParaRPr>
          </a:p>
          <a:p>
            <a:endParaRPr lang="en-US" dirty="0" smtClean="0"/>
          </a:p>
          <a:p>
            <a:r>
              <a:rPr lang="en-US" dirty="0" smtClean="0"/>
              <a:t>As an example of parseInt's craziness,</a:t>
            </a:r>
            <a:r>
              <a:rPr lang="en-US" baseline="0" dirty="0" smtClean="0"/>
              <a:t> let's examine a sample from the Mozilla Developer center of 15 different calls </a:t>
            </a:r>
          </a:p>
          <a:p>
            <a:r>
              <a:rPr lang="en-US" baseline="0" dirty="0" smtClean="0"/>
              <a:t>https://developer.mozilla.org/en-US/docs/Web/JavaScript/Reference/Global_Objects/parseInt </a:t>
            </a:r>
          </a:p>
          <a:p>
            <a:endParaRPr lang="en-US" baseline="0" dirty="0" smtClean="0"/>
          </a:p>
          <a:p>
            <a:r>
              <a:rPr lang="en-US" baseline="0" dirty="0" err="1" smtClean="0"/>
              <a:t>parseInt</a:t>
            </a:r>
            <a:r>
              <a:rPr lang="en-US" baseline="0" dirty="0" smtClean="0"/>
              <a:t>("2A",16);</a:t>
            </a:r>
          </a:p>
          <a:p>
            <a:r>
              <a:rPr lang="en-US" baseline="0" dirty="0" err="1" smtClean="0"/>
              <a:t>parseInt</a:t>
            </a:r>
            <a:r>
              <a:rPr lang="en-US" baseline="0" dirty="0" smtClean="0"/>
              <a:t>("2A", 8);</a:t>
            </a:r>
          </a:p>
          <a:p>
            <a:endParaRPr lang="en-US" baseline="0" dirty="0" smtClean="0"/>
          </a:p>
          <a:p>
            <a:endParaRPr lang="en-US" baseline="0" dirty="0" smtClean="0"/>
          </a:p>
          <a:p>
            <a:endParaRPr lang="en-US" baseline="0" dirty="0" smtClean="0"/>
          </a:p>
          <a:p>
            <a:r>
              <a:rPr lang="en-US" baseline="0" dirty="0" smtClean="0"/>
              <a:t>---</a:t>
            </a:r>
          </a:p>
          <a:p>
            <a:r>
              <a:rPr lang="en-US" baseline="0" dirty="0" err="1" smtClean="0"/>
              <a:t>parseInt</a:t>
            </a:r>
            <a:r>
              <a:rPr lang="en-US" baseline="0" dirty="0" smtClean="0"/>
              <a:t>("2A",16); // 42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parseInt</a:t>
            </a:r>
            <a:r>
              <a:rPr lang="en-US" baseline="0" dirty="0" smtClean="0"/>
              <a:t>("2A", 10); // 2</a:t>
            </a:r>
          </a:p>
          <a:p>
            <a:r>
              <a:rPr lang="en-US" baseline="0" dirty="0" err="1" smtClean="0"/>
              <a:t>parseInt</a:t>
            </a:r>
            <a:r>
              <a:rPr lang="en-US" baseline="0" dirty="0" smtClean="0"/>
              <a:t>("2A", 8); // 2</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parseInt</a:t>
            </a:r>
            <a:r>
              <a:rPr lang="fr-FR" dirty="0" smtClean="0"/>
              <a:t>(42.99, 10); // 42</a:t>
            </a:r>
          </a:p>
          <a:p>
            <a:r>
              <a:rPr lang="en-US" baseline="0" dirty="0" smtClean="0"/>
              <a:t>---</a:t>
            </a:r>
          </a:p>
          <a:p>
            <a:endParaRPr lang="en-US" baseline="0" dirty="0" smtClean="0"/>
          </a:p>
          <a:p>
            <a:r>
              <a:rPr lang="en-US" baseline="0" dirty="0" smtClean="0"/>
              <a:t>from Mozilla </a:t>
            </a:r>
          </a:p>
          <a:p>
            <a:r>
              <a:rPr lang="fr-FR" dirty="0" err="1" smtClean="0"/>
              <a:t>parseInt</a:t>
            </a:r>
            <a:r>
              <a:rPr lang="fr-FR" dirty="0" smtClean="0"/>
              <a:t>(" 0xF", 16);</a:t>
            </a:r>
          </a:p>
          <a:p>
            <a:r>
              <a:rPr lang="fr-FR" dirty="0" err="1" smtClean="0"/>
              <a:t>parseInt</a:t>
            </a:r>
            <a:r>
              <a:rPr lang="fr-FR" dirty="0" smtClean="0"/>
              <a:t>(" F", 16);</a:t>
            </a:r>
          </a:p>
          <a:p>
            <a:r>
              <a:rPr lang="fr-FR" dirty="0" err="1" smtClean="0"/>
              <a:t>parseInt</a:t>
            </a:r>
            <a:r>
              <a:rPr lang="fr-FR" dirty="0" smtClean="0"/>
              <a:t>("17", 8);</a:t>
            </a:r>
          </a:p>
          <a:p>
            <a:r>
              <a:rPr lang="fr-FR" dirty="0" err="1" smtClean="0"/>
              <a:t>parseInt</a:t>
            </a:r>
            <a:r>
              <a:rPr lang="fr-FR" dirty="0" smtClean="0"/>
              <a:t>(021, 8);</a:t>
            </a:r>
          </a:p>
          <a:p>
            <a:r>
              <a:rPr lang="fr-FR" dirty="0" err="1" smtClean="0"/>
              <a:t>parseInt</a:t>
            </a:r>
            <a:r>
              <a:rPr lang="fr-FR" dirty="0" smtClean="0"/>
              <a:t>("015", 10);</a:t>
            </a:r>
          </a:p>
          <a:p>
            <a:r>
              <a:rPr lang="fr-FR" dirty="0" err="1" smtClean="0"/>
              <a:t>parseInt</a:t>
            </a:r>
            <a:r>
              <a:rPr lang="fr-FR" dirty="0" smtClean="0"/>
              <a:t>(15.99, 10);</a:t>
            </a:r>
          </a:p>
          <a:p>
            <a:r>
              <a:rPr lang="fr-FR" dirty="0" err="1" smtClean="0"/>
              <a:t>parseInt</a:t>
            </a:r>
            <a:r>
              <a:rPr lang="fr-FR" dirty="0" smtClean="0"/>
              <a:t>("FXX123", 16);</a:t>
            </a:r>
          </a:p>
          <a:p>
            <a:r>
              <a:rPr lang="fr-FR" dirty="0" err="1" smtClean="0"/>
              <a:t>parseInt</a:t>
            </a:r>
            <a:r>
              <a:rPr lang="fr-FR" dirty="0" smtClean="0"/>
              <a:t>("1111", 2);</a:t>
            </a:r>
          </a:p>
          <a:p>
            <a:r>
              <a:rPr lang="fr-FR" dirty="0" err="1" smtClean="0"/>
              <a:t>parseInt</a:t>
            </a:r>
            <a:r>
              <a:rPr lang="fr-FR" dirty="0" smtClean="0"/>
              <a:t>("15*3", 10);</a:t>
            </a:r>
          </a:p>
          <a:p>
            <a:r>
              <a:rPr lang="fr-FR" dirty="0" err="1" smtClean="0"/>
              <a:t>parseInt</a:t>
            </a:r>
            <a:r>
              <a:rPr lang="fr-FR" dirty="0" smtClean="0"/>
              <a:t>("15e2", 10);</a:t>
            </a:r>
          </a:p>
          <a:p>
            <a:r>
              <a:rPr lang="fr-FR" dirty="0" err="1" smtClean="0"/>
              <a:t>parseInt</a:t>
            </a:r>
            <a:r>
              <a:rPr lang="fr-FR" dirty="0" smtClean="0"/>
              <a:t>("15px", 10);</a:t>
            </a:r>
          </a:p>
          <a:p>
            <a:r>
              <a:rPr lang="fr-FR" dirty="0" err="1" smtClean="0"/>
              <a:t>parseInt</a:t>
            </a:r>
            <a:r>
              <a:rPr lang="fr-FR" dirty="0" smtClean="0"/>
              <a:t>("12", 13);</a:t>
            </a:r>
            <a:endParaRPr lang="en-US" baseline="0" dirty="0" smtClean="0"/>
          </a:p>
          <a:p>
            <a:endParaRPr lang="en-US" baseline="0" dirty="0" smtClean="0"/>
          </a:p>
          <a:p>
            <a:r>
              <a:rPr lang="en-US" dirty="0" smtClean="0"/>
              <a:t>console.log(</a:t>
            </a:r>
            <a:r>
              <a:rPr lang="en-US" dirty="0" err="1" smtClean="0"/>
              <a:t>parseInt</a:t>
            </a:r>
            <a:r>
              <a:rPr lang="en-US" dirty="0" smtClean="0"/>
              <a:t>(" 0xF", 16));</a:t>
            </a:r>
          </a:p>
          <a:p>
            <a:r>
              <a:rPr lang="en-US" dirty="0" smtClean="0"/>
              <a:t>console.log(</a:t>
            </a:r>
            <a:r>
              <a:rPr lang="en-US" dirty="0" err="1" smtClean="0"/>
              <a:t>parseInt</a:t>
            </a:r>
            <a:r>
              <a:rPr lang="en-US" dirty="0" smtClean="0"/>
              <a:t>(" F", 16));</a:t>
            </a:r>
          </a:p>
          <a:p>
            <a:r>
              <a:rPr lang="en-US" dirty="0" smtClean="0"/>
              <a:t>console.log(</a:t>
            </a:r>
            <a:r>
              <a:rPr lang="en-US" dirty="0" err="1" smtClean="0"/>
              <a:t>parseInt</a:t>
            </a:r>
            <a:r>
              <a:rPr lang="en-US" dirty="0" smtClean="0"/>
              <a:t>("17", 8));</a:t>
            </a:r>
          </a:p>
          <a:p>
            <a:r>
              <a:rPr lang="en-US" dirty="0" smtClean="0"/>
              <a:t>console.log(</a:t>
            </a:r>
            <a:r>
              <a:rPr lang="en-US" dirty="0" err="1" smtClean="0"/>
              <a:t>parseInt</a:t>
            </a:r>
            <a:r>
              <a:rPr lang="en-US" dirty="0" smtClean="0"/>
              <a:t>(021, 8));</a:t>
            </a:r>
          </a:p>
          <a:p>
            <a:r>
              <a:rPr lang="en-US" dirty="0" smtClean="0"/>
              <a:t>console.log(</a:t>
            </a:r>
            <a:r>
              <a:rPr lang="en-US" dirty="0" err="1" smtClean="0"/>
              <a:t>parseInt</a:t>
            </a:r>
            <a:r>
              <a:rPr lang="en-US" dirty="0" smtClean="0"/>
              <a:t>("015", 10));</a:t>
            </a:r>
          </a:p>
          <a:p>
            <a:r>
              <a:rPr lang="en-US" dirty="0" smtClean="0"/>
              <a:t>console.log(</a:t>
            </a:r>
            <a:r>
              <a:rPr lang="en-US" dirty="0" err="1" smtClean="0"/>
              <a:t>parseInt</a:t>
            </a:r>
            <a:r>
              <a:rPr lang="en-US" dirty="0" smtClean="0"/>
              <a:t>(15.99, 10));</a:t>
            </a:r>
          </a:p>
          <a:p>
            <a:r>
              <a:rPr lang="en-US" dirty="0" smtClean="0"/>
              <a:t>console.log(</a:t>
            </a:r>
            <a:r>
              <a:rPr lang="en-US" dirty="0" err="1" smtClean="0"/>
              <a:t>parseInt</a:t>
            </a:r>
            <a:r>
              <a:rPr lang="en-US" dirty="0" smtClean="0"/>
              <a:t>("FXX123", 16));</a:t>
            </a:r>
          </a:p>
          <a:p>
            <a:r>
              <a:rPr lang="en-US" dirty="0" smtClean="0"/>
              <a:t>console.log(</a:t>
            </a:r>
            <a:r>
              <a:rPr lang="en-US" dirty="0" err="1" smtClean="0"/>
              <a:t>parseInt</a:t>
            </a:r>
            <a:r>
              <a:rPr lang="en-US" dirty="0" smtClean="0"/>
              <a:t>("1111", 2));</a:t>
            </a:r>
          </a:p>
          <a:p>
            <a:r>
              <a:rPr lang="en-US" dirty="0" smtClean="0"/>
              <a:t>console.log(</a:t>
            </a:r>
            <a:r>
              <a:rPr lang="en-US" dirty="0" err="1" smtClean="0"/>
              <a:t>parseInt</a:t>
            </a:r>
            <a:r>
              <a:rPr lang="en-US" dirty="0" smtClean="0"/>
              <a:t>("15*3", 10));</a:t>
            </a:r>
          </a:p>
          <a:p>
            <a:r>
              <a:rPr lang="en-US" dirty="0" smtClean="0"/>
              <a:t>console.log(</a:t>
            </a:r>
            <a:r>
              <a:rPr lang="en-US" dirty="0" err="1" smtClean="0"/>
              <a:t>parseInt</a:t>
            </a:r>
            <a:r>
              <a:rPr lang="en-US" dirty="0" smtClean="0"/>
              <a:t>("15e2", 10));</a:t>
            </a:r>
          </a:p>
          <a:p>
            <a:r>
              <a:rPr lang="en-US" dirty="0" smtClean="0"/>
              <a:t>console.log(</a:t>
            </a:r>
            <a:r>
              <a:rPr lang="en-US" dirty="0" err="1" smtClean="0"/>
              <a:t>parseInt</a:t>
            </a:r>
            <a:r>
              <a:rPr lang="en-US" dirty="0" smtClean="0"/>
              <a:t>("15px", 10));</a:t>
            </a:r>
          </a:p>
          <a:p>
            <a:r>
              <a:rPr lang="en-US" dirty="0" smtClean="0"/>
              <a:t>console.log(</a:t>
            </a:r>
            <a:r>
              <a:rPr lang="en-US" dirty="0" err="1" smtClean="0"/>
              <a:t>parseInt</a:t>
            </a:r>
            <a:r>
              <a:rPr lang="en-US" dirty="0" smtClean="0"/>
              <a:t>("12", 13));</a:t>
            </a:r>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841078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typeof</a:t>
            </a:r>
            <a:r>
              <a:rPr lang="en-US" dirty="0" smtClean="0"/>
              <a:t> NaN</a:t>
            </a:r>
            <a:r>
              <a:rPr lang="en-US" baseline="0" dirty="0" smtClean="0"/>
              <a:t> returns 'number'</a:t>
            </a:r>
          </a:p>
          <a:p>
            <a:r>
              <a:rPr lang="en-US" baseline="0" dirty="0" smtClean="0"/>
              <a:t>the </a:t>
            </a:r>
            <a:r>
              <a:rPr lang="en-US" baseline="0" dirty="0" err="1" smtClean="0"/>
              <a:t>lolz</a:t>
            </a:r>
            <a:r>
              <a:rPr lang="en-US" baseline="0" dirty="0" smtClean="0"/>
              <a:t> with that one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25</a:t>
            </a:fld>
            <a:endParaRPr lang="en-US"/>
          </a:p>
        </p:txBody>
      </p:sp>
    </p:spTree>
    <p:extLst>
      <p:ext uri="{BB962C8B-B14F-4D97-AF65-F5344CB8AC3E}">
        <p14:creationId xmlns:p14="http://schemas.microsoft.com/office/powerpoint/2010/main" val="3744480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 these crazy things that JS</a:t>
            </a:r>
            <a:r>
              <a:rPr lang="en-US" baseline="0" dirty="0" smtClean="0"/>
              <a:t> does, we need to ensure our code actually works! As you've learned, JS has enough rules that memorizing them is a daunting task. That's no problem though, as we have tools to help us verify (or lint), our code. </a:t>
            </a:r>
          </a:p>
          <a:p>
            <a:endParaRPr lang="en-US" baseline="0" dirty="0" smtClean="0"/>
          </a:p>
          <a:p>
            <a:r>
              <a:rPr lang="en-US" baseline="0" dirty="0" err="1" smtClean="0"/>
              <a:t>JSFiddle</a:t>
            </a:r>
            <a:r>
              <a:rPr lang="en-US" baseline="0" dirty="0" smtClean="0"/>
              <a:t> – Of course I've been using this throughout the course. </a:t>
            </a:r>
            <a:r>
              <a:rPr lang="en-US" baseline="0" dirty="0" err="1" smtClean="0"/>
              <a:t>JSFiddle</a:t>
            </a:r>
            <a:r>
              <a:rPr lang="en-US" baseline="0" dirty="0" smtClean="0"/>
              <a:t> as you know is an online playground that lets you work with html, </a:t>
            </a:r>
            <a:r>
              <a:rPr lang="en-US" baseline="0" dirty="0" err="1" smtClean="0"/>
              <a:t>css</a:t>
            </a:r>
            <a:r>
              <a:rPr lang="en-US" baseline="0" dirty="0" smtClean="0"/>
              <a:t>, and </a:t>
            </a:r>
            <a:r>
              <a:rPr lang="en-US" baseline="0" dirty="0" err="1" smtClean="0"/>
              <a:t>js</a:t>
            </a:r>
            <a:r>
              <a:rPr lang="en-US" baseline="0" dirty="0" smtClean="0"/>
              <a:t>, of course, all online. What we didn't talk about is that can save code and perform some </a:t>
            </a:r>
            <a:r>
              <a:rPr lang="en-US" baseline="0" dirty="0" err="1" smtClean="0"/>
              <a:t>linting</a:t>
            </a:r>
            <a:r>
              <a:rPr lang="en-US" baseline="0" dirty="0" smtClean="0"/>
              <a:t> with </a:t>
            </a:r>
            <a:r>
              <a:rPr lang="en-US" baseline="0" dirty="0" err="1" smtClean="0"/>
              <a:t>JSHint</a:t>
            </a:r>
            <a:r>
              <a:rPr lang="en-US" baseline="0" dirty="0" smtClean="0"/>
              <a:t> to test out again later. </a:t>
            </a:r>
          </a:p>
          <a:p>
            <a:endParaRPr lang="en-US" baseline="0" dirty="0" smtClean="0"/>
          </a:p>
          <a:p>
            <a:r>
              <a:rPr lang="en-US" baseline="0" dirty="0" err="1" smtClean="0"/>
              <a:t>JSLint</a:t>
            </a:r>
            <a:r>
              <a:rPr lang="en-US" baseline="0" dirty="0" smtClean="0"/>
              <a:t> – This is another online utility by Douglas </a:t>
            </a:r>
            <a:r>
              <a:rPr lang="en-US" baseline="0" dirty="0" err="1" smtClean="0"/>
              <a:t>Crockford</a:t>
            </a:r>
            <a:r>
              <a:rPr lang="en-US" baseline="0" dirty="0" smtClean="0"/>
              <a:t> (author of a famous JS book called "</a:t>
            </a:r>
            <a:r>
              <a:rPr lang="en-US" baseline="0" dirty="0" err="1" smtClean="0"/>
              <a:t>Javascript</a:t>
            </a:r>
            <a:r>
              <a:rPr lang="en-US" baseline="0" dirty="0" smtClean="0"/>
              <a:t> The good parts")</a:t>
            </a:r>
          </a:p>
          <a:p>
            <a:endParaRPr lang="en-US" baseline="0" dirty="0" smtClean="0"/>
          </a:p>
          <a:p>
            <a:r>
              <a:rPr lang="en-US" baseline="0" dirty="0" err="1" smtClean="0"/>
              <a:t>JSHint</a:t>
            </a:r>
            <a:r>
              <a:rPr lang="en-US" baseline="0" dirty="0" smtClean="0"/>
              <a:t> – </a:t>
            </a:r>
            <a:r>
              <a:rPr lang="en-US" baseline="0" dirty="0" err="1" smtClean="0"/>
              <a:t>JSLint</a:t>
            </a:r>
            <a:r>
              <a:rPr lang="en-US" baseline="0" dirty="0" smtClean="0"/>
              <a:t> is quite sharp and </a:t>
            </a:r>
            <a:r>
              <a:rPr lang="en-US" baseline="0" dirty="0" err="1" smtClean="0"/>
              <a:t>stricts</a:t>
            </a:r>
            <a:r>
              <a:rPr lang="en-US" baseline="0" dirty="0" smtClean="0"/>
              <a:t>, so </a:t>
            </a:r>
            <a:r>
              <a:rPr lang="en-US" baseline="0" dirty="0" err="1" smtClean="0"/>
              <a:t>JSHint</a:t>
            </a:r>
            <a:r>
              <a:rPr lang="en-US" baseline="0" dirty="0" smtClean="0"/>
              <a:t> is a lightweight version of </a:t>
            </a:r>
            <a:r>
              <a:rPr lang="en-US" baseline="0" dirty="0" err="1" smtClean="0"/>
              <a:t>JSLint</a:t>
            </a:r>
            <a:r>
              <a:rPr lang="en-US" baseline="0" dirty="0" smtClean="0"/>
              <a:t>.</a:t>
            </a:r>
          </a:p>
          <a:p>
            <a:endParaRPr lang="en-US" baseline="0" dirty="0" smtClean="0"/>
          </a:p>
          <a:p>
            <a:r>
              <a:rPr lang="en-US" baseline="0" dirty="0" smtClean="0"/>
              <a:t>Of course if you develop software for a company you might use Visual Studio that has </a:t>
            </a:r>
            <a:r>
              <a:rPr lang="en-US" baseline="0" dirty="0" err="1" smtClean="0"/>
              <a:t>linting</a:t>
            </a:r>
            <a:r>
              <a:rPr lang="en-US" baseline="0" dirty="0" smtClean="0"/>
              <a:t> options and tools, as well as Jet Brain's editor named Web Storm.</a:t>
            </a:r>
          </a:p>
          <a:p>
            <a:endParaRPr lang="en-US" baseline="0" dirty="0" smtClean="0"/>
          </a:p>
          <a:p>
            <a:r>
              <a:rPr lang="en-US" dirty="0" smtClean="0"/>
              <a:t>No longer will you be stuck when JavaScript decides to misbehave.</a:t>
            </a:r>
          </a:p>
          <a:p>
            <a:r>
              <a:rPr lang="en-US" dirty="0" smtClean="0"/>
              <a:t>You've learne</a:t>
            </a:r>
            <a:r>
              <a:rPr lang="en-US" baseline="0" dirty="0" smtClean="0"/>
              <a:t>d that </a:t>
            </a:r>
            <a:r>
              <a:rPr lang="en-US" baseline="0" dirty="0" err="1" smtClean="0"/>
              <a:t>Javascript</a:t>
            </a:r>
            <a:r>
              <a:rPr lang="en-US" baseline="0" dirty="0" smtClean="0"/>
              <a:t> has many quirks from simply annoying to downright nasty. To make sure that JavaScript is used correctly and effectively by your team, balance their styles and skills against the many gotchas you've learned here. Just as well you can use </a:t>
            </a:r>
            <a:r>
              <a:rPr lang="en-US" baseline="0" dirty="0" err="1" smtClean="0"/>
              <a:t>JSLint</a:t>
            </a:r>
            <a:r>
              <a:rPr lang="en-US" baseline="0" dirty="0" smtClean="0"/>
              <a:t> and </a:t>
            </a:r>
            <a:r>
              <a:rPr lang="en-US" baseline="0" dirty="0" err="1" smtClean="0"/>
              <a:t>JSHint</a:t>
            </a:r>
            <a:r>
              <a:rPr lang="en-US" baseline="0" dirty="0" smtClean="0"/>
              <a:t> to your advantage to assist you in writing better code!</a:t>
            </a:r>
            <a:endParaRPr lang="en-US" dirty="0" smtClean="0"/>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0532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JS treats a function like</a:t>
            </a:r>
            <a:r>
              <a:rPr lang="en-US" baseline="0" dirty="0" smtClean="0"/>
              <a:t> a value and sometimes it treats it as an executable block of code. This is why we have both functions statement and function expression. Let's dig into each:</a:t>
            </a:r>
          </a:p>
          <a:p>
            <a:endParaRPr lang="en-US" baseline="0" dirty="0" smtClean="0"/>
          </a:p>
          <a:p>
            <a:r>
              <a:rPr lang="en-US" baseline="0" dirty="0" smtClean="0"/>
              <a:t>-The function statement</a:t>
            </a:r>
          </a:p>
          <a:p>
            <a:r>
              <a:rPr lang="en-US" baseline="0" dirty="0" smtClean="0"/>
              <a:t>Syntactically the function statement starts with the function keyword then names the function end encloses the function contents with brackets.</a:t>
            </a:r>
          </a:p>
          <a:p>
            <a:r>
              <a:rPr lang="en-US" dirty="0" smtClean="0"/>
              <a:t>Use a function statement to declare a function that you</a:t>
            </a:r>
            <a:r>
              <a:rPr lang="en-US" baseline="0" dirty="0" smtClean="0"/>
              <a:t> will </a:t>
            </a:r>
            <a:r>
              <a:rPr lang="en-US" dirty="0" smtClean="0"/>
              <a:t>use later. The code in between the brackets</a:t>
            </a:r>
            <a:r>
              <a:rPr lang="en-US" baseline="0" dirty="0" smtClean="0"/>
              <a:t> will </a:t>
            </a:r>
            <a:r>
              <a:rPr lang="en-US" dirty="0" smtClean="0"/>
              <a:t>not execute until the function is called from somewhere else. Inside of a function statement we use the return keyword to return</a:t>
            </a:r>
            <a:r>
              <a:rPr lang="en-US" baseline="0" dirty="0" smtClean="0"/>
              <a:t> a value to the calling code. Functions statements load at parse time </a:t>
            </a:r>
            <a:r>
              <a:rPr lang="en-US" sz="1200" b="0" i="0" kern="1200" dirty="0" smtClean="0">
                <a:solidFill>
                  <a:schemeClr val="tx1"/>
                </a:solidFill>
                <a:effectLst/>
                <a:latin typeface="+mn-lt"/>
                <a:ea typeface="+mn-ea"/>
                <a:cs typeface="+mn-cs"/>
              </a:rPr>
              <a:t>before any code is executed.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Function expressions,</a:t>
            </a:r>
            <a:r>
              <a:rPr lang="en-US" sz="1200" b="0" i="0" kern="1200" baseline="0" dirty="0" smtClean="0">
                <a:solidFill>
                  <a:schemeClr val="tx1"/>
                </a:solidFill>
                <a:effectLst/>
                <a:latin typeface="+mn-lt"/>
                <a:ea typeface="+mn-ea"/>
                <a:cs typeface="+mn-cs"/>
              </a:rPr>
              <a:t> on the other hand, </a:t>
            </a:r>
            <a:r>
              <a:rPr lang="en-US" sz="1200" b="0" i="0" kern="1200" dirty="0" smtClean="0">
                <a:solidFill>
                  <a:schemeClr val="tx1"/>
                </a:solidFill>
                <a:effectLst/>
                <a:latin typeface="+mn-lt"/>
                <a:ea typeface="+mn-ea"/>
                <a:cs typeface="+mn-cs"/>
              </a:rPr>
              <a:t>loads when the interpreter reaches that line of code. – that means they load at runtime. </a:t>
            </a:r>
          </a:p>
          <a:p>
            <a:pPr fontAlgn="base"/>
            <a:r>
              <a:rPr lang="en-US" sz="1200" b="0" i="0" kern="1200" dirty="0" smtClean="0">
                <a:solidFill>
                  <a:schemeClr val="tx1"/>
                </a:solidFill>
                <a:effectLst/>
                <a:latin typeface="+mn-lt"/>
                <a:ea typeface="+mn-ea"/>
                <a:cs typeface="+mn-cs"/>
              </a:rPr>
              <a:t>So if you try to call a function expression before it's loaded, you'll get an error. But if you call a function declaration, it'll always work. Because no code can be called until all declarations are loaded.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84894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Function expressions run immediately,</a:t>
            </a:r>
            <a:r>
              <a:rPr lang="en-US" sz="1200" b="0" i="0" kern="1200" baseline="0" dirty="0" smtClean="0">
                <a:solidFill>
                  <a:schemeClr val="tx1"/>
                </a:solidFill>
                <a:effectLst/>
                <a:latin typeface="+mn-lt"/>
                <a:ea typeface="+mn-ea"/>
                <a:cs typeface="+mn-cs"/>
              </a:rPr>
              <a:t> and when they do it's called an IIFE or </a:t>
            </a:r>
            <a:r>
              <a:rPr lang="en-US" sz="1200" b="1" i="0" kern="1200" dirty="0" smtClean="0">
                <a:solidFill>
                  <a:schemeClr val="tx1"/>
                </a:solidFill>
                <a:effectLst/>
                <a:latin typeface="+mn-lt"/>
                <a:ea typeface="+mn-ea"/>
                <a:cs typeface="+mn-cs"/>
              </a:rPr>
              <a:t>Immediately-Invoked Function Expression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An </a:t>
            </a:r>
            <a:r>
              <a:rPr lang="en-US" sz="1200" b="0" i="0" kern="1200" dirty="0" smtClean="0">
                <a:solidFill>
                  <a:schemeClr val="tx1"/>
                </a:solidFill>
                <a:effectLst/>
                <a:latin typeface="+mn-lt"/>
                <a:ea typeface="+mn-ea"/>
                <a:cs typeface="+mn-cs"/>
              </a:rPr>
              <a:t>Immediately-Invoked Function Expression is the only function that you can't call, it simply</a:t>
            </a:r>
            <a:r>
              <a:rPr lang="en-US" sz="1200" b="0" i="0" kern="1200" baseline="0" dirty="0" smtClean="0">
                <a:solidFill>
                  <a:schemeClr val="tx1"/>
                </a:solidFill>
                <a:effectLst/>
                <a:latin typeface="+mn-lt"/>
                <a:ea typeface="+mn-ea"/>
                <a:cs typeface="+mn-cs"/>
              </a:rPr>
              <a:t> executes on the spot as the interpreter hits its location in code.</a:t>
            </a:r>
            <a:endParaRPr lang="en-US" sz="1200" b="0" i="0" kern="1200" dirty="0" smtClean="0">
              <a:solidFill>
                <a:schemeClr val="tx1"/>
              </a:solidFill>
              <a:effectLst/>
              <a:latin typeface="+mn-lt"/>
              <a:ea typeface="+mn-ea"/>
              <a:cs typeface="+mn-cs"/>
            </a:endParaRPr>
          </a:p>
          <a:p>
            <a:endParaRPr lang="en-US" dirty="0" smtClean="0"/>
          </a:p>
          <a:p>
            <a:r>
              <a:rPr lang="en-US" dirty="0" smtClean="0"/>
              <a:t>What makes the</a:t>
            </a:r>
            <a:r>
              <a:rPr lang="en-US" baseline="0" dirty="0" smtClean="0"/>
              <a:t> function execute immediately is the syntactic location of empty parenthesis just after the function's closing curly bracket. </a:t>
            </a:r>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863189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a:t>
            </a:r>
            <a:r>
              <a:rPr lang="en-US" baseline="0" dirty="0" smtClean="0"/>
              <a:t> flexibility in choosing the calling syntax, depending on whether or not you plan on using the return value. Regardless, it is the loading behavior that is more important than the syntax. In the on screen sample, we see how the code will work, but we should investigate the mechanics of how function statements and expressions work. [demo]</a:t>
            </a:r>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946090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see JavaScript run some functions and determine the difference in loading between statements and expressions.</a:t>
            </a:r>
          </a:p>
          <a:p>
            <a:r>
              <a:rPr lang="en-US" dirty="0" smtClean="0"/>
              <a:t>As</a:t>
            </a:r>
            <a:r>
              <a:rPr lang="en-US" baseline="0" dirty="0" smtClean="0"/>
              <a:t> you can see here in the demo, we have a web page in IE on the left and the IE debug tools on the right.</a:t>
            </a:r>
          </a:p>
          <a:p>
            <a:r>
              <a:rPr lang="en-US" baseline="0" dirty="0" smtClean="0"/>
              <a:t>The developer tools show an html page containing a single button that runs some script.</a:t>
            </a:r>
          </a:p>
          <a:p>
            <a:r>
              <a:rPr lang="en-US" baseline="0" dirty="0" smtClean="0"/>
              <a:t>In its corresponding JS file we see the declarations for all 3 function types starting with a </a:t>
            </a:r>
          </a:p>
          <a:p>
            <a:endParaRPr lang="en-US" baseline="0" dirty="0" smtClean="0"/>
          </a:p>
          <a:p>
            <a:r>
              <a:rPr lang="en-US" baseline="0" dirty="0" smtClean="0"/>
              <a:t>function statement the top of the file that returns a string into a variable named "s" in the calling code.</a:t>
            </a:r>
          </a:p>
          <a:p>
            <a:endParaRPr lang="en-US" baseline="0" dirty="0" smtClean="0"/>
          </a:p>
          <a:p>
            <a:r>
              <a:rPr lang="en-US" baseline="0" dirty="0" smtClean="0"/>
              <a:t>The function expression does the same by returning a string with the value "function expression" in it, and it returns that value into a variable named "e". In this case we are using both the function statement and expression the same way. </a:t>
            </a:r>
          </a:p>
          <a:p>
            <a:endParaRPr lang="en-US" baseline="0" dirty="0" smtClean="0"/>
          </a:p>
          <a:p>
            <a:r>
              <a:rPr lang="en-US" baseline="0" dirty="0" smtClean="0"/>
              <a:t>These two functions sit alongside an IIFE, which does not return any value as its job is to run the code immediately. </a:t>
            </a:r>
          </a:p>
          <a:p>
            <a:endParaRPr lang="en-US" baseline="0" dirty="0" smtClean="0"/>
          </a:p>
          <a:p>
            <a:r>
              <a:rPr lang="en-US" baseline="0" dirty="0" smtClean="0"/>
              <a:t>let's create a breakpoint, and see these dynamics in action. But before we do, let's take note that the call to the function </a:t>
            </a:r>
            <a:r>
              <a:rPr lang="en-US" i="1" baseline="0" dirty="0" smtClean="0"/>
              <a:t>expression</a:t>
            </a:r>
            <a:r>
              <a:rPr lang="en-US" baseline="0" dirty="0" smtClean="0"/>
              <a:t> happens before its location so that should error. I'll hit F5 now.</a:t>
            </a:r>
          </a:p>
          <a:p>
            <a:endParaRPr lang="en-US" baseline="0" dirty="0" smtClean="0"/>
          </a:p>
          <a:p>
            <a:r>
              <a:rPr lang="en-US" baseline="0" dirty="0" smtClean="0"/>
              <a:t>As you can see, the code doesn't even make it to the break point.</a:t>
            </a:r>
          </a:p>
          <a:p>
            <a:r>
              <a:rPr lang="en-US" baseline="0" dirty="0" smtClean="0"/>
              <a:t>The function statement runs as you'd expect.  The expression does not. This is because its trying to call the function expression before it loads, and expressions load where they are located in code – so it's not loaded yet.</a:t>
            </a:r>
          </a:p>
          <a:p>
            <a:r>
              <a:rPr lang="en-US" baseline="0" dirty="0" smtClean="0"/>
              <a:t>If we swap the call and declaration of the function expression, then it should work. </a:t>
            </a:r>
          </a:p>
          <a:p>
            <a:r>
              <a:rPr lang="en-US" baseline="0" dirty="0" smtClean="0"/>
              <a:t>Let's try running the code again.</a:t>
            </a:r>
          </a:p>
          <a:p>
            <a:r>
              <a:rPr lang="en-US" baseline="0" dirty="0" smtClean="0"/>
              <a:t>We see it makes it to the breakpoint, so we know the expression has worked. Let's continue running and take a look at the IE output console, we can see that all three functions run, including the IIFE that ran with no need to call it.</a:t>
            </a:r>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20960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Arrays in JS aren't real arrays, they're phony</a:t>
            </a:r>
          </a:p>
          <a:p>
            <a:r>
              <a:rPr lang="en-US" dirty="0" smtClean="0"/>
              <a:t>no </a:t>
            </a:r>
            <a:r>
              <a:rPr lang="en-US" dirty="0" err="1" smtClean="0"/>
              <a:t>dimenstions</a:t>
            </a:r>
            <a:endParaRPr lang="en-US" dirty="0" smtClean="0"/>
          </a:p>
          <a:p>
            <a:r>
              <a:rPr lang="en-US" dirty="0" smtClean="0"/>
              <a:t>no out of bounds errors</a:t>
            </a:r>
          </a:p>
          <a:p>
            <a:endParaRPr lang="en-US" dirty="0" smtClean="0"/>
          </a:p>
        </p:txBody>
      </p:sp>
      <p:sp>
        <p:nvSpPr>
          <p:cNvPr id="4" name="Slide Number Placeholder 3"/>
          <p:cNvSpPr>
            <a:spLocks noGrp="1"/>
          </p:cNvSpPr>
          <p:nvPr>
            <p:ph type="sldNum" sz="quarter" idx="10"/>
          </p:nvPr>
        </p:nvSpPr>
        <p:spPr/>
        <p:txBody>
          <a:bodyPr/>
          <a:lstStyle/>
          <a:p>
            <a:fld id="{71F2989D-DF34-440D-BFDE-52800184BD9F}" type="slidenum">
              <a:rPr lang="en-US" smtClean="0"/>
              <a:t>12</a:t>
            </a:fld>
            <a:endParaRPr lang="en-US"/>
          </a:p>
        </p:txBody>
      </p:sp>
    </p:spTree>
    <p:extLst>
      <p:ext uri="{BB962C8B-B14F-4D97-AF65-F5344CB8AC3E}">
        <p14:creationId xmlns:p14="http://schemas.microsoft.com/office/powerpoint/2010/main" val="416519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13</a:t>
            </a:fld>
            <a:endParaRPr lang="en-US"/>
          </a:p>
        </p:txBody>
      </p:sp>
    </p:spTree>
    <p:extLst>
      <p:ext uri="{BB962C8B-B14F-4D97-AF65-F5344CB8AC3E}">
        <p14:creationId xmlns:p14="http://schemas.microsoft.com/office/powerpoint/2010/main" val="2003381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14</a:t>
            </a:fld>
            <a:endParaRPr lang="en-US"/>
          </a:p>
        </p:txBody>
      </p:sp>
    </p:spTree>
    <p:extLst>
      <p:ext uri="{BB962C8B-B14F-4D97-AF65-F5344CB8AC3E}">
        <p14:creationId xmlns:p14="http://schemas.microsoft.com/office/powerpoint/2010/main" val="3722707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constitutes something </a:t>
            </a:r>
            <a:r>
              <a:rPr lang="en-US" dirty="0" err="1" smtClean="0"/>
              <a:t>falsy</a:t>
            </a:r>
            <a:r>
              <a:rPr lang="en-US" dirty="0" smtClean="0"/>
              <a:t> in</a:t>
            </a:r>
            <a:r>
              <a:rPr lang="en-US" baseline="0" dirty="0" smtClean="0"/>
              <a:t> JS?</a:t>
            </a:r>
            <a:endParaRPr lang="en-US" dirty="0" smtClean="0"/>
          </a:p>
          <a:p>
            <a:pPr rtl="0"/>
            <a:endParaRPr lang="en-US" sz="1200" b="1"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false. </a:t>
            </a:r>
            <a:endParaRPr lang="en-US"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(zero)</a:t>
            </a:r>
          </a:p>
          <a:p>
            <a:pPr rtl="0"/>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(empty string)</a:t>
            </a:r>
          </a:p>
          <a:p>
            <a:pPr rtl="0"/>
            <a:r>
              <a:rPr lang="en-US" sz="1200" b="1" i="0" kern="1200" dirty="0" smtClean="0">
                <a:solidFill>
                  <a:schemeClr val="tx1"/>
                </a:solidFill>
                <a:effectLst/>
                <a:latin typeface="+mn-lt"/>
                <a:ea typeface="+mn-ea"/>
                <a:cs typeface="+mn-cs"/>
              </a:rPr>
              <a:t>null</a:t>
            </a:r>
            <a:endParaRPr lang="en-US"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NaN</a:t>
            </a:r>
            <a:r>
              <a:rPr lang="en-US" sz="1200" b="0" i="0" kern="1200" dirty="0" smtClean="0">
                <a:solidFill>
                  <a:schemeClr val="tx1"/>
                </a:solidFill>
                <a:effectLst/>
                <a:latin typeface="+mn-lt"/>
                <a:ea typeface="+mn-ea"/>
                <a:cs typeface="+mn-cs"/>
              </a:rPr>
              <a:t> (a special Number value meaning "Not 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Number")</a:t>
            </a:r>
          </a:p>
          <a:p>
            <a:endParaRPr lang="en-US" dirty="0" smtClean="0"/>
          </a:p>
          <a:p>
            <a:r>
              <a:rPr lang="en-US" sz="1200" b="0" i="0" kern="1200" dirty="0" smtClean="0">
                <a:solidFill>
                  <a:schemeClr val="tx1"/>
                </a:solidFill>
                <a:effectLst/>
                <a:latin typeface="+mn-lt"/>
                <a:ea typeface="+mn-ea"/>
                <a:cs typeface="+mn-cs"/>
              </a:rPr>
              <a:t>All other values are </a:t>
            </a:r>
            <a:r>
              <a:rPr lang="en-US" sz="1200" b="0" i="0" kern="1200" dirty="0" err="1" smtClean="0">
                <a:solidFill>
                  <a:schemeClr val="tx1"/>
                </a:solidFill>
                <a:effectLst/>
                <a:latin typeface="+mn-lt"/>
                <a:ea typeface="+mn-ea"/>
                <a:cs typeface="+mn-cs"/>
              </a:rPr>
              <a:t>truthy</a:t>
            </a:r>
            <a:r>
              <a:rPr lang="en-US" sz="1200" b="0" i="0" kern="1200" dirty="0" smtClean="0">
                <a:solidFill>
                  <a:schemeClr val="tx1"/>
                </a:solidFill>
                <a:effectLst/>
                <a:latin typeface="+mn-lt"/>
                <a:ea typeface="+mn-ea"/>
                <a:cs typeface="+mn-cs"/>
              </a:rPr>
              <a:t>, including "0" (zero in quotes), "false" (false in quotes), empty functions, empty arrays, and empty objects.</a:t>
            </a:r>
          </a:p>
          <a:p>
            <a:endParaRPr lang="en-US" dirty="0" smtClean="0"/>
          </a:p>
          <a:p>
            <a:endParaRPr lang="en-US" dirty="0" smtClean="0"/>
          </a:p>
          <a:p>
            <a:r>
              <a:rPr lang="en-US" dirty="0" smtClean="0">
                <a:effectLst/>
              </a:rPr>
              <a:t> </a:t>
            </a:r>
          </a:p>
          <a:p>
            <a:r>
              <a:rPr lang="en-US" b="1" dirty="0" smtClean="0">
                <a:effectLst/>
              </a:rPr>
              <a:t>Falsey: </a:t>
            </a:r>
            <a:endParaRPr lang="en-US" dirty="0" smtClean="0">
              <a:effectLst/>
            </a:endParaRPr>
          </a:p>
          <a:p>
            <a:r>
              <a:rPr lang="en-US" b="1" dirty="0" smtClean="0">
                <a:effectLst/>
              </a:rPr>
              <a:t>false </a:t>
            </a:r>
            <a:endParaRPr lang="en-US" dirty="0" smtClean="0">
              <a:effectLst/>
            </a:endParaRPr>
          </a:p>
          <a:p>
            <a:r>
              <a:rPr lang="en-US" b="1" dirty="0" smtClean="0">
                <a:effectLst/>
              </a:rPr>
              <a:t>0 (zero) </a:t>
            </a:r>
            <a:endParaRPr lang="en-US" dirty="0" smtClean="0">
              <a:effectLst/>
            </a:endParaRPr>
          </a:p>
          <a:p>
            <a:r>
              <a:rPr lang="en-US" b="1" dirty="0" smtClean="0">
                <a:effectLst/>
              </a:rPr>
              <a:t>"" (empty string)</a:t>
            </a:r>
            <a:endParaRPr lang="en-US" dirty="0" smtClean="0">
              <a:effectLst/>
            </a:endParaRPr>
          </a:p>
          <a:p>
            <a:r>
              <a:rPr lang="en-US" b="1" dirty="0" smtClean="0">
                <a:effectLst/>
              </a:rPr>
              <a:t>null</a:t>
            </a:r>
            <a:endParaRPr lang="en-US" dirty="0" smtClean="0">
              <a:effectLst/>
            </a:endParaRPr>
          </a:p>
          <a:p>
            <a:r>
              <a:rPr lang="en-US" b="1" dirty="0" smtClean="0">
                <a:effectLst/>
              </a:rPr>
              <a:t>undefined</a:t>
            </a:r>
            <a:endParaRPr lang="en-US" dirty="0" smtClean="0">
              <a:effectLst/>
            </a:endParaRPr>
          </a:p>
          <a:p>
            <a:r>
              <a:rPr lang="en-US" b="1" dirty="0" smtClean="0">
                <a:effectLst/>
              </a:rPr>
              <a:t>NaN</a:t>
            </a:r>
            <a:endParaRPr lang="en-US" dirty="0" smtClean="0">
              <a:effectLst/>
            </a:endParaRPr>
          </a:p>
          <a:p>
            <a:endParaRPr lang="en-US" b="1" dirty="0" smtClean="0">
              <a:effectLst/>
            </a:endParaRPr>
          </a:p>
          <a:p>
            <a:r>
              <a:rPr lang="en-US" b="1" dirty="0" smtClean="0">
                <a:effectLst/>
              </a:rPr>
              <a:t>Truthy</a:t>
            </a:r>
            <a:r>
              <a:rPr lang="en-US" dirty="0" smtClean="0">
                <a:effectLst/>
              </a:rPr>
              <a:t> </a:t>
            </a:r>
          </a:p>
          <a:p>
            <a:r>
              <a:rPr lang="en-US" b="1" dirty="0" smtClean="0">
                <a:effectLst/>
              </a:rPr>
              <a:t>"false" (false in quotes)</a:t>
            </a:r>
            <a:endParaRPr lang="en-US" dirty="0" smtClean="0">
              <a:effectLst/>
            </a:endParaRPr>
          </a:p>
          <a:p>
            <a:r>
              <a:rPr lang="en-US" b="1" dirty="0" smtClean="0">
                <a:effectLst/>
              </a:rPr>
              <a:t>"0" (zero in quotes)</a:t>
            </a:r>
            <a:endParaRPr lang="en-US" dirty="0" smtClean="0">
              <a:effectLst/>
            </a:endParaRPr>
          </a:p>
          <a:p>
            <a:r>
              <a:rPr lang="en-US" b="1" dirty="0" smtClean="0">
                <a:effectLst/>
              </a:rPr>
              <a:t>() (empty functions)</a:t>
            </a:r>
            <a:endParaRPr lang="en-US" dirty="0" smtClean="0">
              <a:effectLst/>
            </a:endParaRPr>
          </a:p>
          <a:p>
            <a:r>
              <a:rPr lang="en-US" b="1" dirty="0" smtClean="0">
                <a:effectLst/>
              </a:rPr>
              <a:t>[] (empty arrays)</a:t>
            </a:r>
            <a:endParaRPr lang="en-US" dirty="0" smtClean="0">
              <a:effectLst/>
            </a:endParaRPr>
          </a:p>
          <a:p>
            <a:r>
              <a:rPr lang="en-US" b="1" dirty="0" smtClean="0">
                <a:effectLst/>
              </a:rPr>
              <a:t>{} (empty objects)</a:t>
            </a:r>
            <a:endParaRPr lang="en-US" dirty="0" smtClean="0">
              <a:effectLst/>
            </a:endParaRPr>
          </a:p>
          <a:p>
            <a:r>
              <a:rPr lang="en-US" b="1" dirty="0" smtClean="0">
                <a:effectLst/>
              </a:rPr>
              <a:t>All other values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15</a:t>
            </a:fld>
            <a:endParaRPr lang="en-US"/>
          </a:p>
        </p:txBody>
      </p:sp>
    </p:spTree>
    <p:extLst>
      <p:ext uri="{BB962C8B-B14F-4D97-AF65-F5344CB8AC3E}">
        <p14:creationId xmlns:p14="http://schemas.microsoft.com/office/powerpoint/2010/main" val="59168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33D795-FA02-4F1D-BA8B-265946E7789D}"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17829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3D795-FA02-4F1D-BA8B-265946E7789D}"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267375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3D795-FA02-4F1D-BA8B-265946E7789D}"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24439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3D795-FA02-4F1D-BA8B-265946E7789D}"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395584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3D795-FA02-4F1D-BA8B-265946E7789D}"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46860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33D795-FA02-4F1D-BA8B-265946E7789D}"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31224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33D795-FA02-4F1D-BA8B-265946E7789D}" type="datetimeFigureOut">
              <a:rPr lang="en-US" smtClean="0"/>
              <a:t>8/11/2014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44695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33D795-FA02-4F1D-BA8B-265946E7789D}" type="datetimeFigureOut">
              <a:rPr lang="en-US" smtClean="0"/>
              <a:t>8/11/2014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93879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3D795-FA02-4F1D-BA8B-265946E7789D}" type="datetimeFigureOut">
              <a:rPr lang="en-US" smtClean="0"/>
              <a:t>8/11/2014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88580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3D795-FA02-4F1D-BA8B-265946E7789D}"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47182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3D795-FA02-4F1D-BA8B-265946E7789D}"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35377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3D795-FA02-4F1D-BA8B-265946E7789D}" type="datetimeFigureOut">
              <a:rPr lang="en-US" smtClean="0"/>
              <a:t>8/11/2014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14208-EF71-4A6B-A169-6751487801E9}" type="slidenum">
              <a:rPr lang="en-US" smtClean="0"/>
              <a:t>‹#›</a:t>
            </a:fld>
            <a:endParaRPr lang="en-US"/>
          </a:p>
        </p:txBody>
      </p:sp>
    </p:spTree>
    <p:extLst>
      <p:ext uri="{BB962C8B-B14F-4D97-AF65-F5344CB8AC3E}">
        <p14:creationId xmlns:p14="http://schemas.microsoft.com/office/powerpoint/2010/main" val="3018192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 just met you, and 'this' is crazy, but here's my NaN, so call(me) maybe?</a:t>
            </a:r>
            <a:endParaRPr lang="en-US" dirty="0"/>
          </a:p>
        </p:txBody>
      </p:sp>
      <p:sp>
        <p:nvSpPr>
          <p:cNvPr id="3" name="Subtitle 2"/>
          <p:cNvSpPr>
            <a:spLocks noGrp="1"/>
          </p:cNvSpPr>
          <p:nvPr>
            <p:ph type="subTitle" idx="1"/>
          </p:nvPr>
        </p:nvSpPr>
        <p:spPr/>
        <p:txBody>
          <a:bodyPr/>
          <a:lstStyle/>
          <a:p>
            <a:r>
              <a:rPr lang="en-US" dirty="0" smtClean="0"/>
              <a:t>JavaScript is </a:t>
            </a:r>
            <a:r>
              <a:rPr lang="en-US" smtClean="0"/>
              <a:t>so weird</a:t>
            </a:r>
            <a:endParaRPr lang="en-US" dirty="0"/>
          </a:p>
        </p:txBody>
      </p:sp>
    </p:spTree>
    <p:extLst>
      <p:ext uri="{BB962C8B-B14F-4D97-AF65-F5344CB8AC3E}">
        <p14:creationId xmlns:p14="http://schemas.microsoft.com/office/powerpoint/2010/main" val="3704658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the "fun" in functions</a:t>
            </a:r>
          </a:p>
        </p:txBody>
      </p:sp>
      <p:sp>
        <p:nvSpPr>
          <p:cNvPr id="4" name="TextBox 3"/>
          <p:cNvSpPr txBox="1"/>
          <p:nvPr/>
        </p:nvSpPr>
        <p:spPr>
          <a:xfrm>
            <a:off x="253037" y="1566818"/>
            <a:ext cx="11681693" cy="3970318"/>
          </a:xfrm>
          <a:prstGeom prst="rect">
            <a:avLst/>
          </a:prstGeom>
          <a:noFill/>
        </p:spPr>
        <p:txBody>
          <a:bodyPr wrap="square" rtlCol="0">
            <a:spAutoFit/>
          </a:bodyPr>
          <a:lstStyle/>
          <a:p>
            <a:r>
              <a:rPr lang="en-US" sz="2800" dirty="0">
                <a:solidFill>
                  <a:prstClr val="black">
                    <a:lumMod val="65000"/>
                    <a:lumOff val="35000"/>
                  </a:prstClr>
                </a:solidFill>
                <a:latin typeface="Segoe UI"/>
                <a:cs typeface="Segoe UI"/>
              </a:rPr>
              <a:t>function main() {</a:t>
            </a:r>
          </a:p>
          <a:p>
            <a:r>
              <a:rPr lang="en-US" sz="2800" dirty="0">
                <a:solidFill>
                  <a:prstClr val="black">
                    <a:lumMod val="65000"/>
                    <a:lumOff val="35000"/>
                  </a:prstClr>
                </a:solidFill>
                <a:latin typeface="Segoe UI"/>
                <a:cs typeface="Segoe UI"/>
              </a:rPr>
              <a:t>    var x = </a:t>
            </a:r>
            <a:r>
              <a:rPr lang="en-US" sz="2800" dirty="0" err="1">
                <a:solidFill>
                  <a:prstClr val="black">
                    <a:lumMod val="65000"/>
                    <a:lumOff val="35000"/>
                  </a:prstClr>
                </a:solidFill>
                <a:latin typeface="Segoe UI"/>
                <a:cs typeface="Segoe UI"/>
              </a:rPr>
              <a:t>functionStatement</a:t>
            </a:r>
            <a:r>
              <a:rPr lang="en-US" sz="2800" dirty="0">
                <a:solidFill>
                  <a:prstClr val="black">
                    <a:lumMod val="65000"/>
                    <a:lumOff val="35000"/>
                  </a:prstClr>
                </a:solidFill>
                <a:latin typeface="Segoe UI"/>
                <a:cs typeface="Segoe UI"/>
              </a:rPr>
              <a:t>();</a:t>
            </a:r>
          </a:p>
          <a:p>
            <a:r>
              <a:rPr lang="en-US" sz="2800" dirty="0">
                <a:solidFill>
                  <a:prstClr val="black">
                    <a:lumMod val="65000"/>
                    <a:lumOff val="35000"/>
                  </a:prstClr>
                </a:solidFill>
                <a:latin typeface="Segoe UI"/>
                <a:cs typeface="Segoe UI"/>
              </a:rPr>
              <a:t>    function </a:t>
            </a:r>
            <a:r>
              <a:rPr lang="en-US" sz="2800" dirty="0" err="1">
                <a:solidFill>
                  <a:prstClr val="black">
                    <a:lumMod val="65000"/>
                    <a:lumOff val="35000"/>
                  </a:prstClr>
                </a:solidFill>
                <a:latin typeface="Segoe UI"/>
                <a:cs typeface="Segoe UI"/>
              </a:rPr>
              <a:t>functionStatement</a:t>
            </a:r>
            <a:r>
              <a:rPr lang="en-US" sz="2800" dirty="0">
                <a:solidFill>
                  <a:prstClr val="black">
                    <a:lumMod val="65000"/>
                    <a:lumOff val="35000"/>
                  </a:prstClr>
                </a:solidFill>
                <a:latin typeface="Segoe UI"/>
                <a:cs typeface="Segoe UI"/>
              </a:rPr>
              <a:t>() { ... }</a:t>
            </a:r>
          </a:p>
          <a:p>
            <a:r>
              <a:rPr lang="en-US" sz="2800" dirty="0">
                <a:solidFill>
                  <a:prstClr val="black">
                    <a:lumMod val="65000"/>
                    <a:lumOff val="35000"/>
                  </a:prstClr>
                </a:solidFill>
                <a:latin typeface="Segoe UI"/>
                <a:cs typeface="Segoe UI"/>
              </a:rPr>
              <a:t>    </a:t>
            </a:r>
          </a:p>
          <a:p>
            <a:r>
              <a:rPr lang="en-US" sz="2800" dirty="0">
                <a:solidFill>
                  <a:prstClr val="black">
                    <a:lumMod val="65000"/>
                    <a:lumOff val="35000"/>
                  </a:prstClr>
                </a:solidFill>
                <a:latin typeface="Segoe UI"/>
                <a:cs typeface="Segoe UI"/>
              </a:rPr>
              <a:t>    var </a:t>
            </a:r>
            <a:r>
              <a:rPr lang="en-US" sz="2800" dirty="0" err="1">
                <a:solidFill>
                  <a:prstClr val="black">
                    <a:lumMod val="65000"/>
                    <a:lumOff val="35000"/>
                  </a:prstClr>
                </a:solidFill>
                <a:latin typeface="Segoe UI"/>
                <a:cs typeface="Segoe UI"/>
              </a:rPr>
              <a:t>functionExpression</a:t>
            </a:r>
            <a:r>
              <a:rPr lang="en-US" sz="2800" dirty="0">
                <a:solidFill>
                  <a:prstClr val="black">
                    <a:lumMod val="65000"/>
                    <a:lumOff val="35000"/>
                  </a:prstClr>
                </a:solidFill>
                <a:latin typeface="Segoe UI"/>
                <a:cs typeface="Segoe UI"/>
              </a:rPr>
              <a:t> = function() { ... }</a:t>
            </a:r>
          </a:p>
          <a:p>
            <a:pPr marL="0" lvl="1"/>
            <a:r>
              <a:rPr lang="en-US" sz="2800" dirty="0">
                <a:solidFill>
                  <a:prstClr val="black">
                    <a:lumMod val="65000"/>
                    <a:lumOff val="35000"/>
                  </a:prstClr>
                </a:solidFill>
                <a:latin typeface="Segoe UI"/>
                <a:cs typeface="Segoe UI"/>
              </a:rPr>
              <a:t>    </a:t>
            </a:r>
            <a:r>
              <a:rPr lang="en-US" sz="2800" dirty="0" err="1">
                <a:solidFill>
                  <a:prstClr val="black">
                    <a:lumMod val="65000"/>
                    <a:lumOff val="35000"/>
                  </a:prstClr>
                </a:solidFill>
                <a:latin typeface="Segoe UI"/>
                <a:cs typeface="Segoe UI"/>
              </a:rPr>
              <a:t>functionExpression</a:t>
            </a:r>
            <a:r>
              <a:rPr lang="en-US" sz="2800" dirty="0">
                <a:solidFill>
                  <a:prstClr val="black">
                    <a:lumMod val="65000"/>
                    <a:lumOff val="35000"/>
                  </a:prstClr>
                </a:solidFill>
                <a:latin typeface="Segoe UI"/>
                <a:cs typeface="Segoe UI"/>
              </a:rPr>
              <a:t>();</a:t>
            </a:r>
          </a:p>
          <a:p>
            <a:r>
              <a:rPr lang="en-US" sz="2800" dirty="0">
                <a:solidFill>
                  <a:prstClr val="black">
                    <a:lumMod val="65000"/>
                    <a:lumOff val="35000"/>
                  </a:prstClr>
                </a:solidFill>
                <a:latin typeface="Segoe UI"/>
                <a:cs typeface="Segoe UI"/>
              </a:rPr>
              <a:t>}</a:t>
            </a:r>
          </a:p>
          <a:p>
            <a:endParaRPr lang="en-US" sz="2800" dirty="0">
              <a:solidFill>
                <a:prstClr val="black">
                  <a:lumMod val="65000"/>
                  <a:lumOff val="35000"/>
                </a:prstClr>
              </a:solidFill>
              <a:latin typeface="Segoe UI"/>
              <a:cs typeface="Segoe UI"/>
            </a:endParaRPr>
          </a:p>
          <a:p>
            <a:endParaRPr lang="en-US" sz="2800" dirty="0">
              <a:solidFill>
                <a:prstClr val="black">
                  <a:lumMod val="65000"/>
                  <a:lumOff val="35000"/>
                </a:prstClr>
              </a:solidFill>
              <a:latin typeface="Segoe UI"/>
              <a:cs typeface="Segoe UI"/>
            </a:endParaRPr>
          </a:p>
        </p:txBody>
      </p:sp>
    </p:spTree>
    <p:extLst>
      <p:ext uri="{BB962C8B-B14F-4D97-AF65-F5344CB8AC3E}">
        <p14:creationId xmlns:p14="http://schemas.microsoft.com/office/powerpoint/2010/main" val="3296996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Fun with functions</a:t>
            </a:r>
            <a:endParaRPr lang="en-US" dirty="0"/>
          </a:p>
        </p:txBody>
      </p:sp>
    </p:spTree>
    <p:extLst>
      <p:ext uri="{BB962C8B-B14F-4D97-AF65-F5344CB8AC3E}">
        <p14:creationId xmlns:p14="http://schemas.microsoft.com/office/powerpoint/2010/main" val="788959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smtClean="0"/>
              <a:t>There is no such thing</a:t>
            </a:r>
          </a:p>
          <a:p>
            <a:r>
              <a:rPr lang="en-US" dirty="0" smtClean="0"/>
              <a:t>No dimensions</a:t>
            </a:r>
          </a:p>
          <a:p>
            <a:r>
              <a:rPr lang="en-US" dirty="0" smtClean="0"/>
              <a:t>No out of bounds errors</a:t>
            </a:r>
          </a:p>
          <a:p>
            <a:r>
              <a:rPr lang="en-US" dirty="0" err="1" smtClean="0"/>
              <a:t>typeof</a:t>
            </a:r>
            <a:r>
              <a:rPr lang="en-US" dirty="0" smtClean="0"/>
              <a:t> doesn't know the difference </a:t>
            </a:r>
            <a:endParaRPr lang="en-US" dirty="0"/>
          </a:p>
        </p:txBody>
      </p:sp>
    </p:spTree>
    <p:extLst>
      <p:ext uri="{BB962C8B-B14F-4D97-AF65-F5344CB8AC3E}">
        <p14:creationId xmlns:p14="http://schemas.microsoft.com/office/powerpoint/2010/main" val="4229550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 on</a:t>
            </a:r>
            <a:endParaRPr lang="en-US" dirty="0"/>
          </a:p>
        </p:txBody>
      </p:sp>
      <p:sp>
        <p:nvSpPr>
          <p:cNvPr id="3" name="Content Placeholder 2"/>
          <p:cNvSpPr>
            <a:spLocks noGrp="1"/>
          </p:cNvSpPr>
          <p:nvPr>
            <p:ph idx="1"/>
          </p:nvPr>
        </p:nvSpPr>
        <p:spPr/>
        <p:txBody>
          <a:bodyPr>
            <a:normAutofit/>
          </a:bodyPr>
          <a:lstStyle/>
          <a:p>
            <a:r>
              <a:rPr lang="en-US" sz="3200" dirty="0" smtClean="0"/>
              <a:t>continue statement</a:t>
            </a:r>
          </a:p>
          <a:p>
            <a:pPr marL="457200" lvl="1" indent="0">
              <a:buNone/>
            </a:pPr>
            <a:endParaRPr lang="en-US" sz="3200" dirty="0" smtClean="0"/>
          </a:p>
          <a:p>
            <a:pPr marL="457200" lvl="1" indent="0">
              <a:buNone/>
            </a:pPr>
            <a:r>
              <a:rPr lang="en-US" sz="3200" dirty="0" smtClean="0"/>
              <a:t>"I've never seen a piece of code that was not improved by removing it" </a:t>
            </a:r>
          </a:p>
          <a:p>
            <a:pPr marL="457200" lvl="1" indent="0">
              <a:buNone/>
            </a:pPr>
            <a:r>
              <a:rPr lang="en-US" sz="3200" dirty="0" smtClean="0"/>
              <a:t>-- </a:t>
            </a:r>
            <a:r>
              <a:rPr lang="en-US" sz="3200" dirty="0" err="1" smtClean="0"/>
              <a:t>Crockford</a:t>
            </a:r>
            <a:endParaRPr lang="en-US" sz="3200" dirty="0" smtClean="0"/>
          </a:p>
        </p:txBody>
      </p:sp>
    </p:spTree>
    <p:extLst>
      <p:ext uri="{BB962C8B-B14F-4D97-AF65-F5344CB8AC3E}">
        <p14:creationId xmlns:p14="http://schemas.microsoft.com/office/powerpoint/2010/main" val="120415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switch</a:t>
            </a:r>
            <a:endParaRPr lang="en-US" dirty="0"/>
          </a:p>
        </p:txBody>
      </p:sp>
      <p:sp>
        <p:nvSpPr>
          <p:cNvPr id="3" name="Content Placeholder 2"/>
          <p:cNvSpPr>
            <a:spLocks noGrp="1"/>
          </p:cNvSpPr>
          <p:nvPr>
            <p:ph idx="1"/>
          </p:nvPr>
        </p:nvSpPr>
        <p:spPr>
          <a:xfrm>
            <a:off x="838200" y="1406483"/>
            <a:ext cx="10515600" cy="4351338"/>
          </a:xfrm>
        </p:spPr>
        <p:txBody>
          <a:bodyPr>
            <a:noAutofit/>
          </a:bodyPr>
          <a:lstStyle/>
          <a:p>
            <a:r>
              <a:rPr lang="en-US" sz="2400" dirty="0" smtClean="0"/>
              <a:t>Auto </a:t>
            </a:r>
            <a:r>
              <a:rPr lang="en-US" sz="2400" dirty="0" err="1" smtClean="0"/>
              <a:t>fallthrough</a:t>
            </a:r>
            <a:endParaRPr lang="en-US" sz="2400" dirty="0" smtClean="0"/>
          </a:p>
        </p:txBody>
      </p:sp>
      <p:sp>
        <p:nvSpPr>
          <p:cNvPr id="6" name="Content Placeholder 2"/>
          <p:cNvSpPr txBox="1">
            <a:spLocks/>
          </p:cNvSpPr>
          <p:nvPr/>
        </p:nvSpPr>
        <p:spPr>
          <a:xfrm>
            <a:off x="5474042" y="1406483"/>
            <a:ext cx="6032157" cy="45037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switch (expression) {</a:t>
            </a:r>
          </a:p>
          <a:p>
            <a:pPr marL="0" indent="0">
              <a:buFont typeface="Arial" panose="020B0604020202020204" pitchFamily="34" charset="0"/>
              <a:buNone/>
            </a:pPr>
            <a:r>
              <a:rPr lang="en-US" sz="2400" dirty="0" smtClean="0"/>
              <a:t>    case expression:</a:t>
            </a:r>
          </a:p>
          <a:p>
            <a:pPr marL="0" indent="0">
              <a:buFont typeface="Arial" panose="020B0604020202020204" pitchFamily="34" charset="0"/>
              <a:buNone/>
            </a:pPr>
            <a:r>
              <a:rPr lang="en-US" sz="2400" dirty="0" smtClean="0"/>
              <a:t>        statements</a:t>
            </a:r>
          </a:p>
          <a:p>
            <a:pPr marL="0" indent="0">
              <a:buFont typeface="Arial" panose="020B0604020202020204" pitchFamily="34" charset="0"/>
              <a:buNone/>
            </a:pPr>
            <a:r>
              <a:rPr lang="en-US" sz="2400" dirty="0" smtClean="0"/>
              <a:t>        [break;]</a:t>
            </a:r>
          </a:p>
          <a:p>
            <a:pPr marL="0" indent="0">
              <a:buFont typeface="Arial" panose="020B0604020202020204" pitchFamily="34" charset="0"/>
              <a:buNone/>
            </a:pPr>
            <a:r>
              <a:rPr lang="en-US" sz="2400" dirty="0" smtClean="0"/>
              <a:t>     case expression:</a:t>
            </a:r>
          </a:p>
          <a:p>
            <a:pPr marL="0" indent="0">
              <a:buFont typeface="Arial" panose="020B0604020202020204" pitchFamily="34" charset="0"/>
              <a:buNone/>
            </a:pPr>
            <a:r>
              <a:rPr lang="en-US" sz="2400" dirty="0" smtClean="0"/>
              <a:t>        statements</a:t>
            </a:r>
          </a:p>
          <a:p>
            <a:pPr marL="0" indent="0">
              <a:buFont typeface="Arial" panose="020B0604020202020204" pitchFamily="34" charset="0"/>
              <a:buNone/>
            </a:pPr>
            <a:r>
              <a:rPr lang="en-US" sz="2400" dirty="0" smtClean="0"/>
              <a:t>        [break;]</a:t>
            </a:r>
          </a:p>
          <a:p>
            <a:pPr marL="0" indent="0">
              <a:buFont typeface="Arial" panose="020B0604020202020204" pitchFamily="34" charset="0"/>
              <a:buNone/>
            </a:pPr>
            <a:r>
              <a:rPr lang="en-US" sz="2400" dirty="0" smtClean="0"/>
              <a:t>    default:</a:t>
            </a:r>
          </a:p>
          <a:p>
            <a:pPr marL="0" indent="0">
              <a:buFont typeface="Arial" panose="020B0604020202020204" pitchFamily="34" charset="0"/>
              <a:buNone/>
            </a:pPr>
            <a:r>
              <a:rPr lang="en-US" sz="2400" dirty="0" smtClean="0"/>
              <a:t>        statements</a:t>
            </a:r>
          </a:p>
          <a:p>
            <a:pPr marL="0" indent="0">
              <a:buFont typeface="Arial" panose="020B0604020202020204" pitchFamily="34" charset="0"/>
              <a:buNone/>
            </a:pPr>
            <a:r>
              <a:rPr lang="en-US" sz="2400" dirty="0" smtClean="0"/>
              <a:t>        [break;] </a:t>
            </a:r>
          </a:p>
          <a:p>
            <a:pPr marL="0" indent="0">
              <a:buFont typeface="Arial" panose="020B0604020202020204" pitchFamily="34" charset="0"/>
              <a:buNone/>
            </a:pPr>
            <a:r>
              <a:rPr lang="en-US" sz="2400" dirty="0" smtClean="0"/>
              <a:t>}</a:t>
            </a:r>
            <a:endParaRPr lang="en-US" sz="2400" dirty="0"/>
          </a:p>
        </p:txBody>
      </p:sp>
    </p:spTree>
    <p:extLst>
      <p:ext uri="{BB962C8B-B14F-4D97-AF65-F5344CB8AC3E}">
        <p14:creationId xmlns:p14="http://schemas.microsoft.com/office/powerpoint/2010/main" val="4252841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0910" y="1894259"/>
            <a:ext cx="4953000" cy="4344616"/>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sz="3600" b="1" dirty="0" smtClean="0">
                <a:solidFill>
                  <a:schemeClr val="tx1"/>
                </a:solidFill>
                <a:latin typeface="Consolas" panose="020B0609020204030204" pitchFamily="49" charset="0"/>
                <a:cs typeface="Consolas" panose="020B0609020204030204" pitchFamily="49" charset="0"/>
              </a:rPr>
              <a:t>Truthy values</a:t>
            </a:r>
          </a:p>
          <a:p>
            <a:endParaRPr lang="en-US" sz="2000" dirty="0" smtClean="0">
              <a:solidFill>
                <a:schemeClr val="tx1"/>
              </a:solidFill>
            </a:endParaRPr>
          </a:p>
          <a:p>
            <a:r>
              <a:rPr lang="en-US" sz="2800" dirty="0">
                <a:solidFill>
                  <a:schemeClr val="tx1"/>
                </a:solidFill>
                <a:latin typeface="Consolas" panose="020B0609020204030204" pitchFamily="49" charset="0"/>
                <a:cs typeface="Consolas" panose="020B0609020204030204" pitchFamily="49" charset="0"/>
              </a:rPr>
              <a:t>'false' (quoted false)</a:t>
            </a:r>
          </a:p>
          <a:p>
            <a:r>
              <a:rPr lang="en-US" sz="2800" dirty="0" smtClean="0">
                <a:solidFill>
                  <a:schemeClr val="tx1"/>
                </a:solidFill>
                <a:latin typeface="Consolas" panose="020B0609020204030204" pitchFamily="49" charset="0"/>
                <a:cs typeface="Consolas" panose="020B0609020204030204" pitchFamily="49" charset="0"/>
              </a:rPr>
              <a:t>'0'     (quoted zero)</a:t>
            </a:r>
          </a:p>
          <a:p>
            <a:r>
              <a:rPr lang="en-US" sz="2800" dirty="0" smtClean="0">
                <a:solidFill>
                  <a:schemeClr val="tx1"/>
                </a:solidFill>
                <a:latin typeface="Consolas" panose="020B0609020204030204" pitchFamily="49" charset="0"/>
                <a:cs typeface="Consolas" panose="020B0609020204030204" pitchFamily="49" charset="0"/>
              </a:rPr>
              <a:t>()  (</a:t>
            </a:r>
            <a:r>
              <a:rPr lang="en-US" sz="2800" dirty="0">
                <a:solidFill>
                  <a:schemeClr val="tx1"/>
                </a:solidFill>
                <a:latin typeface="Consolas" panose="020B0609020204030204" pitchFamily="49" charset="0"/>
                <a:cs typeface="Consolas" panose="020B0609020204030204" pitchFamily="49" charset="0"/>
              </a:rPr>
              <a:t>empty functions)</a:t>
            </a:r>
          </a:p>
          <a:p>
            <a:r>
              <a:rPr lang="en-US" sz="2800" dirty="0">
                <a:solidFill>
                  <a:schemeClr val="tx1"/>
                </a:solidFill>
                <a:latin typeface="Consolas" panose="020B0609020204030204" pitchFamily="49" charset="0"/>
                <a:cs typeface="Consolas" panose="020B0609020204030204" pitchFamily="49" charset="0"/>
              </a:rPr>
              <a:t>[] </a:t>
            </a:r>
            <a:r>
              <a:rPr lang="en-US" sz="2800" dirty="0" smtClean="0">
                <a:solidFill>
                  <a:schemeClr val="tx1"/>
                </a:solidFill>
                <a:latin typeface="Consolas" panose="020B0609020204030204" pitchFamily="49" charset="0"/>
                <a:cs typeface="Consolas" panose="020B0609020204030204" pitchFamily="49" charset="0"/>
              </a:rPr>
              <a:t> (</a:t>
            </a:r>
            <a:r>
              <a:rPr lang="en-US" sz="2800" dirty="0">
                <a:solidFill>
                  <a:schemeClr val="tx1"/>
                </a:solidFill>
                <a:latin typeface="Consolas" panose="020B0609020204030204" pitchFamily="49" charset="0"/>
                <a:cs typeface="Consolas" panose="020B0609020204030204" pitchFamily="49" charset="0"/>
              </a:rPr>
              <a:t>empty arrays)</a:t>
            </a:r>
          </a:p>
          <a:p>
            <a:r>
              <a:rPr lang="en-US" sz="2800" dirty="0">
                <a:solidFill>
                  <a:schemeClr val="tx1"/>
                </a:solidFill>
                <a:latin typeface="Consolas" panose="020B0609020204030204" pitchFamily="49" charset="0"/>
                <a:cs typeface="Consolas" panose="020B0609020204030204" pitchFamily="49" charset="0"/>
              </a:rPr>
              <a:t>{} </a:t>
            </a:r>
            <a:r>
              <a:rPr lang="en-US" sz="2800" dirty="0" smtClean="0">
                <a:solidFill>
                  <a:schemeClr val="tx1"/>
                </a:solidFill>
                <a:latin typeface="Consolas" panose="020B0609020204030204" pitchFamily="49" charset="0"/>
                <a:cs typeface="Consolas" panose="020B0609020204030204" pitchFamily="49" charset="0"/>
              </a:rPr>
              <a:t> (</a:t>
            </a:r>
            <a:r>
              <a:rPr lang="en-US" sz="2800" dirty="0">
                <a:solidFill>
                  <a:schemeClr val="tx1"/>
                </a:solidFill>
                <a:latin typeface="Consolas" panose="020B0609020204030204" pitchFamily="49" charset="0"/>
                <a:cs typeface="Consolas" panose="020B0609020204030204" pitchFamily="49" charset="0"/>
              </a:rPr>
              <a:t>empty objects)</a:t>
            </a:r>
          </a:p>
          <a:p>
            <a:r>
              <a:rPr lang="en-US" sz="2800" dirty="0">
                <a:solidFill>
                  <a:schemeClr val="tx1"/>
                </a:solidFill>
                <a:latin typeface="Consolas" panose="020B0609020204030204" pitchFamily="49" charset="0"/>
                <a:cs typeface="Consolas" panose="020B0609020204030204" pitchFamily="49" charset="0"/>
              </a:rPr>
              <a:t>All other values</a:t>
            </a:r>
            <a:endParaRPr lang="en-US" sz="2800" dirty="0">
              <a:solidFill>
                <a:schemeClr val="tx1"/>
              </a:solidFill>
              <a:effectLst/>
              <a:latin typeface="Consolas" panose="020B0609020204030204" pitchFamily="49" charset="0"/>
              <a:cs typeface="Consolas" panose="020B0609020204030204" pitchFamily="49" charset="0"/>
            </a:endParaRPr>
          </a:p>
        </p:txBody>
      </p:sp>
      <p:sp>
        <p:nvSpPr>
          <p:cNvPr id="5" name="Rectangle 4"/>
          <p:cNvSpPr/>
          <p:nvPr/>
        </p:nvSpPr>
        <p:spPr>
          <a:xfrm>
            <a:off x="6439710" y="1894259"/>
            <a:ext cx="4953000" cy="4344616"/>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sz="3600" b="1" dirty="0">
                <a:solidFill>
                  <a:schemeClr val="tx1"/>
                </a:solidFill>
                <a:latin typeface="Consolas" panose="020B0609020204030204" pitchFamily="49" charset="0"/>
                <a:cs typeface="Consolas" panose="020B0609020204030204" pitchFamily="49" charset="0"/>
              </a:rPr>
              <a:t>Falsey values</a:t>
            </a:r>
          </a:p>
          <a:p>
            <a:endParaRPr lang="en-US" sz="2000" dirty="0" smtClean="0">
              <a:solidFill>
                <a:schemeClr val="tx1"/>
              </a:solidFill>
            </a:endParaRPr>
          </a:p>
          <a:p>
            <a:r>
              <a:rPr lang="en-US" sz="2800" dirty="0">
                <a:solidFill>
                  <a:schemeClr val="tx1"/>
                </a:solidFill>
                <a:latin typeface="Consolas" panose="020B0609020204030204" pitchFamily="49" charset="0"/>
                <a:cs typeface="Consolas" panose="020B0609020204030204" pitchFamily="49" charset="0"/>
              </a:rPr>
              <a:t>false </a:t>
            </a:r>
          </a:p>
          <a:p>
            <a:r>
              <a:rPr lang="en-US" sz="2800" dirty="0" smtClean="0">
                <a:solidFill>
                  <a:schemeClr val="tx1"/>
                </a:solidFill>
                <a:latin typeface="Consolas" panose="020B0609020204030204" pitchFamily="49" charset="0"/>
                <a:cs typeface="Consolas" panose="020B0609020204030204" pitchFamily="49" charset="0"/>
              </a:rPr>
              <a:t>0    </a:t>
            </a:r>
            <a:r>
              <a:rPr lang="en-US" sz="2800" dirty="0">
                <a:solidFill>
                  <a:schemeClr val="tx1"/>
                </a:solidFill>
                <a:latin typeface="Consolas" panose="020B0609020204030204" pitchFamily="49" charset="0"/>
                <a:cs typeface="Consolas" panose="020B0609020204030204" pitchFamily="49" charset="0"/>
              </a:rPr>
              <a:t>(zero) </a:t>
            </a:r>
          </a:p>
          <a:p>
            <a:r>
              <a:rPr lang="en-US" sz="2800" dirty="0" smtClean="0">
                <a:solidFill>
                  <a:schemeClr val="tx1"/>
                </a:solidFill>
                <a:latin typeface="Consolas" panose="020B0609020204030204" pitchFamily="49" charset="0"/>
                <a:cs typeface="Consolas" panose="020B0609020204030204" pitchFamily="49" charset="0"/>
              </a:rPr>
              <a:t>''</a:t>
            </a:r>
            <a:r>
              <a:rPr lang="en-US" sz="2800" dirty="0">
                <a:solidFill>
                  <a:schemeClr val="tx1"/>
                </a:solidFill>
                <a:latin typeface="Consolas" panose="020B0609020204030204" pitchFamily="49" charset="0"/>
                <a:cs typeface="Consolas" panose="020B0609020204030204" pitchFamily="49" charset="0"/>
              </a:rPr>
              <a:t>  </a:t>
            </a:r>
            <a:r>
              <a:rPr lang="en-US" sz="2800" dirty="0" smtClean="0">
                <a:solidFill>
                  <a:schemeClr val="tx1"/>
                </a:solidFill>
                <a:latin typeface="Consolas" panose="020B0609020204030204" pitchFamily="49" charset="0"/>
                <a:cs typeface="Consolas" panose="020B0609020204030204" pitchFamily="49" charset="0"/>
              </a:rPr>
              <a:t> (</a:t>
            </a:r>
            <a:r>
              <a:rPr lang="en-US" sz="2800" dirty="0">
                <a:solidFill>
                  <a:schemeClr val="tx1"/>
                </a:solidFill>
                <a:latin typeface="Consolas" panose="020B0609020204030204" pitchFamily="49" charset="0"/>
                <a:cs typeface="Consolas" panose="020B0609020204030204" pitchFamily="49" charset="0"/>
              </a:rPr>
              <a:t>empty string)</a:t>
            </a:r>
          </a:p>
          <a:p>
            <a:r>
              <a:rPr lang="en-US" sz="2800" dirty="0">
                <a:solidFill>
                  <a:schemeClr val="tx1"/>
                </a:solidFill>
                <a:latin typeface="Consolas" panose="020B0609020204030204" pitchFamily="49" charset="0"/>
                <a:cs typeface="Consolas" panose="020B0609020204030204" pitchFamily="49" charset="0"/>
              </a:rPr>
              <a:t>null</a:t>
            </a:r>
          </a:p>
          <a:p>
            <a:r>
              <a:rPr lang="en-US" sz="2800" dirty="0">
                <a:solidFill>
                  <a:schemeClr val="tx1"/>
                </a:solidFill>
                <a:latin typeface="Consolas" panose="020B0609020204030204" pitchFamily="49" charset="0"/>
                <a:cs typeface="Consolas" panose="020B0609020204030204" pitchFamily="49" charset="0"/>
              </a:rPr>
              <a:t>undefined</a:t>
            </a:r>
          </a:p>
          <a:p>
            <a:r>
              <a:rPr lang="en-US" sz="2800" dirty="0">
                <a:solidFill>
                  <a:schemeClr val="tx1"/>
                </a:solidFill>
                <a:latin typeface="Consolas" panose="020B0609020204030204" pitchFamily="49" charset="0"/>
                <a:cs typeface="Consolas" panose="020B0609020204030204" pitchFamily="49" charset="0"/>
              </a:rPr>
              <a:t>NaN</a:t>
            </a:r>
            <a:endParaRPr lang="en-US" sz="2800" dirty="0">
              <a:solidFill>
                <a:schemeClr val="tx1"/>
              </a:solidFill>
              <a:effectLst/>
              <a:latin typeface="Consolas" panose="020B0609020204030204" pitchFamily="49" charset="0"/>
              <a:cs typeface="Consolas" panose="020B0609020204030204" pitchFamily="49" charset="0"/>
            </a:endParaRPr>
          </a:p>
        </p:txBody>
      </p:sp>
      <p:sp>
        <p:nvSpPr>
          <p:cNvPr id="6" name="Title 1"/>
          <p:cNvSpPr>
            <a:spLocks noGrp="1"/>
          </p:cNvSpPr>
          <p:nvPr>
            <p:ph type="title"/>
          </p:nvPr>
        </p:nvSpPr>
        <p:spPr>
          <a:xfrm>
            <a:off x="838200" y="365125"/>
            <a:ext cx="10515600" cy="1325563"/>
          </a:xfrm>
          <a:ln>
            <a:noFill/>
          </a:ln>
        </p:spPr>
        <p:style>
          <a:lnRef idx="2">
            <a:schemeClr val="dk1"/>
          </a:lnRef>
          <a:fillRef idx="1">
            <a:schemeClr val="lt1"/>
          </a:fillRef>
          <a:effectRef idx="0">
            <a:schemeClr val="dk1"/>
          </a:effectRef>
          <a:fontRef idx="minor">
            <a:schemeClr val="dk1"/>
          </a:fontRef>
        </p:style>
        <p:txBody>
          <a:bodyPr/>
          <a:lstStyle/>
          <a:p>
            <a:r>
              <a:rPr lang="en-US" dirty="0" smtClean="0"/>
              <a:t>Let's get to the truth of the matter</a:t>
            </a:r>
            <a:endParaRPr lang="en-US" dirty="0"/>
          </a:p>
        </p:txBody>
      </p:sp>
    </p:spTree>
    <p:extLst>
      <p:ext uri="{BB962C8B-B14F-4D97-AF65-F5344CB8AC3E}">
        <p14:creationId xmlns:p14="http://schemas.microsoft.com/office/powerpoint/2010/main" val="3994612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to the truth of the matter</a:t>
            </a:r>
          </a:p>
        </p:txBody>
      </p:sp>
      <p:sp>
        <p:nvSpPr>
          <p:cNvPr id="4" name="Rectangle 3"/>
          <p:cNvSpPr/>
          <p:nvPr/>
        </p:nvSpPr>
        <p:spPr>
          <a:xfrm>
            <a:off x="9313485" y="1941902"/>
            <a:ext cx="2046514" cy="72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false</a:t>
            </a:r>
          </a:p>
        </p:txBody>
      </p:sp>
      <p:sp>
        <p:nvSpPr>
          <p:cNvPr id="5" name="Rectangle 4"/>
          <p:cNvSpPr/>
          <p:nvPr/>
        </p:nvSpPr>
        <p:spPr>
          <a:xfrm>
            <a:off x="9750351" y="4548020"/>
            <a:ext cx="2046514" cy="72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0</a:t>
            </a:r>
          </a:p>
        </p:txBody>
      </p:sp>
      <p:sp>
        <p:nvSpPr>
          <p:cNvPr id="6" name="Rectangle 5"/>
          <p:cNvSpPr/>
          <p:nvPr/>
        </p:nvSpPr>
        <p:spPr>
          <a:xfrm>
            <a:off x="8464991" y="2790989"/>
            <a:ext cx="2046514" cy="72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NaN</a:t>
            </a:r>
          </a:p>
        </p:txBody>
      </p:sp>
      <p:sp>
        <p:nvSpPr>
          <p:cNvPr id="7" name="Rectangle 6"/>
          <p:cNvSpPr/>
          <p:nvPr/>
        </p:nvSpPr>
        <p:spPr>
          <a:xfrm>
            <a:off x="6794456" y="2690894"/>
            <a:ext cx="2046514" cy="72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Null</a:t>
            </a:r>
          </a:p>
        </p:txBody>
      </p:sp>
      <p:sp>
        <p:nvSpPr>
          <p:cNvPr id="8" name="Rectangle 7"/>
          <p:cNvSpPr/>
          <p:nvPr/>
        </p:nvSpPr>
        <p:spPr>
          <a:xfrm>
            <a:off x="7441734" y="2107974"/>
            <a:ext cx="2046514" cy="72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3" name="Rectangle 2"/>
          <p:cNvSpPr/>
          <p:nvPr/>
        </p:nvSpPr>
        <p:spPr>
          <a:xfrm>
            <a:off x="7496208" y="3979946"/>
            <a:ext cx="2254143"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undefined</a:t>
            </a:r>
          </a:p>
        </p:txBody>
      </p:sp>
      <p:sp>
        <p:nvSpPr>
          <p:cNvPr id="9" name="Rectangle 8"/>
          <p:cNvSpPr/>
          <p:nvPr/>
        </p:nvSpPr>
        <p:spPr>
          <a:xfrm>
            <a:off x="1990258" y="1761921"/>
            <a:ext cx="2046514" cy="72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"0"</a:t>
            </a:r>
          </a:p>
        </p:txBody>
      </p:sp>
      <p:sp>
        <p:nvSpPr>
          <p:cNvPr id="10" name="Rectangle 9"/>
          <p:cNvSpPr/>
          <p:nvPr/>
        </p:nvSpPr>
        <p:spPr>
          <a:xfrm>
            <a:off x="2106372" y="4345577"/>
            <a:ext cx="2046514" cy="72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11" name="Rectangle 10"/>
          <p:cNvSpPr/>
          <p:nvPr/>
        </p:nvSpPr>
        <p:spPr>
          <a:xfrm>
            <a:off x="760599" y="4263420"/>
            <a:ext cx="2046514" cy="72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12" name="Rectangle 11"/>
          <p:cNvSpPr/>
          <p:nvPr/>
        </p:nvSpPr>
        <p:spPr>
          <a:xfrm>
            <a:off x="400161" y="2740759"/>
            <a:ext cx="2046514" cy="72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"false"</a:t>
            </a:r>
          </a:p>
        </p:txBody>
      </p:sp>
      <p:sp>
        <p:nvSpPr>
          <p:cNvPr id="13" name="Rectangle 12"/>
          <p:cNvSpPr/>
          <p:nvPr/>
        </p:nvSpPr>
        <p:spPr>
          <a:xfrm>
            <a:off x="2958599" y="3185773"/>
            <a:ext cx="2046514" cy="725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Function</a:t>
            </a:r>
          </a:p>
        </p:txBody>
      </p:sp>
      <p:sp>
        <p:nvSpPr>
          <p:cNvPr id="14" name="Rounded Rectangle 13"/>
          <p:cNvSpPr/>
          <p:nvPr/>
        </p:nvSpPr>
        <p:spPr>
          <a:xfrm>
            <a:off x="321732" y="1646506"/>
            <a:ext cx="4871370" cy="40238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728283" y="1646506"/>
            <a:ext cx="4871370" cy="40238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56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08367" y="1881358"/>
            <a:ext cx="3568147"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5" name="Rectangle 4"/>
          <p:cNvSpPr/>
          <p:nvPr/>
        </p:nvSpPr>
        <p:spPr>
          <a:xfrm>
            <a:off x="5894566" y="1881358"/>
            <a:ext cx="3568147"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6" name="Title 1"/>
          <p:cNvSpPr>
            <a:spLocks noGrp="1"/>
          </p:cNvSpPr>
          <p:nvPr>
            <p:ph type="title"/>
          </p:nvPr>
        </p:nvSpPr>
        <p:spPr>
          <a:xfrm>
            <a:off x="838200" y="206099"/>
            <a:ext cx="10515600" cy="1325563"/>
          </a:xfrm>
        </p:spPr>
        <p:txBody>
          <a:bodyPr/>
          <a:lstStyle/>
          <a:p>
            <a:r>
              <a:rPr lang="en-US" dirty="0" smtClean="0"/>
              <a:t>All things being equal-</a:t>
            </a:r>
            <a:r>
              <a:rPr lang="en-US" dirty="0" err="1" smtClean="0"/>
              <a:t>ish</a:t>
            </a:r>
            <a:r>
              <a:rPr lang="en-US" dirty="0" smtClean="0"/>
              <a:t>. Maybe.</a:t>
            </a:r>
            <a:endParaRPr lang="en-US" dirty="0"/>
          </a:p>
        </p:txBody>
      </p:sp>
      <p:sp>
        <p:nvSpPr>
          <p:cNvPr id="7" name="Rectangle 6"/>
          <p:cNvSpPr/>
          <p:nvPr/>
        </p:nvSpPr>
        <p:spPr>
          <a:xfrm>
            <a:off x="2008367" y="3724319"/>
            <a:ext cx="3568147"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8" name="Rectangle 7"/>
          <p:cNvSpPr/>
          <p:nvPr/>
        </p:nvSpPr>
        <p:spPr>
          <a:xfrm>
            <a:off x="5894567" y="3724319"/>
            <a:ext cx="3568147"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9" name="Rounded Rectangle 8"/>
          <p:cNvSpPr/>
          <p:nvPr/>
        </p:nvSpPr>
        <p:spPr>
          <a:xfrm>
            <a:off x="2889849" y="1777042"/>
            <a:ext cx="1820174" cy="37956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768552" y="1777042"/>
            <a:ext cx="1820174" cy="37956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730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Truthy and Falsey</a:t>
            </a:r>
            <a:endParaRPr lang="en-US" dirty="0"/>
          </a:p>
        </p:txBody>
      </p:sp>
    </p:spTree>
    <p:extLst>
      <p:ext uri="{BB962C8B-B14F-4D97-AF65-F5344CB8AC3E}">
        <p14:creationId xmlns:p14="http://schemas.microsoft.com/office/powerpoint/2010/main" val="2019725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413066"/>
            <a:ext cx="12192000" cy="1015663"/>
          </a:xfrm>
          <a:prstGeom prst="rect">
            <a:avLst/>
          </a:prstGeom>
          <a:noFill/>
        </p:spPr>
        <p:txBody>
          <a:bodyPr wrap="square" rtlCol="0">
            <a:spAutoFit/>
          </a:bodyPr>
          <a:lstStyle/>
          <a:p>
            <a:pPr algn="ctr"/>
            <a:r>
              <a:rPr lang="en-US" sz="6000" dirty="0">
                <a:solidFill>
                  <a:prstClr val="black"/>
                </a:solidFill>
                <a:latin typeface="Segoe UI" panose="020B0502040204020203" pitchFamily="34" charset="0"/>
                <a:cs typeface="Segoe UI" panose="020B0502040204020203" pitchFamily="34" charset="0"/>
              </a:rPr>
              <a:t>Just what's up with </a:t>
            </a:r>
            <a:r>
              <a:rPr lang="en-US" sz="6000" i="1" dirty="0">
                <a:solidFill>
                  <a:prstClr val="black"/>
                </a:solidFill>
                <a:latin typeface="Segoe UI" panose="020B0502040204020203" pitchFamily="34" charset="0"/>
                <a:cs typeface="Segoe UI" panose="020B0502040204020203" pitchFamily="34" charset="0"/>
              </a:rPr>
              <a:t>this</a:t>
            </a:r>
            <a:r>
              <a:rPr lang="en-US" sz="6000" dirty="0">
                <a:solidFill>
                  <a:prstClr val="black"/>
                </a:solidFill>
                <a:latin typeface="Segoe UI" panose="020B0502040204020203" pitchFamily="34" charset="0"/>
                <a:cs typeface="Segoe UI" panose="020B0502040204020203" pitchFamily="34" charset="0"/>
              </a:rPr>
              <a:t>, anyway?</a:t>
            </a:r>
          </a:p>
        </p:txBody>
      </p:sp>
    </p:spTree>
    <p:extLst>
      <p:ext uri="{BB962C8B-B14F-4D97-AF65-F5344CB8AC3E}">
        <p14:creationId xmlns:p14="http://schemas.microsoft.com/office/powerpoint/2010/main" val="3871042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JavaScript fun?</a:t>
            </a:r>
            <a:br>
              <a:rPr lang="en-US" dirty="0" smtClean="0"/>
            </a:br>
            <a:r>
              <a:rPr lang="en-US" sz="2400" dirty="0" smtClean="0"/>
              <a:t>(and by fun </a:t>
            </a:r>
            <a:r>
              <a:rPr lang="en-US" sz="2400" dirty="0" smtClean="0"/>
              <a:t>I mean....a </a:t>
            </a:r>
            <a:r>
              <a:rPr lang="en-US" sz="2400" smtClean="0"/>
              <a:t>little bit strange</a:t>
            </a:r>
            <a:r>
              <a:rPr lang="en-US" sz="2400" dirty="0" smtClean="0"/>
              <a:t>)</a:t>
            </a:r>
            <a:endParaRPr lang="en-US" sz="2400" dirty="0"/>
          </a:p>
        </p:txBody>
      </p:sp>
      <p:sp>
        <p:nvSpPr>
          <p:cNvPr id="3" name="Content Placeholder 2"/>
          <p:cNvSpPr>
            <a:spLocks noGrp="1"/>
          </p:cNvSpPr>
          <p:nvPr>
            <p:ph idx="1"/>
          </p:nvPr>
        </p:nvSpPr>
        <p:spPr>
          <a:xfrm>
            <a:off x="5565475" y="1978025"/>
            <a:ext cx="3725174" cy="4351338"/>
          </a:xfrm>
        </p:spPr>
        <p:txBody>
          <a:bodyPr/>
          <a:lstStyle/>
          <a:p>
            <a:r>
              <a:rPr lang="en-US" dirty="0" err="1" smtClean="0"/>
              <a:t>Eval</a:t>
            </a:r>
            <a:endParaRPr lang="en-US" dirty="0" smtClean="0"/>
          </a:p>
          <a:p>
            <a:r>
              <a:rPr lang="en-US" dirty="0" err="1" smtClean="0"/>
              <a:t>parseInt</a:t>
            </a:r>
            <a:endParaRPr lang="en-US" dirty="0" smtClean="0"/>
          </a:p>
          <a:p>
            <a:r>
              <a:rPr lang="en-US" dirty="0" smtClean="0"/>
              <a:t>NaN</a:t>
            </a:r>
          </a:p>
          <a:p>
            <a:r>
              <a:rPr lang="en-US" dirty="0" smtClean="0"/>
              <a:t>With</a:t>
            </a:r>
          </a:p>
          <a:p>
            <a:r>
              <a:rPr lang="en-US" dirty="0" err="1" smtClean="0"/>
              <a:t>JSLint</a:t>
            </a:r>
            <a:r>
              <a:rPr lang="en-US" dirty="0" smtClean="0"/>
              <a:t>/</a:t>
            </a:r>
            <a:r>
              <a:rPr lang="en-US" dirty="0" err="1" smtClean="0"/>
              <a:t>JSHint</a:t>
            </a:r>
            <a:endParaRPr lang="en-US" dirty="0" smtClean="0"/>
          </a:p>
          <a:p>
            <a:r>
              <a:rPr lang="en-US" dirty="0" smtClean="0"/>
              <a:t>Arrays</a:t>
            </a:r>
          </a:p>
          <a:p>
            <a:r>
              <a:rPr lang="en-US" dirty="0" smtClean="0"/>
              <a:t>Switches</a:t>
            </a:r>
          </a:p>
          <a:p>
            <a:r>
              <a:rPr lang="en-US" dirty="0" smtClean="0"/>
              <a:t>more...</a:t>
            </a:r>
          </a:p>
          <a:p>
            <a:endParaRPr lang="en-US" dirty="0" smtClean="0"/>
          </a:p>
        </p:txBody>
      </p:sp>
      <p:sp>
        <p:nvSpPr>
          <p:cNvPr id="4" name="Content Placeholder 2"/>
          <p:cNvSpPr txBox="1">
            <a:spLocks/>
          </p:cNvSpPr>
          <p:nvPr/>
        </p:nvSpPr>
        <p:spPr>
          <a:xfrm>
            <a:off x="990600" y="1978025"/>
            <a:ext cx="3725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JavaScript </a:t>
            </a:r>
          </a:p>
          <a:p>
            <a:r>
              <a:rPr lang="en-US" dirty="0" smtClean="0"/>
              <a:t>Blocks</a:t>
            </a:r>
          </a:p>
          <a:p>
            <a:r>
              <a:rPr lang="en-US" dirty="0" smtClean="0"/>
              <a:t>Functions </a:t>
            </a:r>
          </a:p>
          <a:p>
            <a:r>
              <a:rPr lang="en-US" dirty="0" smtClean="0"/>
              <a:t>Null</a:t>
            </a:r>
          </a:p>
          <a:p>
            <a:r>
              <a:rPr lang="en-US" dirty="0"/>
              <a:t>E</a:t>
            </a:r>
            <a:r>
              <a:rPr lang="en-US" dirty="0" smtClean="0"/>
              <a:t>quality</a:t>
            </a:r>
          </a:p>
          <a:p>
            <a:r>
              <a:rPr lang="en-US" dirty="0" err="1" smtClean="0"/>
              <a:t>Truthy</a:t>
            </a:r>
            <a:r>
              <a:rPr lang="en-US" dirty="0" smtClean="0"/>
              <a:t>/</a:t>
            </a:r>
            <a:r>
              <a:rPr lang="en-US" dirty="0" err="1" smtClean="0"/>
              <a:t>Falsey</a:t>
            </a:r>
            <a:endParaRPr lang="en-US" dirty="0" smtClean="0"/>
          </a:p>
          <a:p>
            <a:r>
              <a:rPr lang="en-US" dirty="0" smtClean="0"/>
              <a:t>Objects</a:t>
            </a:r>
          </a:p>
          <a:p>
            <a:r>
              <a:rPr lang="en-US" dirty="0" smtClean="0"/>
              <a:t>this!</a:t>
            </a:r>
          </a:p>
          <a:p>
            <a:endParaRPr lang="en-US" dirty="0" smtClean="0"/>
          </a:p>
          <a:p>
            <a:pPr marL="0" indent="0">
              <a:buNone/>
            </a:pPr>
            <a:endParaRPr lang="en-US" dirty="0"/>
          </a:p>
        </p:txBody>
      </p:sp>
    </p:spTree>
    <p:extLst>
      <p:ext uri="{BB962C8B-B14F-4D97-AF65-F5344CB8AC3E}">
        <p14:creationId xmlns:p14="http://schemas.microsoft.com/office/powerpoint/2010/main" val="1443773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54" y="1076324"/>
            <a:ext cx="6155267" cy="766763"/>
          </a:xfrm>
        </p:spPr>
        <p:txBody>
          <a:bodyPr>
            <a:normAutofit/>
          </a:bodyPr>
          <a:lstStyle/>
          <a:p>
            <a:r>
              <a:rPr lang="en-US" sz="2800" dirty="0" smtClean="0"/>
              <a:t>Or just a lowly, misunderstood, function?</a:t>
            </a:r>
            <a:endParaRPr lang="en-US" sz="2800" dirty="0"/>
          </a:p>
        </p:txBody>
      </p:sp>
      <p:sp>
        <p:nvSpPr>
          <p:cNvPr id="4" name="Title 1"/>
          <p:cNvSpPr txBox="1">
            <a:spLocks/>
          </p:cNvSpPr>
          <p:nvPr/>
        </p:nvSpPr>
        <p:spPr>
          <a:xfrm>
            <a:off x="182033" y="1341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prstClr val="black">
                    <a:lumMod val="65000"/>
                    <a:lumOff val="35000"/>
                  </a:prstClr>
                </a:solidFill>
                <a:latin typeface="Segoe UI"/>
                <a:cs typeface="Segoe UI"/>
              </a:rPr>
              <a:t>Eval</a:t>
            </a:r>
            <a:r>
              <a:rPr lang="en-US" sz="4800" dirty="0">
                <a:solidFill>
                  <a:prstClr val="black">
                    <a:lumMod val="65000"/>
                    <a:lumOff val="35000"/>
                  </a:prstClr>
                </a:solidFill>
                <a:latin typeface="Segoe UI"/>
                <a:cs typeface="Segoe UI"/>
              </a:rPr>
              <a:t> - the most evil of all?</a:t>
            </a:r>
          </a:p>
        </p:txBody>
      </p:sp>
      <p:sp>
        <p:nvSpPr>
          <p:cNvPr id="6" name="TextBox 5"/>
          <p:cNvSpPr txBox="1"/>
          <p:nvPr/>
        </p:nvSpPr>
        <p:spPr>
          <a:xfrm>
            <a:off x="456309" y="3079949"/>
            <a:ext cx="14205373" cy="584775"/>
          </a:xfrm>
          <a:prstGeom prst="rect">
            <a:avLst/>
          </a:prstGeom>
          <a:noFill/>
        </p:spPr>
        <p:txBody>
          <a:bodyPr wrap="square" rtlCol="0">
            <a:spAutoFit/>
          </a:bodyPr>
          <a:lstStyle/>
          <a:p>
            <a:r>
              <a:rPr lang="en-US" sz="3200" dirty="0">
                <a:solidFill>
                  <a:prstClr val="black">
                    <a:lumMod val="65000"/>
                    <a:lumOff val="35000"/>
                  </a:prstClr>
                </a:solidFill>
                <a:latin typeface="Segoe UI"/>
                <a:cs typeface="Segoe UI"/>
              </a:rPr>
              <a:t>var x = </a:t>
            </a:r>
            <a:r>
              <a:rPr lang="en-US" sz="3200" dirty="0" err="1">
                <a:solidFill>
                  <a:prstClr val="black">
                    <a:lumMod val="65000"/>
                    <a:lumOff val="35000"/>
                  </a:prstClr>
                </a:solidFill>
                <a:latin typeface="Segoe UI"/>
                <a:cs typeface="Segoe UI"/>
              </a:rPr>
              <a:t>eval</a:t>
            </a:r>
            <a:r>
              <a:rPr lang="en-US" sz="3200" dirty="0">
                <a:solidFill>
                  <a:prstClr val="black">
                    <a:lumMod val="65000"/>
                    <a:lumOff val="35000"/>
                  </a:prstClr>
                </a:solidFill>
                <a:latin typeface="Segoe UI"/>
                <a:cs typeface="Segoe UI"/>
              </a:rPr>
              <a:t>("forms[0].option" + </a:t>
            </a:r>
            <a:r>
              <a:rPr lang="en-US" sz="3200" dirty="0" err="1">
                <a:solidFill>
                  <a:prstClr val="black">
                    <a:lumMod val="65000"/>
                    <a:lumOff val="35000"/>
                  </a:prstClr>
                </a:solidFill>
                <a:latin typeface="Segoe UI"/>
                <a:cs typeface="Segoe UI"/>
              </a:rPr>
              <a:t>optionNumber</a:t>
            </a:r>
            <a:r>
              <a:rPr lang="en-US" sz="3200" dirty="0">
                <a:solidFill>
                  <a:prstClr val="black">
                    <a:lumMod val="65000"/>
                    <a:lumOff val="35000"/>
                  </a:prstClr>
                </a:solidFill>
                <a:latin typeface="Segoe UI"/>
                <a:cs typeface="Segoe UI"/>
              </a:rPr>
              <a:t> + ".checked"); </a:t>
            </a:r>
          </a:p>
        </p:txBody>
      </p:sp>
      <p:sp>
        <p:nvSpPr>
          <p:cNvPr id="7" name="Rectangle 6"/>
          <p:cNvSpPr/>
          <p:nvPr/>
        </p:nvSpPr>
        <p:spPr>
          <a:xfrm>
            <a:off x="889447" y="3807464"/>
            <a:ext cx="9630713" cy="584775"/>
          </a:xfrm>
          <a:prstGeom prst="rect">
            <a:avLst/>
          </a:prstGeom>
        </p:spPr>
        <p:txBody>
          <a:bodyPr wrap="none">
            <a:spAutoFit/>
          </a:bodyPr>
          <a:lstStyle/>
          <a:p>
            <a:r>
              <a:rPr lang="en-US" sz="3200" dirty="0">
                <a:solidFill>
                  <a:prstClr val="black">
                    <a:lumMod val="65000"/>
                    <a:lumOff val="35000"/>
                  </a:prstClr>
                </a:solidFill>
                <a:latin typeface="Segoe UI"/>
                <a:cs typeface="Segoe UI"/>
              </a:rPr>
              <a:t>var x = forms[0]["option" + </a:t>
            </a:r>
            <a:r>
              <a:rPr lang="en-US" sz="3200" dirty="0" err="1">
                <a:solidFill>
                  <a:prstClr val="black">
                    <a:lumMod val="65000"/>
                    <a:lumOff val="35000"/>
                  </a:prstClr>
                </a:solidFill>
                <a:latin typeface="Segoe UI"/>
                <a:cs typeface="Segoe UI"/>
              </a:rPr>
              <a:t>optionNumber</a:t>
            </a:r>
            <a:r>
              <a:rPr lang="en-US" sz="3200" dirty="0">
                <a:solidFill>
                  <a:prstClr val="black">
                    <a:lumMod val="65000"/>
                    <a:lumOff val="35000"/>
                  </a:prstClr>
                </a:solidFill>
                <a:latin typeface="Segoe UI"/>
                <a:cs typeface="Segoe UI"/>
              </a:rPr>
              <a:t>].checked;</a:t>
            </a:r>
          </a:p>
        </p:txBody>
      </p:sp>
    </p:spTree>
    <p:extLst>
      <p:ext uri="{BB962C8B-B14F-4D97-AF65-F5344CB8AC3E}">
        <p14:creationId xmlns:p14="http://schemas.microsoft.com/office/powerpoint/2010/main" val="722479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a:t>
            </a:r>
            <a:r>
              <a:rPr lang="en-US" i="1" dirty="0" smtClean="0"/>
              <a:t>with</a:t>
            </a:r>
            <a:r>
              <a:rPr lang="en-US" dirty="0" smtClean="0"/>
              <a:t> me, or against me?</a:t>
            </a:r>
            <a:endParaRPr lang="en-US" dirty="0"/>
          </a:p>
        </p:txBody>
      </p:sp>
      <p:sp>
        <p:nvSpPr>
          <p:cNvPr id="3" name="Content Placeholder 2"/>
          <p:cNvSpPr>
            <a:spLocks noGrp="1"/>
          </p:cNvSpPr>
          <p:nvPr>
            <p:ph idx="1"/>
          </p:nvPr>
        </p:nvSpPr>
        <p:spPr>
          <a:xfrm>
            <a:off x="2630479" y="2112481"/>
            <a:ext cx="5111442" cy="2764319"/>
          </a:xfrm>
        </p:spPr>
        <p:txBody>
          <a:bodyPr>
            <a:normAutofit/>
          </a:bodyPr>
          <a:lstStyle/>
          <a:p>
            <a:pPr marL="0" indent="0">
              <a:buNone/>
            </a:pPr>
            <a:r>
              <a:rPr lang="en-US" sz="4800" dirty="0">
                <a:solidFill>
                  <a:schemeClr val="tx1"/>
                </a:solidFill>
              </a:rPr>
              <a:t>with (</a:t>
            </a:r>
            <a:r>
              <a:rPr lang="en-US" sz="4800" dirty="0" err="1" smtClean="0">
                <a:solidFill>
                  <a:schemeClr val="tx1"/>
                </a:solidFill>
              </a:rPr>
              <a:t>objX</a:t>
            </a:r>
            <a:r>
              <a:rPr lang="en-US" sz="4800" dirty="0" smtClean="0">
                <a:solidFill>
                  <a:schemeClr val="tx1"/>
                </a:solidFill>
              </a:rPr>
              <a:t>) </a:t>
            </a:r>
            <a:r>
              <a:rPr lang="en-US" sz="4800" dirty="0">
                <a:solidFill>
                  <a:schemeClr val="tx1"/>
                </a:solidFill>
              </a:rPr>
              <a:t>{</a:t>
            </a:r>
          </a:p>
          <a:p>
            <a:pPr marL="0" indent="0">
              <a:buNone/>
            </a:pPr>
            <a:r>
              <a:rPr lang="en-US" sz="4800" dirty="0" smtClean="0">
                <a:solidFill>
                  <a:schemeClr val="tx1"/>
                </a:solidFill>
              </a:rPr>
              <a:t>   // statements</a:t>
            </a:r>
            <a:endParaRPr lang="en-US" sz="4800" dirty="0">
              <a:solidFill>
                <a:schemeClr val="tx1"/>
              </a:solidFill>
            </a:endParaRPr>
          </a:p>
          <a:p>
            <a:pPr marL="0" indent="0">
              <a:buNone/>
            </a:pPr>
            <a:r>
              <a:rPr lang="en-US" sz="4800" dirty="0">
                <a:solidFill>
                  <a:schemeClr val="tx1"/>
                </a:solidFill>
              </a:rPr>
              <a:t>}</a:t>
            </a:r>
          </a:p>
        </p:txBody>
      </p:sp>
    </p:spTree>
    <p:extLst>
      <p:ext uri="{BB962C8B-B14F-4D97-AF65-F5344CB8AC3E}">
        <p14:creationId xmlns:p14="http://schemas.microsoft.com/office/powerpoint/2010/main" val="17366366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new, don't do</a:t>
            </a:r>
            <a:endParaRPr lang="en-US" dirty="0"/>
          </a:p>
        </p:txBody>
      </p:sp>
      <p:sp>
        <p:nvSpPr>
          <p:cNvPr id="3" name="Content Placeholder 2"/>
          <p:cNvSpPr>
            <a:spLocks noGrp="1"/>
          </p:cNvSpPr>
          <p:nvPr>
            <p:ph idx="1"/>
          </p:nvPr>
        </p:nvSpPr>
        <p:spPr/>
        <p:txBody>
          <a:bodyPr/>
          <a:lstStyle/>
          <a:p>
            <a:r>
              <a:rPr lang="en-US" dirty="0" smtClean="0"/>
              <a:t>typed wrappers</a:t>
            </a:r>
          </a:p>
          <a:p>
            <a:pPr lvl="1"/>
            <a:r>
              <a:rPr lang="en-US" dirty="0" smtClean="0"/>
              <a:t>new object</a:t>
            </a:r>
          </a:p>
          <a:p>
            <a:pPr lvl="1"/>
            <a:r>
              <a:rPr lang="en-US" dirty="0" smtClean="0"/>
              <a:t>new array</a:t>
            </a:r>
          </a:p>
          <a:p>
            <a:pPr lvl="1"/>
            <a:r>
              <a:rPr lang="en-US" dirty="0" smtClean="0"/>
              <a:t>new Date</a:t>
            </a:r>
            <a:endParaRPr lang="en-US" dirty="0"/>
          </a:p>
        </p:txBody>
      </p:sp>
    </p:spTree>
    <p:extLst>
      <p:ext uri="{BB962C8B-B14F-4D97-AF65-F5344CB8AC3E}">
        <p14:creationId xmlns:p14="http://schemas.microsoft.com/office/powerpoint/2010/main" val="254588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farceInt</a:t>
            </a:r>
            <a:r>
              <a:rPr lang="en-US" dirty="0" smtClean="0"/>
              <a:t>(fib);</a:t>
            </a:r>
            <a:endParaRPr lang="en-US" dirty="0"/>
          </a:p>
        </p:txBody>
      </p:sp>
      <p:sp>
        <p:nvSpPr>
          <p:cNvPr id="3" name="Content Placeholder 2"/>
          <p:cNvSpPr>
            <a:spLocks noGrp="1"/>
          </p:cNvSpPr>
          <p:nvPr>
            <p:ph idx="1"/>
          </p:nvPr>
        </p:nvSpPr>
        <p:spPr>
          <a:xfrm>
            <a:off x="838200" y="1825625"/>
            <a:ext cx="10515600" cy="976569"/>
          </a:xfrm>
        </p:spPr>
        <p:txBody>
          <a:bodyPr>
            <a:noAutofit/>
          </a:bodyPr>
          <a:lstStyle/>
          <a:p>
            <a:pPr marL="0" indent="0">
              <a:buNone/>
            </a:pPr>
            <a:r>
              <a:rPr lang="en-US" sz="4800" dirty="0" smtClean="0"/>
              <a:t>static </a:t>
            </a:r>
            <a:r>
              <a:rPr lang="en-US" sz="4800" dirty="0" err="1"/>
              <a:t>int</a:t>
            </a:r>
            <a:r>
              <a:rPr lang="en-US" sz="4800" dirty="0"/>
              <a:t> </a:t>
            </a:r>
            <a:r>
              <a:rPr lang="en-US" sz="4800" dirty="0" err="1"/>
              <a:t>parseInt</a:t>
            </a:r>
            <a:r>
              <a:rPr lang="en-US" sz="4800" dirty="0"/>
              <a:t>(String s</a:t>
            </a:r>
            <a:r>
              <a:rPr lang="en-US" sz="4800" dirty="0" smtClean="0"/>
              <a:t>)</a:t>
            </a:r>
            <a:endParaRPr lang="en-US" sz="4800" dirty="0"/>
          </a:p>
        </p:txBody>
      </p:sp>
      <p:sp>
        <p:nvSpPr>
          <p:cNvPr id="4" name="TextBox 3"/>
          <p:cNvSpPr txBox="1"/>
          <p:nvPr/>
        </p:nvSpPr>
        <p:spPr>
          <a:xfrm>
            <a:off x="838200" y="2802194"/>
            <a:ext cx="10972800" cy="830997"/>
          </a:xfrm>
          <a:prstGeom prst="rect">
            <a:avLst/>
          </a:prstGeom>
          <a:noFill/>
        </p:spPr>
        <p:txBody>
          <a:bodyPr wrap="square" rtlCol="0">
            <a:spAutoFit/>
          </a:bodyPr>
          <a:lstStyle/>
          <a:p>
            <a:r>
              <a:rPr lang="en-US" sz="4800" dirty="0">
                <a:latin typeface="Segoe UI"/>
                <a:cs typeface="Segoe UI"/>
              </a:rPr>
              <a:t>static </a:t>
            </a:r>
            <a:r>
              <a:rPr lang="en-US" sz="4800" dirty="0" err="1">
                <a:latin typeface="Segoe UI"/>
                <a:cs typeface="Segoe UI"/>
              </a:rPr>
              <a:t>int</a:t>
            </a:r>
            <a:r>
              <a:rPr lang="en-US" sz="4800" dirty="0">
                <a:latin typeface="Segoe UI"/>
                <a:cs typeface="Segoe UI"/>
              </a:rPr>
              <a:t> </a:t>
            </a:r>
            <a:r>
              <a:rPr lang="en-US" sz="4800" dirty="0" err="1">
                <a:latin typeface="Segoe UI"/>
                <a:cs typeface="Segoe UI"/>
              </a:rPr>
              <a:t>parseInt</a:t>
            </a:r>
            <a:r>
              <a:rPr lang="en-US" sz="4800" dirty="0">
                <a:latin typeface="Segoe UI"/>
                <a:cs typeface="Segoe UI"/>
              </a:rPr>
              <a:t>(String s, </a:t>
            </a:r>
            <a:r>
              <a:rPr lang="en-US" sz="4800" dirty="0" err="1">
                <a:latin typeface="Segoe UI"/>
                <a:cs typeface="Segoe UI"/>
              </a:rPr>
              <a:t>int</a:t>
            </a:r>
            <a:r>
              <a:rPr lang="en-US" sz="4800" dirty="0">
                <a:latin typeface="Segoe UI"/>
                <a:cs typeface="Segoe UI"/>
              </a:rPr>
              <a:t> radix)</a:t>
            </a:r>
          </a:p>
        </p:txBody>
      </p:sp>
    </p:spTree>
    <p:extLst>
      <p:ext uri="{BB962C8B-B14F-4D97-AF65-F5344CB8AC3E}">
        <p14:creationId xmlns:p14="http://schemas.microsoft.com/office/powerpoint/2010/main" val="1152748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38" y="92336"/>
            <a:ext cx="11681693" cy="1228078"/>
          </a:xfrm>
        </p:spPr>
        <p:txBody>
          <a:bodyPr/>
          <a:lstStyle/>
          <a:p>
            <a:r>
              <a:rPr lang="en-US" dirty="0"/>
              <a:t>parseInt's farce parsing</a:t>
            </a:r>
          </a:p>
        </p:txBody>
      </p:sp>
      <p:sp>
        <p:nvSpPr>
          <p:cNvPr id="11" name="Content Placeholder 2"/>
          <p:cNvSpPr>
            <a:spLocks noGrp="1"/>
          </p:cNvSpPr>
          <p:nvPr>
            <p:ph idx="1"/>
          </p:nvPr>
        </p:nvSpPr>
        <p:spPr>
          <a:xfrm>
            <a:off x="868679" y="4943561"/>
            <a:ext cx="10515600" cy="976569"/>
          </a:xfrm>
        </p:spPr>
        <p:txBody>
          <a:bodyPr>
            <a:normAutofit/>
          </a:bodyPr>
          <a:lstStyle/>
          <a:p>
            <a:pPr marL="0" indent="0" algn="ctr">
              <a:buNone/>
            </a:pPr>
            <a:r>
              <a:rPr lang="en-US" sz="4400" dirty="0" smtClean="0"/>
              <a:t>var result = </a:t>
            </a:r>
            <a:r>
              <a:rPr lang="en-US" sz="4400" dirty="0" err="1" smtClean="0"/>
              <a:t>parseInt</a:t>
            </a:r>
            <a:r>
              <a:rPr lang="en-US" sz="4400" dirty="0" smtClean="0"/>
              <a:t>(</a:t>
            </a:r>
            <a:r>
              <a:rPr lang="en-US" sz="4400" dirty="0" err="1" smtClean="0"/>
              <a:t>numericString</a:t>
            </a:r>
            <a:r>
              <a:rPr lang="en-US" sz="4400" dirty="0" smtClean="0"/>
              <a:t>, 10);</a:t>
            </a:r>
            <a:endParaRPr lang="en-US" sz="4400" dirty="0"/>
          </a:p>
        </p:txBody>
      </p:sp>
      <p:sp>
        <p:nvSpPr>
          <p:cNvPr id="4" name="Rectangle 3"/>
          <p:cNvSpPr/>
          <p:nvPr/>
        </p:nvSpPr>
        <p:spPr>
          <a:xfrm>
            <a:off x="701040" y="1590847"/>
            <a:ext cx="4191000"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0X or 0x </a:t>
            </a:r>
          </a:p>
        </p:txBody>
      </p:sp>
      <p:sp>
        <p:nvSpPr>
          <p:cNvPr id="5" name="Rectangle 4"/>
          <p:cNvSpPr/>
          <p:nvPr/>
        </p:nvSpPr>
        <p:spPr>
          <a:xfrm>
            <a:off x="5053212" y="1590848"/>
            <a:ext cx="6578841"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16 (hexadecimal)</a:t>
            </a:r>
          </a:p>
        </p:txBody>
      </p:sp>
      <p:sp>
        <p:nvSpPr>
          <p:cNvPr id="6" name="Rectangle 5"/>
          <p:cNvSpPr/>
          <p:nvPr/>
        </p:nvSpPr>
        <p:spPr>
          <a:xfrm>
            <a:off x="701040" y="2671935"/>
            <a:ext cx="4191000"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0</a:t>
            </a:r>
          </a:p>
        </p:txBody>
      </p:sp>
      <p:sp>
        <p:nvSpPr>
          <p:cNvPr id="7" name="Rectangle 6"/>
          <p:cNvSpPr/>
          <p:nvPr/>
        </p:nvSpPr>
        <p:spPr>
          <a:xfrm>
            <a:off x="5053212" y="2671936"/>
            <a:ext cx="3245705"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10 (decimal)</a:t>
            </a:r>
          </a:p>
        </p:txBody>
      </p:sp>
      <p:sp>
        <p:nvSpPr>
          <p:cNvPr id="8" name="Rectangle 7"/>
          <p:cNvSpPr/>
          <p:nvPr/>
        </p:nvSpPr>
        <p:spPr>
          <a:xfrm>
            <a:off x="701039" y="3783442"/>
            <a:ext cx="4191000"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Everything else</a:t>
            </a:r>
          </a:p>
        </p:txBody>
      </p:sp>
      <p:sp>
        <p:nvSpPr>
          <p:cNvPr id="9" name="Rectangle 8"/>
          <p:cNvSpPr/>
          <p:nvPr/>
        </p:nvSpPr>
        <p:spPr>
          <a:xfrm>
            <a:off x="5075203" y="3783442"/>
            <a:ext cx="6556850"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10 (decimal)</a:t>
            </a:r>
          </a:p>
        </p:txBody>
      </p:sp>
      <p:sp>
        <p:nvSpPr>
          <p:cNvPr id="10" name="Rectangle 9"/>
          <p:cNvSpPr/>
          <p:nvPr/>
        </p:nvSpPr>
        <p:spPr>
          <a:xfrm>
            <a:off x="8357911" y="2671935"/>
            <a:ext cx="3274142"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8 (octal)</a:t>
            </a:r>
          </a:p>
        </p:txBody>
      </p:sp>
    </p:spTree>
    <p:extLst>
      <p:ext uri="{BB962C8B-B14F-4D97-AF65-F5344CB8AC3E}">
        <p14:creationId xmlns:p14="http://schemas.microsoft.com/office/powerpoint/2010/main" val="2110372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a:t>
            </a:r>
            <a:endParaRPr lang="en-US" dirty="0"/>
          </a:p>
        </p:txBody>
      </p:sp>
      <p:sp>
        <p:nvSpPr>
          <p:cNvPr id="3" name="Content Placeholder 2"/>
          <p:cNvSpPr>
            <a:spLocks noGrp="1"/>
          </p:cNvSpPr>
          <p:nvPr>
            <p:ph idx="1"/>
          </p:nvPr>
        </p:nvSpPr>
        <p:spPr/>
        <p:txBody>
          <a:bodyPr/>
          <a:lstStyle/>
          <a:p>
            <a:r>
              <a:rPr lang="en-US" dirty="0"/>
              <a:t>It claims it's </a:t>
            </a:r>
            <a:r>
              <a:rPr lang="en-US" dirty="0" err="1">
                <a:solidFill>
                  <a:srgbClr val="FF0000"/>
                </a:solidFill>
              </a:rPr>
              <a:t>N</a:t>
            </a:r>
            <a:r>
              <a:rPr lang="en-US" dirty="0" err="1"/>
              <a:t>ot</a:t>
            </a:r>
            <a:r>
              <a:rPr lang="en-US" dirty="0" err="1">
                <a:solidFill>
                  <a:srgbClr val="FF0000"/>
                </a:solidFill>
              </a:rPr>
              <a:t>AN</a:t>
            </a:r>
            <a:r>
              <a:rPr lang="en-US" dirty="0" err="1"/>
              <a:t>umber</a:t>
            </a:r>
            <a:r>
              <a:rPr lang="en-US" dirty="0"/>
              <a:t>, but it's a number. </a:t>
            </a:r>
          </a:p>
          <a:p>
            <a:r>
              <a:rPr lang="en-US" dirty="0"/>
              <a:t>Don't use equality operators with NaN </a:t>
            </a:r>
          </a:p>
          <a:p>
            <a:pPr lvl="1"/>
            <a:r>
              <a:rPr lang="en-US" dirty="0"/>
              <a:t>Use </a:t>
            </a:r>
            <a:r>
              <a:rPr lang="en-US" dirty="0" err="1"/>
              <a:t>Number.isNaN</a:t>
            </a:r>
            <a:r>
              <a:rPr lang="en-US" dirty="0"/>
              <a:t>() instead</a:t>
            </a:r>
          </a:p>
          <a:p>
            <a:pPr lvl="1"/>
            <a:r>
              <a:rPr lang="en-US" dirty="0"/>
              <a:t>Use </a:t>
            </a:r>
            <a:r>
              <a:rPr lang="en-US" dirty="0" err="1"/>
              <a:t>typeof</a:t>
            </a:r>
            <a:r>
              <a:rPr lang="en-US" dirty="0"/>
              <a:t> instead</a:t>
            </a:r>
          </a:p>
          <a:p>
            <a:pPr lvl="1"/>
            <a:r>
              <a:rPr lang="en-US" dirty="0"/>
              <a:t>Don't use plain </a:t>
            </a:r>
            <a:r>
              <a:rPr lang="en-US" dirty="0" err="1"/>
              <a:t>isNaN</a:t>
            </a:r>
            <a:r>
              <a:rPr lang="en-US" dirty="0"/>
              <a:t>() – or else nothing is a number!</a:t>
            </a:r>
          </a:p>
          <a:p>
            <a:r>
              <a:rPr lang="en-US" dirty="0" smtClean="0"/>
              <a:t>ES6 </a:t>
            </a:r>
            <a:r>
              <a:rPr lang="en-US" dirty="0" err="1"/>
              <a:t>Number.isNaN</a:t>
            </a:r>
            <a:r>
              <a:rPr lang="en-US" dirty="0"/>
              <a:t>()</a:t>
            </a:r>
          </a:p>
          <a:p>
            <a:endParaRPr lang="en-US" dirty="0"/>
          </a:p>
        </p:txBody>
      </p:sp>
    </p:spTree>
    <p:extLst>
      <p:ext uri="{BB962C8B-B14F-4D97-AF65-F5344CB8AC3E}">
        <p14:creationId xmlns:p14="http://schemas.microsoft.com/office/powerpoint/2010/main" val="4260023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Seems legit</a:t>
            </a:r>
            <a:endParaRPr lang="en-US" dirty="0"/>
          </a:p>
        </p:txBody>
      </p:sp>
      <p:sp>
        <p:nvSpPr>
          <p:cNvPr id="3" name="Content Placeholder 2"/>
          <p:cNvSpPr>
            <a:spLocks noGrp="1"/>
          </p:cNvSpPr>
          <p:nvPr>
            <p:ph idx="1"/>
          </p:nvPr>
        </p:nvSpPr>
        <p:spPr/>
        <p:txBody>
          <a:bodyPr/>
          <a:lstStyle/>
          <a:p>
            <a:pPr marL="0" indent="0">
              <a:buNone/>
            </a:pPr>
            <a:r>
              <a:rPr lang="en-US" dirty="0"/>
              <a:t>var add = function() {</a:t>
            </a:r>
          </a:p>
          <a:p>
            <a:pPr marL="0" indent="0">
              <a:buNone/>
            </a:pPr>
            <a:r>
              <a:rPr lang="en-US" dirty="0"/>
              <a:t>    return arguments[0] + arguments[1];</a:t>
            </a:r>
          </a:p>
          <a:p>
            <a:pPr marL="0" indent="0">
              <a:buNone/>
            </a:pPr>
            <a:r>
              <a:rPr lang="en-US" dirty="0"/>
              <a:t>};</a:t>
            </a:r>
          </a:p>
          <a:p>
            <a:pPr marL="0" indent="0">
              <a:buNone/>
            </a:pPr>
            <a:endParaRPr lang="en-US" dirty="0"/>
          </a:p>
          <a:p>
            <a:pPr marL="0" indent="0">
              <a:buNone/>
            </a:pPr>
            <a:r>
              <a:rPr lang="en-US" dirty="0"/>
              <a:t>console.log(add(4, 4)); // returns 8</a:t>
            </a:r>
          </a:p>
        </p:txBody>
      </p:sp>
      <p:sp>
        <p:nvSpPr>
          <p:cNvPr id="4" name="Title 1"/>
          <p:cNvSpPr txBox="1">
            <a:spLocks/>
          </p:cNvSpPr>
          <p:nvPr/>
        </p:nvSpPr>
        <p:spPr>
          <a:xfrm>
            <a:off x="8969944" y="365125"/>
            <a:ext cx="1961148" cy="12175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rgbClr val="FF0000"/>
                </a:solidFill>
              </a:rPr>
              <a:t>Is legit</a:t>
            </a:r>
            <a:endParaRPr lang="en-US" dirty="0">
              <a:solidFill>
                <a:srgbClr val="FF0000"/>
              </a:solidFill>
            </a:endParaRPr>
          </a:p>
        </p:txBody>
      </p:sp>
      <p:sp>
        <p:nvSpPr>
          <p:cNvPr id="5" name="Content Placeholder 2"/>
          <p:cNvSpPr txBox="1">
            <a:spLocks/>
          </p:cNvSpPr>
          <p:nvPr/>
        </p:nvSpPr>
        <p:spPr>
          <a:xfrm>
            <a:off x="838536" y="182551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var add = function(</a:t>
            </a:r>
            <a:r>
              <a:rPr lang="en-US" dirty="0" smtClean="0">
                <a:solidFill>
                  <a:srgbClr val="FF0000"/>
                </a:solidFill>
              </a:rPr>
              <a:t>where are the arguments?</a:t>
            </a:r>
            <a:r>
              <a:rPr lang="en-US" dirty="0" smtClean="0"/>
              <a:t>) {</a:t>
            </a:r>
          </a:p>
          <a:p>
            <a:pPr marL="0" indent="0">
              <a:buFont typeface="Arial" panose="020B0604020202020204" pitchFamily="34" charset="0"/>
              <a:buNone/>
            </a:pPr>
            <a:r>
              <a:rPr lang="en-US" dirty="0" smtClean="0"/>
              <a:t>    return arguments[0] + arguments[1];</a:t>
            </a:r>
          </a:p>
          <a:p>
            <a:pPr marL="0" indent="0">
              <a:buFont typeface="Arial" panose="020B0604020202020204" pitchFamily="34" charset="0"/>
              <a:buNone/>
            </a:pP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console.log(add(</a:t>
            </a:r>
            <a:r>
              <a:rPr lang="en-US" dirty="0" smtClean="0">
                <a:solidFill>
                  <a:srgbClr val="FF0000"/>
                </a:solidFill>
              </a:rPr>
              <a:t>4, 4</a:t>
            </a:r>
            <a:r>
              <a:rPr lang="en-US" dirty="0" smtClean="0"/>
              <a:t>)); // returns 8</a:t>
            </a:r>
            <a:endParaRPr lang="en-US" dirty="0"/>
          </a:p>
        </p:txBody>
      </p:sp>
    </p:spTree>
    <p:extLst>
      <p:ext uri="{BB962C8B-B14F-4D97-AF65-F5344CB8AC3E}">
        <p14:creationId xmlns:p14="http://schemas.microsoft.com/office/powerpoint/2010/main" val="168212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avoid all the odd stuff</a:t>
            </a:r>
            <a:endParaRPr lang="en-US" dirty="0"/>
          </a:p>
        </p:txBody>
      </p:sp>
      <p:sp>
        <p:nvSpPr>
          <p:cNvPr id="3" name="Content Placeholder 2"/>
          <p:cNvSpPr>
            <a:spLocks noGrp="1"/>
          </p:cNvSpPr>
          <p:nvPr>
            <p:ph idx="1"/>
          </p:nvPr>
        </p:nvSpPr>
        <p:spPr/>
        <p:txBody>
          <a:bodyPr>
            <a:normAutofit/>
          </a:bodyPr>
          <a:lstStyle/>
          <a:p>
            <a:r>
              <a:rPr lang="en-US" sz="2400" dirty="0" err="1" smtClean="0"/>
              <a:t>JSLint</a:t>
            </a:r>
            <a:endParaRPr lang="en-US" sz="2400" dirty="0" smtClean="0"/>
          </a:p>
          <a:p>
            <a:r>
              <a:rPr lang="en-US" sz="2400" dirty="0" err="1" smtClean="0"/>
              <a:t>JSHint</a:t>
            </a:r>
            <a:endParaRPr lang="en-US" sz="2400" dirty="0" smtClean="0"/>
          </a:p>
          <a:p>
            <a:r>
              <a:rPr lang="en-US" sz="2400" dirty="0" err="1"/>
              <a:t>JSFiddle</a:t>
            </a:r>
            <a:endParaRPr lang="en-US" sz="2400" dirty="0"/>
          </a:p>
        </p:txBody>
      </p:sp>
    </p:spTree>
    <p:extLst>
      <p:ext uri="{BB962C8B-B14F-4D97-AF65-F5344CB8AC3E}">
        <p14:creationId xmlns:p14="http://schemas.microsoft.com/office/powerpoint/2010/main" val="42762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p:cNvSpPr txBox="1"/>
          <p:nvPr/>
        </p:nvSpPr>
        <p:spPr>
          <a:xfrm>
            <a:off x="65311" y="6518368"/>
            <a:ext cx="4833257" cy="276999"/>
          </a:xfrm>
          <a:prstGeom prst="rect">
            <a:avLst/>
          </a:prstGeom>
          <a:noFill/>
        </p:spPr>
        <p:txBody>
          <a:bodyPr wrap="square" rtlCol="0">
            <a:spAutoFit/>
          </a:bodyPr>
          <a:lstStyle/>
          <a:p>
            <a:r>
              <a:rPr lang="en-US" sz="1200" dirty="0">
                <a:solidFill>
                  <a:schemeClr val="bg1"/>
                </a:solidFill>
              </a:rPr>
              <a:t>http://i.imgur.com/wR3ZxfB.jpg</a:t>
            </a:r>
          </a:p>
        </p:txBody>
      </p:sp>
    </p:spTree>
    <p:extLst>
      <p:ext uri="{BB962C8B-B14F-4D97-AF65-F5344CB8AC3E}">
        <p14:creationId xmlns:p14="http://schemas.microsoft.com/office/powerpoint/2010/main" val="3325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5" name="TextBox 4"/>
          <p:cNvSpPr txBox="1"/>
          <p:nvPr/>
        </p:nvSpPr>
        <p:spPr>
          <a:xfrm>
            <a:off x="1899138" y="1346479"/>
            <a:ext cx="2773346" cy="646331"/>
          </a:xfrm>
          <a:prstGeom prst="rect">
            <a:avLst/>
          </a:prstGeom>
          <a:noFill/>
        </p:spPr>
        <p:txBody>
          <a:bodyPr wrap="square" rtlCol="0">
            <a:spAutoFit/>
          </a:bodyPr>
          <a:lstStyle/>
          <a:p>
            <a:r>
              <a:rPr lang="en-US" sz="3600" dirty="0" smtClean="0"/>
              <a:t>...is not Java</a:t>
            </a:r>
            <a:endParaRPr lang="en-US" sz="3600" dirty="0"/>
          </a:p>
        </p:txBody>
      </p:sp>
      <p:sp>
        <p:nvSpPr>
          <p:cNvPr id="6" name="TextBox 5"/>
          <p:cNvSpPr txBox="1"/>
          <p:nvPr/>
        </p:nvSpPr>
        <p:spPr>
          <a:xfrm>
            <a:off x="0" y="2789498"/>
            <a:ext cx="12192000" cy="646331"/>
          </a:xfrm>
          <a:prstGeom prst="rect">
            <a:avLst/>
          </a:prstGeom>
          <a:noFill/>
        </p:spPr>
        <p:txBody>
          <a:bodyPr wrap="square" rtlCol="0">
            <a:spAutoFit/>
          </a:bodyPr>
          <a:lstStyle/>
          <a:p>
            <a:pPr algn="ctr"/>
            <a:r>
              <a:rPr lang="en-US" sz="3600" dirty="0" smtClean="0"/>
              <a:t>Java is to JavaScript as car is to carpet</a:t>
            </a:r>
            <a:endParaRPr lang="en-US" sz="3600" dirty="0"/>
          </a:p>
        </p:txBody>
      </p:sp>
      <p:sp>
        <p:nvSpPr>
          <p:cNvPr id="7" name="TextBox 6"/>
          <p:cNvSpPr txBox="1"/>
          <p:nvPr/>
        </p:nvSpPr>
        <p:spPr>
          <a:xfrm>
            <a:off x="0" y="4072974"/>
            <a:ext cx="12192000" cy="646331"/>
          </a:xfrm>
          <a:prstGeom prst="rect">
            <a:avLst/>
          </a:prstGeom>
          <a:noFill/>
        </p:spPr>
        <p:txBody>
          <a:bodyPr wrap="square" rtlCol="0">
            <a:spAutoFit/>
          </a:bodyPr>
          <a:lstStyle/>
          <a:p>
            <a:pPr algn="ctr"/>
            <a:r>
              <a:rPr lang="en-US" sz="3600" dirty="0" smtClean="0"/>
              <a:t>Java is to JavaScript as ham is to hamster</a:t>
            </a:r>
            <a:endParaRPr lang="en-US" sz="3600" dirty="0"/>
          </a:p>
        </p:txBody>
      </p:sp>
    </p:spTree>
    <p:extLst>
      <p:ext uri="{BB962C8B-B14F-4D97-AF65-F5344CB8AC3E}">
        <p14:creationId xmlns:p14="http://schemas.microsoft.com/office/powerpoint/2010/main" val="381093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a:t>
            </a:r>
            <a:endParaRPr lang="en-US" dirty="0"/>
          </a:p>
        </p:txBody>
      </p:sp>
      <p:sp>
        <p:nvSpPr>
          <p:cNvPr id="3" name="Content Placeholder 2"/>
          <p:cNvSpPr>
            <a:spLocks noGrp="1"/>
          </p:cNvSpPr>
          <p:nvPr>
            <p:ph idx="1"/>
          </p:nvPr>
        </p:nvSpPr>
        <p:spPr/>
        <p:txBody>
          <a:bodyPr/>
          <a:lstStyle/>
          <a:p>
            <a:r>
              <a:rPr lang="en-US"/>
              <a:t>Automatic </a:t>
            </a:r>
            <a:r>
              <a:rPr lang="en-US" smtClean="0"/>
              <a:t>semicolon silliness</a:t>
            </a:r>
            <a:endParaRPr lang="en-US" dirty="0"/>
          </a:p>
          <a:p>
            <a:pPr lvl="1"/>
            <a:r>
              <a:rPr lang="en-US" dirty="0"/>
              <a:t>{}</a:t>
            </a:r>
          </a:p>
          <a:p>
            <a:pPr lvl="1"/>
            <a:r>
              <a:rPr lang="en-US" dirty="0"/>
              <a:t>;</a:t>
            </a:r>
          </a:p>
          <a:p>
            <a:endParaRPr lang="en-US" dirty="0"/>
          </a:p>
        </p:txBody>
      </p:sp>
    </p:spTree>
    <p:extLst>
      <p:ext uri="{BB962C8B-B14F-4D97-AF65-F5344CB8AC3E}">
        <p14:creationId xmlns:p14="http://schemas.microsoft.com/office/powerpoint/2010/main" val="3409977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a:t>
            </a:r>
            <a:endParaRPr lang="en-US" dirty="0"/>
          </a:p>
        </p:txBody>
      </p:sp>
      <p:sp>
        <p:nvSpPr>
          <p:cNvPr id="3" name="Content Placeholder 2"/>
          <p:cNvSpPr>
            <a:spLocks noGrp="1"/>
          </p:cNvSpPr>
          <p:nvPr>
            <p:ph idx="1"/>
          </p:nvPr>
        </p:nvSpPr>
        <p:spPr/>
        <p:txBody>
          <a:bodyPr/>
          <a:lstStyle/>
          <a:p>
            <a:r>
              <a:rPr lang="en-US" dirty="0"/>
              <a:t>Most often, a newline (\n) ends a statement unless...</a:t>
            </a:r>
          </a:p>
          <a:p>
            <a:pPr lvl="1"/>
            <a:r>
              <a:rPr lang="en-US" dirty="0"/>
              <a:t>The statement has an unclosed parenthesis ")", array literal, or object literal.</a:t>
            </a:r>
          </a:p>
          <a:p>
            <a:pPr lvl="1"/>
            <a:r>
              <a:rPr lang="en-US" dirty="0"/>
              <a:t>The line uses -- or ++</a:t>
            </a:r>
          </a:p>
          <a:p>
            <a:pPr lvl="1"/>
            <a:r>
              <a:rPr lang="en-US" dirty="0"/>
              <a:t>Any block statements such as for, while, do, if, or else, and there is no starting bracket "{" </a:t>
            </a:r>
          </a:p>
          <a:p>
            <a:pPr lvl="1"/>
            <a:r>
              <a:rPr lang="en-US" dirty="0"/>
              <a:t>After these constructs: break, continue, return, throw</a:t>
            </a:r>
          </a:p>
          <a:p>
            <a:endParaRPr lang="en-US" dirty="0"/>
          </a:p>
        </p:txBody>
      </p:sp>
    </p:spTree>
    <p:extLst>
      <p:ext uri="{BB962C8B-B14F-4D97-AF65-F5344CB8AC3E}">
        <p14:creationId xmlns:p14="http://schemas.microsoft.com/office/powerpoint/2010/main" val="956601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say no to single line blocks</a:t>
            </a:r>
          </a:p>
        </p:txBody>
      </p:sp>
      <p:sp>
        <p:nvSpPr>
          <p:cNvPr id="4" name="Content Placeholder 2"/>
          <p:cNvSpPr txBox="1">
            <a:spLocks/>
          </p:cNvSpPr>
          <p:nvPr/>
        </p:nvSpPr>
        <p:spPr>
          <a:xfrm>
            <a:off x="696096" y="1694808"/>
            <a:ext cx="2734964" cy="3779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C00000"/>
                </a:solidFill>
              </a:rPr>
              <a:t>One single line</a:t>
            </a:r>
          </a:p>
          <a:p>
            <a:pPr marL="0" indent="0">
              <a:buFont typeface="Arial" panose="020B0604020202020204" pitchFamily="34" charset="0"/>
              <a:buNone/>
            </a:pPr>
            <a:endParaRPr lang="en-US" dirty="0"/>
          </a:p>
          <a:p>
            <a:pPr marL="0" indent="0">
              <a:buFont typeface="Arial" panose="020B0604020202020204" pitchFamily="34" charset="0"/>
              <a:buNone/>
            </a:pPr>
            <a:r>
              <a:rPr lang="en-US" dirty="0" smtClean="0"/>
              <a:t>if (ok)</a:t>
            </a:r>
          </a:p>
          <a:p>
            <a:pPr marL="0" indent="0">
              <a:buFont typeface="Arial" panose="020B0604020202020204" pitchFamily="34" charset="0"/>
              <a:buNone/>
            </a:pPr>
            <a:r>
              <a:rPr lang="en-US" dirty="0" smtClean="0"/>
              <a:t> x = true;</a:t>
            </a:r>
          </a:p>
        </p:txBody>
      </p:sp>
      <p:sp>
        <p:nvSpPr>
          <p:cNvPr id="5" name="Content Placeholder 2"/>
          <p:cNvSpPr txBox="1">
            <a:spLocks/>
          </p:cNvSpPr>
          <p:nvPr/>
        </p:nvSpPr>
        <p:spPr>
          <a:xfrm>
            <a:off x="5974490" y="1690688"/>
            <a:ext cx="2539314" cy="3895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C00000"/>
                </a:solidFill>
              </a:rPr>
              <a:t>Then looks like </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if (ok)</a:t>
            </a:r>
          </a:p>
          <a:p>
            <a:pPr marL="0" indent="0">
              <a:buFont typeface="Arial" panose="020B0604020202020204" pitchFamily="34" charset="0"/>
              <a:buNone/>
            </a:pPr>
            <a:r>
              <a:rPr lang="en-US" dirty="0" smtClean="0"/>
              <a:t>  x = true;</a:t>
            </a:r>
          </a:p>
          <a:p>
            <a:pPr marL="0" indent="0">
              <a:buFont typeface="Arial" panose="020B0604020202020204" pitchFamily="34" charset="0"/>
              <a:buNone/>
            </a:pPr>
            <a:r>
              <a:rPr lang="en-US" dirty="0" smtClean="0"/>
              <a:t>  </a:t>
            </a:r>
            <a:r>
              <a:rPr lang="en-US" dirty="0" err="1" smtClean="0"/>
              <a:t>callFunc</a:t>
            </a: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6" name="Content Placeholder 2"/>
          <p:cNvSpPr txBox="1">
            <a:spLocks/>
          </p:cNvSpPr>
          <p:nvPr/>
        </p:nvSpPr>
        <p:spPr>
          <a:xfrm>
            <a:off x="3435176" y="1673720"/>
            <a:ext cx="2539314" cy="38955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C00000"/>
                </a:solidFill>
              </a:rPr>
              <a:t>Can turn into</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if (ok)</a:t>
            </a:r>
          </a:p>
          <a:p>
            <a:pPr marL="0" indent="0">
              <a:buFont typeface="Arial" panose="020B0604020202020204" pitchFamily="34" charset="0"/>
              <a:buNone/>
            </a:pPr>
            <a:r>
              <a:rPr lang="en-US" dirty="0" smtClean="0"/>
              <a:t>  x = true;</a:t>
            </a:r>
          </a:p>
          <a:p>
            <a:pPr marL="0" indent="0">
              <a:buFont typeface="Arial" panose="020B0604020202020204" pitchFamily="34" charset="0"/>
              <a:buNone/>
            </a:pPr>
            <a:r>
              <a:rPr lang="en-US" dirty="0" smtClean="0"/>
              <a:t>  </a:t>
            </a:r>
            <a:r>
              <a:rPr lang="en-US" dirty="0" err="1" smtClean="0"/>
              <a:t>callFunc</a:t>
            </a:r>
            <a:r>
              <a:rPr lang="en-US" dirty="0" smtClean="0"/>
              <a:t>();</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10" name="Rectangle 9"/>
          <p:cNvSpPr/>
          <p:nvPr/>
        </p:nvSpPr>
        <p:spPr>
          <a:xfrm>
            <a:off x="8818606" y="1673719"/>
            <a:ext cx="2677298" cy="2677656"/>
          </a:xfrm>
          <a:prstGeom prst="rect">
            <a:avLst/>
          </a:prstGeom>
        </p:spPr>
        <p:txBody>
          <a:bodyPr wrap="square">
            <a:spAutoFit/>
          </a:bodyPr>
          <a:lstStyle/>
          <a:p>
            <a:r>
              <a:rPr lang="en-US" sz="2800" dirty="0">
                <a:solidFill>
                  <a:srgbClr val="C00000"/>
                </a:solidFill>
              </a:rPr>
              <a:t>In reality it is</a:t>
            </a:r>
          </a:p>
          <a:p>
            <a:endParaRPr lang="en-US" sz="2800" dirty="0" smtClean="0"/>
          </a:p>
          <a:p>
            <a:r>
              <a:rPr lang="en-US" sz="2800" dirty="0" smtClean="0"/>
              <a:t>if </a:t>
            </a:r>
            <a:r>
              <a:rPr lang="en-US" sz="2800" dirty="0"/>
              <a:t>(ok) {</a:t>
            </a:r>
          </a:p>
          <a:p>
            <a:r>
              <a:rPr lang="en-US" sz="2800" dirty="0"/>
              <a:t>x = true; </a:t>
            </a:r>
          </a:p>
          <a:p>
            <a:r>
              <a:rPr lang="en-US" sz="2800" dirty="0"/>
              <a:t>}</a:t>
            </a:r>
          </a:p>
          <a:p>
            <a:r>
              <a:rPr lang="en-US" sz="2800" dirty="0" err="1"/>
              <a:t>callFunc</a:t>
            </a:r>
            <a:r>
              <a:rPr lang="en-US" sz="2800" dirty="0"/>
              <a:t>();</a:t>
            </a:r>
          </a:p>
        </p:txBody>
      </p:sp>
    </p:spTree>
    <p:extLst>
      <p:ext uri="{BB962C8B-B14F-4D97-AF65-F5344CB8AC3E}">
        <p14:creationId xmlns:p14="http://schemas.microsoft.com/office/powerpoint/2010/main" val="423491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38" y="92336"/>
            <a:ext cx="11681693" cy="1228078"/>
          </a:xfrm>
        </p:spPr>
        <p:txBody>
          <a:bodyPr/>
          <a:lstStyle/>
          <a:p>
            <a:r>
              <a:rPr lang="en-US" dirty="0" smtClean="0"/>
              <a:t>Putting the "fun" in functions</a:t>
            </a:r>
            <a:endParaRPr lang="en-US" dirty="0"/>
          </a:p>
        </p:txBody>
      </p:sp>
      <p:sp>
        <p:nvSpPr>
          <p:cNvPr id="3" name="Content Placeholder 2"/>
          <p:cNvSpPr>
            <a:spLocks noGrp="1"/>
          </p:cNvSpPr>
          <p:nvPr>
            <p:ph idx="1"/>
          </p:nvPr>
        </p:nvSpPr>
        <p:spPr>
          <a:xfrm>
            <a:off x="253039" y="1518121"/>
            <a:ext cx="6041082" cy="2020209"/>
          </a:xfrm>
        </p:spPr>
        <p:txBody>
          <a:bodyPr>
            <a:normAutofit/>
          </a:bodyPr>
          <a:lstStyle/>
          <a:p>
            <a:pPr marL="0" indent="0">
              <a:buNone/>
            </a:pPr>
            <a:r>
              <a:rPr lang="en-US" sz="2800" dirty="0"/>
              <a:t>function </a:t>
            </a:r>
            <a:r>
              <a:rPr lang="en-US" sz="2800" dirty="0" err="1" smtClean="0"/>
              <a:t>functionStatement</a:t>
            </a:r>
            <a:r>
              <a:rPr lang="en-US" sz="2800" dirty="0" smtClean="0"/>
              <a:t>() </a:t>
            </a:r>
            <a:r>
              <a:rPr lang="en-US" sz="2800" dirty="0"/>
              <a:t>{</a:t>
            </a:r>
          </a:p>
          <a:p>
            <a:pPr marL="0" indent="0">
              <a:buNone/>
            </a:pPr>
            <a:r>
              <a:rPr lang="en-US" sz="2800" dirty="0"/>
              <a:t>    // Some </a:t>
            </a:r>
            <a:r>
              <a:rPr lang="en-US" sz="2800" dirty="0" smtClean="0"/>
              <a:t>code</a:t>
            </a:r>
          </a:p>
          <a:p>
            <a:pPr marL="0" indent="0">
              <a:buNone/>
            </a:pPr>
            <a:r>
              <a:rPr lang="en-US" sz="2800" dirty="0" smtClean="0"/>
              <a:t>    </a:t>
            </a:r>
            <a:r>
              <a:rPr lang="en-US" sz="2800" dirty="0"/>
              <a:t>return </a:t>
            </a:r>
            <a:r>
              <a:rPr lang="en-US" sz="2800" dirty="0" smtClean="0"/>
              <a:t>value;</a:t>
            </a:r>
            <a:endParaRPr lang="en-US" sz="2800" dirty="0"/>
          </a:p>
          <a:p>
            <a:pPr marL="0" indent="0">
              <a:buNone/>
            </a:pPr>
            <a:r>
              <a:rPr lang="en-US" sz="2800" dirty="0" smtClean="0"/>
              <a:t>}</a:t>
            </a:r>
          </a:p>
        </p:txBody>
      </p:sp>
      <p:sp>
        <p:nvSpPr>
          <p:cNvPr id="10" name="TextBox 9"/>
          <p:cNvSpPr txBox="1"/>
          <p:nvPr/>
        </p:nvSpPr>
        <p:spPr>
          <a:xfrm>
            <a:off x="253038" y="3538331"/>
            <a:ext cx="6294120" cy="2166730"/>
          </a:xfrm>
          <a:prstGeom prst="rect">
            <a:avLst/>
          </a:prstGeom>
        </p:spPr>
        <p:txBody>
          <a:bodyPr vert="horz" lIns="91440" tIns="45720" rIns="91440" bIns="45720" rtlCol="0">
            <a:normAutofit/>
          </a:bodyPr>
          <a:lstStyle>
            <a:lvl1pPr indent="0">
              <a:spcBef>
                <a:spcPts val="600"/>
              </a:spcBef>
              <a:buClr>
                <a:schemeClr val="accent1">
                  <a:lumMod val="60000"/>
                  <a:lumOff val="40000"/>
                </a:schemeClr>
              </a:buClr>
              <a:buSzPct val="110000"/>
              <a:buFont typeface="Wingdings 2" pitchFamily="18" charset="2"/>
              <a:buNone/>
              <a:defRPr sz="2800">
                <a:solidFill>
                  <a:schemeClr val="tx1">
                    <a:lumMod val="65000"/>
                    <a:lumOff val="35000"/>
                  </a:schemeClr>
                </a:solidFill>
                <a:latin typeface="Segoe UI"/>
                <a:cs typeface="Segoe UI"/>
              </a:defRPr>
            </a:lvl1pPr>
            <a:lvl2pPr marL="685800" indent="-336550">
              <a:spcBef>
                <a:spcPts val="600"/>
              </a:spcBef>
              <a:buClr>
                <a:schemeClr val="accent1">
                  <a:lumMod val="75000"/>
                </a:schemeClr>
              </a:buClr>
              <a:buSzPct val="110000"/>
              <a:buFont typeface="Wingdings 2" pitchFamily="18" charset="2"/>
              <a:buChar char=""/>
              <a:defRPr>
                <a:solidFill>
                  <a:schemeClr val="tx1">
                    <a:lumMod val="65000"/>
                    <a:lumOff val="35000"/>
                  </a:schemeClr>
                </a:solidFill>
                <a:latin typeface="Segoe UI"/>
                <a:cs typeface="Segoe UI"/>
              </a:defRPr>
            </a:lvl2pPr>
            <a:lvl3pPr marL="968375" indent="-282575">
              <a:spcBef>
                <a:spcPts val="600"/>
              </a:spcBef>
              <a:buClr>
                <a:schemeClr val="accent1">
                  <a:lumMod val="60000"/>
                  <a:lumOff val="40000"/>
                </a:schemeClr>
              </a:buClr>
              <a:buSzPct val="110000"/>
              <a:buFont typeface="Wingdings 2" pitchFamily="18" charset="2"/>
              <a:buChar char=""/>
              <a:defRPr sz="1600">
                <a:solidFill>
                  <a:schemeClr val="tx1">
                    <a:lumMod val="65000"/>
                    <a:lumOff val="35000"/>
                  </a:schemeClr>
                </a:solidFill>
                <a:latin typeface="Segoe UI"/>
                <a:cs typeface="Segoe UI"/>
              </a:defRPr>
            </a:lvl3pPr>
            <a:lvl4pPr marL="1263650" indent="-295275">
              <a:spcBef>
                <a:spcPts val="600"/>
              </a:spcBef>
              <a:buClr>
                <a:schemeClr val="accent1">
                  <a:lumMod val="75000"/>
                </a:schemeClr>
              </a:buClr>
              <a:buSzPct val="110000"/>
              <a:buFont typeface="Wingdings 2" pitchFamily="18" charset="2"/>
              <a:buChar char=""/>
              <a:defRPr sz="1400">
                <a:solidFill>
                  <a:schemeClr val="tx1">
                    <a:lumMod val="65000"/>
                    <a:lumOff val="35000"/>
                  </a:schemeClr>
                </a:solidFill>
                <a:latin typeface="Segoe UI"/>
                <a:cs typeface="Segoe UI"/>
              </a:defRPr>
            </a:lvl4pPr>
            <a:lvl5pPr marL="1546225" indent="-282575">
              <a:spcBef>
                <a:spcPts val="600"/>
              </a:spcBef>
              <a:buClr>
                <a:schemeClr val="accent1">
                  <a:lumMod val="60000"/>
                  <a:lumOff val="40000"/>
                </a:schemeClr>
              </a:buClr>
              <a:buSzPct val="110000"/>
              <a:buFont typeface="Wingdings 2" pitchFamily="18" charset="2"/>
              <a:buChar char=""/>
              <a:defRPr sz="1400">
                <a:solidFill>
                  <a:schemeClr val="tx1">
                    <a:lumMod val="65000"/>
                    <a:lumOff val="35000"/>
                  </a:schemeClr>
                </a:solidFill>
                <a:latin typeface="Segoe UI"/>
                <a:cs typeface="Segoe UI"/>
              </a:defRPr>
            </a:lvl5pPr>
            <a:lvl6pPr marL="1828800" indent="-282575">
              <a:spcBef>
                <a:spcPct val="20000"/>
              </a:spcBef>
              <a:buClr>
                <a:schemeClr val="accent2"/>
              </a:buClr>
              <a:buSzPct val="110000"/>
              <a:buFont typeface="Wingdings 2" pitchFamily="18" charset="2"/>
              <a:buChar char=""/>
              <a:defRPr lang="en-US" dirty="0" smtClean="0">
                <a:solidFill>
                  <a:schemeClr val="tx1">
                    <a:lumMod val="65000"/>
                    <a:lumOff val="35000"/>
                  </a:schemeClr>
                </a:solidFill>
              </a:defRPr>
            </a:lvl6pPr>
            <a:lvl7pPr marL="2117725" indent="-282575">
              <a:spcBef>
                <a:spcPct val="20000"/>
              </a:spcBef>
              <a:buClr>
                <a:schemeClr val="accent1">
                  <a:lumMod val="60000"/>
                  <a:lumOff val="40000"/>
                </a:schemeClr>
              </a:buClr>
              <a:buSzPct val="110000"/>
              <a:buFont typeface="Wingdings 2" pitchFamily="18" charset="2"/>
              <a:buChar char=""/>
              <a:defRPr lang="en-US" dirty="0" smtClean="0">
                <a:solidFill>
                  <a:schemeClr val="tx1">
                    <a:lumMod val="65000"/>
                    <a:lumOff val="35000"/>
                  </a:schemeClr>
                </a:solidFill>
              </a:defRPr>
            </a:lvl7pPr>
            <a:lvl8pPr marL="2398713" indent="-282575">
              <a:spcBef>
                <a:spcPct val="20000"/>
              </a:spcBef>
              <a:buClr>
                <a:schemeClr val="accent2"/>
              </a:buClr>
              <a:buSzPct val="110000"/>
              <a:buFont typeface="Wingdings 2" pitchFamily="18" charset="2"/>
              <a:buChar char=""/>
              <a:defRPr lang="en-US" dirty="0" smtClean="0">
                <a:solidFill>
                  <a:schemeClr val="tx1">
                    <a:lumMod val="65000"/>
                    <a:lumOff val="35000"/>
                  </a:schemeClr>
                </a:solidFill>
              </a:defRPr>
            </a:lvl8pPr>
            <a:lvl9pPr marL="2689225" indent="-282575">
              <a:spcBef>
                <a:spcPct val="20000"/>
              </a:spcBef>
              <a:buClr>
                <a:schemeClr val="accent1">
                  <a:lumMod val="60000"/>
                  <a:lumOff val="40000"/>
                </a:schemeClr>
              </a:buClr>
              <a:buSzPct val="110000"/>
              <a:buFont typeface="Wingdings 2" pitchFamily="18" charset="2"/>
              <a:buChar char=""/>
              <a:defRPr lang="en-US" dirty="0">
                <a:solidFill>
                  <a:schemeClr val="tx1">
                    <a:lumMod val="65000"/>
                    <a:lumOff val="35000"/>
                  </a:schemeClr>
                </a:solidFill>
              </a:defRPr>
            </a:lvl9pPr>
          </a:lstStyle>
          <a:p>
            <a:pPr>
              <a:buClr>
                <a:srgbClr val="2C7C9F">
                  <a:lumMod val="60000"/>
                  <a:lumOff val="40000"/>
                </a:srgbClr>
              </a:buClr>
            </a:pPr>
            <a:r>
              <a:rPr lang="en-US" dirty="0">
                <a:solidFill>
                  <a:prstClr val="black">
                    <a:lumMod val="65000"/>
                    <a:lumOff val="35000"/>
                  </a:prstClr>
                </a:solidFill>
              </a:rPr>
              <a:t>var </a:t>
            </a:r>
            <a:r>
              <a:rPr lang="en-US" dirty="0" err="1">
                <a:solidFill>
                  <a:prstClr val="black">
                    <a:lumMod val="65000"/>
                    <a:lumOff val="35000"/>
                  </a:prstClr>
                </a:solidFill>
              </a:rPr>
              <a:t>functionExpression</a:t>
            </a:r>
            <a:r>
              <a:rPr lang="en-US" dirty="0">
                <a:solidFill>
                  <a:prstClr val="black">
                    <a:lumMod val="65000"/>
                    <a:lumOff val="35000"/>
                  </a:prstClr>
                </a:solidFill>
              </a:rPr>
              <a:t> = function() {</a:t>
            </a:r>
          </a:p>
          <a:p>
            <a:pPr>
              <a:buClr>
                <a:srgbClr val="2C7C9F">
                  <a:lumMod val="60000"/>
                  <a:lumOff val="40000"/>
                </a:srgbClr>
              </a:buClr>
            </a:pPr>
            <a:r>
              <a:rPr lang="en-US" dirty="0">
                <a:solidFill>
                  <a:prstClr val="black">
                    <a:lumMod val="65000"/>
                    <a:lumOff val="35000"/>
                  </a:prstClr>
                </a:solidFill>
              </a:rPr>
              <a:t>    // Some </a:t>
            </a:r>
            <a:r>
              <a:rPr lang="en-US" dirty="0" smtClean="0">
                <a:solidFill>
                  <a:prstClr val="black">
                    <a:lumMod val="65000"/>
                    <a:lumOff val="35000"/>
                  </a:prstClr>
                </a:solidFill>
              </a:rPr>
              <a:t>code</a:t>
            </a:r>
          </a:p>
          <a:p>
            <a:pPr>
              <a:buClr>
                <a:srgbClr val="2C7C9F">
                  <a:lumMod val="60000"/>
                  <a:lumOff val="40000"/>
                </a:srgbClr>
              </a:buClr>
            </a:pPr>
            <a:r>
              <a:rPr lang="en-US" dirty="0" smtClean="0">
                <a:solidFill>
                  <a:prstClr val="black">
                    <a:lumMod val="65000"/>
                    <a:lumOff val="35000"/>
                  </a:prstClr>
                </a:solidFill>
              </a:rPr>
              <a:t>    return </a:t>
            </a:r>
            <a:r>
              <a:rPr lang="en-US" dirty="0">
                <a:solidFill>
                  <a:prstClr val="black">
                    <a:lumMod val="65000"/>
                    <a:lumOff val="35000"/>
                  </a:prstClr>
                </a:solidFill>
              </a:rPr>
              <a:t>value</a:t>
            </a:r>
            <a:r>
              <a:rPr lang="en-US" dirty="0" smtClean="0">
                <a:solidFill>
                  <a:prstClr val="black">
                    <a:lumMod val="65000"/>
                    <a:lumOff val="35000"/>
                  </a:prstClr>
                </a:solidFill>
              </a:rPr>
              <a:t>;</a:t>
            </a:r>
            <a:endParaRPr lang="en-US" dirty="0">
              <a:solidFill>
                <a:prstClr val="black">
                  <a:lumMod val="65000"/>
                  <a:lumOff val="35000"/>
                </a:prstClr>
              </a:solidFill>
            </a:endParaRPr>
          </a:p>
          <a:p>
            <a:pPr>
              <a:buClr>
                <a:srgbClr val="2C7C9F">
                  <a:lumMod val="60000"/>
                  <a:lumOff val="40000"/>
                </a:srgbClr>
              </a:buClr>
            </a:pPr>
            <a:r>
              <a:rPr lang="en-US" dirty="0">
                <a:solidFill>
                  <a:prstClr val="black">
                    <a:lumMod val="65000"/>
                    <a:lumOff val="35000"/>
                  </a:prstClr>
                </a:solidFill>
              </a:rPr>
              <a:t>};</a:t>
            </a:r>
          </a:p>
        </p:txBody>
      </p:sp>
    </p:spTree>
    <p:extLst>
      <p:ext uri="{BB962C8B-B14F-4D97-AF65-F5344CB8AC3E}">
        <p14:creationId xmlns:p14="http://schemas.microsoft.com/office/powerpoint/2010/main" val="2562780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the "fun" in functions</a:t>
            </a:r>
          </a:p>
        </p:txBody>
      </p:sp>
      <p:sp>
        <p:nvSpPr>
          <p:cNvPr id="5" name="Content Placeholder 2"/>
          <p:cNvSpPr txBox="1">
            <a:spLocks/>
          </p:cNvSpPr>
          <p:nvPr/>
        </p:nvSpPr>
        <p:spPr>
          <a:xfrm>
            <a:off x="253038" y="3636774"/>
            <a:ext cx="6041082" cy="2020209"/>
          </a:xfrm>
          <a:prstGeom prst="rect">
            <a:avLst/>
          </a:prstGeom>
        </p:spPr>
        <p:txBody>
          <a:bodyPr vert="horz" lIns="91440" tIns="45720" rIns="91440" bIns="45720" rtlCol="0">
            <a:normAutofit/>
          </a:bodyPr>
          <a:lstStyle>
            <a:lvl1pPr marL="349250" indent="-349250"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Clr>
                <a:srgbClr val="2C7C9F">
                  <a:lumMod val="60000"/>
                  <a:lumOff val="40000"/>
                </a:srgbClr>
              </a:buClr>
              <a:buFont typeface="Wingdings 2" pitchFamily="18" charset="2"/>
              <a:buNone/>
            </a:pPr>
            <a:r>
              <a:rPr lang="en-US" sz="2800" dirty="0">
                <a:solidFill>
                  <a:prstClr val="black">
                    <a:lumMod val="65000"/>
                    <a:lumOff val="35000"/>
                  </a:prstClr>
                </a:solidFill>
              </a:rPr>
              <a:t>(function </a:t>
            </a:r>
            <a:r>
              <a:rPr lang="en-US" sz="2800" dirty="0" smtClean="0">
                <a:solidFill>
                  <a:prstClr val="black">
                    <a:lumMod val="65000"/>
                    <a:lumOff val="35000"/>
                  </a:prstClr>
                </a:solidFill>
              </a:rPr>
              <a:t>IIFE() </a:t>
            </a:r>
            <a:r>
              <a:rPr lang="en-US" sz="2800" dirty="0">
                <a:solidFill>
                  <a:prstClr val="black">
                    <a:lumMod val="65000"/>
                    <a:lumOff val="35000"/>
                  </a:prstClr>
                </a:solidFill>
              </a:rPr>
              <a:t>{</a:t>
            </a:r>
          </a:p>
          <a:p>
            <a:pPr marL="0" indent="0">
              <a:buClr>
                <a:srgbClr val="2C7C9F">
                  <a:lumMod val="60000"/>
                  <a:lumOff val="40000"/>
                </a:srgbClr>
              </a:buClr>
              <a:buFont typeface="Wingdings 2" pitchFamily="18" charset="2"/>
              <a:buNone/>
            </a:pPr>
            <a:r>
              <a:rPr lang="en-US" sz="2800" dirty="0">
                <a:solidFill>
                  <a:prstClr val="black">
                    <a:lumMod val="65000"/>
                    <a:lumOff val="35000"/>
                  </a:prstClr>
                </a:solidFill>
              </a:rPr>
              <a:t>    </a:t>
            </a:r>
            <a:r>
              <a:rPr lang="en-US" sz="2800" dirty="0" smtClean="0">
                <a:solidFill>
                  <a:prstClr val="black">
                    <a:lumMod val="65000"/>
                    <a:lumOff val="35000"/>
                  </a:prstClr>
                </a:solidFill>
              </a:rPr>
              <a:t>console.log("function expression");</a:t>
            </a:r>
            <a:endParaRPr lang="en-US" sz="2800" dirty="0">
              <a:solidFill>
                <a:prstClr val="black">
                  <a:lumMod val="65000"/>
                  <a:lumOff val="35000"/>
                </a:prstClr>
              </a:solidFill>
            </a:endParaRPr>
          </a:p>
          <a:p>
            <a:pPr marL="0" indent="0">
              <a:buClr>
                <a:srgbClr val="2C7C9F">
                  <a:lumMod val="60000"/>
                  <a:lumOff val="40000"/>
                </a:srgbClr>
              </a:buClr>
              <a:buFont typeface="Wingdings 2" pitchFamily="18" charset="2"/>
              <a:buNone/>
            </a:pPr>
            <a:r>
              <a:rPr lang="en-US" sz="2800" dirty="0">
                <a:solidFill>
                  <a:prstClr val="black">
                    <a:lumMod val="65000"/>
                    <a:lumOff val="35000"/>
                  </a:prstClr>
                </a:solidFill>
              </a:rPr>
              <a:t>})();</a:t>
            </a:r>
          </a:p>
        </p:txBody>
      </p:sp>
      <p:sp>
        <p:nvSpPr>
          <p:cNvPr id="4" name="Content Placeholder 2"/>
          <p:cNvSpPr txBox="1">
            <a:spLocks/>
          </p:cNvSpPr>
          <p:nvPr/>
        </p:nvSpPr>
        <p:spPr>
          <a:xfrm>
            <a:off x="253038" y="1518121"/>
            <a:ext cx="9108675" cy="2020209"/>
          </a:xfrm>
          <a:prstGeom prst="rect">
            <a:avLst/>
          </a:prstGeom>
        </p:spPr>
        <p:txBody>
          <a:bodyPr vert="horz" lIns="91440" tIns="45720" rIns="91440" bIns="45720" rtlCol="0">
            <a:normAutofit/>
          </a:bodyPr>
          <a:lstStyle>
            <a:lvl1pPr marL="349250" indent="-349250"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Clr>
                <a:srgbClr val="2C7C9F">
                  <a:lumMod val="60000"/>
                  <a:lumOff val="40000"/>
                </a:srgbClr>
              </a:buClr>
              <a:buFont typeface="Wingdings 2" pitchFamily="18" charset="2"/>
              <a:buNone/>
            </a:pPr>
            <a:r>
              <a:rPr lang="en-US" sz="2800" dirty="0">
                <a:solidFill>
                  <a:prstClr val="black">
                    <a:lumMod val="65000"/>
                    <a:lumOff val="35000"/>
                  </a:prstClr>
                </a:solidFill>
              </a:rPr>
              <a:t>(function </a:t>
            </a:r>
            <a:r>
              <a:rPr lang="en-US" sz="2800" dirty="0" smtClean="0">
                <a:solidFill>
                  <a:prstClr val="black">
                    <a:lumMod val="65000"/>
                    <a:lumOff val="35000"/>
                  </a:prstClr>
                </a:solidFill>
              </a:rPr>
              <a:t>() </a:t>
            </a:r>
            <a:r>
              <a:rPr lang="en-US" sz="2800" dirty="0">
                <a:solidFill>
                  <a:prstClr val="black">
                    <a:lumMod val="65000"/>
                    <a:lumOff val="35000"/>
                  </a:prstClr>
                </a:solidFill>
              </a:rPr>
              <a:t>{</a:t>
            </a:r>
          </a:p>
          <a:p>
            <a:pPr marL="0" indent="0">
              <a:buClr>
                <a:srgbClr val="2C7C9F">
                  <a:lumMod val="60000"/>
                  <a:lumOff val="40000"/>
                </a:srgbClr>
              </a:buClr>
              <a:buFont typeface="Wingdings 2" pitchFamily="18" charset="2"/>
              <a:buNone/>
            </a:pPr>
            <a:r>
              <a:rPr lang="en-US" sz="2800" dirty="0">
                <a:solidFill>
                  <a:prstClr val="black">
                    <a:lumMod val="65000"/>
                    <a:lumOff val="35000"/>
                  </a:prstClr>
                </a:solidFill>
              </a:rPr>
              <a:t>    </a:t>
            </a:r>
            <a:r>
              <a:rPr lang="en-US" sz="2800" dirty="0" smtClean="0">
                <a:solidFill>
                  <a:prstClr val="black">
                    <a:lumMod val="65000"/>
                    <a:lumOff val="35000"/>
                  </a:prstClr>
                </a:solidFill>
              </a:rPr>
              <a:t>console.log("anonymous function");</a:t>
            </a:r>
            <a:endParaRPr lang="en-US" sz="2800" dirty="0">
              <a:solidFill>
                <a:prstClr val="black">
                  <a:lumMod val="65000"/>
                  <a:lumOff val="35000"/>
                </a:prstClr>
              </a:solidFill>
            </a:endParaRPr>
          </a:p>
          <a:p>
            <a:pPr marL="0" indent="0">
              <a:buClr>
                <a:srgbClr val="2C7C9F">
                  <a:lumMod val="60000"/>
                  <a:lumOff val="40000"/>
                </a:srgbClr>
              </a:buClr>
              <a:buFont typeface="Wingdings 2" pitchFamily="18" charset="2"/>
              <a:buNone/>
            </a:pPr>
            <a:r>
              <a:rPr lang="en-US" sz="2800" dirty="0">
                <a:solidFill>
                  <a:prstClr val="black">
                    <a:lumMod val="65000"/>
                    <a:lumOff val="35000"/>
                  </a:prstClr>
                </a:solidFill>
              </a:rPr>
              <a:t>})();</a:t>
            </a:r>
          </a:p>
        </p:txBody>
      </p:sp>
    </p:spTree>
    <p:extLst>
      <p:ext uri="{BB962C8B-B14F-4D97-AF65-F5344CB8AC3E}">
        <p14:creationId xmlns:p14="http://schemas.microsoft.com/office/powerpoint/2010/main" val="2019243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3430</TotalTime>
  <Words>2572</Words>
  <Application>Microsoft Office PowerPoint</Application>
  <PresentationFormat>Widescreen</PresentationFormat>
  <Paragraphs>440</Paragraphs>
  <Slides>27</Slides>
  <Notes>19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Segoe UI</vt:lpstr>
      <vt:lpstr>Wingdings 2</vt:lpstr>
      <vt:lpstr>Office Theme</vt:lpstr>
      <vt:lpstr>I just met you, and 'this' is crazy, but here's my NaN, so call(me) maybe?</vt:lpstr>
      <vt:lpstr>What makes JavaScript fun? (and by fun I mean....a little bit strange)</vt:lpstr>
      <vt:lpstr>PowerPoint Presentation</vt:lpstr>
      <vt:lpstr>JavaScript</vt:lpstr>
      <vt:lpstr>Syntax Error</vt:lpstr>
      <vt:lpstr>Syntax Error</vt:lpstr>
      <vt:lpstr>Just say no to single line blocks</vt:lpstr>
      <vt:lpstr>Putting the "fun" in functions</vt:lpstr>
      <vt:lpstr>Putting the "fun" in functions</vt:lpstr>
      <vt:lpstr>Putting the "fun" in functions</vt:lpstr>
      <vt:lpstr>DEMO</vt:lpstr>
      <vt:lpstr>Arrays</vt:lpstr>
      <vt:lpstr>Carry on</vt:lpstr>
      <vt:lpstr>The switch</vt:lpstr>
      <vt:lpstr>Let's get to the truth of the matter</vt:lpstr>
      <vt:lpstr>Let's get to the truth of the matter</vt:lpstr>
      <vt:lpstr>All things being equal-ish. Maybe.</vt:lpstr>
      <vt:lpstr>DEMO</vt:lpstr>
      <vt:lpstr>PowerPoint Presentation</vt:lpstr>
      <vt:lpstr>Or just a lowly, misunderstood, function?</vt:lpstr>
      <vt:lpstr>Are you with me, or against me?</vt:lpstr>
      <vt:lpstr>New, new, don't do</vt:lpstr>
      <vt:lpstr>farceInt(fib);</vt:lpstr>
      <vt:lpstr>parseInt's farce parsing</vt:lpstr>
      <vt:lpstr>NaN</vt:lpstr>
      <vt:lpstr>Seems legit</vt:lpstr>
      <vt:lpstr>How to avoid all the odd stuff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Things Every JavaScript Developer Needs to Know</dc:title>
  <dc:creator>Rachel Appel</dc:creator>
  <cp:lastModifiedBy>Rachel Appel</cp:lastModifiedBy>
  <cp:revision>47</cp:revision>
  <dcterms:created xsi:type="dcterms:W3CDTF">2014-02-19T23:05:13Z</dcterms:created>
  <dcterms:modified xsi:type="dcterms:W3CDTF">2014-08-11T18:43:28Z</dcterms:modified>
</cp:coreProperties>
</file>