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6" r:id="rId2"/>
    <p:sldId id="298" r:id="rId3"/>
    <p:sldId id="279" r:id="rId4"/>
    <p:sldId id="284" r:id="rId5"/>
    <p:sldId id="323" r:id="rId6"/>
    <p:sldId id="283" r:id="rId7"/>
    <p:sldId id="307" r:id="rId8"/>
    <p:sldId id="308" r:id="rId9"/>
    <p:sldId id="297" r:id="rId10"/>
    <p:sldId id="299" r:id="rId11"/>
    <p:sldId id="272" r:id="rId12"/>
    <p:sldId id="268" r:id="rId13"/>
    <p:sldId id="258" r:id="rId14"/>
    <p:sldId id="287" r:id="rId15"/>
    <p:sldId id="269" r:id="rId16"/>
    <p:sldId id="300" r:id="rId17"/>
    <p:sldId id="271" r:id="rId18"/>
    <p:sldId id="282" r:id="rId19"/>
    <p:sldId id="267" r:id="rId20"/>
    <p:sldId id="281" r:id="rId21"/>
    <p:sldId id="301" r:id="rId22"/>
    <p:sldId id="260" r:id="rId23"/>
    <p:sldId id="273" r:id="rId24"/>
    <p:sldId id="259" r:id="rId25"/>
    <p:sldId id="263" r:id="rId26"/>
    <p:sldId id="274" r:id="rId27"/>
    <p:sldId id="309" r:id="rId28"/>
    <p:sldId id="310" r:id="rId29"/>
    <p:sldId id="311" r:id="rId30"/>
    <p:sldId id="280" r:id="rId31"/>
    <p:sldId id="312" r:id="rId32"/>
    <p:sldId id="318" r:id="rId33"/>
    <p:sldId id="321" r:id="rId34"/>
    <p:sldId id="322" r:id="rId35"/>
    <p:sldId id="319" r:id="rId36"/>
    <p:sldId id="291" r:id="rId37"/>
    <p:sldId id="289" r:id="rId38"/>
    <p:sldId id="294" r:id="rId39"/>
    <p:sldId id="302" r:id="rId40"/>
    <p:sldId id="295" r:id="rId41"/>
    <p:sldId id="293" r:id="rId42"/>
    <p:sldId id="315" r:id="rId43"/>
    <p:sldId id="314" r:id="rId44"/>
    <p:sldId id="306" r:id="rId45"/>
    <p:sldId id="290" r:id="rId46"/>
    <p:sldId id="270" r:id="rId47"/>
    <p:sldId id="305" r:id="rId48"/>
    <p:sldId id="316" r:id="rId49"/>
    <p:sldId id="275" r:id="rId50"/>
    <p:sldId id="317" r:id="rId51"/>
    <p:sldId id="31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Anderson (ZUMO)" initials="CA(" lastIdx="7" clrIdx="0">
    <p:extLst>
      <p:ext uri="{19B8F6BF-5375-455C-9EA6-DF929625EA0E}">
        <p15:presenceInfo xmlns:p15="http://schemas.microsoft.com/office/powerpoint/2012/main" userId="S-1-5-21-2127521184-1604012920-1887927527-120356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1255" autoAdjust="0"/>
  </p:normalViewPr>
  <p:slideViewPr>
    <p:cSldViewPr snapToGrid="0">
      <p:cViewPr varScale="1">
        <p:scale>
          <a:sx n="86" d="100"/>
          <a:sy n="86" d="100"/>
        </p:scale>
        <p:origin x="2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4T12:20:16.863" idx="7">
    <p:pos x="10" y="10"/>
    <p:text>Talk about dynamic compute + input/output bindings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47A6A-4B80-4C81-92A2-1E49B9076AA3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6A58C-CFD2-436F-B92A-2E7A87934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3/15/2017 11:01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3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3/15/2017 11:01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1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3/15/2017 11:01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19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computing, an idempotent operation is one that has no additional effect if it is called more than once with the same input parameters. For example, removing an item from a set can be considered an idempotent operation on the 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programming is a recommended best practice. However, always avoid referencing the </a:t>
            </a:r>
            <a:r>
              <a:rPr lang="en-US" dirty="0" err="1" smtClean="0"/>
              <a:t>Task.Result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property. This approach essentially does a busy-wait on a lock of another thread. Holding a lock creates the potential for deadlocks.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6A58C-CFD2-436F-B92A-2E7A87934C7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4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3/15/2017 11:01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67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6A58C-CFD2-436F-B92A-2E7A87934C7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21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6A58C-CFD2-436F-B92A-2E7A87934C7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6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3/15/2017 11:01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9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3/15/2017 11:01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9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gmail</a:t>
            </a:r>
            <a:r>
              <a:rPr lang="en-US" dirty="0" smtClean="0"/>
              <a:t> password</a:t>
            </a:r>
          </a:p>
          <a:p>
            <a:r>
              <a:rPr lang="en-US" dirty="0" smtClean="0"/>
              <a:t>AzureFunctions123</a:t>
            </a:r>
          </a:p>
          <a:p>
            <a:r>
              <a:rPr lang="en-US" dirty="0" smtClean="0"/>
              <a:t>azurefunctions@gmail.com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6A58C-CFD2-436F-B92A-2E7A87934C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3/15/2017 11:01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3/15/2017 11:01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7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3/15/2017 11:01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6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3/15/2017 11:01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59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allows you use the type either as a binding parameter (if supported for your Function trigger type) or as an instance you create in code. Here’s an of using the </a:t>
            </a:r>
            <a:r>
              <a:rPr lang="en-US" dirty="0" smtClean="0"/>
              <a:t>Person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in an HTTP-triggered Function: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6A58C-CFD2-436F-B92A-2E7A87934C7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3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8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1290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8"/>
            <a:ext cx="174065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53297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0705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2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0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4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3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2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8F628-2292-4FD9-916C-9F6DFE5792E2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webjobs-sdk-extension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github.com/Azure/azure-webjobs-sd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ojectKudu/WebJobsPortal" TargetMode="External"/><Relationship Id="rId5" Type="http://schemas.openxmlformats.org/officeDocument/2006/relationships/hyperlink" Target="https://github.com/Azure/azure-webjobs-sdk-templates" TargetMode="External"/><Relationship Id="rId4" Type="http://schemas.openxmlformats.org/officeDocument/2006/relationships/hyperlink" Target="https://github.com/Azure/azure-webjobs-sdk-scrip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b="1" dirty="0"/>
              <a:t>Building Awesome AF Apps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302" y="3878573"/>
            <a:ext cx="9860611" cy="2673575"/>
          </a:xfrm>
        </p:spPr>
        <p:txBody>
          <a:bodyPr/>
          <a:lstStyle/>
          <a:p>
            <a:r>
              <a:rPr lang="en-US" dirty="0" smtClean="0"/>
              <a:t>Rachel Appel</a:t>
            </a:r>
          </a:p>
          <a:p>
            <a:r>
              <a:rPr lang="en-US" dirty="0" smtClean="0"/>
              <a:t>Sr Content Developer for Azure </a:t>
            </a:r>
          </a:p>
          <a:p>
            <a:r>
              <a:rPr lang="en-US" dirty="0" smtClean="0"/>
              <a:t>Microsoft</a:t>
            </a:r>
          </a:p>
          <a:p>
            <a:r>
              <a:rPr lang="en-US" dirty="0" smtClean="0"/>
              <a:t>rachelap@microsoft.com</a:t>
            </a:r>
          </a:p>
          <a:p>
            <a:r>
              <a:rPr lang="en-US" dirty="0" smtClean="0"/>
              <a:t>http://rachelappel.com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9302" y="6135939"/>
            <a:ext cx="1912646" cy="52972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21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0971"/>
          </a:xfrm>
        </p:spPr>
        <p:txBody>
          <a:bodyPr/>
          <a:lstStyle/>
          <a:p>
            <a:pPr algn="ctr"/>
            <a:r>
              <a:rPr lang="en-US" dirty="0"/>
              <a:t>Run code, not </a:t>
            </a:r>
            <a:r>
              <a:rPr lang="en-US" dirty="0" smtClean="0"/>
              <a:t>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PaaS</a:t>
            </a:r>
          </a:p>
          <a:p>
            <a:r>
              <a:rPr lang="en-US" dirty="0" smtClean="0"/>
              <a:t>Stateless is scalable</a:t>
            </a:r>
          </a:p>
          <a:p>
            <a:r>
              <a:rPr lang="en-US" dirty="0" smtClean="0"/>
              <a:t>Complicated</a:t>
            </a:r>
          </a:p>
          <a:p>
            <a:r>
              <a:rPr lang="en-US" dirty="0" smtClean="0"/>
              <a:t>Sporadic workload</a:t>
            </a:r>
          </a:p>
          <a:p>
            <a:r>
              <a:rPr lang="en-US" dirty="0" smtClean="0"/>
              <a:t>Perform an action rather than return data</a:t>
            </a:r>
          </a:p>
          <a:p>
            <a:pPr lvl="1"/>
            <a:r>
              <a:rPr lang="en-US" dirty="0" smtClean="0"/>
              <a:t>APIs return data</a:t>
            </a:r>
          </a:p>
          <a:p>
            <a:r>
              <a:rPr lang="en-US" dirty="0" smtClean="0"/>
              <a:t>Event driven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Variety of Languages</a:t>
            </a:r>
          </a:p>
          <a:p>
            <a:pPr lvl="1"/>
            <a:r>
              <a:rPr lang="en-US" dirty="0" smtClean="0"/>
              <a:t>C#, F# </a:t>
            </a:r>
          </a:p>
          <a:p>
            <a:pPr lvl="1"/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Python, PHP, Batch, Bash</a:t>
            </a:r>
          </a:p>
          <a:p>
            <a:r>
              <a:rPr lang="en-US" dirty="0" smtClean="0"/>
              <a:t>Event driven</a:t>
            </a:r>
          </a:p>
          <a:p>
            <a:r>
              <a:rPr lang="en-US" dirty="0" smtClean="0"/>
              <a:t>Expose HTTP Endpoints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</a:t>
            </a:r>
            <a:r>
              <a:rPr lang="en-US" dirty="0" err="1"/>
              <a:t>serverless</a:t>
            </a:r>
            <a:r>
              <a:rPr lang="en-US" dirty="0"/>
              <a:t>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 and scale</a:t>
            </a:r>
          </a:p>
          <a:p>
            <a:r>
              <a:rPr lang="en-US" dirty="0"/>
              <a:t>Too complicated for a traditional project structure</a:t>
            </a:r>
          </a:p>
          <a:p>
            <a:r>
              <a:rPr lang="en-US" dirty="0"/>
              <a:t>Too simple for a traditional project structure</a:t>
            </a:r>
          </a:p>
          <a:p>
            <a:r>
              <a:rPr lang="en-US" dirty="0"/>
              <a:t>Workload is sporadic (very low or high)</a:t>
            </a:r>
          </a:p>
          <a:p>
            <a:r>
              <a:rPr lang="en-US" dirty="0"/>
              <a:t>Human involvement needs to stay low</a:t>
            </a:r>
          </a:p>
          <a:p>
            <a:r>
              <a:rPr lang="en-US" dirty="0"/>
              <a:t>Lots of different services involved</a:t>
            </a:r>
          </a:p>
          <a:p>
            <a:r>
              <a:rPr lang="en-US" dirty="0"/>
              <a:t>Integration of services or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&amp;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business problems</a:t>
            </a:r>
          </a:p>
          <a:p>
            <a:r>
              <a:rPr lang="en-US" dirty="0" smtClean="0"/>
              <a:t>No worries about infrastructure</a:t>
            </a:r>
          </a:p>
          <a:p>
            <a:r>
              <a:rPr lang="en-US" dirty="0" smtClean="0"/>
              <a:t>No deployment</a:t>
            </a:r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Cross-platform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2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PaaS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0100" y="2794502"/>
            <a:ext cx="10591800" cy="785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 Runtime</a:t>
            </a:r>
          </a:p>
          <a:p>
            <a:pPr algn="ctr"/>
            <a:r>
              <a:rPr lang="en-US" dirty="0" smtClean="0"/>
              <a:t>C# | Node | F#</a:t>
            </a:r>
            <a:r>
              <a:rPr lang="en-US" dirty="0"/>
              <a:t> | </a:t>
            </a:r>
            <a:r>
              <a:rPr lang="en-US" dirty="0" smtClean="0"/>
              <a:t>PHP</a:t>
            </a:r>
            <a:r>
              <a:rPr lang="en-US" dirty="0"/>
              <a:t> | </a:t>
            </a:r>
            <a:r>
              <a:rPr lang="en-US" dirty="0" smtClean="0"/>
              <a:t>Python</a:t>
            </a:r>
            <a:r>
              <a:rPr lang="en-US" dirty="0"/>
              <a:t> | </a:t>
            </a:r>
            <a:r>
              <a:rPr lang="en-US" dirty="0" smtClean="0"/>
              <a:t>Bash</a:t>
            </a:r>
            <a:r>
              <a:rPr lang="en-US" dirty="0"/>
              <a:t> | </a:t>
            </a:r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100" y="3757302"/>
            <a:ext cx="10591800" cy="785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WebJobs</a:t>
            </a:r>
            <a:r>
              <a:rPr lang="en-US" dirty="0"/>
              <a:t> Script Runtime</a:t>
            </a:r>
          </a:p>
          <a:p>
            <a:pPr algn="ctr"/>
            <a:r>
              <a:rPr lang="en-US" dirty="0"/>
              <a:t>Azure Functions Host, Dynamic Compilation, Language abstractions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800099" y="4709541"/>
            <a:ext cx="5242891" cy="7851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WebJobs</a:t>
            </a:r>
            <a:r>
              <a:rPr lang="en-US" dirty="0" smtClean="0"/>
              <a:t> Core</a:t>
            </a:r>
          </a:p>
          <a:p>
            <a:pPr algn="ctr"/>
            <a:r>
              <a:rPr lang="en-US" dirty="0" smtClean="0"/>
              <a:t>Programming model, common abstractions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0100" y="5661780"/>
            <a:ext cx="10591800" cy="7851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Service Dynamic Runtime</a:t>
            </a:r>
          </a:p>
          <a:p>
            <a:pPr algn="ctr"/>
            <a:r>
              <a:rPr lang="en-US" dirty="0" smtClean="0"/>
              <a:t>Hosting CI, Deployment Slots, Remote Debugging, etc..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49009" y="4698980"/>
            <a:ext cx="5242891" cy="7851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WebJobs</a:t>
            </a:r>
            <a:r>
              <a:rPr lang="en-US" dirty="0" smtClean="0"/>
              <a:t> Extensions</a:t>
            </a:r>
          </a:p>
          <a:p>
            <a:pPr algn="ctr"/>
            <a:r>
              <a:rPr lang="en-US" dirty="0" smtClean="0"/>
              <a:t>Triggers, input and output bindings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099" y="1863016"/>
            <a:ext cx="5242891" cy="7851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WebJobs</a:t>
            </a:r>
            <a:r>
              <a:rPr lang="en-US" dirty="0" smtClean="0">
                <a:solidFill>
                  <a:sysClr val="windowText" lastClr="000000"/>
                </a:solidFill>
              </a:rPr>
              <a:t> Core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Programming model, common abstractions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49009" y="1852455"/>
            <a:ext cx="5242891" cy="7851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WebJobs</a:t>
            </a:r>
            <a:r>
              <a:rPr lang="en-US" dirty="0" smtClean="0">
                <a:solidFill>
                  <a:sysClr val="windowText" lastClr="000000"/>
                </a:solidFill>
              </a:rPr>
              <a:t> Extensions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Triggers, input and output bindings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Functions Architecture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13874" y="1523792"/>
            <a:ext cx="6813585" cy="5056301"/>
            <a:chOff x="2213874" y="1523793"/>
            <a:chExt cx="4654197" cy="3738054"/>
          </a:xfrm>
        </p:grpSpPr>
        <p:sp>
          <p:nvSpPr>
            <p:cNvPr id="13" name="Rectangle 12"/>
            <p:cNvSpPr/>
            <p:nvPr/>
          </p:nvSpPr>
          <p:spPr>
            <a:xfrm>
              <a:off x="2213874" y="1523793"/>
              <a:ext cx="2288951" cy="246049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Runtime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12939" y="1523793"/>
              <a:ext cx="1929907" cy="246675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Functions Programming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Interface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13874" y="4149780"/>
              <a:ext cx="4654197" cy="111206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Hosting Plans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8320" y="1973787"/>
              <a:ext cx="324484" cy="150530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Triggers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502825" y="2251884"/>
              <a:ext cx="41011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>
            <a:xfrm flipH="1">
              <a:off x="4502825" y="3392820"/>
              <a:ext cx="41011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Rectangle 18"/>
            <p:cNvSpPr/>
            <p:nvPr/>
          </p:nvSpPr>
          <p:spPr>
            <a:xfrm>
              <a:off x="2265014" y="1579071"/>
              <a:ext cx="2203569" cy="28509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 Bindings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48114" y="3628158"/>
              <a:ext cx="2220469" cy="28509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  Bindings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6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WINDOWS\TEMP\SNAGHTMLb0ae1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7" y="627737"/>
            <a:ext cx="4640034" cy="464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72" y="1728441"/>
            <a:ext cx="1059629" cy="1059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25" y="3235583"/>
            <a:ext cx="1059629" cy="1059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874" y="2603024"/>
            <a:ext cx="1059629" cy="1059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503" y="1219070"/>
            <a:ext cx="1059629" cy="1059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503" y="3662653"/>
            <a:ext cx="1059629" cy="1059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5523" y="5149352"/>
            <a:ext cx="4847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Monolithic</a:t>
            </a:r>
            <a:endParaRPr lang="en-US"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376" y="1142478"/>
            <a:ext cx="1059629" cy="10596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0156" y="5149352"/>
            <a:ext cx="4847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Microservices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008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Azure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10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to scale</a:t>
            </a:r>
            <a:endParaRPr lang="en-US" dirty="0"/>
          </a:p>
        </p:txBody>
      </p:sp>
      <p:sp>
        <p:nvSpPr>
          <p:cNvPr id="6" name="AutoShape 257"/>
          <p:cNvSpPr>
            <a:spLocks noChangeAspect="1" noChangeArrowheads="1" noTextEdit="1"/>
          </p:cNvSpPr>
          <p:nvPr/>
        </p:nvSpPr>
        <p:spPr bwMode="auto">
          <a:xfrm>
            <a:off x="813551" y="1359807"/>
            <a:ext cx="1019008" cy="352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941540" y="1606495"/>
            <a:ext cx="1548721" cy="1778651"/>
            <a:chOff x="688377" y="1671693"/>
            <a:chExt cx="978916" cy="1124250"/>
          </a:xfrm>
        </p:grpSpPr>
        <p:sp>
          <p:nvSpPr>
            <p:cNvPr id="7" name="Rectangle 260"/>
            <p:cNvSpPr>
              <a:spLocks noChangeArrowheads="1"/>
            </p:cNvSpPr>
            <p:nvPr/>
          </p:nvSpPr>
          <p:spPr bwMode="auto">
            <a:xfrm>
              <a:off x="811994" y="2456831"/>
              <a:ext cx="339112" cy="339112"/>
            </a:xfrm>
            <a:prstGeom prst="rect">
              <a:avLst/>
            </a:pr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79"/>
            <p:cNvSpPr>
              <a:spLocks noChangeArrowheads="1"/>
            </p:cNvSpPr>
            <p:nvPr/>
          </p:nvSpPr>
          <p:spPr bwMode="auto">
            <a:xfrm>
              <a:off x="688377" y="1853778"/>
              <a:ext cx="821888" cy="823559"/>
            </a:xfrm>
            <a:prstGeom prst="rect">
              <a:avLst/>
            </a:pr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0"/>
            <p:cNvSpPr>
              <a:spLocks/>
            </p:cNvSpPr>
            <p:nvPr/>
          </p:nvSpPr>
          <p:spPr bwMode="auto">
            <a:xfrm>
              <a:off x="832041" y="2000783"/>
              <a:ext cx="60138" cy="138652"/>
            </a:xfrm>
            <a:custGeom>
              <a:avLst/>
              <a:gdLst>
                <a:gd name="T0" fmla="*/ 21 w 21"/>
                <a:gd name="T1" fmla="*/ 0 h 49"/>
                <a:gd name="T2" fmla="*/ 21 w 21"/>
                <a:gd name="T3" fmla="*/ 49 h 49"/>
                <a:gd name="T4" fmla="*/ 11 w 21"/>
                <a:gd name="T5" fmla="*/ 49 h 49"/>
                <a:gd name="T6" fmla="*/ 11 w 21"/>
                <a:gd name="T7" fmla="*/ 12 h 49"/>
                <a:gd name="T8" fmla="*/ 8 w 21"/>
                <a:gd name="T9" fmla="*/ 13 h 49"/>
                <a:gd name="T10" fmla="*/ 6 w 21"/>
                <a:gd name="T11" fmla="*/ 15 h 49"/>
                <a:gd name="T12" fmla="*/ 3 w 21"/>
                <a:gd name="T13" fmla="*/ 16 h 49"/>
                <a:gd name="T14" fmla="*/ 0 w 21"/>
                <a:gd name="T15" fmla="*/ 16 h 49"/>
                <a:gd name="T16" fmla="*/ 0 w 21"/>
                <a:gd name="T17" fmla="*/ 7 h 49"/>
                <a:gd name="T18" fmla="*/ 8 w 21"/>
                <a:gd name="T19" fmla="*/ 4 h 49"/>
                <a:gd name="T20" fmla="*/ 15 w 21"/>
                <a:gd name="T21" fmla="*/ 0 h 49"/>
                <a:gd name="T22" fmla="*/ 21 w 21"/>
                <a:gd name="T2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9">
                  <a:moveTo>
                    <a:pt x="21" y="0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5"/>
                  </a:cubicBezTo>
                  <a:cubicBezTo>
                    <a:pt x="5" y="15"/>
                    <a:pt x="4" y="15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6" y="5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1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1"/>
            <p:cNvSpPr>
              <a:spLocks noEditPoints="1"/>
            </p:cNvSpPr>
            <p:nvPr/>
          </p:nvSpPr>
          <p:spPr bwMode="auto">
            <a:xfrm>
              <a:off x="940623" y="2000783"/>
              <a:ext cx="96889" cy="13865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6 h 49"/>
                <a:gd name="T4" fmla="*/ 4 w 34"/>
                <a:gd name="T5" fmla="*/ 7 h 49"/>
                <a:gd name="T6" fmla="*/ 17 w 34"/>
                <a:gd name="T7" fmla="*/ 0 h 49"/>
                <a:gd name="T8" fmla="*/ 34 w 34"/>
                <a:gd name="T9" fmla="*/ 25 h 49"/>
                <a:gd name="T10" fmla="*/ 29 w 34"/>
                <a:gd name="T11" fmla="*/ 43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5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2"/>
                    <a:pt x="0" y="26"/>
                  </a:cubicBezTo>
                  <a:cubicBezTo>
                    <a:pt x="0" y="17"/>
                    <a:pt x="1" y="11"/>
                    <a:pt x="4" y="7"/>
                  </a:cubicBezTo>
                  <a:cubicBezTo>
                    <a:pt x="7" y="3"/>
                    <a:pt x="12" y="0"/>
                    <a:pt x="17" y="0"/>
                  </a:cubicBezTo>
                  <a:cubicBezTo>
                    <a:pt x="28" y="0"/>
                    <a:pt x="34" y="8"/>
                    <a:pt x="34" y="25"/>
                  </a:cubicBezTo>
                  <a:cubicBezTo>
                    <a:pt x="34" y="33"/>
                    <a:pt x="32" y="39"/>
                    <a:pt x="29" y="43"/>
                  </a:cubicBezTo>
                  <a:cubicBezTo>
                    <a:pt x="26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2" y="8"/>
                    <a:pt x="10" y="14"/>
                    <a:pt x="10" y="25"/>
                  </a:cubicBezTo>
                  <a:cubicBezTo>
                    <a:pt x="10" y="36"/>
                    <a:pt x="12" y="41"/>
                    <a:pt x="17" y="41"/>
                  </a:cubicBezTo>
                  <a:cubicBezTo>
                    <a:pt x="21" y="41"/>
                    <a:pt x="23" y="36"/>
                    <a:pt x="23" y="25"/>
                  </a:cubicBezTo>
                  <a:cubicBezTo>
                    <a:pt x="23" y="14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2"/>
            <p:cNvSpPr>
              <a:spLocks/>
            </p:cNvSpPr>
            <p:nvPr/>
          </p:nvSpPr>
          <p:spPr bwMode="auto">
            <a:xfrm>
              <a:off x="1062570" y="2000783"/>
              <a:ext cx="60138" cy="138652"/>
            </a:xfrm>
            <a:custGeom>
              <a:avLst/>
              <a:gdLst>
                <a:gd name="T0" fmla="*/ 21 w 21"/>
                <a:gd name="T1" fmla="*/ 0 h 49"/>
                <a:gd name="T2" fmla="*/ 21 w 21"/>
                <a:gd name="T3" fmla="*/ 49 h 49"/>
                <a:gd name="T4" fmla="*/ 10 w 21"/>
                <a:gd name="T5" fmla="*/ 49 h 49"/>
                <a:gd name="T6" fmla="*/ 10 w 21"/>
                <a:gd name="T7" fmla="*/ 12 h 49"/>
                <a:gd name="T8" fmla="*/ 8 w 21"/>
                <a:gd name="T9" fmla="*/ 13 h 49"/>
                <a:gd name="T10" fmla="*/ 6 w 21"/>
                <a:gd name="T11" fmla="*/ 15 h 49"/>
                <a:gd name="T12" fmla="*/ 3 w 21"/>
                <a:gd name="T13" fmla="*/ 16 h 49"/>
                <a:gd name="T14" fmla="*/ 0 w 21"/>
                <a:gd name="T15" fmla="*/ 16 h 49"/>
                <a:gd name="T16" fmla="*/ 0 w 21"/>
                <a:gd name="T17" fmla="*/ 7 h 49"/>
                <a:gd name="T18" fmla="*/ 8 w 21"/>
                <a:gd name="T19" fmla="*/ 4 h 49"/>
                <a:gd name="T20" fmla="*/ 14 w 21"/>
                <a:gd name="T21" fmla="*/ 0 h 49"/>
                <a:gd name="T22" fmla="*/ 21 w 21"/>
                <a:gd name="T2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9">
                  <a:moveTo>
                    <a:pt x="21" y="0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5"/>
                  </a:cubicBezTo>
                  <a:cubicBezTo>
                    <a:pt x="5" y="15"/>
                    <a:pt x="4" y="15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6" y="5"/>
                    <a:pt x="8" y="4"/>
                  </a:cubicBezTo>
                  <a:cubicBezTo>
                    <a:pt x="10" y="3"/>
                    <a:pt x="12" y="2"/>
                    <a:pt x="14" y="0"/>
                  </a:cubicBezTo>
                  <a:lnTo>
                    <a:pt x="21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3"/>
            <p:cNvSpPr>
              <a:spLocks noEditPoints="1"/>
            </p:cNvSpPr>
            <p:nvPr/>
          </p:nvSpPr>
          <p:spPr bwMode="auto">
            <a:xfrm>
              <a:off x="820347" y="2194561"/>
              <a:ext cx="96889" cy="14032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5 h 49"/>
                <a:gd name="T4" fmla="*/ 4 w 34"/>
                <a:gd name="T5" fmla="*/ 7 h 49"/>
                <a:gd name="T6" fmla="*/ 18 w 34"/>
                <a:gd name="T7" fmla="*/ 0 h 49"/>
                <a:gd name="T8" fmla="*/ 34 w 34"/>
                <a:gd name="T9" fmla="*/ 24 h 49"/>
                <a:gd name="T10" fmla="*/ 30 w 34"/>
                <a:gd name="T11" fmla="*/ 43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5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1"/>
                    <a:pt x="0" y="25"/>
                  </a:cubicBezTo>
                  <a:cubicBezTo>
                    <a:pt x="0" y="17"/>
                    <a:pt x="1" y="11"/>
                    <a:pt x="4" y="7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29" y="0"/>
                    <a:pt x="34" y="8"/>
                    <a:pt x="34" y="24"/>
                  </a:cubicBezTo>
                  <a:cubicBezTo>
                    <a:pt x="34" y="32"/>
                    <a:pt x="33" y="39"/>
                    <a:pt x="30" y="43"/>
                  </a:cubicBezTo>
                  <a:cubicBezTo>
                    <a:pt x="27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3" y="8"/>
                    <a:pt x="10" y="14"/>
                    <a:pt x="10" y="25"/>
                  </a:cubicBezTo>
                  <a:cubicBezTo>
                    <a:pt x="10" y="36"/>
                    <a:pt x="13" y="41"/>
                    <a:pt x="17" y="41"/>
                  </a:cubicBezTo>
                  <a:cubicBezTo>
                    <a:pt x="21" y="41"/>
                    <a:pt x="23" y="36"/>
                    <a:pt x="23" y="25"/>
                  </a:cubicBezTo>
                  <a:cubicBezTo>
                    <a:pt x="23" y="14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4"/>
            <p:cNvSpPr>
              <a:spLocks/>
            </p:cNvSpPr>
            <p:nvPr/>
          </p:nvSpPr>
          <p:spPr bwMode="auto">
            <a:xfrm>
              <a:off x="950646" y="2194561"/>
              <a:ext cx="60138" cy="136981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48 h 48"/>
                <a:gd name="T4" fmla="*/ 10 w 21"/>
                <a:gd name="T5" fmla="*/ 48 h 48"/>
                <a:gd name="T6" fmla="*/ 10 w 21"/>
                <a:gd name="T7" fmla="*/ 12 h 48"/>
                <a:gd name="T8" fmla="*/ 8 w 21"/>
                <a:gd name="T9" fmla="*/ 13 h 48"/>
                <a:gd name="T10" fmla="*/ 6 w 21"/>
                <a:gd name="T11" fmla="*/ 14 h 48"/>
                <a:gd name="T12" fmla="*/ 3 w 21"/>
                <a:gd name="T13" fmla="*/ 15 h 48"/>
                <a:gd name="T14" fmla="*/ 0 w 21"/>
                <a:gd name="T15" fmla="*/ 16 h 48"/>
                <a:gd name="T16" fmla="*/ 0 w 21"/>
                <a:gd name="T17" fmla="*/ 7 h 48"/>
                <a:gd name="T18" fmla="*/ 8 w 21"/>
                <a:gd name="T19" fmla="*/ 4 h 48"/>
                <a:gd name="T20" fmla="*/ 14 w 21"/>
                <a:gd name="T21" fmla="*/ 0 h 48"/>
                <a:gd name="T22" fmla="*/ 21 w 21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4"/>
                  </a:cubicBezTo>
                  <a:cubicBezTo>
                    <a:pt x="5" y="15"/>
                    <a:pt x="4" y="15"/>
                    <a:pt x="3" y="15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6" y="5"/>
                    <a:pt x="8" y="4"/>
                  </a:cubicBezTo>
                  <a:cubicBezTo>
                    <a:pt x="10" y="3"/>
                    <a:pt x="13" y="1"/>
                    <a:pt x="14" y="0"/>
                  </a:cubicBezTo>
                  <a:lnTo>
                    <a:pt x="21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5"/>
            <p:cNvSpPr>
              <a:spLocks noEditPoints="1"/>
            </p:cNvSpPr>
            <p:nvPr/>
          </p:nvSpPr>
          <p:spPr bwMode="auto">
            <a:xfrm>
              <a:off x="1050877" y="2194561"/>
              <a:ext cx="96889" cy="140322"/>
            </a:xfrm>
            <a:custGeom>
              <a:avLst/>
              <a:gdLst>
                <a:gd name="T0" fmla="*/ 16 w 34"/>
                <a:gd name="T1" fmla="*/ 49 h 49"/>
                <a:gd name="T2" fmla="*/ 0 w 34"/>
                <a:gd name="T3" fmla="*/ 25 h 49"/>
                <a:gd name="T4" fmla="*/ 4 w 34"/>
                <a:gd name="T5" fmla="*/ 7 h 49"/>
                <a:gd name="T6" fmla="*/ 17 w 34"/>
                <a:gd name="T7" fmla="*/ 0 h 49"/>
                <a:gd name="T8" fmla="*/ 34 w 34"/>
                <a:gd name="T9" fmla="*/ 24 h 49"/>
                <a:gd name="T10" fmla="*/ 29 w 34"/>
                <a:gd name="T11" fmla="*/ 43 h 49"/>
                <a:gd name="T12" fmla="*/ 16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5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6" y="49"/>
                  </a:moveTo>
                  <a:cubicBezTo>
                    <a:pt x="5" y="49"/>
                    <a:pt x="0" y="41"/>
                    <a:pt x="0" y="25"/>
                  </a:cubicBezTo>
                  <a:cubicBezTo>
                    <a:pt x="0" y="17"/>
                    <a:pt x="1" y="11"/>
                    <a:pt x="4" y="7"/>
                  </a:cubicBezTo>
                  <a:cubicBezTo>
                    <a:pt x="7" y="2"/>
                    <a:pt x="12" y="0"/>
                    <a:pt x="17" y="0"/>
                  </a:cubicBezTo>
                  <a:cubicBezTo>
                    <a:pt x="28" y="0"/>
                    <a:pt x="34" y="8"/>
                    <a:pt x="34" y="24"/>
                  </a:cubicBezTo>
                  <a:cubicBezTo>
                    <a:pt x="34" y="32"/>
                    <a:pt x="32" y="39"/>
                    <a:pt x="29" y="43"/>
                  </a:cubicBezTo>
                  <a:cubicBezTo>
                    <a:pt x="26" y="47"/>
                    <a:pt x="22" y="49"/>
                    <a:pt x="16" y="49"/>
                  </a:cubicBezTo>
                  <a:close/>
                  <a:moveTo>
                    <a:pt x="17" y="8"/>
                  </a:moveTo>
                  <a:cubicBezTo>
                    <a:pt x="12" y="8"/>
                    <a:pt x="10" y="14"/>
                    <a:pt x="10" y="25"/>
                  </a:cubicBezTo>
                  <a:cubicBezTo>
                    <a:pt x="10" y="36"/>
                    <a:pt x="12" y="41"/>
                    <a:pt x="17" y="41"/>
                  </a:cubicBezTo>
                  <a:cubicBezTo>
                    <a:pt x="21" y="41"/>
                    <a:pt x="23" y="36"/>
                    <a:pt x="23" y="25"/>
                  </a:cubicBezTo>
                  <a:cubicBezTo>
                    <a:pt x="23" y="14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6"/>
            <p:cNvSpPr>
              <a:spLocks noEditPoints="1"/>
            </p:cNvSpPr>
            <p:nvPr/>
          </p:nvSpPr>
          <p:spPr bwMode="auto">
            <a:xfrm>
              <a:off x="820347" y="2388340"/>
              <a:ext cx="96889" cy="14032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5 h 49"/>
                <a:gd name="T4" fmla="*/ 4 w 34"/>
                <a:gd name="T5" fmla="*/ 6 h 49"/>
                <a:gd name="T6" fmla="*/ 18 w 34"/>
                <a:gd name="T7" fmla="*/ 0 h 49"/>
                <a:gd name="T8" fmla="*/ 34 w 34"/>
                <a:gd name="T9" fmla="*/ 24 h 49"/>
                <a:gd name="T10" fmla="*/ 30 w 34"/>
                <a:gd name="T11" fmla="*/ 42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4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1"/>
                    <a:pt x="0" y="25"/>
                  </a:cubicBezTo>
                  <a:cubicBezTo>
                    <a:pt x="0" y="17"/>
                    <a:pt x="1" y="11"/>
                    <a:pt x="4" y="6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29" y="0"/>
                    <a:pt x="34" y="8"/>
                    <a:pt x="34" y="24"/>
                  </a:cubicBezTo>
                  <a:cubicBezTo>
                    <a:pt x="34" y="32"/>
                    <a:pt x="33" y="38"/>
                    <a:pt x="30" y="42"/>
                  </a:cubicBezTo>
                  <a:cubicBezTo>
                    <a:pt x="27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3" y="8"/>
                    <a:pt x="10" y="14"/>
                    <a:pt x="10" y="25"/>
                  </a:cubicBezTo>
                  <a:cubicBezTo>
                    <a:pt x="10" y="36"/>
                    <a:pt x="13" y="41"/>
                    <a:pt x="17" y="41"/>
                  </a:cubicBezTo>
                  <a:cubicBezTo>
                    <a:pt x="21" y="41"/>
                    <a:pt x="23" y="35"/>
                    <a:pt x="23" y="24"/>
                  </a:cubicBezTo>
                  <a:cubicBezTo>
                    <a:pt x="23" y="13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7"/>
            <p:cNvSpPr>
              <a:spLocks noEditPoints="1"/>
            </p:cNvSpPr>
            <p:nvPr/>
          </p:nvSpPr>
          <p:spPr bwMode="auto">
            <a:xfrm>
              <a:off x="940623" y="2388340"/>
              <a:ext cx="96889" cy="14032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5 h 49"/>
                <a:gd name="T4" fmla="*/ 4 w 34"/>
                <a:gd name="T5" fmla="*/ 6 h 49"/>
                <a:gd name="T6" fmla="*/ 17 w 34"/>
                <a:gd name="T7" fmla="*/ 0 h 49"/>
                <a:gd name="T8" fmla="*/ 34 w 34"/>
                <a:gd name="T9" fmla="*/ 24 h 49"/>
                <a:gd name="T10" fmla="*/ 29 w 34"/>
                <a:gd name="T11" fmla="*/ 42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4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1"/>
                    <a:pt x="0" y="25"/>
                  </a:cubicBezTo>
                  <a:cubicBezTo>
                    <a:pt x="0" y="17"/>
                    <a:pt x="1" y="11"/>
                    <a:pt x="4" y="6"/>
                  </a:cubicBezTo>
                  <a:cubicBezTo>
                    <a:pt x="7" y="2"/>
                    <a:pt x="12" y="0"/>
                    <a:pt x="17" y="0"/>
                  </a:cubicBezTo>
                  <a:cubicBezTo>
                    <a:pt x="28" y="0"/>
                    <a:pt x="34" y="8"/>
                    <a:pt x="34" y="24"/>
                  </a:cubicBezTo>
                  <a:cubicBezTo>
                    <a:pt x="34" y="32"/>
                    <a:pt x="32" y="38"/>
                    <a:pt x="29" y="42"/>
                  </a:cubicBezTo>
                  <a:cubicBezTo>
                    <a:pt x="26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2" y="8"/>
                    <a:pt x="10" y="14"/>
                    <a:pt x="10" y="25"/>
                  </a:cubicBezTo>
                  <a:cubicBezTo>
                    <a:pt x="10" y="36"/>
                    <a:pt x="12" y="41"/>
                    <a:pt x="17" y="41"/>
                  </a:cubicBezTo>
                  <a:cubicBezTo>
                    <a:pt x="21" y="41"/>
                    <a:pt x="23" y="35"/>
                    <a:pt x="23" y="24"/>
                  </a:cubicBezTo>
                  <a:cubicBezTo>
                    <a:pt x="23" y="13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8"/>
            <p:cNvSpPr>
              <a:spLocks/>
            </p:cNvSpPr>
            <p:nvPr/>
          </p:nvSpPr>
          <p:spPr bwMode="auto">
            <a:xfrm>
              <a:off x="1062570" y="2388340"/>
              <a:ext cx="60138" cy="136981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48 h 48"/>
                <a:gd name="T4" fmla="*/ 10 w 21"/>
                <a:gd name="T5" fmla="*/ 48 h 48"/>
                <a:gd name="T6" fmla="*/ 10 w 21"/>
                <a:gd name="T7" fmla="*/ 11 h 48"/>
                <a:gd name="T8" fmla="*/ 8 w 21"/>
                <a:gd name="T9" fmla="*/ 13 h 48"/>
                <a:gd name="T10" fmla="*/ 6 w 21"/>
                <a:gd name="T11" fmla="*/ 14 h 48"/>
                <a:gd name="T12" fmla="*/ 3 w 21"/>
                <a:gd name="T13" fmla="*/ 15 h 48"/>
                <a:gd name="T14" fmla="*/ 0 w 21"/>
                <a:gd name="T15" fmla="*/ 16 h 48"/>
                <a:gd name="T16" fmla="*/ 0 w 21"/>
                <a:gd name="T17" fmla="*/ 7 h 48"/>
                <a:gd name="T18" fmla="*/ 8 w 21"/>
                <a:gd name="T19" fmla="*/ 4 h 48"/>
                <a:gd name="T20" fmla="*/ 14 w 21"/>
                <a:gd name="T21" fmla="*/ 0 h 48"/>
                <a:gd name="T22" fmla="*/ 21 w 21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8" y="13"/>
                  </a:cubicBezTo>
                  <a:cubicBezTo>
                    <a:pt x="8" y="13"/>
                    <a:pt x="7" y="14"/>
                    <a:pt x="6" y="14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6" y="5"/>
                    <a:pt x="8" y="4"/>
                  </a:cubicBezTo>
                  <a:cubicBezTo>
                    <a:pt x="10" y="2"/>
                    <a:pt x="12" y="1"/>
                    <a:pt x="14" y="0"/>
                  </a:cubicBezTo>
                  <a:lnTo>
                    <a:pt x="21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89"/>
            <p:cNvSpPr>
              <a:spLocks/>
            </p:cNvSpPr>
            <p:nvPr/>
          </p:nvSpPr>
          <p:spPr bwMode="auto">
            <a:xfrm>
              <a:off x="1296441" y="2000783"/>
              <a:ext cx="60138" cy="138652"/>
            </a:xfrm>
            <a:custGeom>
              <a:avLst/>
              <a:gdLst>
                <a:gd name="T0" fmla="*/ 21 w 21"/>
                <a:gd name="T1" fmla="*/ 0 h 49"/>
                <a:gd name="T2" fmla="*/ 21 w 21"/>
                <a:gd name="T3" fmla="*/ 49 h 49"/>
                <a:gd name="T4" fmla="*/ 10 w 21"/>
                <a:gd name="T5" fmla="*/ 49 h 49"/>
                <a:gd name="T6" fmla="*/ 10 w 21"/>
                <a:gd name="T7" fmla="*/ 12 h 49"/>
                <a:gd name="T8" fmla="*/ 8 w 21"/>
                <a:gd name="T9" fmla="*/ 13 h 49"/>
                <a:gd name="T10" fmla="*/ 6 w 21"/>
                <a:gd name="T11" fmla="*/ 15 h 49"/>
                <a:gd name="T12" fmla="*/ 3 w 21"/>
                <a:gd name="T13" fmla="*/ 16 h 49"/>
                <a:gd name="T14" fmla="*/ 0 w 21"/>
                <a:gd name="T15" fmla="*/ 16 h 49"/>
                <a:gd name="T16" fmla="*/ 0 w 21"/>
                <a:gd name="T17" fmla="*/ 7 h 49"/>
                <a:gd name="T18" fmla="*/ 8 w 21"/>
                <a:gd name="T19" fmla="*/ 4 h 49"/>
                <a:gd name="T20" fmla="*/ 15 w 21"/>
                <a:gd name="T21" fmla="*/ 0 h 49"/>
                <a:gd name="T22" fmla="*/ 21 w 21"/>
                <a:gd name="T2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9">
                  <a:moveTo>
                    <a:pt x="21" y="0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5"/>
                  </a:cubicBezTo>
                  <a:cubicBezTo>
                    <a:pt x="5" y="15"/>
                    <a:pt x="4" y="15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6" y="5"/>
                    <a:pt x="8" y="4"/>
                  </a:cubicBezTo>
                  <a:cubicBezTo>
                    <a:pt x="10" y="3"/>
                    <a:pt x="13" y="2"/>
                    <a:pt x="15" y="0"/>
                  </a:cubicBezTo>
                  <a:lnTo>
                    <a:pt x="21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90"/>
            <p:cNvSpPr>
              <a:spLocks noEditPoints="1"/>
            </p:cNvSpPr>
            <p:nvPr/>
          </p:nvSpPr>
          <p:spPr bwMode="auto">
            <a:xfrm>
              <a:off x="1284747" y="2194561"/>
              <a:ext cx="96889" cy="14032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5 h 49"/>
                <a:gd name="T4" fmla="*/ 4 w 34"/>
                <a:gd name="T5" fmla="*/ 7 h 49"/>
                <a:gd name="T6" fmla="*/ 17 w 34"/>
                <a:gd name="T7" fmla="*/ 0 h 49"/>
                <a:gd name="T8" fmla="*/ 34 w 34"/>
                <a:gd name="T9" fmla="*/ 24 h 49"/>
                <a:gd name="T10" fmla="*/ 29 w 34"/>
                <a:gd name="T11" fmla="*/ 43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5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1"/>
                    <a:pt x="0" y="25"/>
                  </a:cubicBezTo>
                  <a:cubicBezTo>
                    <a:pt x="0" y="17"/>
                    <a:pt x="1" y="11"/>
                    <a:pt x="4" y="7"/>
                  </a:cubicBezTo>
                  <a:cubicBezTo>
                    <a:pt x="7" y="2"/>
                    <a:pt x="12" y="0"/>
                    <a:pt x="17" y="0"/>
                  </a:cubicBezTo>
                  <a:cubicBezTo>
                    <a:pt x="28" y="0"/>
                    <a:pt x="34" y="8"/>
                    <a:pt x="34" y="24"/>
                  </a:cubicBezTo>
                  <a:cubicBezTo>
                    <a:pt x="34" y="32"/>
                    <a:pt x="32" y="39"/>
                    <a:pt x="29" y="43"/>
                  </a:cubicBezTo>
                  <a:cubicBezTo>
                    <a:pt x="26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2" y="8"/>
                    <a:pt x="10" y="14"/>
                    <a:pt x="10" y="25"/>
                  </a:cubicBezTo>
                  <a:cubicBezTo>
                    <a:pt x="10" y="36"/>
                    <a:pt x="12" y="41"/>
                    <a:pt x="17" y="41"/>
                  </a:cubicBezTo>
                  <a:cubicBezTo>
                    <a:pt x="21" y="41"/>
                    <a:pt x="23" y="36"/>
                    <a:pt x="23" y="25"/>
                  </a:cubicBezTo>
                  <a:cubicBezTo>
                    <a:pt x="23" y="14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1"/>
            <p:cNvSpPr>
              <a:spLocks noEditPoints="1"/>
            </p:cNvSpPr>
            <p:nvPr/>
          </p:nvSpPr>
          <p:spPr bwMode="auto">
            <a:xfrm>
              <a:off x="1284747" y="2388340"/>
              <a:ext cx="96889" cy="14032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5 h 49"/>
                <a:gd name="T4" fmla="*/ 4 w 34"/>
                <a:gd name="T5" fmla="*/ 6 h 49"/>
                <a:gd name="T6" fmla="*/ 17 w 34"/>
                <a:gd name="T7" fmla="*/ 0 h 49"/>
                <a:gd name="T8" fmla="*/ 34 w 34"/>
                <a:gd name="T9" fmla="*/ 24 h 49"/>
                <a:gd name="T10" fmla="*/ 29 w 34"/>
                <a:gd name="T11" fmla="*/ 42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4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1"/>
                    <a:pt x="0" y="25"/>
                  </a:cubicBezTo>
                  <a:cubicBezTo>
                    <a:pt x="0" y="17"/>
                    <a:pt x="1" y="11"/>
                    <a:pt x="4" y="6"/>
                  </a:cubicBezTo>
                  <a:cubicBezTo>
                    <a:pt x="7" y="2"/>
                    <a:pt x="12" y="0"/>
                    <a:pt x="17" y="0"/>
                  </a:cubicBezTo>
                  <a:cubicBezTo>
                    <a:pt x="28" y="0"/>
                    <a:pt x="34" y="8"/>
                    <a:pt x="34" y="24"/>
                  </a:cubicBezTo>
                  <a:cubicBezTo>
                    <a:pt x="34" y="32"/>
                    <a:pt x="32" y="38"/>
                    <a:pt x="29" y="42"/>
                  </a:cubicBezTo>
                  <a:cubicBezTo>
                    <a:pt x="26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2" y="8"/>
                    <a:pt x="10" y="14"/>
                    <a:pt x="10" y="25"/>
                  </a:cubicBezTo>
                  <a:cubicBezTo>
                    <a:pt x="10" y="36"/>
                    <a:pt x="12" y="41"/>
                    <a:pt x="17" y="41"/>
                  </a:cubicBezTo>
                  <a:cubicBezTo>
                    <a:pt x="21" y="41"/>
                    <a:pt x="23" y="35"/>
                    <a:pt x="23" y="24"/>
                  </a:cubicBezTo>
                  <a:cubicBezTo>
                    <a:pt x="23" y="13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2"/>
            <p:cNvSpPr>
              <a:spLocks noEditPoints="1"/>
            </p:cNvSpPr>
            <p:nvPr/>
          </p:nvSpPr>
          <p:spPr bwMode="auto">
            <a:xfrm>
              <a:off x="1166142" y="2000783"/>
              <a:ext cx="96889" cy="13865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6 h 49"/>
                <a:gd name="T4" fmla="*/ 4 w 34"/>
                <a:gd name="T5" fmla="*/ 7 h 49"/>
                <a:gd name="T6" fmla="*/ 18 w 34"/>
                <a:gd name="T7" fmla="*/ 0 h 49"/>
                <a:gd name="T8" fmla="*/ 34 w 34"/>
                <a:gd name="T9" fmla="*/ 25 h 49"/>
                <a:gd name="T10" fmla="*/ 30 w 34"/>
                <a:gd name="T11" fmla="*/ 43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5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2"/>
                    <a:pt x="0" y="26"/>
                  </a:cubicBezTo>
                  <a:cubicBezTo>
                    <a:pt x="0" y="17"/>
                    <a:pt x="1" y="11"/>
                    <a:pt x="4" y="7"/>
                  </a:cubicBezTo>
                  <a:cubicBezTo>
                    <a:pt x="7" y="3"/>
                    <a:pt x="12" y="0"/>
                    <a:pt x="18" y="0"/>
                  </a:cubicBezTo>
                  <a:cubicBezTo>
                    <a:pt x="29" y="0"/>
                    <a:pt x="34" y="8"/>
                    <a:pt x="34" y="25"/>
                  </a:cubicBezTo>
                  <a:cubicBezTo>
                    <a:pt x="34" y="33"/>
                    <a:pt x="33" y="39"/>
                    <a:pt x="30" y="43"/>
                  </a:cubicBezTo>
                  <a:cubicBezTo>
                    <a:pt x="27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3" y="8"/>
                    <a:pt x="10" y="14"/>
                    <a:pt x="10" y="25"/>
                  </a:cubicBezTo>
                  <a:cubicBezTo>
                    <a:pt x="10" y="36"/>
                    <a:pt x="13" y="41"/>
                    <a:pt x="17" y="41"/>
                  </a:cubicBezTo>
                  <a:cubicBezTo>
                    <a:pt x="21" y="41"/>
                    <a:pt x="23" y="36"/>
                    <a:pt x="23" y="25"/>
                  </a:cubicBezTo>
                  <a:cubicBezTo>
                    <a:pt x="23" y="14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93"/>
            <p:cNvSpPr>
              <a:spLocks/>
            </p:cNvSpPr>
            <p:nvPr/>
          </p:nvSpPr>
          <p:spPr bwMode="auto">
            <a:xfrm>
              <a:off x="1176165" y="2194561"/>
              <a:ext cx="60138" cy="136981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48 h 48"/>
                <a:gd name="T4" fmla="*/ 11 w 21"/>
                <a:gd name="T5" fmla="*/ 48 h 48"/>
                <a:gd name="T6" fmla="*/ 11 w 21"/>
                <a:gd name="T7" fmla="*/ 12 h 48"/>
                <a:gd name="T8" fmla="*/ 9 w 21"/>
                <a:gd name="T9" fmla="*/ 13 h 48"/>
                <a:gd name="T10" fmla="*/ 6 w 21"/>
                <a:gd name="T11" fmla="*/ 14 h 48"/>
                <a:gd name="T12" fmla="*/ 3 w 21"/>
                <a:gd name="T13" fmla="*/ 15 h 48"/>
                <a:gd name="T14" fmla="*/ 0 w 21"/>
                <a:gd name="T15" fmla="*/ 16 h 48"/>
                <a:gd name="T16" fmla="*/ 0 w 21"/>
                <a:gd name="T17" fmla="*/ 7 h 48"/>
                <a:gd name="T18" fmla="*/ 8 w 21"/>
                <a:gd name="T19" fmla="*/ 4 h 48"/>
                <a:gd name="T20" fmla="*/ 15 w 21"/>
                <a:gd name="T21" fmla="*/ 0 h 48"/>
                <a:gd name="T22" fmla="*/ 21 w 21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3"/>
                    <a:pt x="9" y="13"/>
                  </a:cubicBezTo>
                  <a:cubicBezTo>
                    <a:pt x="8" y="14"/>
                    <a:pt x="7" y="14"/>
                    <a:pt x="6" y="14"/>
                  </a:cubicBezTo>
                  <a:cubicBezTo>
                    <a:pt x="5" y="15"/>
                    <a:pt x="4" y="15"/>
                    <a:pt x="3" y="15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6" y="5"/>
                    <a:pt x="8" y="4"/>
                  </a:cubicBezTo>
                  <a:cubicBezTo>
                    <a:pt x="11" y="3"/>
                    <a:pt x="13" y="1"/>
                    <a:pt x="15" y="0"/>
                  </a:cubicBezTo>
                  <a:lnTo>
                    <a:pt x="21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94"/>
            <p:cNvSpPr>
              <a:spLocks noEditPoints="1"/>
            </p:cNvSpPr>
            <p:nvPr/>
          </p:nvSpPr>
          <p:spPr bwMode="auto">
            <a:xfrm>
              <a:off x="1166142" y="2388340"/>
              <a:ext cx="96889" cy="14032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5 h 49"/>
                <a:gd name="T4" fmla="*/ 4 w 34"/>
                <a:gd name="T5" fmla="*/ 6 h 49"/>
                <a:gd name="T6" fmla="*/ 18 w 34"/>
                <a:gd name="T7" fmla="*/ 0 h 49"/>
                <a:gd name="T8" fmla="*/ 34 w 34"/>
                <a:gd name="T9" fmla="*/ 24 h 49"/>
                <a:gd name="T10" fmla="*/ 30 w 34"/>
                <a:gd name="T11" fmla="*/ 42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4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1"/>
                    <a:pt x="0" y="25"/>
                  </a:cubicBezTo>
                  <a:cubicBezTo>
                    <a:pt x="0" y="17"/>
                    <a:pt x="1" y="11"/>
                    <a:pt x="4" y="6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29" y="0"/>
                    <a:pt x="34" y="8"/>
                    <a:pt x="34" y="24"/>
                  </a:cubicBezTo>
                  <a:cubicBezTo>
                    <a:pt x="34" y="32"/>
                    <a:pt x="33" y="38"/>
                    <a:pt x="30" y="42"/>
                  </a:cubicBezTo>
                  <a:cubicBezTo>
                    <a:pt x="27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3" y="8"/>
                    <a:pt x="10" y="14"/>
                    <a:pt x="10" y="25"/>
                  </a:cubicBezTo>
                  <a:cubicBezTo>
                    <a:pt x="10" y="36"/>
                    <a:pt x="13" y="41"/>
                    <a:pt x="17" y="41"/>
                  </a:cubicBezTo>
                  <a:cubicBezTo>
                    <a:pt x="21" y="41"/>
                    <a:pt x="23" y="35"/>
                    <a:pt x="23" y="24"/>
                  </a:cubicBezTo>
                  <a:cubicBezTo>
                    <a:pt x="23" y="13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343"/>
            <p:cNvSpPr>
              <a:spLocks noChangeArrowheads="1"/>
            </p:cNvSpPr>
            <p:nvPr/>
          </p:nvSpPr>
          <p:spPr bwMode="auto">
            <a:xfrm>
              <a:off x="1303123" y="1671693"/>
              <a:ext cx="364170" cy="365841"/>
            </a:xfrm>
            <a:prstGeom prst="rect">
              <a:avLst/>
            </a:pr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44"/>
            <p:cNvSpPr>
              <a:spLocks/>
            </p:cNvSpPr>
            <p:nvPr/>
          </p:nvSpPr>
          <p:spPr bwMode="auto">
            <a:xfrm>
              <a:off x="1364932" y="1736843"/>
              <a:ext cx="28399" cy="60138"/>
            </a:xfrm>
            <a:custGeom>
              <a:avLst/>
              <a:gdLst>
                <a:gd name="T0" fmla="*/ 10 w 10"/>
                <a:gd name="T1" fmla="*/ 0 h 21"/>
                <a:gd name="T2" fmla="*/ 10 w 10"/>
                <a:gd name="T3" fmla="*/ 21 h 21"/>
                <a:gd name="T4" fmla="*/ 5 w 10"/>
                <a:gd name="T5" fmla="*/ 21 h 21"/>
                <a:gd name="T6" fmla="*/ 5 w 10"/>
                <a:gd name="T7" fmla="*/ 5 h 21"/>
                <a:gd name="T8" fmla="*/ 4 w 10"/>
                <a:gd name="T9" fmla="*/ 5 h 21"/>
                <a:gd name="T10" fmla="*/ 3 w 10"/>
                <a:gd name="T11" fmla="*/ 6 h 21"/>
                <a:gd name="T12" fmla="*/ 2 w 10"/>
                <a:gd name="T13" fmla="*/ 6 h 21"/>
                <a:gd name="T14" fmla="*/ 0 w 10"/>
                <a:gd name="T15" fmla="*/ 7 h 21"/>
                <a:gd name="T16" fmla="*/ 0 w 10"/>
                <a:gd name="T17" fmla="*/ 3 h 21"/>
                <a:gd name="T18" fmla="*/ 4 w 10"/>
                <a:gd name="T19" fmla="*/ 1 h 21"/>
                <a:gd name="T20" fmla="*/ 7 w 10"/>
                <a:gd name="T21" fmla="*/ 0 h 21"/>
                <a:gd name="T22" fmla="*/ 10 w 10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1">
                  <a:moveTo>
                    <a:pt x="10" y="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45"/>
            <p:cNvSpPr>
              <a:spLocks noEditPoints="1"/>
            </p:cNvSpPr>
            <p:nvPr/>
          </p:nvSpPr>
          <p:spPr bwMode="auto">
            <a:xfrm>
              <a:off x="1413376" y="1736843"/>
              <a:ext cx="43433" cy="60138"/>
            </a:xfrm>
            <a:custGeom>
              <a:avLst/>
              <a:gdLst>
                <a:gd name="T0" fmla="*/ 7 w 15"/>
                <a:gd name="T1" fmla="*/ 21 h 21"/>
                <a:gd name="T2" fmla="*/ 0 w 15"/>
                <a:gd name="T3" fmla="*/ 11 h 21"/>
                <a:gd name="T4" fmla="*/ 2 w 15"/>
                <a:gd name="T5" fmla="*/ 3 h 21"/>
                <a:gd name="T6" fmla="*/ 8 w 15"/>
                <a:gd name="T7" fmla="*/ 0 h 21"/>
                <a:gd name="T8" fmla="*/ 15 w 15"/>
                <a:gd name="T9" fmla="*/ 10 h 21"/>
                <a:gd name="T10" fmla="*/ 13 w 15"/>
                <a:gd name="T11" fmla="*/ 19 h 21"/>
                <a:gd name="T12" fmla="*/ 7 w 15"/>
                <a:gd name="T13" fmla="*/ 21 h 21"/>
                <a:gd name="T14" fmla="*/ 8 w 15"/>
                <a:gd name="T15" fmla="*/ 3 h 21"/>
                <a:gd name="T16" fmla="*/ 5 w 15"/>
                <a:gd name="T17" fmla="*/ 11 h 21"/>
                <a:gd name="T18" fmla="*/ 8 w 15"/>
                <a:gd name="T19" fmla="*/ 18 h 21"/>
                <a:gd name="T20" fmla="*/ 10 w 15"/>
                <a:gd name="T21" fmla="*/ 11 h 21"/>
                <a:gd name="T22" fmla="*/ 8 w 15"/>
                <a:gd name="T2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1">
                  <a:moveTo>
                    <a:pt x="7" y="21"/>
                  </a:moveTo>
                  <a:cubicBezTo>
                    <a:pt x="2" y="21"/>
                    <a:pt x="0" y="18"/>
                    <a:pt x="0" y="11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3"/>
                    <a:pt x="15" y="10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0"/>
                    <a:pt x="10" y="21"/>
                    <a:pt x="7" y="21"/>
                  </a:cubicBezTo>
                  <a:close/>
                  <a:moveTo>
                    <a:pt x="8" y="3"/>
                  </a:moveTo>
                  <a:cubicBezTo>
                    <a:pt x="6" y="3"/>
                    <a:pt x="5" y="6"/>
                    <a:pt x="5" y="11"/>
                  </a:cubicBezTo>
                  <a:cubicBezTo>
                    <a:pt x="5" y="15"/>
                    <a:pt x="6" y="18"/>
                    <a:pt x="8" y="18"/>
                  </a:cubicBezTo>
                  <a:cubicBezTo>
                    <a:pt x="10" y="18"/>
                    <a:pt x="10" y="15"/>
                    <a:pt x="10" y="11"/>
                  </a:cubicBezTo>
                  <a:cubicBezTo>
                    <a:pt x="10" y="6"/>
                    <a:pt x="10" y="3"/>
                    <a:pt x="8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46"/>
            <p:cNvSpPr>
              <a:spLocks/>
            </p:cNvSpPr>
            <p:nvPr/>
          </p:nvSpPr>
          <p:spPr bwMode="auto">
            <a:xfrm>
              <a:off x="1468503" y="1736843"/>
              <a:ext cx="2505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5 w 9"/>
                <a:gd name="T5" fmla="*/ 21 h 21"/>
                <a:gd name="T6" fmla="*/ 5 w 9"/>
                <a:gd name="T7" fmla="*/ 5 h 21"/>
                <a:gd name="T8" fmla="*/ 4 w 9"/>
                <a:gd name="T9" fmla="*/ 5 h 21"/>
                <a:gd name="T10" fmla="*/ 3 w 9"/>
                <a:gd name="T11" fmla="*/ 6 h 21"/>
                <a:gd name="T12" fmla="*/ 2 w 9"/>
                <a:gd name="T13" fmla="*/ 6 h 21"/>
                <a:gd name="T14" fmla="*/ 0 w 9"/>
                <a:gd name="T15" fmla="*/ 7 h 21"/>
                <a:gd name="T16" fmla="*/ 0 w 9"/>
                <a:gd name="T17" fmla="*/ 3 h 21"/>
                <a:gd name="T18" fmla="*/ 4 w 9"/>
                <a:gd name="T19" fmla="*/ 1 h 21"/>
                <a:gd name="T20" fmla="*/ 7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7"/>
            <p:cNvSpPr>
              <a:spLocks noEditPoints="1"/>
            </p:cNvSpPr>
            <p:nvPr/>
          </p:nvSpPr>
          <p:spPr bwMode="auto">
            <a:xfrm>
              <a:off x="1359920" y="1823709"/>
              <a:ext cx="45104" cy="61809"/>
            </a:xfrm>
            <a:custGeom>
              <a:avLst/>
              <a:gdLst>
                <a:gd name="T0" fmla="*/ 8 w 16"/>
                <a:gd name="T1" fmla="*/ 22 h 22"/>
                <a:gd name="T2" fmla="*/ 0 w 16"/>
                <a:gd name="T3" fmla="*/ 11 h 22"/>
                <a:gd name="T4" fmla="*/ 2 w 16"/>
                <a:gd name="T5" fmla="*/ 3 h 22"/>
                <a:gd name="T6" fmla="*/ 8 w 16"/>
                <a:gd name="T7" fmla="*/ 0 h 22"/>
                <a:gd name="T8" fmla="*/ 16 w 16"/>
                <a:gd name="T9" fmla="*/ 10 h 22"/>
                <a:gd name="T10" fmla="*/ 14 w 16"/>
                <a:gd name="T11" fmla="*/ 19 h 22"/>
                <a:gd name="T12" fmla="*/ 8 w 16"/>
                <a:gd name="T13" fmla="*/ 22 h 22"/>
                <a:gd name="T14" fmla="*/ 8 w 16"/>
                <a:gd name="T15" fmla="*/ 3 h 22"/>
                <a:gd name="T16" fmla="*/ 5 w 16"/>
                <a:gd name="T17" fmla="*/ 11 h 22"/>
                <a:gd name="T18" fmla="*/ 8 w 16"/>
                <a:gd name="T19" fmla="*/ 18 h 22"/>
                <a:gd name="T20" fmla="*/ 11 w 16"/>
                <a:gd name="T21" fmla="*/ 11 h 22"/>
                <a:gd name="T22" fmla="*/ 8 w 16"/>
                <a:gd name="T2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3" y="0"/>
                    <a:pt x="16" y="3"/>
                    <a:pt x="16" y="10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3"/>
                  </a:moveTo>
                  <a:cubicBezTo>
                    <a:pt x="6" y="3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3"/>
                    <a:pt x="8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8"/>
            <p:cNvSpPr>
              <a:spLocks/>
            </p:cNvSpPr>
            <p:nvPr/>
          </p:nvSpPr>
          <p:spPr bwMode="auto">
            <a:xfrm>
              <a:off x="1420058" y="1823709"/>
              <a:ext cx="2505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4 w 9"/>
                <a:gd name="T5" fmla="*/ 21 h 21"/>
                <a:gd name="T6" fmla="*/ 4 w 9"/>
                <a:gd name="T7" fmla="*/ 5 h 21"/>
                <a:gd name="T8" fmla="*/ 4 w 9"/>
                <a:gd name="T9" fmla="*/ 5 h 21"/>
                <a:gd name="T10" fmla="*/ 2 w 9"/>
                <a:gd name="T11" fmla="*/ 6 h 21"/>
                <a:gd name="T12" fmla="*/ 1 w 9"/>
                <a:gd name="T13" fmla="*/ 6 h 21"/>
                <a:gd name="T14" fmla="*/ 0 w 9"/>
                <a:gd name="T15" fmla="*/ 7 h 21"/>
                <a:gd name="T16" fmla="*/ 0 w 9"/>
                <a:gd name="T17" fmla="*/ 3 h 21"/>
                <a:gd name="T18" fmla="*/ 3 w 9"/>
                <a:gd name="T19" fmla="*/ 1 h 21"/>
                <a:gd name="T20" fmla="*/ 6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2" y="6"/>
                    <a:pt x="1" y="6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9"/>
            <p:cNvSpPr>
              <a:spLocks noEditPoints="1"/>
            </p:cNvSpPr>
            <p:nvPr/>
          </p:nvSpPr>
          <p:spPr bwMode="auto">
            <a:xfrm>
              <a:off x="1461821" y="1823709"/>
              <a:ext cx="43433" cy="61809"/>
            </a:xfrm>
            <a:custGeom>
              <a:avLst/>
              <a:gdLst>
                <a:gd name="T0" fmla="*/ 8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0 h 22"/>
                <a:gd name="T10" fmla="*/ 13 w 15"/>
                <a:gd name="T11" fmla="*/ 19 h 22"/>
                <a:gd name="T12" fmla="*/ 8 w 15"/>
                <a:gd name="T13" fmla="*/ 22 h 22"/>
                <a:gd name="T14" fmla="*/ 8 w 15"/>
                <a:gd name="T15" fmla="*/ 3 h 22"/>
                <a:gd name="T16" fmla="*/ 5 w 15"/>
                <a:gd name="T17" fmla="*/ 11 h 22"/>
                <a:gd name="T18" fmla="*/ 8 w 15"/>
                <a:gd name="T19" fmla="*/ 18 h 22"/>
                <a:gd name="T20" fmla="*/ 11 w 15"/>
                <a:gd name="T21" fmla="*/ 11 h 22"/>
                <a:gd name="T22" fmla="*/ 8 w 15"/>
                <a:gd name="T2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3" y="0"/>
                    <a:pt x="15" y="3"/>
                    <a:pt x="15" y="10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3"/>
                  </a:moveTo>
                  <a:cubicBezTo>
                    <a:pt x="6" y="3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3"/>
                    <a:pt x="8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50"/>
            <p:cNvSpPr>
              <a:spLocks noEditPoints="1"/>
            </p:cNvSpPr>
            <p:nvPr/>
          </p:nvSpPr>
          <p:spPr bwMode="auto">
            <a:xfrm>
              <a:off x="1359920" y="1908905"/>
              <a:ext cx="45104" cy="61809"/>
            </a:xfrm>
            <a:custGeom>
              <a:avLst/>
              <a:gdLst>
                <a:gd name="T0" fmla="*/ 8 w 16"/>
                <a:gd name="T1" fmla="*/ 22 h 22"/>
                <a:gd name="T2" fmla="*/ 0 w 16"/>
                <a:gd name="T3" fmla="*/ 11 h 22"/>
                <a:gd name="T4" fmla="*/ 2 w 16"/>
                <a:gd name="T5" fmla="*/ 3 h 22"/>
                <a:gd name="T6" fmla="*/ 8 w 16"/>
                <a:gd name="T7" fmla="*/ 0 h 22"/>
                <a:gd name="T8" fmla="*/ 16 w 16"/>
                <a:gd name="T9" fmla="*/ 11 h 22"/>
                <a:gd name="T10" fmla="*/ 14 w 16"/>
                <a:gd name="T11" fmla="*/ 19 h 22"/>
                <a:gd name="T12" fmla="*/ 8 w 16"/>
                <a:gd name="T13" fmla="*/ 22 h 22"/>
                <a:gd name="T14" fmla="*/ 8 w 16"/>
                <a:gd name="T15" fmla="*/ 3 h 22"/>
                <a:gd name="T16" fmla="*/ 5 w 16"/>
                <a:gd name="T17" fmla="*/ 11 h 22"/>
                <a:gd name="T18" fmla="*/ 8 w 16"/>
                <a:gd name="T19" fmla="*/ 18 h 22"/>
                <a:gd name="T20" fmla="*/ 11 w 16"/>
                <a:gd name="T21" fmla="*/ 11 h 22"/>
                <a:gd name="T22" fmla="*/ 8 w 16"/>
                <a:gd name="T2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3" y="0"/>
                    <a:pt x="16" y="3"/>
                    <a:pt x="16" y="11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3"/>
                  </a:moveTo>
                  <a:cubicBezTo>
                    <a:pt x="6" y="3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3"/>
                    <a:pt x="8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51"/>
            <p:cNvSpPr>
              <a:spLocks noEditPoints="1"/>
            </p:cNvSpPr>
            <p:nvPr/>
          </p:nvSpPr>
          <p:spPr bwMode="auto">
            <a:xfrm>
              <a:off x="1413376" y="1908905"/>
              <a:ext cx="4343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7 w 15"/>
                <a:gd name="T13" fmla="*/ 22 h 22"/>
                <a:gd name="T14" fmla="*/ 8 w 15"/>
                <a:gd name="T15" fmla="*/ 3 h 22"/>
                <a:gd name="T16" fmla="*/ 5 w 15"/>
                <a:gd name="T17" fmla="*/ 11 h 22"/>
                <a:gd name="T18" fmla="*/ 8 w 15"/>
                <a:gd name="T19" fmla="*/ 18 h 22"/>
                <a:gd name="T20" fmla="*/ 10 w 15"/>
                <a:gd name="T21" fmla="*/ 11 h 22"/>
                <a:gd name="T22" fmla="*/ 8 w 15"/>
                <a:gd name="T2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3"/>
                    <a:pt x="15" y="11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1"/>
                    <a:pt x="10" y="22"/>
                    <a:pt x="7" y="22"/>
                  </a:cubicBezTo>
                  <a:close/>
                  <a:moveTo>
                    <a:pt x="8" y="3"/>
                  </a:moveTo>
                  <a:cubicBezTo>
                    <a:pt x="6" y="3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0" y="16"/>
                    <a:pt x="10" y="11"/>
                  </a:cubicBezTo>
                  <a:cubicBezTo>
                    <a:pt x="10" y="6"/>
                    <a:pt x="10" y="3"/>
                    <a:pt x="8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2"/>
            <p:cNvSpPr>
              <a:spLocks/>
            </p:cNvSpPr>
            <p:nvPr/>
          </p:nvSpPr>
          <p:spPr bwMode="auto">
            <a:xfrm>
              <a:off x="1468503" y="1908905"/>
              <a:ext cx="2505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5 w 9"/>
                <a:gd name="T5" fmla="*/ 21 h 21"/>
                <a:gd name="T6" fmla="*/ 5 w 9"/>
                <a:gd name="T7" fmla="*/ 5 h 21"/>
                <a:gd name="T8" fmla="*/ 4 w 9"/>
                <a:gd name="T9" fmla="*/ 6 h 21"/>
                <a:gd name="T10" fmla="*/ 3 w 9"/>
                <a:gd name="T11" fmla="*/ 6 h 21"/>
                <a:gd name="T12" fmla="*/ 2 w 9"/>
                <a:gd name="T13" fmla="*/ 7 h 21"/>
                <a:gd name="T14" fmla="*/ 0 w 9"/>
                <a:gd name="T15" fmla="*/ 7 h 21"/>
                <a:gd name="T16" fmla="*/ 0 w 9"/>
                <a:gd name="T17" fmla="*/ 3 h 21"/>
                <a:gd name="T18" fmla="*/ 4 w 9"/>
                <a:gd name="T19" fmla="*/ 1 h 21"/>
                <a:gd name="T20" fmla="*/ 7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3"/>
            <p:cNvSpPr>
              <a:spLocks/>
            </p:cNvSpPr>
            <p:nvPr/>
          </p:nvSpPr>
          <p:spPr bwMode="auto">
            <a:xfrm>
              <a:off x="1573745" y="1736843"/>
              <a:ext cx="2505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4 w 9"/>
                <a:gd name="T5" fmla="*/ 21 h 21"/>
                <a:gd name="T6" fmla="*/ 4 w 9"/>
                <a:gd name="T7" fmla="*/ 5 h 21"/>
                <a:gd name="T8" fmla="*/ 3 w 9"/>
                <a:gd name="T9" fmla="*/ 5 h 21"/>
                <a:gd name="T10" fmla="*/ 2 w 9"/>
                <a:gd name="T11" fmla="*/ 6 h 21"/>
                <a:gd name="T12" fmla="*/ 1 w 9"/>
                <a:gd name="T13" fmla="*/ 6 h 21"/>
                <a:gd name="T14" fmla="*/ 0 w 9"/>
                <a:gd name="T15" fmla="*/ 7 h 21"/>
                <a:gd name="T16" fmla="*/ 0 w 9"/>
                <a:gd name="T17" fmla="*/ 3 h 21"/>
                <a:gd name="T18" fmla="*/ 3 w 9"/>
                <a:gd name="T19" fmla="*/ 1 h 21"/>
                <a:gd name="T20" fmla="*/ 6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54"/>
            <p:cNvSpPr>
              <a:spLocks noEditPoints="1"/>
            </p:cNvSpPr>
            <p:nvPr/>
          </p:nvSpPr>
          <p:spPr bwMode="auto">
            <a:xfrm>
              <a:off x="1568733" y="1823709"/>
              <a:ext cx="4176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0 h 22"/>
                <a:gd name="T10" fmla="*/ 13 w 15"/>
                <a:gd name="T11" fmla="*/ 19 h 22"/>
                <a:gd name="T12" fmla="*/ 7 w 15"/>
                <a:gd name="T13" fmla="*/ 22 h 22"/>
                <a:gd name="T14" fmla="*/ 7 w 15"/>
                <a:gd name="T15" fmla="*/ 3 h 22"/>
                <a:gd name="T16" fmla="*/ 4 w 15"/>
                <a:gd name="T17" fmla="*/ 11 h 22"/>
                <a:gd name="T18" fmla="*/ 7 w 15"/>
                <a:gd name="T19" fmla="*/ 18 h 22"/>
                <a:gd name="T20" fmla="*/ 10 w 15"/>
                <a:gd name="T21" fmla="*/ 11 h 22"/>
                <a:gd name="T22" fmla="*/ 7 w 15"/>
                <a:gd name="T2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7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3"/>
                    <a:pt x="15" y="10"/>
                  </a:cubicBezTo>
                  <a:cubicBezTo>
                    <a:pt x="15" y="14"/>
                    <a:pt x="14" y="17"/>
                    <a:pt x="13" y="19"/>
                  </a:cubicBezTo>
                  <a:cubicBezTo>
                    <a:pt x="12" y="21"/>
                    <a:pt x="10" y="22"/>
                    <a:pt x="7" y="22"/>
                  </a:cubicBezTo>
                  <a:close/>
                  <a:moveTo>
                    <a:pt x="7" y="3"/>
                  </a:moveTo>
                  <a:cubicBezTo>
                    <a:pt x="5" y="3"/>
                    <a:pt x="4" y="6"/>
                    <a:pt x="4" y="11"/>
                  </a:cubicBezTo>
                  <a:cubicBezTo>
                    <a:pt x="4" y="16"/>
                    <a:pt x="5" y="18"/>
                    <a:pt x="7" y="18"/>
                  </a:cubicBezTo>
                  <a:cubicBezTo>
                    <a:pt x="9" y="18"/>
                    <a:pt x="10" y="16"/>
                    <a:pt x="10" y="11"/>
                  </a:cubicBezTo>
                  <a:cubicBezTo>
                    <a:pt x="10" y="6"/>
                    <a:pt x="9" y="3"/>
                    <a:pt x="7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5"/>
            <p:cNvSpPr>
              <a:spLocks noEditPoints="1"/>
            </p:cNvSpPr>
            <p:nvPr/>
          </p:nvSpPr>
          <p:spPr bwMode="auto">
            <a:xfrm>
              <a:off x="1568733" y="1908905"/>
              <a:ext cx="4176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7 w 15"/>
                <a:gd name="T13" fmla="*/ 22 h 22"/>
                <a:gd name="T14" fmla="*/ 7 w 15"/>
                <a:gd name="T15" fmla="*/ 3 h 22"/>
                <a:gd name="T16" fmla="*/ 4 w 15"/>
                <a:gd name="T17" fmla="*/ 11 h 22"/>
                <a:gd name="T18" fmla="*/ 7 w 15"/>
                <a:gd name="T19" fmla="*/ 18 h 22"/>
                <a:gd name="T20" fmla="*/ 10 w 15"/>
                <a:gd name="T21" fmla="*/ 11 h 22"/>
                <a:gd name="T22" fmla="*/ 7 w 15"/>
                <a:gd name="T2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7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3"/>
                    <a:pt x="15" y="11"/>
                  </a:cubicBezTo>
                  <a:cubicBezTo>
                    <a:pt x="15" y="14"/>
                    <a:pt x="14" y="17"/>
                    <a:pt x="13" y="19"/>
                  </a:cubicBezTo>
                  <a:cubicBezTo>
                    <a:pt x="12" y="21"/>
                    <a:pt x="10" y="22"/>
                    <a:pt x="7" y="22"/>
                  </a:cubicBezTo>
                  <a:close/>
                  <a:moveTo>
                    <a:pt x="7" y="3"/>
                  </a:moveTo>
                  <a:cubicBezTo>
                    <a:pt x="5" y="3"/>
                    <a:pt x="4" y="6"/>
                    <a:pt x="4" y="11"/>
                  </a:cubicBezTo>
                  <a:cubicBezTo>
                    <a:pt x="4" y="16"/>
                    <a:pt x="5" y="18"/>
                    <a:pt x="7" y="18"/>
                  </a:cubicBezTo>
                  <a:cubicBezTo>
                    <a:pt x="9" y="18"/>
                    <a:pt x="10" y="16"/>
                    <a:pt x="10" y="11"/>
                  </a:cubicBezTo>
                  <a:cubicBezTo>
                    <a:pt x="10" y="6"/>
                    <a:pt x="9" y="3"/>
                    <a:pt x="7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6"/>
            <p:cNvSpPr>
              <a:spLocks noEditPoints="1"/>
            </p:cNvSpPr>
            <p:nvPr/>
          </p:nvSpPr>
          <p:spPr bwMode="auto">
            <a:xfrm>
              <a:off x="1513607" y="1736843"/>
              <a:ext cx="43433" cy="60138"/>
            </a:xfrm>
            <a:custGeom>
              <a:avLst/>
              <a:gdLst>
                <a:gd name="T0" fmla="*/ 8 w 15"/>
                <a:gd name="T1" fmla="*/ 21 h 21"/>
                <a:gd name="T2" fmla="*/ 0 w 15"/>
                <a:gd name="T3" fmla="*/ 11 h 21"/>
                <a:gd name="T4" fmla="*/ 2 w 15"/>
                <a:gd name="T5" fmla="*/ 3 h 21"/>
                <a:gd name="T6" fmla="*/ 8 w 15"/>
                <a:gd name="T7" fmla="*/ 0 h 21"/>
                <a:gd name="T8" fmla="*/ 15 w 15"/>
                <a:gd name="T9" fmla="*/ 10 h 21"/>
                <a:gd name="T10" fmla="*/ 13 w 15"/>
                <a:gd name="T11" fmla="*/ 19 h 21"/>
                <a:gd name="T12" fmla="*/ 8 w 15"/>
                <a:gd name="T13" fmla="*/ 21 h 21"/>
                <a:gd name="T14" fmla="*/ 8 w 15"/>
                <a:gd name="T15" fmla="*/ 3 h 21"/>
                <a:gd name="T16" fmla="*/ 5 w 15"/>
                <a:gd name="T17" fmla="*/ 11 h 21"/>
                <a:gd name="T18" fmla="*/ 8 w 15"/>
                <a:gd name="T19" fmla="*/ 18 h 21"/>
                <a:gd name="T20" fmla="*/ 11 w 15"/>
                <a:gd name="T21" fmla="*/ 11 h 21"/>
                <a:gd name="T22" fmla="*/ 8 w 15"/>
                <a:gd name="T2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1">
                  <a:moveTo>
                    <a:pt x="8" y="21"/>
                  </a:moveTo>
                  <a:cubicBezTo>
                    <a:pt x="3" y="21"/>
                    <a:pt x="0" y="18"/>
                    <a:pt x="0" y="11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3"/>
                    <a:pt x="15" y="10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0"/>
                    <a:pt x="10" y="21"/>
                    <a:pt x="8" y="21"/>
                  </a:cubicBezTo>
                  <a:close/>
                  <a:moveTo>
                    <a:pt x="8" y="3"/>
                  </a:moveTo>
                  <a:cubicBezTo>
                    <a:pt x="6" y="3"/>
                    <a:pt x="5" y="6"/>
                    <a:pt x="5" y="11"/>
                  </a:cubicBezTo>
                  <a:cubicBezTo>
                    <a:pt x="5" y="15"/>
                    <a:pt x="6" y="18"/>
                    <a:pt x="8" y="18"/>
                  </a:cubicBezTo>
                  <a:cubicBezTo>
                    <a:pt x="10" y="18"/>
                    <a:pt x="11" y="15"/>
                    <a:pt x="11" y="11"/>
                  </a:cubicBezTo>
                  <a:cubicBezTo>
                    <a:pt x="11" y="6"/>
                    <a:pt x="10" y="3"/>
                    <a:pt x="8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7"/>
            <p:cNvSpPr>
              <a:spLocks/>
            </p:cNvSpPr>
            <p:nvPr/>
          </p:nvSpPr>
          <p:spPr bwMode="auto">
            <a:xfrm>
              <a:off x="1520289" y="1823709"/>
              <a:ext cx="2505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5 w 9"/>
                <a:gd name="T5" fmla="*/ 21 h 21"/>
                <a:gd name="T6" fmla="*/ 5 w 9"/>
                <a:gd name="T7" fmla="*/ 5 h 21"/>
                <a:gd name="T8" fmla="*/ 4 w 9"/>
                <a:gd name="T9" fmla="*/ 5 h 21"/>
                <a:gd name="T10" fmla="*/ 3 w 9"/>
                <a:gd name="T11" fmla="*/ 6 h 21"/>
                <a:gd name="T12" fmla="*/ 1 w 9"/>
                <a:gd name="T13" fmla="*/ 6 h 21"/>
                <a:gd name="T14" fmla="*/ 0 w 9"/>
                <a:gd name="T15" fmla="*/ 7 h 21"/>
                <a:gd name="T16" fmla="*/ 0 w 9"/>
                <a:gd name="T17" fmla="*/ 3 h 21"/>
                <a:gd name="T18" fmla="*/ 4 w 9"/>
                <a:gd name="T19" fmla="*/ 1 h 21"/>
                <a:gd name="T20" fmla="*/ 6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1" y="6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3" y="2"/>
                    <a:pt x="4" y="1"/>
                  </a:cubicBezTo>
                  <a:cubicBezTo>
                    <a:pt x="5" y="1"/>
                    <a:pt x="6" y="0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58"/>
            <p:cNvSpPr>
              <a:spLocks noEditPoints="1"/>
            </p:cNvSpPr>
            <p:nvPr/>
          </p:nvSpPr>
          <p:spPr bwMode="auto">
            <a:xfrm>
              <a:off x="1513607" y="1908905"/>
              <a:ext cx="43433" cy="61809"/>
            </a:xfrm>
            <a:custGeom>
              <a:avLst/>
              <a:gdLst>
                <a:gd name="T0" fmla="*/ 8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8 w 15"/>
                <a:gd name="T13" fmla="*/ 22 h 22"/>
                <a:gd name="T14" fmla="*/ 8 w 15"/>
                <a:gd name="T15" fmla="*/ 3 h 22"/>
                <a:gd name="T16" fmla="*/ 5 w 15"/>
                <a:gd name="T17" fmla="*/ 11 h 22"/>
                <a:gd name="T18" fmla="*/ 8 w 15"/>
                <a:gd name="T19" fmla="*/ 18 h 22"/>
                <a:gd name="T20" fmla="*/ 11 w 15"/>
                <a:gd name="T21" fmla="*/ 11 h 22"/>
                <a:gd name="T22" fmla="*/ 8 w 15"/>
                <a:gd name="T2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3"/>
                    <a:pt x="15" y="11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3"/>
                  </a:moveTo>
                  <a:cubicBezTo>
                    <a:pt x="6" y="3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3"/>
                    <a:pt x="8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8" name="Picture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954" y="2732353"/>
            <a:ext cx="1881986" cy="1881986"/>
          </a:xfrm>
          <a:prstGeom prst="rect">
            <a:avLst/>
          </a:prstGeom>
        </p:spPr>
      </p:pic>
      <p:grpSp>
        <p:nvGrpSpPr>
          <p:cNvPr id="106" name="Group 105"/>
          <p:cNvGrpSpPr/>
          <p:nvPr/>
        </p:nvGrpSpPr>
        <p:grpSpPr>
          <a:xfrm>
            <a:off x="991559" y="3427729"/>
            <a:ext cx="1270131" cy="2876601"/>
            <a:chOff x="648285" y="2725782"/>
            <a:chExt cx="958870" cy="2171656"/>
          </a:xfrm>
        </p:grpSpPr>
        <p:sp>
          <p:nvSpPr>
            <p:cNvPr id="8" name="Rectangle 261"/>
            <p:cNvSpPr>
              <a:spLocks noChangeArrowheads="1"/>
            </p:cNvSpPr>
            <p:nvPr/>
          </p:nvSpPr>
          <p:spPr bwMode="auto">
            <a:xfrm>
              <a:off x="648285" y="3539318"/>
              <a:ext cx="340783" cy="33911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262"/>
            <p:cNvSpPr>
              <a:spLocks noChangeArrowheads="1"/>
            </p:cNvSpPr>
            <p:nvPr/>
          </p:nvSpPr>
          <p:spPr bwMode="auto">
            <a:xfrm>
              <a:off x="1107674" y="3943580"/>
              <a:ext cx="340783" cy="34078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63"/>
            <p:cNvSpPr>
              <a:spLocks noChangeArrowheads="1"/>
            </p:cNvSpPr>
            <p:nvPr/>
          </p:nvSpPr>
          <p:spPr bwMode="auto">
            <a:xfrm>
              <a:off x="748515" y="3069906"/>
              <a:ext cx="591359" cy="59135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64"/>
            <p:cNvSpPr>
              <a:spLocks/>
            </p:cNvSpPr>
            <p:nvPr/>
          </p:nvSpPr>
          <p:spPr bwMode="auto">
            <a:xfrm>
              <a:off x="852087" y="3176818"/>
              <a:ext cx="41763" cy="98560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35 h 35"/>
                <a:gd name="T4" fmla="*/ 7 w 15"/>
                <a:gd name="T5" fmla="*/ 35 h 35"/>
                <a:gd name="T6" fmla="*/ 7 w 15"/>
                <a:gd name="T7" fmla="*/ 8 h 35"/>
                <a:gd name="T8" fmla="*/ 6 w 15"/>
                <a:gd name="T9" fmla="*/ 9 h 35"/>
                <a:gd name="T10" fmla="*/ 4 w 15"/>
                <a:gd name="T11" fmla="*/ 10 h 35"/>
                <a:gd name="T12" fmla="*/ 2 w 15"/>
                <a:gd name="T13" fmla="*/ 11 h 35"/>
                <a:gd name="T14" fmla="*/ 0 w 15"/>
                <a:gd name="T15" fmla="*/ 11 h 35"/>
                <a:gd name="T16" fmla="*/ 0 w 15"/>
                <a:gd name="T17" fmla="*/ 5 h 35"/>
                <a:gd name="T18" fmla="*/ 5 w 15"/>
                <a:gd name="T19" fmla="*/ 3 h 35"/>
                <a:gd name="T20" fmla="*/ 10 w 15"/>
                <a:gd name="T21" fmla="*/ 0 h 35"/>
                <a:gd name="T22" fmla="*/ 15 w 15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3" y="10"/>
                    <a:pt x="3" y="11"/>
                    <a:pt x="2" y="11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65"/>
            <p:cNvSpPr>
              <a:spLocks noEditPoints="1"/>
            </p:cNvSpPr>
            <p:nvPr/>
          </p:nvSpPr>
          <p:spPr bwMode="auto">
            <a:xfrm>
              <a:off x="928930" y="3176818"/>
              <a:ext cx="68491" cy="98560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1 h 35"/>
                <a:gd name="T12" fmla="*/ 12 w 24"/>
                <a:gd name="T13" fmla="*/ 35 h 35"/>
                <a:gd name="T14" fmla="*/ 12 w 24"/>
                <a:gd name="T15" fmla="*/ 6 h 35"/>
                <a:gd name="T16" fmla="*/ 7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30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5" y="1"/>
                    <a:pt x="8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8"/>
                    <a:pt x="21" y="31"/>
                  </a:cubicBezTo>
                  <a:cubicBezTo>
                    <a:pt x="19" y="34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6"/>
                    <a:pt x="9" y="29"/>
                    <a:pt x="12" y="29"/>
                  </a:cubicBezTo>
                  <a:cubicBezTo>
                    <a:pt x="15" y="29"/>
                    <a:pt x="17" y="26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6"/>
            <p:cNvSpPr>
              <a:spLocks/>
            </p:cNvSpPr>
            <p:nvPr/>
          </p:nvSpPr>
          <p:spPr bwMode="auto">
            <a:xfrm>
              <a:off x="1017467" y="3176818"/>
              <a:ext cx="41763" cy="98560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35 h 35"/>
                <a:gd name="T4" fmla="*/ 7 w 15"/>
                <a:gd name="T5" fmla="*/ 35 h 35"/>
                <a:gd name="T6" fmla="*/ 7 w 15"/>
                <a:gd name="T7" fmla="*/ 8 h 35"/>
                <a:gd name="T8" fmla="*/ 6 w 15"/>
                <a:gd name="T9" fmla="*/ 9 h 35"/>
                <a:gd name="T10" fmla="*/ 4 w 15"/>
                <a:gd name="T11" fmla="*/ 10 h 35"/>
                <a:gd name="T12" fmla="*/ 2 w 15"/>
                <a:gd name="T13" fmla="*/ 11 h 35"/>
                <a:gd name="T14" fmla="*/ 0 w 15"/>
                <a:gd name="T15" fmla="*/ 11 h 35"/>
                <a:gd name="T16" fmla="*/ 0 w 15"/>
                <a:gd name="T17" fmla="*/ 5 h 35"/>
                <a:gd name="T18" fmla="*/ 6 w 15"/>
                <a:gd name="T19" fmla="*/ 3 h 35"/>
                <a:gd name="T20" fmla="*/ 10 w 15"/>
                <a:gd name="T21" fmla="*/ 0 h 35"/>
                <a:gd name="T22" fmla="*/ 15 w 15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0"/>
                    <a:pt x="3" y="11"/>
                    <a:pt x="2" y="11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7"/>
            <p:cNvSpPr>
              <a:spLocks noEditPoints="1"/>
            </p:cNvSpPr>
            <p:nvPr/>
          </p:nvSpPr>
          <p:spPr bwMode="auto">
            <a:xfrm>
              <a:off x="842064" y="3315470"/>
              <a:ext cx="68491" cy="100230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4 h 35"/>
                <a:gd name="T6" fmla="*/ 12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5 h 35"/>
                <a:gd name="T16" fmla="*/ 7 w 24"/>
                <a:gd name="T17" fmla="*/ 18 h 35"/>
                <a:gd name="T18" fmla="*/ 12 w 24"/>
                <a:gd name="T19" fmla="*/ 29 h 35"/>
                <a:gd name="T20" fmla="*/ 17 w 24"/>
                <a:gd name="T21" fmla="*/ 17 h 35"/>
                <a:gd name="T22" fmla="*/ 12 w 24"/>
                <a:gd name="T2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20" y="0"/>
                    <a:pt x="24" y="5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5"/>
                  </a:moveTo>
                  <a:cubicBezTo>
                    <a:pt x="9" y="5"/>
                    <a:pt x="7" y="10"/>
                    <a:pt x="7" y="18"/>
                  </a:cubicBezTo>
                  <a:cubicBezTo>
                    <a:pt x="7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68"/>
            <p:cNvSpPr>
              <a:spLocks/>
            </p:cNvSpPr>
            <p:nvPr/>
          </p:nvSpPr>
          <p:spPr bwMode="auto">
            <a:xfrm>
              <a:off x="937282" y="3313800"/>
              <a:ext cx="41763" cy="98560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35 h 35"/>
                <a:gd name="T4" fmla="*/ 7 w 15"/>
                <a:gd name="T5" fmla="*/ 35 h 35"/>
                <a:gd name="T6" fmla="*/ 7 w 15"/>
                <a:gd name="T7" fmla="*/ 9 h 35"/>
                <a:gd name="T8" fmla="*/ 6 w 15"/>
                <a:gd name="T9" fmla="*/ 10 h 35"/>
                <a:gd name="T10" fmla="*/ 4 w 15"/>
                <a:gd name="T11" fmla="*/ 11 h 35"/>
                <a:gd name="T12" fmla="*/ 2 w 15"/>
                <a:gd name="T13" fmla="*/ 12 h 35"/>
                <a:gd name="T14" fmla="*/ 0 w 15"/>
                <a:gd name="T15" fmla="*/ 12 h 35"/>
                <a:gd name="T16" fmla="*/ 0 w 15"/>
                <a:gd name="T17" fmla="*/ 6 h 35"/>
                <a:gd name="T18" fmla="*/ 6 w 15"/>
                <a:gd name="T19" fmla="*/ 3 h 35"/>
                <a:gd name="T20" fmla="*/ 10 w 15"/>
                <a:gd name="T21" fmla="*/ 0 h 35"/>
                <a:gd name="T22" fmla="*/ 15 w 15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0"/>
                    <a:pt x="6" y="10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3" y="11"/>
                    <a:pt x="3" y="11"/>
                    <a:pt x="2" y="12"/>
                  </a:cubicBezTo>
                  <a:cubicBezTo>
                    <a:pt x="1" y="12"/>
                    <a:pt x="1" y="12"/>
                    <a:pt x="0" y="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3"/>
                    <a:pt x="9" y="2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69"/>
            <p:cNvSpPr>
              <a:spLocks noEditPoints="1"/>
            </p:cNvSpPr>
            <p:nvPr/>
          </p:nvSpPr>
          <p:spPr bwMode="auto">
            <a:xfrm>
              <a:off x="1009114" y="3315470"/>
              <a:ext cx="68491" cy="100230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4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5 h 35"/>
                <a:gd name="T16" fmla="*/ 7 w 24"/>
                <a:gd name="T17" fmla="*/ 18 h 35"/>
                <a:gd name="T18" fmla="*/ 12 w 24"/>
                <a:gd name="T19" fmla="*/ 29 h 35"/>
                <a:gd name="T20" fmla="*/ 17 w 24"/>
                <a:gd name="T21" fmla="*/ 17 h 35"/>
                <a:gd name="T22" fmla="*/ 12 w 24"/>
                <a:gd name="T2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5" y="1"/>
                    <a:pt x="8" y="0"/>
                    <a:pt x="13" y="0"/>
                  </a:cubicBezTo>
                  <a:cubicBezTo>
                    <a:pt x="21" y="0"/>
                    <a:pt x="24" y="5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5"/>
                  </a:moveTo>
                  <a:cubicBezTo>
                    <a:pt x="9" y="5"/>
                    <a:pt x="7" y="10"/>
                    <a:pt x="7" y="18"/>
                  </a:cubicBezTo>
                  <a:cubicBezTo>
                    <a:pt x="7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0"/>
            <p:cNvSpPr>
              <a:spLocks noEditPoints="1"/>
            </p:cNvSpPr>
            <p:nvPr/>
          </p:nvSpPr>
          <p:spPr bwMode="auto">
            <a:xfrm>
              <a:off x="842064" y="3452451"/>
              <a:ext cx="68491" cy="103571"/>
            </a:xfrm>
            <a:custGeom>
              <a:avLst/>
              <a:gdLst>
                <a:gd name="T0" fmla="*/ 12 w 24"/>
                <a:gd name="T1" fmla="*/ 36 h 36"/>
                <a:gd name="T2" fmla="*/ 0 w 24"/>
                <a:gd name="T3" fmla="*/ 19 h 36"/>
                <a:gd name="T4" fmla="*/ 3 w 24"/>
                <a:gd name="T5" fmla="*/ 5 h 36"/>
                <a:gd name="T6" fmla="*/ 12 w 24"/>
                <a:gd name="T7" fmla="*/ 0 h 36"/>
                <a:gd name="T8" fmla="*/ 24 w 24"/>
                <a:gd name="T9" fmla="*/ 18 h 36"/>
                <a:gd name="T10" fmla="*/ 21 w 24"/>
                <a:gd name="T11" fmla="*/ 31 h 36"/>
                <a:gd name="T12" fmla="*/ 12 w 24"/>
                <a:gd name="T13" fmla="*/ 36 h 36"/>
                <a:gd name="T14" fmla="*/ 12 w 24"/>
                <a:gd name="T15" fmla="*/ 6 h 36"/>
                <a:gd name="T16" fmla="*/ 7 w 24"/>
                <a:gd name="T17" fmla="*/ 18 h 36"/>
                <a:gd name="T18" fmla="*/ 12 w 24"/>
                <a:gd name="T19" fmla="*/ 30 h 36"/>
                <a:gd name="T20" fmla="*/ 17 w 24"/>
                <a:gd name="T21" fmla="*/ 18 h 36"/>
                <a:gd name="T22" fmla="*/ 12 w 24"/>
                <a:gd name="T2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6">
                  <a:moveTo>
                    <a:pt x="12" y="36"/>
                  </a:moveTo>
                  <a:cubicBezTo>
                    <a:pt x="4" y="36"/>
                    <a:pt x="0" y="30"/>
                    <a:pt x="0" y="19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20" y="0"/>
                    <a:pt x="24" y="6"/>
                    <a:pt x="24" y="18"/>
                  </a:cubicBezTo>
                  <a:cubicBezTo>
                    <a:pt x="24" y="24"/>
                    <a:pt x="23" y="28"/>
                    <a:pt x="21" y="31"/>
                  </a:cubicBezTo>
                  <a:cubicBezTo>
                    <a:pt x="19" y="34"/>
                    <a:pt x="16" y="36"/>
                    <a:pt x="12" y="36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6"/>
                    <a:pt x="9" y="30"/>
                    <a:pt x="12" y="30"/>
                  </a:cubicBezTo>
                  <a:cubicBezTo>
                    <a:pt x="15" y="30"/>
                    <a:pt x="17" y="26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71"/>
            <p:cNvSpPr>
              <a:spLocks noEditPoints="1"/>
            </p:cNvSpPr>
            <p:nvPr/>
          </p:nvSpPr>
          <p:spPr bwMode="auto">
            <a:xfrm>
              <a:off x="928930" y="3452451"/>
              <a:ext cx="68491" cy="103571"/>
            </a:xfrm>
            <a:custGeom>
              <a:avLst/>
              <a:gdLst>
                <a:gd name="T0" fmla="*/ 12 w 24"/>
                <a:gd name="T1" fmla="*/ 36 h 36"/>
                <a:gd name="T2" fmla="*/ 0 w 24"/>
                <a:gd name="T3" fmla="*/ 19 h 36"/>
                <a:gd name="T4" fmla="*/ 3 w 24"/>
                <a:gd name="T5" fmla="*/ 5 h 36"/>
                <a:gd name="T6" fmla="*/ 13 w 24"/>
                <a:gd name="T7" fmla="*/ 0 h 36"/>
                <a:gd name="T8" fmla="*/ 24 w 24"/>
                <a:gd name="T9" fmla="*/ 18 h 36"/>
                <a:gd name="T10" fmla="*/ 21 w 24"/>
                <a:gd name="T11" fmla="*/ 31 h 36"/>
                <a:gd name="T12" fmla="*/ 12 w 24"/>
                <a:gd name="T13" fmla="*/ 36 h 36"/>
                <a:gd name="T14" fmla="*/ 12 w 24"/>
                <a:gd name="T15" fmla="*/ 6 h 36"/>
                <a:gd name="T16" fmla="*/ 7 w 24"/>
                <a:gd name="T17" fmla="*/ 18 h 36"/>
                <a:gd name="T18" fmla="*/ 12 w 24"/>
                <a:gd name="T19" fmla="*/ 30 h 36"/>
                <a:gd name="T20" fmla="*/ 17 w 24"/>
                <a:gd name="T21" fmla="*/ 18 h 36"/>
                <a:gd name="T22" fmla="*/ 12 w 24"/>
                <a:gd name="T2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6">
                  <a:moveTo>
                    <a:pt x="12" y="36"/>
                  </a:moveTo>
                  <a:cubicBezTo>
                    <a:pt x="4" y="36"/>
                    <a:pt x="0" y="30"/>
                    <a:pt x="0" y="19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5" y="2"/>
                    <a:pt x="8" y="0"/>
                    <a:pt x="13" y="0"/>
                  </a:cubicBezTo>
                  <a:cubicBezTo>
                    <a:pt x="20" y="0"/>
                    <a:pt x="24" y="6"/>
                    <a:pt x="24" y="18"/>
                  </a:cubicBezTo>
                  <a:cubicBezTo>
                    <a:pt x="24" y="24"/>
                    <a:pt x="23" y="28"/>
                    <a:pt x="21" y="31"/>
                  </a:cubicBezTo>
                  <a:cubicBezTo>
                    <a:pt x="19" y="34"/>
                    <a:pt x="16" y="36"/>
                    <a:pt x="12" y="36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6"/>
                    <a:pt x="9" y="30"/>
                    <a:pt x="12" y="30"/>
                  </a:cubicBezTo>
                  <a:cubicBezTo>
                    <a:pt x="15" y="30"/>
                    <a:pt x="17" y="26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2"/>
            <p:cNvSpPr>
              <a:spLocks/>
            </p:cNvSpPr>
            <p:nvPr/>
          </p:nvSpPr>
          <p:spPr bwMode="auto">
            <a:xfrm>
              <a:off x="1017467" y="3452451"/>
              <a:ext cx="41763" cy="100230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35 h 35"/>
                <a:gd name="T4" fmla="*/ 7 w 15"/>
                <a:gd name="T5" fmla="*/ 35 h 35"/>
                <a:gd name="T6" fmla="*/ 7 w 15"/>
                <a:gd name="T7" fmla="*/ 9 h 35"/>
                <a:gd name="T8" fmla="*/ 6 w 15"/>
                <a:gd name="T9" fmla="*/ 10 h 35"/>
                <a:gd name="T10" fmla="*/ 4 w 15"/>
                <a:gd name="T11" fmla="*/ 11 h 35"/>
                <a:gd name="T12" fmla="*/ 2 w 15"/>
                <a:gd name="T13" fmla="*/ 11 h 35"/>
                <a:gd name="T14" fmla="*/ 0 w 15"/>
                <a:gd name="T15" fmla="*/ 12 h 35"/>
                <a:gd name="T16" fmla="*/ 0 w 15"/>
                <a:gd name="T17" fmla="*/ 5 h 35"/>
                <a:gd name="T18" fmla="*/ 6 w 15"/>
                <a:gd name="T19" fmla="*/ 3 h 35"/>
                <a:gd name="T20" fmla="*/ 10 w 15"/>
                <a:gd name="T21" fmla="*/ 0 h 35"/>
                <a:gd name="T22" fmla="*/ 15 w 15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9"/>
                    <a:pt x="6" y="10"/>
                  </a:cubicBezTo>
                  <a:cubicBezTo>
                    <a:pt x="5" y="10"/>
                    <a:pt x="5" y="10"/>
                    <a:pt x="4" y="11"/>
                  </a:cubicBezTo>
                  <a:cubicBezTo>
                    <a:pt x="4" y="11"/>
                    <a:pt x="3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73"/>
            <p:cNvSpPr>
              <a:spLocks/>
            </p:cNvSpPr>
            <p:nvPr/>
          </p:nvSpPr>
          <p:spPr bwMode="auto">
            <a:xfrm>
              <a:off x="1186188" y="3176818"/>
              <a:ext cx="41763" cy="98560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35 h 35"/>
                <a:gd name="T4" fmla="*/ 7 w 15"/>
                <a:gd name="T5" fmla="*/ 35 h 35"/>
                <a:gd name="T6" fmla="*/ 7 w 15"/>
                <a:gd name="T7" fmla="*/ 8 h 35"/>
                <a:gd name="T8" fmla="*/ 6 w 15"/>
                <a:gd name="T9" fmla="*/ 9 h 35"/>
                <a:gd name="T10" fmla="*/ 4 w 15"/>
                <a:gd name="T11" fmla="*/ 10 h 35"/>
                <a:gd name="T12" fmla="*/ 2 w 15"/>
                <a:gd name="T13" fmla="*/ 11 h 35"/>
                <a:gd name="T14" fmla="*/ 0 w 15"/>
                <a:gd name="T15" fmla="*/ 11 h 35"/>
                <a:gd name="T16" fmla="*/ 0 w 15"/>
                <a:gd name="T17" fmla="*/ 5 h 35"/>
                <a:gd name="T18" fmla="*/ 6 w 15"/>
                <a:gd name="T19" fmla="*/ 3 h 35"/>
                <a:gd name="T20" fmla="*/ 10 w 15"/>
                <a:gd name="T21" fmla="*/ 0 h 35"/>
                <a:gd name="T22" fmla="*/ 15 w 15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6" y="9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0"/>
                    <a:pt x="3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4"/>
            <p:cNvSpPr>
              <a:spLocks noEditPoints="1"/>
            </p:cNvSpPr>
            <p:nvPr/>
          </p:nvSpPr>
          <p:spPr bwMode="auto">
            <a:xfrm>
              <a:off x="1176165" y="3315470"/>
              <a:ext cx="71832" cy="100230"/>
            </a:xfrm>
            <a:custGeom>
              <a:avLst/>
              <a:gdLst>
                <a:gd name="T0" fmla="*/ 12 w 25"/>
                <a:gd name="T1" fmla="*/ 35 h 35"/>
                <a:gd name="T2" fmla="*/ 0 w 25"/>
                <a:gd name="T3" fmla="*/ 18 h 35"/>
                <a:gd name="T4" fmla="*/ 3 w 25"/>
                <a:gd name="T5" fmla="*/ 4 h 35"/>
                <a:gd name="T6" fmla="*/ 13 w 25"/>
                <a:gd name="T7" fmla="*/ 0 h 35"/>
                <a:gd name="T8" fmla="*/ 25 w 25"/>
                <a:gd name="T9" fmla="*/ 17 h 35"/>
                <a:gd name="T10" fmla="*/ 21 w 25"/>
                <a:gd name="T11" fmla="*/ 30 h 35"/>
                <a:gd name="T12" fmla="*/ 12 w 25"/>
                <a:gd name="T13" fmla="*/ 35 h 35"/>
                <a:gd name="T14" fmla="*/ 12 w 25"/>
                <a:gd name="T15" fmla="*/ 5 h 35"/>
                <a:gd name="T16" fmla="*/ 7 w 25"/>
                <a:gd name="T17" fmla="*/ 18 h 35"/>
                <a:gd name="T18" fmla="*/ 12 w 25"/>
                <a:gd name="T19" fmla="*/ 29 h 35"/>
                <a:gd name="T20" fmla="*/ 17 w 25"/>
                <a:gd name="T21" fmla="*/ 17 h 35"/>
                <a:gd name="T22" fmla="*/ 12 w 25"/>
                <a:gd name="T2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5" y="1"/>
                    <a:pt x="8" y="0"/>
                    <a:pt x="13" y="0"/>
                  </a:cubicBezTo>
                  <a:cubicBezTo>
                    <a:pt x="21" y="0"/>
                    <a:pt x="25" y="5"/>
                    <a:pt x="25" y="17"/>
                  </a:cubicBezTo>
                  <a:cubicBezTo>
                    <a:pt x="25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5"/>
                  </a:moveTo>
                  <a:cubicBezTo>
                    <a:pt x="9" y="5"/>
                    <a:pt x="7" y="10"/>
                    <a:pt x="7" y="18"/>
                  </a:cubicBezTo>
                  <a:cubicBezTo>
                    <a:pt x="7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5"/>
            <p:cNvSpPr>
              <a:spLocks noEditPoints="1"/>
            </p:cNvSpPr>
            <p:nvPr/>
          </p:nvSpPr>
          <p:spPr bwMode="auto">
            <a:xfrm>
              <a:off x="1176165" y="3452451"/>
              <a:ext cx="71832" cy="103571"/>
            </a:xfrm>
            <a:custGeom>
              <a:avLst/>
              <a:gdLst>
                <a:gd name="T0" fmla="*/ 12 w 25"/>
                <a:gd name="T1" fmla="*/ 36 h 36"/>
                <a:gd name="T2" fmla="*/ 0 w 25"/>
                <a:gd name="T3" fmla="*/ 19 h 36"/>
                <a:gd name="T4" fmla="*/ 3 w 25"/>
                <a:gd name="T5" fmla="*/ 5 h 36"/>
                <a:gd name="T6" fmla="*/ 13 w 25"/>
                <a:gd name="T7" fmla="*/ 0 h 36"/>
                <a:gd name="T8" fmla="*/ 25 w 25"/>
                <a:gd name="T9" fmla="*/ 18 h 36"/>
                <a:gd name="T10" fmla="*/ 21 w 25"/>
                <a:gd name="T11" fmla="*/ 31 h 36"/>
                <a:gd name="T12" fmla="*/ 12 w 25"/>
                <a:gd name="T13" fmla="*/ 36 h 36"/>
                <a:gd name="T14" fmla="*/ 12 w 25"/>
                <a:gd name="T15" fmla="*/ 6 h 36"/>
                <a:gd name="T16" fmla="*/ 7 w 25"/>
                <a:gd name="T17" fmla="*/ 18 h 36"/>
                <a:gd name="T18" fmla="*/ 12 w 25"/>
                <a:gd name="T19" fmla="*/ 30 h 36"/>
                <a:gd name="T20" fmla="*/ 17 w 25"/>
                <a:gd name="T21" fmla="*/ 18 h 36"/>
                <a:gd name="T22" fmla="*/ 12 w 25"/>
                <a:gd name="T2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6">
                  <a:moveTo>
                    <a:pt x="12" y="36"/>
                  </a:moveTo>
                  <a:cubicBezTo>
                    <a:pt x="4" y="36"/>
                    <a:pt x="0" y="30"/>
                    <a:pt x="0" y="19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5" y="2"/>
                    <a:pt x="8" y="0"/>
                    <a:pt x="13" y="0"/>
                  </a:cubicBezTo>
                  <a:cubicBezTo>
                    <a:pt x="21" y="0"/>
                    <a:pt x="25" y="6"/>
                    <a:pt x="25" y="18"/>
                  </a:cubicBezTo>
                  <a:cubicBezTo>
                    <a:pt x="25" y="24"/>
                    <a:pt x="23" y="28"/>
                    <a:pt x="21" y="31"/>
                  </a:cubicBezTo>
                  <a:cubicBezTo>
                    <a:pt x="19" y="34"/>
                    <a:pt x="16" y="36"/>
                    <a:pt x="12" y="36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6"/>
                    <a:pt x="9" y="30"/>
                    <a:pt x="12" y="30"/>
                  </a:cubicBezTo>
                  <a:cubicBezTo>
                    <a:pt x="15" y="30"/>
                    <a:pt x="17" y="26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76"/>
            <p:cNvSpPr>
              <a:spLocks noEditPoints="1"/>
            </p:cNvSpPr>
            <p:nvPr/>
          </p:nvSpPr>
          <p:spPr bwMode="auto">
            <a:xfrm>
              <a:off x="1090969" y="3176818"/>
              <a:ext cx="68491" cy="98560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1 h 35"/>
                <a:gd name="T12" fmla="*/ 12 w 24"/>
                <a:gd name="T13" fmla="*/ 35 h 35"/>
                <a:gd name="T14" fmla="*/ 12 w 24"/>
                <a:gd name="T15" fmla="*/ 6 h 35"/>
                <a:gd name="T16" fmla="*/ 7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30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5" y="1"/>
                    <a:pt x="8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8"/>
                    <a:pt x="21" y="31"/>
                  </a:cubicBezTo>
                  <a:cubicBezTo>
                    <a:pt x="19" y="34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6"/>
                    <a:pt x="9" y="29"/>
                    <a:pt x="12" y="29"/>
                  </a:cubicBezTo>
                  <a:cubicBezTo>
                    <a:pt x="15" y="29"/>
                    <a:pt x="17" y="26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77"/>
            <p:cNvSpPr>
              <a:spLocks/>
            </p:cNvSpPr>
            <p:nvPr/>
          </p:nvSpPr>
          <p:spPr bwMode="auto">
            <a:xfrm>
              <a:off x="1099321" y="3313800"/>
              <a:ext cx="43433" cy="98560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35 h 35"/>
                <a:gd name="T4" fmla="*/ 7 w 15"/>
                <a:gd name="T5" fmla="*/ 35 h 35"/>
                <a:gd name="T6" fmla="*/ 7 w 15"/>
                <a:gd name="T7" fmla="*/ 9 h 35"/>
                <a:gd name="T8" fmla="*/ 6 w 15"/>
                <a:gd name="T9" fmla="*/ 10 h 35"/>
                <a:gd name="T10" fmla="*/ 4 w 15"/>
                <a:gd name="T11" fmla="*/ 11 h 35"/>
                <a:gd name="T12" fmla="*/ 2 w 15"/>
                <a:gd name="T13" fmla="*/ 12 h 35"/>
                <a:gd name="T14" fmla="*/ 0 w 15"/>
                <a:gd name="T15" fmla="*/ 12 h 35"/>
                <a:gd name="T16" fmla="*/ 0 w 15"/>
                <a:gd name="T17" fmla="*/ 6 h 35"/>
                <a:gd name="T18" fmla="*/ 6 w 15"/>
                <a:gd name="T19" fmla="*/ 3 h 35"/>
                <a:gd name="T20" fmla="*/ 10 w 15"/>
                <a:gd name="T21" fmla="*/ 0 h 35"/>
                <a:gd name="T22" fmla="*/ 15 w 15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0"/>
                    <a:pt x="6" y="10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3" y="11"/>
                    <a:pt x="3" y="11"/>
                    <a:pt x="2" y="12"/>
                  </a:cubicBezTo>
                  <a:cubicBezTo>
                    <a:pt x="1" y="12"/>
                    <a:pt x="1" y="12"/>
                    <a:pt x="0" y="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3"/>
                    <a:pt x="9" y="2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8"/>
            <p:cNvSpPr>
              <a:spLocks noEditPoints="1"/>
            </p:cNvSpPr>
            <p:nvPr/>
          </p:nvSpPr>
          <p:spPr bwMode="auto">
            <a:xfrm>
              <a:off x="1090969" y="3452451"/>
              <a:ext cx="68491" cy="103571"/>
            </a:xfrm>
            <a:custGeom>
              <a:avLst/>
              <a:gdLst>
                <a:gd name="T0" fmla="*/ 12 w 24"/>
                <a:gd name="T1" fmla="*/ 36 h 36"/>
                <a:gd name="T2" fmla="*/ 0 w 24"/>
                <a:gd name="T3" fmla="*/ 19 h 36"/>
                <a:gd name="T4" fmla="*/ 3 w 24"/>
                <a:gd name="T5" fmla="*/ 5 h 36"/>
                <a:gd name="T6" fmla="*/ 13 w 24"/>
                <a:gd name="T7" fmla="*/ 0 h 36"/>
                <a:gd name="T8" fmla="*/ 24 w 24"/>
                <a:gd name="T9" fmla="*/ 18 h 36"/>
                <a:gd name="T10" fmla="*/ 21 w 24"/>
                <a:gd name="T11" fmla="*/ 31 h 36"/>
                <a:gd name="T12" fmla="*/ 12 w 24"/>
                <a:gd name="T13" fmla="*/ 36 h 36"/>
                <a:gd name="T14" fmla="*/ 12 w 24"/>
                <a:gd name="T15" fmla="*/ 6 h 36"/>
                <a:gd name="T16" fmla="*/ 7 w 24"/>
                <a:gd name="T17" fmla="*/ 18 h 36"/>
                <a:gd name="T18" fmla="*/ 12 w 24"/>
                <a:gd name="T19" fmla="*/ 30 h 36"/>
                <a:gd name="T20" fmla="*/ 17 w 24"/>
                <a:gd name="T21" fmla="*/ 18 h 36"/>
                <a:gd name="T22" fmla="*/ 12 w 24"/>
                <a:gd name="T2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6">
                  <a:moveTo>
                    <a:pt x="12" y="36"/>
                  </a:moveTo>
                  <a:cubicBezTo>
                    <a:pt x="4" y="36"/>
                    <a:pt x="0" y="30"/>
                    <a:pt x="0" y="19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5" y="2"/>
                    <a:pt x="8" y="0"/>
                    <a:pt x="13" y="0"/>
                  </a:cubicBezTo>
                  <a:cubicBezTo>
                    <a:pt x="20" y="0"/>
                    <a:pt x="24" y="6"/>
                    <a:pt x="24" y="18"/>
                  </a:cubicBezTo>
                  <a:cubicBezTo>
                    <a:pt x="24" y="24"/>
                    <a:pt x="23" y="28"/>
                    <a:pt x="21" y="31"/>
                  </a:cubicBezTo>
                  <a:cubicBezTo>
                    <a:pt x="19" y="34"/>
                    <a:pt x="16" y="36"/>
                    <a:pt x="12" y="36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6"/>
                    <a:pt x="9" y="30"/>
                    <a:pt x="12" y="30"/>
                  </a:cubicBezTo>
                  <a:cubicBezTo>
                    <a:pt x="15" y="30"/>
                    <a:pt x="17" y="26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295"/>
            <p:cNvSpPr>
              <a:spLocks noChangeArrowheads="1"/>
            </p:cNvSpPr>
            <p:nvPr/>
          </p:nvSpPr>
          <p:spPr bwMode="auto">
            <a:xfrm>
              <a:off x="1214586" y="3749801"/>
              <a:ext cx="364170" cy="365841"/>
            </a:xfrm>
            <a:prstGeom prst="rect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6"/>
            <p:cNvSpPr>
              <a:spLocks/>
            </p:cNvSpPr>
            <p:nvPr/>
          </p:nvSpPr>
          <p:spPr bwMode="auto">
            <a:xfrm>
              <a:off x="1279736" y="3814951"/>
              <a:ext cx="2505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4 w 9"/>
                <a:gd name="T5" fmla="*/ 21 h 21"/>
                <a:gd name="T6" fmla="*/ 4 w 9"/>
                <a:gd name="T7" fmla="*/ 5 h 21"/>
                <a:gd name="T8" fmla="*/ 3 w 9"/>
                <a:gd name="T9" fmla="*/ 6 h 21"/>
                <a:gd name="T10" fmla="*/ 2 w 9"/>
                <a:gd name="T11" fmla="*/ 6 h 21"/>
                <a:gd name="T12" fmla="*/ 1 w 9"/>
                <a:gd name="T13" fmla="*/ 7 h 21"/>
                <a:gd name="T14" fmla="*/ 0 w 9"/>
                <a:gd name="T15" fmla="*/ 7 h 21"/>
                <a:gd name="T16" fmla="*/ 0 w 9"/>
                <a:gd name="T17" fmla="*/ 3 h 21"/>
                <a:gd name="T18" fmla="*/ 3 w 9"/>
                <a:gd name="T19" fmla="*/ 2 h 21"/>
                <a:gd name="T20" fmla="*/ 6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1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5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7"/>
            <p:cNvSpPr>
              <a:spLocks noEditPoints="1"/>
            </p:cNvSpPr>
            <p:nvPr/>
          </p:nvSpPr>
          <p:spPr bwMode="auto">
            <a:xfrm>
              <a:off x="1324839" y="3814951"/>
              <a:ext cx="43433" cy="63479"/>
            </a:xfrm>
            <a:custGeom>
              <a:avLst/>
              <a:gdLst>
                <a:gd name="T0" fmla="*/ 8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8 w 15"/>
                <a:gd name="T13" fmla="*/ 22 h 22"/>
                <a:gd name="T14" fmla="*/ 8 w 15"/>
                <a:gd name="T15" fmla="*/ 4 h 22"/>
                <a:gd name="T16" fmla="*/ 5 w 15"/>
                <a:gd name="T17" fmla="*/ 11 h 22"/>
                <a:gd name="T18" fmla="*/ 8 w 15"/>
                <a:gd name="T19" fmla="*/ 18 h 22"/>
                <a:gd name="T20" fmla="*/ 11 w 15"/>
                <a:gd name="T21" fmla="*/ 11 h 22"/>
                <a:gd name="T22" fmla="*/ 8 w 15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3" y="0"/>
                    <a:pt x="15" y="4"/>
                    <a:pt x="15" y="11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8"/>
            <p:cNvSpPr>
              <a:spLocks/>
            </p:cNvSpPr>
            <p:nvPr/>
          </p:nvSpPr>
          <p:spPr bwMode="auto">
            <a:xfrm>
              <a:off x="1381637" y="3814951"/>
              <a:ext cx="2672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4 w 9"/>
                <a:gd name="T5" fmla="*/ 21 h 21"/>
                <a:gd name="T6" fmla="*/ 4 w 9"/>
                <a:gd name="T7" fmla="*/ 5 h 21"/>
                <a:gd name="T8" fmla="*/ 3 w 9"/>
                <a:gd name="T9" fmla="*/ 6 h 21"/>
                <a:gd name="T10" fmla="*/ 2 w 9"/>
                <a:gd name="T11" fmla="*/ 6 h 21"/>
                <a:gd name="T12" fmla="*/ 1 w 9"/>
                <a:gd name="T13" fmla="*/ 7 h 21"/>
                <a:gd name="T14" fmla="*/ 0 w 9"/>
                <a:gd name="T15" fmla="*/ 7 h 21"/>
                <a:gd name="T16" fmla="*/ 0 w 9"/>
                <a:gd name="T17" fmla="*/ 3 h 21"/>
                <a:gd name="T18" fmla="*/ 3 w 9"/>
                <a:gd name="T19" fmla="*/ 2 h 21"/>
                <a:gd name="T20" fmla="*/ 6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5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99"/>
            <p:cNvSpPr>
              <a:spLocks noEditPoints="1"/>
            </p:cNvSpPr>
            <p:nvPr/>
          </p:nvSpPr>
          <p:spPr bwMode="auto">
            <a:xfrm>
              <a:off x="1274724" y="3901817"/>
              <a:ext cx="4176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7 w 15"/>
                <a:gd name="T13" fmla="*/ 22 h 22"/>
                <a:gd name="T14" fmla="*/ 7 w 15"/>
                <a:gd name="T15" fmla="*/ 4 h 22"/>
                <a:gd name="T16" fmla="*/ 4 w 15"/>
                <a:gd name="T17" fmla="*/ 11 h 22"/>
                <a:gd name="T18" fmla="*/ 7 w 15"/>
                <a:gd name="T19" fmla="*/ 18 h 22"/>
                <a:gd name="T20" fmla="*/ 10 w 15"/>
                <a:gd name="T21" fmla="*/ 11 h 22"/>
                <a:gd name="T22" fmla="*/ 7 w 15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5" y="4"/>
                    <a:pt x="15" y="11"/>
                  </a:cubicBezTo>
                  <a:cubicBezTo>
                    <a:pt x="15" y="14"/>
                    <a:pt x="14" y="17"/>
                    <a:pt x="13" y="19"/>
                  </a:cubicBezTo>
                  <a:cubicBezTo>
                    <a:pt x="12" y="21"/>
                    <a:pt x="10" y="22"/>
                    <a:pt x="7" y="22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11"/>
                  </a:cubicBezTo>
                  <a:cubicBezTo>
                    <a:pt x="4" y="16"/>
                    <a:pt x="5" y="18"/>
                    <a:pt x="7" y="18"/>
                  </a:cubicBezTo>
                  <a:cubicBezTo>
                    <a:pt x="9" y="18"/>
                    <a:pt x="10" y="16"/>
                    <a:pt x="10" y="11"/>
                  </a:cubicBezTo>
                  <a:cubicBezTo>
                    <a:pt x="10" y="6"/>
                    <a:pt x="9" y="4"/>
                    <a:pt x="7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00"/>
            <p:cNvSpPr>
              <a:spLocks/>
            </p:cNvSpPr>
            <p:nvPr/>
          </p:nvSpPr>
          <p:spPr bwMode="auto">
            <a:xfrm>
              <a:off x="1331522" y="3901817"/>
              <a:ext cx="25058" cy="61809"/>
            </a:xfrm>
            <a:custGeom>
              <a:avLst/>
              <a:gdLst>
                <a:gd name="T0" fmla="*/ 9 w 9"/>
                <a:gd name="T1" fmla="*/ 0 h 22"/>
                <a:gd name="T2" fmla="*/ 9 w 9"/>
                <a:gd name="T3" fmla="*/ 22 h 22"/>
                <a:gd name="T4" fmla="*/ 5 w 9"/>
                <a:gd name="T5" fmla="*/ 22 h 22"/>
                <a:gd name="T6" fmla="*/ 5 w 9"/>
                <a:gd name="T7" fmla="*/ 5 h 22"/>
                <a:gd name="T8" fmla="*/ 4 w 9"/>
                <a:gd name="T9" fmla="*/ 6 h 22"/>
                <a:gd name="T10" fmla="*/ 3 w 9"/>
                <a:gd name="T11" fmla="*/ 6 h 22"/>
                <a:gd name="T12" fmla="*/ 2 w 9"/>
                <a:gd name="T13" fmla="*/ 7 h 22"/>
                <a:gd name="T14" fmla="*/ 0 w 9"/>
                <a:gd name="T15" fmla="*/ 7 h 22"/>
                <a:gd name="T16" fmla="*/ 0 w 9"/>
                <a:gd name="T17" fmla="*/ 3 h 22"/>
                <a:gd name="T18" fmla="*/ 4 w 9"/>
                <a:gd name="T19" fmla="*/ 2 h 22"/>
                <a:gd name="T20" fmla="*/ 7 w 9"/>
                <a:gd name="T21" fmla="*/ 0 h 22"/>
                <a:gd name="T22" fmla="*/ 9 w 9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2">
                  <a:moveTo>
                    <a:pt x="9" y="0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01"/>
            <p:cNvSpPr>
              <a:spLocks noEditPoints="1"/>
            </p:cNvSpPr>
            <p:nvPr/>
          </p:nvSpPr>
          <p:spPr bwMode="auto">
            <a:xfrm>
              <a:off x="1376625" y="3901817"/>
              <a:ext cx="4343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7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7 w 15"/>
                <a:gd name="T13" fmla="*/ 22 h 22"/>
                <a:gd name="T14" fmla="*/ 7 w 15"/>
                <a:gd name="T15" fmla="*/ 4 h 22"/>
                <a:gd name="T16" fmla="*/ 4 w 15"/>
                <a:gd name="T17" fmla="*/ 11 h 22"/>
                <a:gd name="T18" fmla="*/ 7 w 15"/>
                <a:gd name="T19" fmla="*/ 18 h 22"/>
                <a:gd name="T20" fmla="*/ 10 w 15"/>
                <a:gd name="T21" fmla="*/ 11 h 22"/>
                <a:gd name="T22" fmla="*/ 7 w 15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5" y="4"/>
                    <a:pt x="15" y="11"/>
                  </a:cubicBezTo>
                  <a:cubicBezTo>
                    <a:pt x="15" y="14"/>
                    <a:pt x="14" y="17"/>
                    <a:pt x="13" y="19"/>
                  </a:cubicBezTo>
                  <a:cubicBezTo>
                    <a:pt x="11" y="21"/>
                    <a:pt x="10" y="22"/>
                    <a:pt x="7" y="22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11"/>
                  </a:cubicBezTo>
                  <a:cubicBezTo>
                    <a:pt x="4" y="16"/>
                    <a:pt x="5" y="18"/>
                    <a:pt x="7" y="18"/>
                  </a:cubicBezTo>
                  <a:cubicBezTo>
                    <a:pt x="9" y="18"/>
                    <a:pt x="10" y="16"/>
                    <a:pt x="10" y="11"/>
                  </a:cubicBezTo>
                  <a:cubicBezTo>
                    <a:pt x="10" y="6"/>
                    <a:pt x="9" y="4"/>
                    <a:pt x="7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2"/>
            <p:cNvSpPr>
              <a:spLocks noEditPoints="1"/>
            </p:cNvSpPr>
            <p:nvPr/>
          </p:nvSpPr>
          <p:spPr bwMode="auto">
            <a:xfrm>
              <a:off x="1274724" y="3987013"/>
              <a:ext cx="4176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7 w 15"/>
                <a:gd name="T13" fmla="*/ 22 h 22"/>
                <a:gd name="T14" fmla="*/ 7 w 15"/>
                <a:gd name="T15" fmla="*/ 4 h 22"/>
                <a:gd name="T16" fmla="*/ 4 w 15"/>
                <a:gd name="T17" fmla="*/ 11 h 22"/>
                <a:gd name="T18" fmla="*/ 7 w 15"/>
                <a:gd name="T19" fmla="*/ 18 h 22"/>
                <a:gd name="T20" fmla="*/ 10 w 15"/>
                <a:gd name="T21" fmla="*/ 11 h 22"/>
                <a:gd name="T22" fmla="*/ 7 w 15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5" y="4"/>
                    <a:pt x="15" y="11"/>
                  </a:cubicBezTo>
                  <a:cubicBezTo>
                    <a:pt x="15" y="14"/>
                    <a:pt x="14" y="17"/>
                    <a:pt x="13" y="19"/>
                  </a:cubicBezTo>
                  <a:cubicBezTo>
                    <a:pt x="12" y="21"/>
                    <a:pt x="10" y="22"/>
                    <a:pt x="7" y="22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11"/>
                  </a:cubicBezTo>
                  <a:cubicBezTo>
                    <a:pt x="4" y="16"/>
                    <a:pt x="5" y="18"/>
                    <a:pt x="7" y="18"/>
                  </a:cubicBezTo>
                  <a:cubicBezTo>
                    <a:pt x="9" y="18"/>
                    <a:pt x="10" y="16"/>
                    <a:pt x="10" y="11"/>
                  </a:cubicBezTo>
                  <a:cubicBezTo>
                    <a:pt x="10" y="6"/>
                    <a:pt x="9" y="4"/>
                    <a:pt x="7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3"/>
            <p:cNvSpPr>
              <a:spLocks noEditPoints="1"/>
            </p:cNvSpPr>
            <p:nvPr/>
          </p:nvSpPr>
          <p:spPr bwMode="auto">
            <a:xfrm>
              <a:off x="1324839" y="3987013"/>
              <a:ext cx="43433" cy="61809"/>
            </a:xfrm>
            <a:custGeom>
              <a:avLst/>
              <a:gdLst>
                <a:gd name="T0" fmla="*/ 8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8 w 15"/>
                <a:gd name="T13" fmla="*/ 22 h 22"/>
                <a:gd name="T14" fmla="*/ 8 w 15"/>
                <a:gd name="T15" fmla="*/ 4 h 22"/>
                <a:gd name="T16" fmla="*/ 5 w 15"/>
                <a:gd name="T17" fmla="*/ 11 h 22"/>
                <a:gd name="T18" fmla="*/ 8 w 15"/>
                <a:gd name="T19" fmla="*/ 18 h 22"/>
                <a:gd name="T20" fmla="*/ 11 w 15"/>
                <a:gd name="T21" fmla="*/ 11 h 22"/>
                <a:gd name="T22" fmla="*/ 8 w 15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3" y="0"/>
                    <a:pt x="15" y="4"/>
                    <a:pt x="15" y="11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04"/>
            <p:cNvSpPr>
              <a:spLocks/>
            </p:cNvSpPr>
            <p:nvPr/>
          </p:nvSpPr>
          <p:spPr bwMode="auto">
            <a:xfrm>
              <a:off x="1381637" y="3987013"/>
              <a:ext cx="26728" cy="61809"/>
            </a:xfrm>
            <a:custGeom>
              <a:avLst/>
              <a:gdLst>
                <a:gd name="T0" fmla="*/ 9 w 9"/>
                <a:gd name="T1" fmla="*/ 0 h 22"/>
                <a:gd name="T2" fmla="*/ 9 w 9"/>
                <a:gd name="T3" fmla="*/ 22 h 22"/>
                <a:gd name="T4" fmla="*/ 4 w 9"/>
                <a:gd name="T5" fmla="*/ 22 h 22"/>
                <a:gd name="T6" fmla="*/ 4 w 9"/>
                <a:gd name="T7" fmla="*/ 5 h 22"/>
                <a:gd name="T8" fmla="*/ 3 w 9"/>
                <a:gd name="T9" fmla="*/ 6 h 22"/>
                <a:gd name="T10" fmla="*/ 2 w 9"/>
                <a:gd name="T11" fmla="*/ 6 h 22"/>
                <a:gd name="T12" fmla="*/ 1 w 9"/>
                <a:gd name="T13" fmla="*/ 7 h 22"/>
                <a:gd name="T14" fmla="*/ 0 w 9"/>
                <a:gd name="T15" fmla="*/ 7 h 22"/>
                <a:gd name="T16" fmla="*/ 0 w 9"/>
                <a:gd name="T17" fmla="*/ 3 h 22"/>
                <a:gd name="T18" fmla="*/ 3 w 9"/>
                <a:gd name="T19" fmla="*/ 2 h 22"/>
                <a:gd name="T20" fmla="*/ 6 w 9"/>
                <a:gd name="T21" fmla="*/ 0 h 22"/>
                <a:gd name="T22" fmla="*/ 9 w 9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2">
                  <a:moveTo>
                    <a:pt x="9" y="0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5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05"/>
            <p:cNvSpPr>
              <a:spLocks/>
            </p:cNvSpPr>
            <p:nvPr/>
          </p:nvSpPr>
          <p:spPr bwMode="auto">
            <a:xfrm>
              <a:off x="1485208" y="3814951"/>
              <a:ext cx="2505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5 w 9"/>
                <a:gd name="T5" fmla="*/ 21 h 21"/>
                <a:gd name="T6" fmla="*/ 5 w 9"/>
                <a:gd name="T7" fmla="*/ 5 h 21"/>
                <a:gd name="T8" fmla="*/ 4 w 9"/>
                <a:gd name="T9" fmla="*/ 6 h 21"/>
                <a:gd name="T10" fmla="*/ 3 w 9"/>
                <a:gd name="T11" fmla="*/ 6 h 21"/>
                <a:gd name="T12" fmla="*/ 1 w 9"/>
                <a:gd name="T13" fmla="*/ 7 h 21"/>
                <a:gd name="T14" fmla="*/ 0 w 9"/>
                <a:gd name="T15" fmla="*/ 7 h 21"/>
                <a:gd name="T16" fmla="*/ 0 w 9"/>
                <a:gd name="T17" fmla="*/ 3 h 21"/>
                <a:gd name="T18" fmla="*/ 3 w 9"/>
                <a:gd name="T19" fmla="*/ 2 h 21"/>
                <a:gd name="T20" fmla="*/ 6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1"/>
                    <a:pt x="6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6"/>
            <p:cNvSpPr>
              <a:spLocks noEditPoints="1"/>
            </p:cNvSpPr>
            <p:nvPr/>
          </p:nvSpPr>
          <p:spPr bwMode="auto">
            <a:xfrm>
              <a:off x="1480196" y="3901817"/>
              <a:ext cx="4176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7 w 15"/>
                <a:gd name="T13" fmla="*/ 22 h 22"/>
                <a:gd name="T14" fmla="*/ 8 w 15"/>
                <a:gd name="T15" fmla="*/ 4 h 22"/>
                <a:gd name="T16" fmla="*/ 5 w 15"/>
                <a:gd name="T17" fmla="*/ 11 h 22"/>
                <a:gd name="T18" fmla="*/ 8 w 15"/>
                <a:gd name="T19" fmla="*/ 18 h 22"/>
                <a:gd name="T20" fmla="*/ 11 w 15"/>
                <a:gd name="T21" fmla="*/ 11 h 22"/>
                <a:gd name="T22" fmla="*/ 8 w 15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4"/>
                    <a:pt x="15" y="11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1"/>
                    <a:pt x="10" y="22"/>
                    <a:pt x="7" y="22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07"/>
            <p:cNvSpPr>
              <a:spLocks noEditPoints="1"/>
            </p:cNvSpPr>
            <p:nvPr/>
          </p:nvSpPr>
          <p:spPr bwMode="auto">
            <a:xfrm>
              <a:off x="1480196" y="3987013"/>
              <a:ext cx="4176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7 w 15"/>
                <a:gd name="T13" fmla="*/ 22 h 22"/>
                <a:gd name="T14" fmla="*/ 8 w 15"/>
                <a:gd name="T15" fmla="*/ 4 h 22"/>
                <a:gd name="T16" fmla="*/ 5 w 15"/>
                <a:gd name="T17" fmla="*/ 11 h 22"/>
                <a:gd name="T18" fmla="*/ 8 w 15"/>
                <a:gd name="T19" fmla="*/ 18 h 22"/>
                <a:gd name="T20" fmla="*/ 11 w 15"/>
                <a:gd name="T21" fmla="*/ 11 h 22"/>
                <a:gd name="T22" fmla="*/ 8 w 15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4"/>
                    <a:pt x="15" y="11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1"/>
                    <a:pt x="10" y="22"/>
                    <a:pt x="7" y="22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8"/>
            <p:cNvSpPr>
              <a:spLocks noEditPoints="1"/>
            </p:cNvSpPr>
            <p:nvPr/>
          </p:nvSpPr>
          <p:spPr bwMode="auto">
            <a:xfrm>
              <a:off x="1425070" y="3814951"/>
              <a:ext cx="45104" cy="63479"/>
            </a:xfrm>
            <a:custGeom>
              <a:avLst/>
              <a:gdLst>
                <a:gd name="T0" fmla="*/ 8 w 16"/>
                <a:gd name="T1" fmla="*/ 22 h 22"/>
                <a:gd name="T2" fmla="*/ 0 w 16"/>
                <a:gd name="T3" fmla="*/ 11 h 22"/>
                <a:gd name="T4" fmla="*/ 2 w 16"/>
                <a:gd name="T5" fmla="*/ 3 h 22"/>
                <a:gd name="T6" fmla="*/ 8 w 16"/>
                <a:gd name="T7" fmla="*/ 0 h 22"/>
                <a:gd name="T8" fmla="*/ 16 w 16"/>
                <a:gd name="T9" fmla="*/ 11 h 22"/>
                <a:gd name="T10" fmla="*/ 14 w 16"/>
                <a:gd name="T11" fmla="*/ 19 h 22"/>
                <a:gd name="T12" fmla="*/ 8 w 16"/>
                <a:gd name="T13" fmla="*/ 22 h 22"/>
                <a:gd name="T14" fmla="*/ 8 w 16"/>
                <a:gd name="T15" fmla="*/ 4 h 22"/>
                <a:gd name="T16" fmla="*/ 5 w 16"/>
                <a:gd name="T17" fmla="*/ 11 h 22"/>
                <a:gd name="T18" fmla="*/ 8 w 16"/>
                <a:gd name="T19" fmla="*/ 18 h 22"/>
                <a:gd name="T20" fmla="*/ 11 w 16"/>
                <a:gd name="T21" fmla="*/ 11 h 22"/>
                <a:gd name="T22" fmla="*/ 8 w 16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3" y="0"/>
                    <a:pt x="16" y="4"/>
                    <a:pt x="16" y="11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9"/>
            <p:cNvSpPr>
              <a:spLocks/>
            </p:cNvSpPr>
            <p:nvPr/>
          </p:nvSpPr>
          <p:spPr bwMode="auto">
            <a:xfrm>
              <a:off x="1431752" y="3901817"/>
              <a:ext cx="28399" cy="61809"/>
            </a:xfrm>
            <a:custGeom>
              <a:avLst/>
              <a:gdLst>
                <a:gd name="T0" fmla="*/ 10 w 10"/>
                <a:gd name="T1" fmla="*/ 0 h 22"/>
                <a:gd name="T2" fmla="*/ 10 w 10"/>
                <a:gd name="T3" fmla="*/ 22 h 22"/>
                <a:gd name="T4" fmla="*/ 5 w 10"/>
                <a:gd name="T5" fmla="*/ 22 h 22"/>
                <a:gd name="T6" fmla="*/ 5 w 10"/>
                <a:gd name="T7" fmla="*/ 5 h 22"/>
                <a:gd name="T8" fmla="*/ 4 w 10"/>
                <a:gd name="T9" fmla="*/ 6 h 22"/>
                <a:gd name="T10" fmla="*/ 3 w 10"/>
                <a:gd name="T11" fmla="*/ 6 h 22"/>
                <a:gd name="T12" fmla="*/ 2 w 10"/>
                <a:gd name="T13" fmla="*/ 7 h 22"/>
                <a:gd name="T14" fmla="*/ 0 w 10"/>
                <a:gd name="T15" fmla="*/ 7 h 22"/>
                <a:gd name="T16" fmla="*/ 0 w 10"/>
                <a:gd name="T17" fmla="*/ 3 h 22"/>
                <a:gd name="T18" fmla="*/ 4 w 10"/>
                <a:gd name="T19" fmla="*/ 2 h 22"/>
                <a:gd name="T20" fmla="*/ 7 w 10"/>
                <a:gd name="T21" fmla="*/ 0 h 22"/>
                <a:gd name="T22" fmla="*/ 10 w 10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2">
                  <a:moveTo>
                    <a:pt x="10" y="0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0"/>
            <p:cNvSpPr>
              <a:spLocks noEditPoints="1"/>
            </p:cNvSpPr>
            <p:nvPr/>
          </p:nvSpPr>
          <p:spPr bwMode="auto">
            <a:xfrm>
              <a:off x="1425070" y="3987013"/>
              <a:ext cx="45104" cy="61809"/>
            </a:xfrm>
            <a:custGeom>
              <a:avLst/>
              <a:gdLst>
                <a:gd name="T0" fmla="*/ 8 w 16"/>
                <a:gd name="T1" fmla="*/ 22 h 22"/>
                <a:gd name="T2" fmla="*/ 0 w 16"/>
                <a:gd name="T3" fmla="*/ 11 h 22"/>
                <a:gd name="T4" fmla="*/ 2 w 16"/>
                <a:gd name="T5" fmla="*/ 3 h 22"/>
                <a:gd name="T6" fmla="*/ 8 w 16"/>
                <a:gd name="T7" fmla="*/ 0 h 22"/>
                <a:gd name="T8" fmla="*/ 16 w 16"/>
                <a:gd name="T9" fmla="*/ 11 h 22"/>
                <a:gd name="T10" fmla="*/ 14 w 16"/>
                <a:gd name="T11" fmla="*/ 19 h 22"/>
                <a:gd name="T12" fmla="*/ 8 w 16"/>
                <a:gd name="T13" fmla="*/ 22 h 22"/>
                <a:gd name="T14" fmla="*/ 8 w 16"/>
                <a:gd name="T15" fmla="*/ 4 h 22"/>
                <a:gd name="T16" fmla="*/ 5 w 16"/>
                <a:gd name="T17" fmla="*/ 11 h 22"/>
                <a:gd name="T18" fmla="*/ 8 w 16"/>
                <a:gd name="T19" fmla="*/ 18 h 22"/>
                <a:gd name="T20" fmla="*/ 11 w 16"/>
                <a:gd name="T21" fmla="*/ 11 h 22"/>
                <a:gd name="T22" fmla="*/ 8 w 16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3" y="0"/>
                    <a:pt x="16" y="4"/>
                    <a:pt x="16" y="11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311"/>
            <p:cNvSpPr>
              <a:spLocks noChangeArrowheads="1"/>
            </p:cNvSpPr>
            <p:nvPr/>
          </p:nvSpPr>
          <p:spPr bwMode="auto">
            <a:xfrm>
              <a:off x="1074264" y="2725782"/>
              <a:ext cx="532891" cy="532891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12"/>
            <p:cNvSpPr>
              <a:spLocks/>
            </p:cNvSpPr>
            <p:nvPr/>
          </p:nvSpPr>
          <p:spPr bwMode="auto">
            <a:xfrm>
              <a:off x="1167812" y="2822671"/>
              <a:ext cx="38422" cy="88537"/>
            </a:xfrm>
            <a:custGeom>
              <a:avLst/>
              <a:gdLst>
                <a:gd name="T0" fmla="*/ 13 w 13"/>
                <a:gd name="T1" fmla="*/ 0 h 31"/>
                <a:gd name="T2" fmla="*/ 13 w 13"/>
                <a:gd name="T3" fmla="*/ 31 h 31"/>
                <a:gd name="T4" fmla="*/ 6 w 13"/>
                <a:gd name="T5" fmla="*/ 31 h 31"/>
                <a:gd name="T6" fmla="*/ 6 w 13"/>
                <a:gd name="T7" fmla="*/ 7 h 31"/>
                <a:gd name="T8" fmla="*/ 5 w 13"/>
                <a:gd name="T9" fmla="*/ 8 h 31"/>
                <a:gd name="T10" fmla="*/ 3 w 13"/>
                <a:gd name="T11" fmla="*/ 9 h 31"/>
                <a:gd name="T12" fmla="*/ 2 w 13"/>
                <a:gd name="T13" fmla="*/ 10 h 31"/>
                <a:gd name="T14" fmla="*/ 0 w 13"/>
                <a:gd name="T15" fmla="*/ 10 h 31"/>
                <a:gd name="T16" fmla="*/ 0 w 13"/>
                <a:gd name="T17" fmla="*/ 4 h 31"/>
                <a:gd name="T18" fmla="*/ 5 w 13"/>
                <a:gd name="T19" fmla="*/ 2 h 31"/>
                <a:gd name="T20" fmla="*/ 9 w 13"/>
                <a:gd name="T21" fmla="*/ 0 h 31"/>
                <a:gd name="T22" fmla="*/ 13 w 1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1">
                  <a:moveTo>
                    <a:pt x="13" y="0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5" y="8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3" y="9"/>
                    <a:pt x="2" y="9"/>
                    <a:pt x="2" y="10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3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13"/>
            <p:cNvSpPr>
              <a:spLocks noEditPoints="1"/>
            </p:cNvSpPr>
            <p:nvPr/>
          </p:nvSpPr>
          <p:spPr bwMode="auto">
            <a:xfrm>
              <a:off x="1236303" y="2822671"/>
              <a:ext cx="63479" cy="90207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6 h 32"/>
                <a:gd name="T4" fmla="*/ 3 w 22"/>
                <a:gd name="T5" fmla="*/ 4 h 32"/>
                <a:gd name="T6" fmla="*/ 11 w 22"/>
                <a:gd name="T7" fmla="*/ 0 h 32"/>
                <a:gd name="T8" fmla="*/ 22 w 22"/>
                <a:gd name="T9" fmla="*/ 15 h 32"/>
                <a:gd name="T10" fmla="*/ 19 w 22"/>
                <a:gd name="T11" fmla="*/ 27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6 h 32"/>
                <a:gd name="T20" fmla="*/ 15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6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9" y="0"/>
                    <a:pt x="22" y="5"/>
                    <a:pt x="22" y="15"/>
                  </a:cubicBezTo>
                  <a:cubicBezTo>
                    <a:pt x="22" y="21"/>
                    <a:pt x="21" y="25"/>
                    <a:pt x="19" y="27"/>
                  </a:cubicBezTo>
                  <a:cubicBezTo>
                    <a:pt x="17" y="30"/>
                    <a:pt x="14" y="32"/>
                    <a:pt x="11" y="32"/>
                  </a:cubicBezTo>
                  <a:close/>
                  <a:moveTo>
                    <a:pt x="11" y="5"/>
                  </a:moveTo>
                  <a:cubicBezTo>
                    <a:pt x="8" y="5"/>
                    <a:pt x="7" y="9"/>
                    <a:pt x="7" y="16"/>
                  </a:cubicBezTo>
                  <a:cubicBezTo>
                    <a:pt x="7" y="23"/>
                    <a:pt x="8" y="26"/>
                    <a:pt x="11" y="26"/>
                  </a:cubicBezTo>
                  <a:cubicBezTo>
                    <a:pt x="14" y="26"/>
                    <a:pt x="15" y="23"/>
                    <a:pt x="15" y="16"/>
                  </a:cubicBezTo>
                  <a:cubicBezTo>
                    <a:pt x="15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14"/>
            <p:cNvSpPr>
              <a:spLocks/>
            </p:cNvSpPr>
            <p:nvPr/>
          </p:nvSpPr>
          <p:spPr bwMode="auto">
            <a:xfrm>
              <a:off x="1316487" y="2822671"/>
              <a:ext cx="36751" cy="88537"/>
            </a:xfrm>
            <a:custGeom>
              <a:avLst/>
              <a:gdLst>
                <a:gd name="T0" fmla="*/ 13 w 13"/>
                <a:gd name="T1" fmla="*/ 0 h 31"/>
                <a:gd name="T2" fmla="*/ 13 w 13"/>
                <a:gd name="T3" fmla="*/ 31 h 31"/>
                <a:gd name="T4" fmla="*/ 7 w 13"/>
                <a:gd name="T5" fmla="*/ 31 h 31"/>
                <a:gd name="T6" fmla="*/ 7 w 13"/>
                <a:gd name="T7" fmla="*/ 7 h 31"/>
                <a:gd name="T8" fmla="*/ 5 w 13"/>
                <a:gd name="T9" fmla="*/ 8 h 31"/>
                <a:gd name="T10" fmla="*/ 4 w 13"/>
                <a:gd name="T11" fmla="*/ 9 h 31"/>
                <a:gd name="T12" fmla="*/ 2 w 13"/>
                <a:gd name="T13" fmla="*/ 10 h 31"/>
                <a:gd name="T14" fmla="*/ 0 w 13"/>
                <a:gd name="T15" fmla="*/ 10 h 31"/>
                <a:gd name="T16" fmla="*/ 0 w 13"/>
                <a:gd name="T17" fmla="*/ 4 h 31"/>
                <a:gd name="T18" fmla="*/ 5 w 13"/>
                <a:gd name="T19" fmla="*/ 2 h 31"/>
                <a:gd name="T20" fmla="*/ 9 w 13"/>
                <a:gd name="T21" fmla="*/ 0 h 31"/>
                <a:gd name="T22" fmla="*/ 13 w 1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1">
                  <a:moveTo>
                    <a:pt x="13" y="0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8"/>
                    <a:pt x="6" y="8"/>
                    <a:pt x="5" y="8"/>
                  </a:cubicBezTo>
                  <a:cubicBezTo>
                    <a:pt x="5" y="8"/>
                    <a:pt x="4" y="9"/>
                    <a:pt x="4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3"/>
                    <a:pt x="5" y="2"/>
                  </a:cubicBezTo>
                  <a:cubicBezTo>
                    <a:pt x="7" y="1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15"/>
            <p:cNvSpPr>
              <a:spLocks noEditPoints="1"/>
            </p:cNvSpPr>
            <p:nvPr/>
          </p:nvSpPr>
          <p:spPr bwMode="auto">
            <a:xfrm>
              <a:off x="1159459" y="2947959"/>
              <a:ext cx="63479" cy="88537"/>
            </a:xfrm>
            <a:custGeom>
              <a:avLst/>
              <a:gdLst>
                <a:gd name="T0" fmla="*/ 11 w 22"/>
                <a:gd name="T1" fmla="*/ 31 h 31"/>
                <a:gd name="T2" fmla="*/ 0 w 22"/>
                <a:gd name="T3" fmla="*/ 16 h 31"/>
                <a:gd name="T4" fmla="*/ 3 w 22"/>
                <a:gd name="T5" fmla="*/ 4 h 31"/>
                <a:gd name="T6" fmla="*/ 11 w 22"/>
                <a:gd name="T7" fmla="*/ 0 h 31"/>
                <a:gd name="T8" fmla="*/ 22 w 22"/>
                <a:gd name="T9" fmla="*/ 15 h 31"/>
                <a:gd name="T10" fmla="*/ 19 w 22"/>
                <a:gd name="T11" fmla="*/ 27 h 31"/>
                <a:gd name="T12" fmla="*/ 11 w 22"/>
                <a:gd name="T13" fmla="*/ 31 h 31"/>
                <a:gd name="T14" fmla="*/ 11 w 22"/>
                <a:gd name="T15" fmla="*/ 5 h 31"/>
                <a:gd name="T16" fmla="*/ 7 w 22"/>
                <a:gd name="T17" fmla="*/ 16 h 31"/>
                <a:gd name="T18" fmla="*/ 11 w 22"/>
                <a:gd name="T19" fmla="*/ 26 h 31"/>
                <a:gd name="T20" fmla="*/ 15 w 22"/>
                <a:gd name="T21" fmla="*/ 15 h 31"/>
                <a:gd name="T22" fmla="*/ 11 w 22"/>
                <a:gd name="T2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1">
                  <a:moveTo>
                    <a:pt x="11" y="31"/>
                  </a:moveTo>
                  <a:cubicBezTo>
                    <a:pt x="3" y="31"/>
                    <a:pt x="0" y="26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8" y="0"/>
                    <a:pt x="22" y="5"/>
                    <a:pt x="22" y="15"/>
                  </a:cubicBezTo>
                  <a:cubicBezTo>
                    <a:pt x="22" y="20"/>
                    <a:pt x="21" y="24"/>
                    <a:pt x="19" y="27"/>
                  </a:cubicBezTo>
                  <a:cubicBezTo>
                    <a:pt x="17" y="30"/>
                    <a:pt x="14" y="31"/>
                    <a:pt x="11" y="31"/>
                  </a:cubicBezTo>
                  <a:close/>
                  <a:moveTo>
                    <a:pt x="11" y="5"/>
                  </a:moveTo>
                  <a:cubicBezTo>
                    <a:pt x="8" y="5"/>
                    <a:pt x="7" y="8"/>
                    <a:pt x="7" y="16"/>
                  </a:cubicBezTo>
                  <a:cubicBezTo>
                    <a:pt x="7" y="23"/>
                    <a:pt x="8" y="26"/>
                    <a:pt x="11" y="26"/>
                  </a:cubicBezTo>
                  <a:cubicBezTo>
                    <a:pt x="14" y="26"/>
                    <a:pt x="15" y="23"/>
                    <a:pt x="15" y="15"/>
                  </a:cubicBezTo>
                  <a:cubicBezTo>
                    <a:pt x="15" y="8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16"/>
            <p:cNvSpPr>
              <a:spLocks/>
            </p:cNvSpPr>
            <p:nvPr/>
          </p:nvSpPr>
          <p:spPr bwMode="auto">
            <a:xfrm>
              <a:off x="1244655" y="2944618"/>
              <a:ext cx="38422" cy="91878"/>
            </a:xfrm>
            <a:custGeom>
              <a:avLst/>
              <a:gdLst>
                <a:gd name="T0" fmla="*/ 13 w 13"/>
                <a:gd name="T1" fmla="*/ 0 h 32"/>
                <a:gd name="T2" fmla="*/ 13 w 13"/>
                <a:gd name="T3" fmla="*/ 32 h 32"/>
                <a:gd name="T4" fmla="*/ 6 w 13"/>
                <a:gd name="T5" fmla="*/ 32 h 32"/>
                <a:gd name="T6" fmla="*/ 6 w 13"/>
                <a:gd name="T7" fmla="*/ 8 h 32"/>
                <a:gd name="T8" fmla="*/ 5 w 13"/>
                <a:gd name="T9" fmla="*/ 9 h 32"/>
                <a:gd name="T10" fmla="*/ 4 w 13"/>
                <a:gd name="T11" fmla="*/ 10 h 32"/>
                <a:gd name="T12" fmla="*/ 2 w 13"/>
                <a:gd name="T13" fmla="*/ 10 h 32"/>
                <a:gd name="T14" fmla="*/ 0 w 13"/>
                <a:gd name="T15" fmla="*/ 11 h 32"/>
                <a:gd name="T16" fmla="*/ 0 w 13"/>
                <a:gd name="T17" fmla="*/ 5 h 32"/>
                <a:gd name="T18" fmla="*/ 5 w 13"/>
                <a:gd name="T19" fmla="*/ 3 h 32"/>
                <a:gd name="T20" fmla="*/ 9 w 13"/>
                <a:gd name="T21" fmla="*/ 0 h 32"/>
                <a:gd name="T22" fmla="*/ 13 w 1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2">
                  <a:moveTo>
                    <a:pt x="13" y="0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9"/>
                    <a:pt x="5" y="9"/>
                  </a:cubicBezTo>
                  <a:cubicBezTo>
                    <a:pt x="5" y="9"/>
                    <a:pt x="4" y="10"/>
                    <a:pt x="4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6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7"/>
            <p:cNvSpPr>
              <a:spLocks noEditPoints="1"/>
            </p:cNvSpPr>
            <p:nvPr/>
          </p:nvSpPr>
          <p:spPr bwMode="auto">
            <a:xfrm>
              <a:off x="1308134" y="2947959"/>
              <a:ext cx="63479" cy="88537"/>
            </a:xfrm>
            <a:custGeom>
              <a:avLst/>
              <a:gdLst>
                <a:gd name="T0" fmla="*/ 11 w 22"/>
                <a:gd name="T1" fmla="*/ 31 h 31"/>
                <a:gd name="T2" fmla="*/ 0 w 22"/>
                <a:gd name="T3" fmla="*/ 16 h 31"/>
                <a:gd name="T4" fmla="*/ 3 w 22"/>
                <a:gd name="T5" fmla="*/ 4 h 31"/>
                <a:gd name="T6" fmla="*/ 12 w 22"/>
                <a:gd name="T7" fmla="*/ 0 h 31"/>
                <a:gd name="T8" fmla="*/ 22 w 22"/>
                <a:gd name="T9" fmla="*/ 15 h 31"/>
                <a:gd name="T10" fmla="*/ 19 w 22"/>
                <a:gd name="T11" fmla="*/ 27 h 31"/>
                <a:gd name="T12" fmla="*/ 11 w 22"/>
                <a:gd name="T13" fmla="*/ 31 h 31"/>
                <a:gd name="T14" fmla="*/ 11 w 22"/>
                <a:gd name="T15" fmla="*/ 5 h 31"/>
                <a:gd name="T16" fmla="*/ 7 w 22"/>
                <a:gd name="T17" fmla="*/ 16 h 31"/>
                <a:gd name="T18" fmla="*/ 11 w 22"/>
                <a:gd name="T19" fmla="*/ 26 h 31"/>
                <a:gd name="T20" fmla="*/ 15 w 22"/>
                <a:gd name="T21" fmla="*/ 15 h 31"/>
                <a:gd name="T22" fmla="*/ 11 w 22"/>
                <a:gd name="T2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1">
                  <a:moveTo>
                    <a:pt x="11" y="31"/>
                  </a:moveTo>
                  <a:cubicBezTo>
                    <a:pt x="4" y="31"/>
                    <a:pt x="0" y="26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9" y="0"/>
                    <a:pt x="22" y="5"/>
                    <a:pt x="22" y="15"/>
                  </a:cubicBezTo>
                  <a:cubicBezTo>
                    <a:pt x="22" y="20"/>
                    <a:pt x="21" y="24"/>
                    <a:pt x="19" y="27"/>
                  </a:cubicBezTo>
                  <a:cubicBezTo>
                    <a:pt x="17" y="30"/>
                    <a:pt x="15" y="31"/>
                    <a:pt x="11" y="31"/>
                  </a:cubicBezTo>
                  <a:close/>
                  <a:moveTo>
                    <a:pt x="11" y="5"/>
                  </a:moveTo>
                  <a:cubicBezTo>
                    <a:pt x="8" y="5"/>
                    <a:pt x="7" y="8"/>
                    <a:pt x="7" y="16"/>
                  </a:cubicBezTo>
                  <a:cubicBezTo>
                    <a:pt x="7" y="23"/>
                    <a:pt x="8" y="26"/>
                    <a:pt x="11" y="26"/>
                  </a:cubicBezTo>
                  <a:cubicBezTo>
                    <a:pt x="14" y="26"/>
                    <a:pt x="15" y="23"/>
                    <a:pt x="15" y="15"/>
                  </a:cubicBezTo>
                  <a:cubicBezTo>
                    <a:pt x="15" y="8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8"/>
            <p:cNvSpPr>
              <a:spLocks noEditPoints="1"/>
            </p:cNvSpPr>
            <p:nvPr/>
          </p:nvSpPr>
          <p:spPr bwMode="auto">
            <a:xfrm>
              <a:off x="1159459" y="3069906"/>
              <a:ext cx="6347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5 h 32"/>
                <a:gd name="T6" fmla="*/ 11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6 h 32"/>
                <a:gd name="T16" fmla="*/ 7 w 22"/>
                <a:gd name="T17" fmla="*/ 17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3" y="32"/>
                    <a:pt x="0" y="27"/>
                    <a:pt x="0" y="17"/>
                  </a:cubicBezTo>
                  <a:cubicBezTo>
                    <a:pt x="0" y="11"/>
                    <a:pt x="1" y="7"/>
                    <a:pt x="3" y="5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8" y="0"/>
                    <a:pt x="22" y="6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7" y="31"/>
                    <a:pt x="14" y="32"/>
                    <a:pt x="11" y="32"/>
                  </a:cubicBezTo>
                  <a:close/>
                  <a:moveTo>
                    <a:pt x="11" y="6"/>
                  </a:moveTo>
                  <a:cubicBezTo>
                    <a:pt x="8" y="6"/>
                    <a:pt x="7" y="9"/>
                    <a:pt x="7" y="17"/>
                  </a:cubicBezTo>
                  <a:cubicBezTo>
                    <a:pt x="7" y="24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6"/>
                    <a:pt x="11" y="6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9"/>
            <p:cNvSpPr>
              <a:spLocks noEditPoints="1"/>
            </p:cNvSpPr>
            <p:nvPr/>
          </p:nvSpPr>
          <p:spPr bwMode="auto">
            <a:xfrm>
              <a:off x="1236303" y="3069906"/>
              <a:ext cx="6347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5 h 32"/>
                <a:gd name="T6" fmla="*/ 11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6 h 32"/>
                <a:gd name="T16" fmla="*/ 7 w 22"/>
                <a:gd name="T17" fmla="*/ 17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7"/>
                  </a:cubicBezTo>
                  <a:cubicBezTo>
                    <a:pt x="0" y="11"/>
                    <a:pt x="1" y="7"/>
                    <a:pt x="3" y="5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9" y="0"/>
                    <a:pt x="22" y="6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7" y="31"/>
                    <a:pt x="14" y="32"/>
                    <a:pt x="11" y="32"/>
                  </a:cubicBezTo>
                  <a:close/>
                  <a:moveTo>
                    <a:pt x="11" y="6"/>
                  </a:moveTo>
                  <a:cubicBezTo>
                    <a:pt x="8" y="6"/>
                    <a:pt x="7" y="9"/>
                    <a:pt x="7" y="17"/>
                  </a:cubicBezTo>
                  <a:cubicBezTo>
                    <a:pt x="7" y="24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6"/>
                    <a:pt x="11" y="6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20"/>
            <p:cNvSpPr>
              <a:spLocks/>
            </p:cNvSpPr>
            <p:nvPr/>
          </p:nvSpPr>
          <p:spPr bwMode="auto">
            <a:xfrm>
              <a:off x="1316487" y="3069906"/>
              <a:ext cx="36751" cy="91878"/>
            </a:xfrm>
            <a:custGeom>
              <a:avLst/>
              <a:gdLst>
                <a:gd name="T0" fmla="*/ 13 w 13"/>
                <a:gd name="T1" fmla="*/ 0 h 32"/>
                <a:gd name="T2" fmla="*/ 13 w 13"/>
                <a:gd name="T3" fmla="*/ 32 h 32"/>
                <a:gd name="T4" fmla="*/ 7 w 13"/>
                <a:gd name="T5" fmla="*/ 32 h 32"/>
                <a:gd name="T6" fmla="*/ 7 w 13"/>
                <a:gd name="T7" fmla="*/ 8 h 32"/>
                <a:gd name="T8" fmla="*/ 5 w 13"/>
                <a:gd name="T9" fmla="*/ 9 h 32"/>
                <a:gd name="T10" fmla="*/ 4 w 13"/>
                <a:gd name="T11" fmla="*/ 10 h 32"/>
                <a:gd name="T12" fmla="*/ 2 w 13"/>
                <a:gd name="T13" fmla="*/ 10 h 32"/>
                <a:gd name="T14" fmla="*/ 0 w 13"/>
                <a:gd name="T15" fmla="*/ 11 h 32"/>
                <a:gd name="T16" fmla="*/ 0 w 13"/>
                <a:gd name="T17" fmla="*/ 5 h 32"/>
                <a:gd name="T18" fmla="*/ 5 w 13"/>
                <a:gd name="T19" fmla="*/ 3 h 32"/>
                <a:gd name="T20" fmla="*/ 9 w 13"/>
                <a:gd name="T21" fmla="*/ 0 h 32"/>
                <a:gd name="T22" fmla="*/ 13 w 1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2">
                  <a:moveTo>
                    <a:pt x="13" y="0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9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1" y="10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21"/>
            <p:cNvSpPr>
              <a:spLocks/>
            </p:cNvSpPr>
            <p:nvPr/>
          </p:nvSpPr>
          <p:spPr bwMode="auto">
            <a:xfrm>
              <a:off x="1468503" y="2822671"/>
              <a:ext cx="40092" cy="88537"/>
            </a:xfrm>
            <a:custGeom>
              <a:avLst/>
              <a:gdLst>
                <a:gd name="T0" fmla="*/ 14 w 14"/>
                <a:gd name="T1" fmla="*/ 0 h 31"/>
                <a:gd name="T2" fmla="*/ 14 w 14"/>
                <a:gd name="T3" fmla="*/ 31 h 31"/>
                <a:gd name="T4" fmla="*/ 7 w 14"/>
                <a:gd name="T5" fmla="*/ 31 h 31"/>
                <a:gd name="T6" fmla="*/ 7 w 14"/>
                <a:gd name="T7" fmla="*/ 7 h 31"/>
                <a:gd name="T8" fmla="*/ 5 w 14"/>
                <a:gd name="T9" fmla="*/ 8 h 31"/>
                <a:gd name="T10" fmla="*/ 4 w 14"/>
                <a:gd name="T11" fmla="*/ 9 h 31"/>
                <a:gd name="T12" fmla="*/ 2 w 14"/>
                <a:gd name="T13" fmla="*/ 10 h 31"/>
                <a:gd name="T14" fmla="*/ 0 w 14"/>
                <a:gd name="T15" fmla="*/ 10 h 31"/>
                <a:gd name="T16" fmla="*/ 0 w 14"/>
                <a:gd name="T17" fmla="*/ 4 h 31"/>
                <a:gd name="T18" fmla="*/ 5 w 14"/>
                <a:gd name="T19" fmla="*/ 2 h 31"/>
                <a:gd name="T20" fmla="*/ 9 w 14"/>
                <a:gd name="T21" fmla="*/ 0 h 31"/>
                <a:gd name="T22" fmla="*/ 14 w 14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1">
                  <a:moveTo>
                    <a:pt x="14" y="0"/>
                  </a:moveTo>
                  <a:cubicBezTo>
                    <a:pt x="14" y="31"/>
                    <a:pt x="14" y="31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8"/>
                    <a:pt x="6" y="8"/>
                    <a:pt x="5" y="8"/>
                  </a:cubicBezTo>
                  <a:cubicBezTo>
                    <a:pt x="5" y="8"/>
                    <a:pt x="4" y="9"/>
                    <a:pt x="4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3"/>
                    <a:pt x="5" y="2"/>
                  </a:cubicBezTo>
                  <a:cubicBezTo>
                    <a:pt x="7" y="1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2"/>
            <p:cNvSpPr>
              <a:spLocks noEditPoints="1"/>
            </p:cNvSpPr>
            <p:nvPr/>
          </p:nvSpPr>
          <p:spPr bwMode="auto">
            <a:xfrm>
              <a:off x="1460150" y="2947959"/>
              <a:ext cx="61809" cy="88537"/>
            </a:xfrm>
            <a:custGeom>
              <a:avLst/>
              <a:gdLst>
                <a:gd name="T0" fmla="*/ 11 w 22"/>
                <a:gd name="T1" fmla="*/ 31 h 31"/>
                <a:gd name="T2" fmla="*/ 0 w 22"/>
                <a:gd name="T3" fmla="*/ 16 h 31"/>
                <a:gd name="T4" fmla="*/ 3 w 22"/>
                <a:gd name="T5" fmla="*/ 4 h 31"/>
                <a:gd name="T6" fmla="*/ 12 w 22"/>
                <a:gd name="T7" fmla="*/ 0 h 31"/>
                <a:gd name="T8" fmla="*/ 22 w 22"/>
                <a:gd name="T9" fmla="*/ 15 h 31"/>
                <a:gd name="T10" fmla="*/ 20 w 22"/>
                <a:gd name="T11" fmla="*/ 27 h 31"/>
                <a:gd name="T12" fmla="*/ 11 w 22"/>
                <a:gd name="T13" fmla="*/ 31 h 31"/>
                <a:gd name="T14" fmla="*/ 11 w 22"/>
                <a:gd name="T15" fmla="*/ 5 h 31"/>
                <a:gd name="T16" fmla="*/ 7 w 22"/>
                <a:gd name="T17" fmla="*/ 16 h 31"/>
                <a:gd name="T18" fmla="*/ 11 w 22"/>
                <a:gd name="T19" fmla="*/ 26 h 31"/>
                <a:gd name="T20" fmla="*/ 16 w 22"/>
                <a:gd name="T21" fmla="*/ 15 h 31"/>
                <a:gd name="T22" fmla="*/ 11 w 22"/>
                <a:gd name="T2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1">
                  <a:moveTo>
                    <a:pt x="11" y="31"/>
                  </a:moveTo>
                  <a:cubicBezTo>
                    <a:pt x="4" y="31"/>
                    <a:pt x="0" y="26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9" y="0"/>
                    <a:pt x="22" y="5"/>
                    <a:pt x="22" y="15"/>
                  </a:cubicBezTo>
                  <a:cubicBezTo>
                    <a:pt x="22" y="20"/>
                    <a:pt x="22" y="24"/>
                    <a:pt x="20" y="27"/>
                  </a:cubicBezTo>
                  <a:cubicBezTo>
                    <a:pt x="18" y="30"/>
                    <a:pt x="15" y="31"/>
                    <a:pt x="11" y="31"/>
                  </a:cubicBezTo>
                  <a:close/>
                  <a:moveTo>
                    <a:pt x="11" y="5"/>
                  </a:moveTo>
                  <a:cubicBezTo>
                    <a:pt x="9" y="5"/>
                    <a:pt x="7" y="8"/>
                    <a:pt x="7" y="16"/>
                  </a:cubicBezTo>
                  <a:cubicBezTo>
                    <a:pt x="7" y="23"/>
                    <a:pt x="9" y="26"/>
                    <a:pt x="11" y="26"/>
                  </a:cubicBezTo>
                  <a:cubicBezTo>
                    <a:pt x="14" y="26"/>
                    <a:pt x="16" y="23"/>
                    <a:pt x="16" y="15"/>
                  </a:cubicBezTo>
                  <a:cubicBezTo>
                    <a:pt x="16" y="8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3"/>
            <p:cNvSpPr>
              <a:spLocks noEditPoints="1"/>
            </p:cNvSpPr>
            <p:nvPr/>
          </p:nvSpPr>
          <p:spPr bwMode="auto">
            <a:xfrm>
              <a:off x="1460150" y="3069906"/>
              <a:ext cx="6180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5 h 32"/>
                <a:gd name="T6" fmla="*/ 12 w 22"/>
                <a:gd name="T7" fmla="*/ 0 h 32"/>
                <a:gd name="T8" fmla="*/ 22 w 22"/>
                <a:gd name="T9" fmla="*/ 16 h 32"/>
                <a:gd name="T10" fmla="*/ 20 w 22"/>
                <a:gd name="T11" fmla="*/ 28 h 32"/>
                <a:gd name="T12" fmla="*/ 11 w 22"/>
                <a:gd name="T13" fmla="*/ 32 h 32"/>
                <a:gd name="T14" fmla="*/ 11 w 22"/>
                <a:gd name="T15" fmla="*/ 6 h 32"/>
                <a:gd name="T16" fmla="*/ 7 w 22"/>
                <a:gd name="T17" fmla="*/ 17 h 32"/>
                <a:gd name="T18" fmla="*/ 11 w 22"/>
                <a:gd name="T19" fmla="*/ 27 h 32"/>
                <a:gd name="T20" fmla="*/ 16 w 22"/>
                <a:gd name="T21" fmla="*/ 16 h 32"/>
                <a:gd name="T22" fmla="*/ 11 w 22"/>
                <a:gd name="T2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7"/>
                  </a:cubicBezTo>
                  <a:cubicBezTo>
                    <a:pt x="0" y="11"/>
                    <a:pt x="1" y="7"/>
                    <a:pt x="3" y="5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9" y="0"/>
                    <a:pt x="22" y="6"/>
                    <a:pt x="22" y="16"/>
                  </a:cubicBezTo>
                  <a:cubicBezTo>
                    <a:pt x="22" y="21"/>
                    <a:pt x="22" y="25"/>
                    <a:pt x="20" y="28"/>
                  </a:cubicBezTo>
                  <a:cubicBezTo>
                    <a:pt x="18" y="31"/>
                    <a:pt x="15" y="32"/>
                    <a:pt x="11" y="32"/>
                  </a:cubicBezTo>
                  <a:close/>
                  <a:moveTo>
                    <a:pt x="11" y="6"/>
                  </a:moveTo>
                  <a:cubicBezTo>
                    <a:pt x="9" y="6"/>
                    <a:pt x="7" y="9"/>
                    <a:pt x="7" y="17"/>
                  </a:cubicBezTo>
                  <a:cubicBezTo>
                    <a:pt x="7" y="24"/>
                    <a:pt x="9" y="27"/>
                    <a:pt x="11" y="27"/>
                  </a:cubicBezTo>
                  <a:cubicBezTo>
                    <a:pt x="14" y="27"/>
                    <a:pt x="16" y="23"/>
                    <a:pt x="16" y="16"/>
                  </a:cubicBezTo>
                  <a:cubicBezTo>
                    <a:pt x="16" y="9"/>
                    <a:pt x="14" y="6"/>
                    <a:pt x="11" y="6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4"/>
            <p:cNvSpPr>
              <a:spLocks noEditPoints="1"/>
            </p:cNvSpPr>
            <p:nvPr/>
          </p:nvSpPr>
          <p:spPr bwMode="auto">
            <a:xfrm>
              <a:off x="1381637" y="2822671"/>
              <a:ext cx="63479" cy="90207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6 h 32"/>
                <a:gd name="T4" fmla="*/ 3 w 22"/>
                <a:gd name="T5" fmla="*/ 4 h 32"/>
                <a:gd name="T6" fmla="*/ 12 w 22"/>
                <a:gd name="T7" fmla="*/ 0 h 32"/>
                <a:gd name="T8" fmla="*/ 22 w 22"/>
                <a:gd name="T9" fmla="*/ 15 h 32"/>
                <a:gd name="T10" fmla="*/ 19 w 22"/>
                <a:gd name="T11" fmla="*/ 27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6 h 32"/>
                <a:gd name="T20" fmla="*/ 15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6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9" y="0"/>
                    <a:pt x="22" y="5"/>
                    <a:pt x="22" y="15"/>
                  </a:cubicBezTo>
                  <a:cubicBezTo>
                    <a:pt x="22" y="21"/>
                    <a:pt x="21" y="25"/>
                    <a:pt x="19" y="27"/>
                  </a:cubicBezTo>
                  <a:cubicBezTo>
                    <a:pt x="18" y="30"/>
                    <a:pt x="15" y="32"/>
                    <a:pt x="11" y="32"/>
                  </a:cubicBezTo>
                  <a:close/>
                  <a:moveTo>
                    <a:pt x="11" y="5"/>
                  </a:moveTo>
                  <a:cubicBezTo>
                    <a:pt x="8" y="5"/>
                    <a:pt x="7" y="9"/>
                    <a:pt x="7" y="16"/>
                  </a:cubicBezTo>
                  <a:cubicBezTo>
                    <a:pt x="7" y="23"/>
                    <a:pt x="8" y="26"/>
                    <a:pt x="11" y="26"/>
                  </a:cubicBezTo>
                  <a:cubicBezTo>
                    <a:pt x="14" y="26"/>
                    <a:pt x="15" y="23"/>
                    <a:pt x="15" y="16"/>
                  </a:cubicBezTo>
                  <a:cubicBezTo>
                    <a:pt x="15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5"/>
            <p:cNvSpPr>
              <a:spLocks/>
            </p:cNvSpPr>
            <p:nvPr/>
          </p:nvSpPr>
          <p:spPr bwMode="auto">
            <a:xfrm>
              <a:off x="1391660" y="2944618"/>
              <a:ext cx="36751" cy="91878"/>
            </a:xfrm>
            <a:custGeom>
              <a:avLst/>
              <a:gdLst>
                <a:gd name="T0" fmla="*/ 13 w 13"/>
                <a:gd name="T1" fmla="*/ 0 h 32"/>
                <a:gd name="T2" fmla="*/ 13 w 13"/>
                <a:gd name="T3" fmla="*/ 32 h 32"/>
                <a:gd name="T4" fmla="*/ 7 w 13"/>
                <a:gd name="T5" fmla="*/ 32 h 32"/>
                <a:gd name="T6" fmla="*/ 7 w 13"/>
                <a:gd name="T7" fmla="*/ 8 h 32"/>
                <a:gd name="T8" fmla="*/ 5 w 13"/>
                <a:gd name="T9" fmla="*/ 9 h 32"/>
                <a:gd name="T10" fmla="*/ 4 w 13"/>
                <a:gd name="T11" fmla="*/ 10 h 32"/>
                <a:gd name="T12" fmla="*/ 2 w 13"/>
                <a:gd name="T13" fmla="*/ 10 h 32"/>
                <a:gd name="T14" fmla="*/ 0 w 13"/>
                <a:gd name="T15" fmla="*/ 11 h 32"/>
                <a:gd name="T16" fmla="*/ 0 w 13"/>
                <a:gd name="T17" fmla="*/ 5 h 32"/>
                <a:gd name="T18" fmla="*/ 5 w 13"/>
                <a:gd name="T19" fmla="*/ 3 h 32"/>
                <a:gd name="T20" fmla="*/ 9 w 13"/>
                <a:gd name="T21" fmla="*/ 0 h 32"/>
                <a:gd name="T22" fmla="*/ 13 w 1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2">
                  <a:moveTo>
                    <a:pt x="13" y="0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9"/>
                    <a:pt x="5" y="9"/>
                  </a:cubicBezTo>
                  <a:cubicBezTo>
                    <a:pt x="5" y="9"/>
                    <a:pt x="4" y="10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6"/>
            <p:cNvSpPr>
              <a:spLocks noEditPoints="1"/>
            </p:cNvSpPr>
            <p:nvPr/>
          </p:nvSpPr>
          <p:spPr bwMode="auto">
            <a:xfrm>
              <a:off x="1381637" y="3069906"/>
              <a:ext cx="6347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5 h 32"/>
                <a:gd name="T6" fmla="*/ 12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6 h 32"/>
                <a:gd name="T16" fmla="*/ 7 w 22"/>
                <a:gd name="T17" fmla="*/ 17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7"/>
                  </a:cubicBezTo>
                  <a:cubicBezTo>
                    <a:pt x="0" y="11"/>
                    <a:pt x="1" y="7"/>
                    <a:pt x="3" y="5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9" y="0"/>
                    <a:pt x="22" y="6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8" y="31"/>
                    <a:pt x="15" y="32"/>
                    <a:pt x="11" y="32"/>
                  </a:cubicBezTo>
                  <a:close/>
                  <a:moveTo>
                    <a:pt x="11" y="6"/>
                  </a:moveTo>
                  <a:cubicBezTo>
                    <a:pt x="8" y="6"/>
                    <a:pt x="7" y="9"/>
                    <a:pt x="7" y="17"/>
                  </a:cubicBezTo>
                  <a:cubicBezTo>
                    <a:pt x="7" y="24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6"/>
                    <a:pt x="11" y="6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327"/>
            <p:cNvSpPr>
              <a:spLocks noChangeArrowheads="1"/>
            </p:cNvSpPr>
            <p:nvPr/>
          </p:nvSpPr>
          <p:spPr bwMode="auto">
            <a:xfrm>
              <a:off x="1074264" y="4366217"/>
              <a:ext cx="532891" cy="531221"/>
            </a:xfrm>
            <a:prstGeom prst="rect">
              <a:avLst/>
            </a:prstGeom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8"/>
            <p:cNvSpPr>
              <a:spLocks/>
            </p:cNvSpPr>
            <p:nvPr/>
          </p:nvSpPr>
          <p:spPr bwMode="auto">
            <a:xfrm>
              <a:off x="1167812" y="4461436"/>
              <a:ext cx="38422" cy="90207"/>
            </a:xfrm>
            <a:custGeom>
              <a:avLst/>
              <a:gdLst>
                <a:gd name="T0" fmla="*/ 13 w 13"/>
                <a:gd name="T1" fmla="*/ 0 h 32"/>
                <a:gd name="T2" fmla="*/ 13 w 13"/>
                <a:gd name="T3" fmla="*/ 32 h 32"/>
                <a:gd name="T4" fmla="*/ 6 w 13"/>
                <a:gd name="T5" fmla="*/ 32 h 32"/>
                <a:gd name="T6" fmla="*/ 6 w 13"/>
                <a:gd name="T7" fmla="*/ 8 h 32"/>
                <a:gd name="T8" fmla="*/ 5 w 13"/>
                <a:gd name="T9" fmla="*/ 9 h 32"/>
                <a:gd name="T10" fmla="*/ 3 w 13"/>
                <a:gd name="T11" fmla="*/ 10 h 32"/>
                <a:gd name="T12" fmla="*/ 2 w 13"/>
                <a:gd name="T13" fmla="*/ 10 h 32"/>
                <a:gd name="T14" fmla="*/ 0 w 13"/>
                <a:gd name="T15" fmla="*/ 10 h 32"/>
                <a:gd name="T16" fmla="*/ 0 w 13"/>
                <a:gd name="T17" fmla="*/ 5 h 32"/>
                <a:gd name="T18" fmla="*/ 5 w 13"/>
                <a:gd name="T19" fmla="*/ 3 h 32"/>
                <a:gd name="T20" fmla="*/ 9 w 13"/>
                <a:gd name="T21" fmla="*/ 0 h 32"/>
                <a:gd name="T22" fmla="*/ 13 w 1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2">
                  <a:moveTo>
                    <a:pt x="13" y="0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9"/>
                    <a:pt x="4" y="9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3" y="4"/>
                    <a:pt x="5" y="3"/>
                  </a:cubicBezTo>
                  <a:cubicBezTo>
                    <a:pt x="6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9"/>
            <p:cNvSpPr>
              <a:spLocks noEditPoints="1"/>
            </p:cNvSpPr>
            <p:nvPr/>
          </p:nvSpPr>
          <p:spPr bwMode="auto">
            <a:xfrm>
              <a:off x="1236303" y="4461436"/>
              <a:ext cx="63479" cy="90207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5 h 32"/>
                <a:gd name="T6" fmla="*/ 11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6 h 32"/>
                <a:gd name="T16" fmla="*/ 7 w 22"/>
                <a:gd name="T17" fmla="*/ 17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7"/>
                  </a:cubicBezTo>
                  <a:cubicBezTo>
                    <a:pt x="0" y="11"/>
                    <a:pt x="1" y="7"/>
                    <a:pt x="3" y="5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9" y="0"/>
                    <a:pt x="22" y="6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7" y="31"/>
                    <a:pt x="14" y="32"/>
                    <a:pt x="11" y="32"/>
                  </a:cubicBezTo>
                  <a:close/>
                  <a:moveTo>
                    <a:pt x="11" y="6"/>
                  </a:moveTo>
                  <a:cubicBezTo>
                    <a:pt x="8" y="6"/>
                    <a:pt x="7" y="9"/>
                    <a:pt x="7" y="17"/>
                  </a:cubicBezTo>
                  <a:cubicBezTo>
                    <a:pt x="7" y="23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6"/>
                    <a:pt x="11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0"/>
            <p:cNvSpPr>
              <a:spLocks/>
            </p:cNvSpPr>
            <p:nvPr/>
          </p:nvSpPr>
          <p:spPr bwMode="auto">
            <a:xfrm>
              <a:off x="1316487" y="4461436"/>
              <a:ext cx="36751" cy="90207"/>
            </a:xfrm>
            <a:custGeom>
              <a:avLst/>
              <a:gdLst>
                <a:gd name="T0" fmla="*/ 13 w 13"/>
                <a:gd name="T1" fmla="*/ 0 h 32"/>
                <a:gd name="T2" fmla="*/ 13 w 13"/>
                <a:gd name="T3" fmla="*/ 32 h 32"/>
                <a:gd name="T4" fmla="*/ 7 w 13"/>
                <a:gd name="T5" fmla="*/ 32 h 32"/>
                <a:gd name="T6" fmla="*/ 7 w 13"/>
                <a:gd name="T7" fmla="*/ 8 h 32"/>
                <a:gd name="T8" fmla="*/ 5 w 13"/>
                <a:gd name="T9" fmla="*/ 9 h 32"/>
                <a:gd name="T10" fmla="*/ 4 w 13"/>
                <a:gd name="T11" fmla="*/ 10 h 32"/>
                <a:gd name="T12" fmla="*/ 2 w 13"/>
                <a:gd name="T13" fmla="*/ 10 h 32"/>
                <a:gd name="T14" fmla="*/ 0 w 13"/>
                <a:gd name="T15" fmla="*/ 10 h 32"/>
                <a:gd name="T16" fmla="*/ 0 w 13"/>
                <a:gd name="T17" fmla="*/ 5 h 32"/>
                <a:gd name="T18" fmla="*/ 5 w 13"/>
                <a:gd name="T19" fmla="*/ 3 h 32"/>
                <a:gd name="T20" fmla="*/ 9 w 13"/>
                <a:gd name="T21" fmla="*/ 0 h 32"/>
                <a:gd name="T22" fmla="*/ 13 w 1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2">
                  <a:moveTo>
                    <a:pt x="13" y="0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31"/>
            <p:cNvSpPr>
              <a:spLocks noEditPoints="1"/>
            </p:cNvSpPr>
            <p:nvPr/>
          </p:nvSpPr>
          <p:spPr bwMode="auto">
            <a:xfrm>
              <a:off x="1159459" y="4586724"/>
              <a:ext cx="63479" cy="90207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4 h 32"/>
                <a:gd name="T6" fmla="*/ 11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3" y="32"/>
                    <a:pt x="0" y="27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8" y="0"/>
                    <a:pt x="22" y="5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7" y="31"/>
                    <a:pt x="14" y="32"/>
                    <a:pt x="11" y="32"/>
                  </a:cubicBezTo>
                  <a:close/>
                  <a:moveTo>
                    <a:pt x="11" y="5"/>
                  </a:moveTo>
                  <a:cubicBezTo>
                    <a:pt x="8" y="5"/>
                    <a:pt x="7" y="9"/>
                    <a:pt x="7" y="16"/>
                  </a:cubicBezTo>
                  <a:cubicBezTo>
                    <a:pt x="7" y="23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2"/>
            <p:cNvSpPr>
              <a:spLocks/>
            </p:cNvSpPr>
            <p:nvPr/>
          </p:nvSpPr>
          <p:spPr bwMode="auto">
            <a:xfrm>
              <a:off x="1244655" y="4586724"/>
              <a:ext cx="38422" cy="88537"/>
            </a:xfrm>
            <a:custGeom>
              <a:avLst/>
              <a:gdLst>
                <a:gd name="T0" fmla="*/ 13 w 13"/>
                <a:gd name="T1" fmla="*/ 0 h 31"/>
                <a:gd name="T2" fmla="*/ 13 w 13"/>
                <a:gd name="T3" fmla="*/ 31 h 31"/>
                <a:gd name="T4" fmla="*/ 6 w 13"/>
                <a:gd name="T5" fmla="*/ 31 h 31"/>
                <a:gd name="T6" fmla="*/ 6 w 13"/>
                <a:gd name="T7" fmla="*/ 8 h 31"/>
                <a:gd name="T8" fmla="*/ 5 w 13"/>
                <a:gd name="T9" fmla="*/ 9 h 31"/>
                <a:gd name="T10" fmla="*/ 4 w 13"/>
                <a:gd name="T11" fmla="*/ 9 h 31"/>
                <a:gd name="T12" fmla="*/ 2 w 13"/>
                <a:gd name="T13" fmla="*/ 10 h 31"/>
                <a:gd name="T14" fmla="*/ 0 w 13"/>
                <a:gd name="T15" fmla="*/ 10 h 31"/>
                <a:gd name="T16" fmla="*/ 0 w 13"/>
                <a:gd name="T17" fmla="*/ 5 h 31"/>
                <a:gd name="T18" fmla="*/ 5 w 13"/>
                <a:gd name="T19" fmla="*/ 3 h 31"/>
                <a:gd name="T20" fmla="*/ 9 w 13"/>
                <a:gd name="T21" fmla="*/ 0 h 31"/>
                <a:gd name="T22" fmla="*/ 13 w 1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1">
                  <a:moveTo>
                    <a:pt x="13" y="0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3" y="3"/>
                    <a:pt x="5" y="3"/>
                  </a:cubicBezTo>
                  <a:cubicBezTo>
                    <a:pt x="6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33"/>
            <p:cNvSpPr>
              <a:spLocks noEditPoints="1"/>
            </p:cNvSpPr>
            <p:nvPr/>
          </p:nvSpPr>
          <p:spPr bwMode="auto">
            <a:xfrm>
              <a:off x="1308134" y="4586724"/>
              <a:ext cx="63479" cy="90207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4 h 32"/>
                <a:gd name="T6" fmla="*/ 12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9" y="0"/>
                    <a:pt x="22" y="5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7" y="31"/>
                    <a:pt x="15" y="32"/>
                    <a:pt x="11" y="32"/>
                  </a:cubicBezTo>
                  <a:close/>
                  <a:moveTo>
                    <a:pt x="11" y="5"/>
                  </a:moveTo>
                  <a:cubicBezTo>
                    <a:pt x="8" y="5"/>
                    <a:pt x="7" y="9"/>
                    <a:pt x="7" y="16"/>
                  </a:cubicBezTo>
                  <a:cubicBezTo>
                    <a:pt x="7" y="23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4"/>
            <p:cNvSpPr>
              <a:spLocks noEditPoints="1"/>
            </p:cNvSpPr>
            <p:nvPr/>
          </p:nvSpPr>
          <p:spPr bwMode="auto">
            <a:xfrm>
              <a:off x="1159459" y="4712012"/>
              <a:ext cx="6347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6 h 32"/>
                <a:gd name="T4" fmla="*/ 3 w 22"/>
                <a:gd name="T5" fmla="*/ 4 h 32"/>
                <a:gd name="T6" fmla="*/ 11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3" y="32"/>
                    <a:pt x="0" y="27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8" y="0"/>
                    <a:pt x="22" y="5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7" y="30"/>
                    <a:pt x="14" y="32"/>
                    <a:pt x="11" y="32"/>
                  </a:cubicBezTo>
                  <a:close/>
                  <a:moveTo>
                    <a:pt x="11" y="5"/>
                  </a:moveTo>
                  <a:cubicBezTo>
                    <a:pt x="8" y="5"/>
                    <a:pt x="7" y="9"/>
                    <a:pt x="7" y="16"/>
                  </a:cubicBezTo>
                  <a:cubicBezTo>
                    <a:pt x="7" y="23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5"/>
            <p:cNvSpPr>
              <a:spLocks noEditPoints="1"/>
            </p:cNvSpPr>
            <p:nvPr/>
          </p:nvSpPr>
          <p:spPr bwMode="auto">
            <a:xfrm>
              <a:off x="1236303" y="4712012"/>
              <a:ext cx="6347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6 h 32"/>
                <a:gd name="T4" fmla="*/ 3 w 22"/>
                <a:gd name="T5" fmla="*/ 4 h 32"/>
                <a:gd name="T6" fmla="*/ 11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9" y="0"/>
                    <a:pt x="22" y="5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7" y="30"/>
                    <a:pt x="14" y="32"/>
                    <a:pt x="11" y="32"/>
                  </a:cubicBezTo>
                  <a:close/>
                  <a:moveTo>
                    <a:pt x="11" y="5"/>
                  </a:moveTo>
                  <a:cubicBezTo>
                    <a:pt x="8" y="5"/>
                    <a:pt x="7" y="9"/>
                    <a:pt x="7" y="16"/>
                  </a:cubicBezTo>
                  <a:cubicBezTo>
                    <a:pt x="7" y="23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36"/>
            <p:cNvSpPr>
              <a:spLocks/>
            </p:cNvSpPr>
            <p:nvPr/>
          </p:nvSpPr>
          <p:spPr bwMode="auto">
            <a:xfrm>
              <a:off x="1316487" y="4712012"/>
              <a:ext cx="36751" cy="88537"/>
            </a:xfrm>
            <a:custGeom>
              <a:avLst/>
              <a:gdLst>
                <a:gd name="T0" fmla="*/ 13 w 13"/>
                <a:gd name="T1" fmla="*/ 0 h 31"/>
                <a:gd name="T2" fmla="*/ 13 w 13"/>
                <a:gd name="T3" fmla="*/ 31 h 31"/>
                <a:gd name="T4" fmla="*/ 7 w 13"/>
                <a:gd name="T5" fmla="*/ 31 h 31"/>
                <a:gd name="T6" fmla="*/ 7 w 13"/>
                <a:gd name="T7" fmla="*/ 7 h 31"/>
                <a:gd name="T8" fmla="*/ 5 w 13"/>
                <a:gd name="T9" fmla="*/ 8 h 31"/>
                <a:gd name="T10" fmla="*/ 4 w 13"/>
                <a:gd name="T11" fmla="*/ 9 h 31"/>
                <a:gd name="T12" fmla="*/ 2 w 13"/>
                <a:gd name="T13" fmla="*/ 10 h 31"/>
                <a:gd name="T14" fmla="*/ 0 w 13"/>
                <a:gd name="T15" fmla="*/ 10 h 31"/>
                <a:gd name="T16" fmla="*/ 0 w 13"/>
                <a:gd name="T17" fmla="*/ 4 h 31"/>
                <a:gd name="T18" fmla="*/ 5 w 13"/>
                <a:gd name="T19" fmla="*/ 2 h 31"/>
                <a:gd name="T20" fmla="*/ 9 w 13"/>
                <a:gd name="T21" fmla="*/ 0 h 31"/>
                <a:gd name="T22" fmla="*/ 13 w 1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1">
                  <a:moveTo>
                    <a:pt x="13" y="0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8"/>
                    <a:pt x="6" y="8"/>
                    <a:pt x="5" y="8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3" y="9"/>
                    <a:pt x="3" y="10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3"/>
                    <a:pt x="5" y="2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7"/>
            <p:cNvSpPr>
              <a:spLocks/>
            </p:cNvSpPr>
            <p:nvPr/>
          </p:nvSpPr>
          <p:spPr bwMode="auto">
            <a:xfrm>
              <a:off x="1468503" y="4461436"/>
              <a:ext cx="40092" cy="90207"/>
            </a:xfrm>
            <a:custGeom>
              <a:avLst/>
              <a:gdLst>
                <a:gd name="T0" fmla="*/ 14 w 14"/>
                <a:gd name="T1" fmla="*/ 0 h 32"/>
                <a:gd name="T2" fmla="*/ 14 w 14"/>
                <a:gd name="T3" fmla="*/ 32 h 32"/>
                <a:gd name="T4" fmla="*/ 7 w 14"/>
                <a:gd name="T5" fmla="*/ 32 h 32"/>
                <a:gd name="T6" fmla="*/ 7 w 14"/>
                <a:gd name="T7" fmla="*/ 8 h 32"/>
                <a:gd name="T8" fmla="*/ 5 w 14"/>
                <a:gd name="T9" fmla="*/ 9 h 32"/>
                <a:gd name="T10" fmla="*/ 4 w 14"/>
                <a:gd name="T11" fmla="*/ 10 h 32"/>
                <a:gd name="T12" fmla="*/ 2 w 14"/>
                <a:gd name="T13" fmla="*/ 10 h 32"/>
                <a:gd name="T14" fmla="*/ 0 w 14"/>
                <a:gd name="T15" fmla="*/ 10 h 32"/>
                <a:gd name="T16" fmla="*/ 0 w 14"/>
                <a:gd name="T17" fmla="*/ 5 h 32"/>
                <a:gd name="T18" fmla="*/ 5 w 14"/>
                <a:gd name="T19" fmla="*/ 3 h 32"/>
                <a:gd name="T20" fmla="*/ 9 w 14"/>
                <a:gd name="T21" fmla="*/ 0 h 32"/>
                <a:gd name="T22" fmla="*/ 14 w 14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2">
                  <a:moveTo>
                    <a:pt x="14" y="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8"/>
            <p:cNvSpPr>
              <a:spLocks noEditPoints="1"/>
            </p:cNvSpPr>
            <p:nvPr/>
          </p:nvSpPr>
          <p:spPr bwMode="auto">
            <a:xfrm>
              <a:off x="1460150" y="4586724"/>
              <a:ext cx="61809" cy="90207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4 h 32"/>
                <a:gd name="T6" fmla="*/ 12 w 22"/>
                <a:gd name="T7" fmla="*/ 0 h 32"/>
                <a:gd name="T8" fmla="*/ 22 w 22"/>
                <a:gd name="T9" fmla="*/ 16 h 32"/>
                <a:gd name="T10" fmla="*/ 20 w 22"/>
                <a:gd name="T11" fmla="*/ 28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7 h 32"/>
                <a:gd name="T20" fmla="*/ 16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9" y="0"/>
                    <a:pt x="22" y="5"/>
                    <a:pt x="22" y="16"/>
                  </a:cubicBezTo>
                  <a:cubicBezTo>
                    <a:pt x="22" y="21"/>
                    <a:pt x="22" y="25"/>
                    <a:pt x="20" y="28"/>
                  </a:cubicBezTo>
                  <a:cubicBezTo>
                    <a:pt x="18" y="31"/>
                    <a:pt x="15" y="32"/>
                    <a:pt x="11" y="32"/>
                  </a:cubicBezTo>
                  <a:close/>
                  <a:moveTo>
                    <a:pt x="11" y="5"/>
                  </a:moveTo>
                  <a:cubicBezTo>
                    <a:pt x="9" y="5"/>
                    <a:pt x="7" y="9"/>
                    <a:pt x="7" y="16"/>
                  </a:cubicBezTo>
                  <a:cubicBezTo>
                    <a:pt x="7" y="23"/>
                    <a:pt x="9" y="27"/>
                    <a:pt x="11" y="27"/>
                  </a:cubicBezTo>
                  <a:cubicBezTo>
                    <a:pt x="14" y="27"/>
                    <a:pt x="16" y="23"/>
                    <a:pt x="16" y="16"/>
                  </a:cubicBezTo>
                  <a:cubicBezTo>
                    <a:pt x="16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9"/>
            <p:cNvSpPr>
              <a:spLocks noEditPoints="1"/>
            </p:cNvSpPr>
            <p:nvPr/>
          </p:nvSpPr>
          <p:spPr bwMode="auto">
            <a:xfrm>
              <a:off x="1460150" y="4712012"/>
              <a:ext cx="6180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6 h 32"/>
                <a:gd name="T4" fmla="*/ 3 w 22"/>
                <a:gd name="T5" fmla="*/ 4 h 32"/>
                <a:gd name="T6" fmla="*/ 12 w 22"/>
                <a:gd name="T7" fmla="*/ 0 h 32"/>
                <a:gd name="T8" fmla="*/ 22 w 22"/>
                <a:gd name="T9" fmla="*/ 16 h 32"/>
                <a:gd name="T10" fmla="*/ 20 w 22"/>
                <a:gd name="T11" fmla="*/ 28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7 h 32"/>
                <a:gd name="T20" fmla="*/ 16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9" y="0"/>
                    <a:pt x="22" y="5"/>
                    <a:pt x="22" y="16"/>
                  </a:cubicBezTo>
                  <a:cubicBezTo>
                    <a:pt x="22" y="21"/>
                    <a:pt x="22" y="25"/>
                    <a:pt x="20" y="28"/>
                  </a:cubicBezTo>
                  <a:cubicBezTo>
                    <a:pt x="18" y="30"/>
                    <a:pt x="15" y="32"/>
                    <a:pt x="11" y="32"/>
                  </a:cubicBezTo>
                  <a:close/>
                  <a:moveTo>
                    <a:pt x="11" y="5"/>
                  </a:moveTo>
                  <a:cubicBezTo>
                    <a:pt x="9" y="5"/>
                    <a:pt x="7" y="9"/>
                    <a:pt x="7" y="16"/>
                  </a:cubicBezTo>
                  <a:cubicBezTo>
                    <a:pt x="7" y="23"/>
                    <a:pt x="9" y="27"/>
                    <a:pt x="11" y="27"/>
                  </a:cubicBezTo>
                  <a:cubicBezTo>
                    <a:pt x="14" y="27"/>
                    <a:pt x="16" y="23"/>
                    <a:pt x="16" y="16"/>
                  </a:cubicBezTo>
                  <a:cubicBezTo>
                    <a:pt x="16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40"/>
            <p:cNvSpPr>
              <a:spLocks noEditPoints="1"/>
            </p:cNvSpPr>
            <p:nvPr/>
          </p:nvSpPr>
          <p:spPr bwMode="auto">
            <a:xfrm>
              <a:off x="1381637" y="4461436"/>
              <a:ext cx="63479" cy="90207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5 h 32"/>
                <a:gd name="T6" fmla="*/ 12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6 h 32"/>
                <a:gd name="T16" fmla="*/ 7 w 22"/>
                <a:gd name="T17" fmla="*/ 17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7"/>
                  </a:cubicBezTo>
                  <a:cubicBezTo>
                    <a:pt x="0" y="11"/>
                    <a:pt x="1" y="7"/>
                    <a:pt x="3" y="5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9" y="0"/>
                    <a:pt x="22" y="6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8" y="31"/>
                    <a:pt x="15" y="32"/>
                    <a:pt x="11" y="32"/>
                  </a:cubicBezTo>
                  <a:close/>
                  <a:moveTo>
                    <a:pt x="11" y="6"/>
                  </a:moveTo>
                  <a:cubicBezTo>
                    <a:pt x="8" y="6"/>
                    <a:pt x="7" y="9"/>
                    <a:pt x="7" y="17"/>
                  </a:cubicBezTo>
                  <a:cubicBezTo>
                    <a:pt x="7" y="23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6"/>
                    <a:pt x="11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41"/>
            <p:cNvSpPr>
              <a:spLocks/>
            </p:cNvSpPr>
            <p:nvPr/>
          </p:nvSpPr>
          <p:spPr bwMode="auto">
            <a:xfrm>
              <a:off x="1391660" y="4586724"/>
              <a:ext cx="36751" cy="88537"/>
            </a:xfrm>
            <a:custGeom>
              <a:avLst/>
              <a:gdLst>
                <a:gd name="T0" fmla="*/ 13 w 13"/>
                <a:gd name="T1" fmla="*/ 0 h 31"/>
                <a:gd name="T2" fmla="*/ 13 w 13"/>
                <a:gd name="T3" fmla="*/ 31 h 31"/>
                <a:gd name="T4" fmla="*/ 7 w 13"/>
                <a:gd name="T5" fmla="*/ 31 h 31"/>
                <a:gd name="T6" fmla="*/ 7 w 13"/>
                <a:gd name="T7" fmla="*/ 8 h 31"/>
                <a:gd name="T8" fmla="*/ 5 w 13"/>
                <a:gd name="T9" fmla="*/ 9 h 31"/>
                <a:gd name="T10" fmla="*/ 4 w 13"/>
                <a:gd name="T11" fmla="*/ 9 h 31"/>
                <a:gd name="T12" fmla="*/ 2 w 13"/>
                <a:gd name="T13" fmla="*/ 10 h 31"/>
                <a:gd name="T14" fmla="*/ 0 w 13"/>
                <a:gd name="T15" fmla="*/ 10 h 31"/>
                <a:gd name="T16" fmla="*/ 0 w 13"/>
                <a:gd name="T17" fmla="*/ 5 h 31"/>
                <a:gd name="T18" fmla="*/ 5 w 13"/>
                <a:gd name="T19" fmla="*/ 3 h 31"/>
                <a:gd name="T20" fmla="*/ 9 w 13"/>
                <a:gd name="T21" fmla="*/ 0 h 31"/>
                <a:gd name="T22" fmla="*/ 13 w 1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1">
                  <a:moveTo>
                    <a:pt x="13" y="0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3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42"/>
            <p:cNvSpPr>
              <a:spLocks noEditPoints="1"/>
            </p:cNvSpPr>
            <p:nvPr/>
          </p:nvSpPr>
          <p:spPr bwMode="auto">
            <a:xfrm>
              <a:off x="1381637" y="4712012"/>
              <a:ext cx="6347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6 h 32"/>
                <a:gd name="T4" fmla="*/ 3 w 22"/>
                <a:gd name="T5" fmla="*/ 4 h 32"/>
                <a:gd name="T6" fmla="*/ 12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9" y="0"/>
                    <a:pt x="22" y="5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8" y="30"/>
                    <a:pt x="15" y="32"/>
                    <a:pt x="11" y="32"/>
                  </a:cubicBezTo>
                  <a:close/>
                  <a:moveTo>
                    <a:pt x="11" y="5"/>
                  </a:moveTo>
                  <a:cubicBezTo>
                    <a:pt x="8" y="5"/>
                    <a:pt x="7" y="9"/>
                    <a:pt x="7" y="16"/>
                  </a:cubicBezTo>
                  <a:cubicBezTo>
                    <a:pt x="7" y="23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9" name="Picture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10" y="969662"/>
            <a:ext cx="780290" cy="780290"/>
          </a:xfrm>
          <a:prstGeom prst="rect">
            <a:avLst/>
          </a:prstGeom>
        </p:spPr>
      </p:pic>
      <p:grpSp>
        <p:nvGrpSpPr>
          <p:cNvPr id="115" name="Group 114"/>
          <p:cNvGrpSpPr/>
          <p:nvPr/>
        </p:nvGrpSpPr>
        <p:grpSpPr>
          <a:xfrm>
            <a:off x="9486980" y="1944326"/>
            <a:ext cx="1657350" cy="1358473"/>
            <a:chOff x="8867775" y="1612056"/>
            <a:chExt cx="1657350" cy="1358473"/>
          </a:xfrm>
        </p:grpSpPr>
        <p:sp>
          <p:nvSpPr>
            <p:cNvPr id="110" name="Rounded Rectangle 109"/>
            <p:cNvSpPr/>
            <p:nvPr/>
          </p:nvSpPr>
          <p:spPr bwMode="auto">
            <a:xfrm>
              <a:off x="8867775" y="1612056"/>
              <a:ext cx="1657350" cy="1358473"/>
            </a:xfrm>
            <a:prstGeom prst="roundRect">
              <a:avLst>
                <a:gd name="adj" fmla="val 667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1434" y="1687805"/>
              <a:ext cx="1278606" cy="1278606"/>
            </a:xfrm>
            <a:prstGeom prst="rect">
              <a:avLst/>
            </a:prstGeom>
          </p:spPr>
        </p:pic>
      </p:grpSp>
      <p:sp>
        <p:nvSpPr>
          <p:cNvPr id="116" name="Right Arrow 115"/>
          <p:cNvSpPr/>
          <p:nvPr/>
        </p:nvSpPr>
        <p:spPr bwMode="auto">
          <a:xfrm rot="769449">
            <a:off x="2555230" y="2587431"/>
            <a:ext cx="2230693" cy="53153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ight Arrow 116"/>
          <p:cNvSpPr/>
          <p:nvPr/>
        </p:nvSpPr>
        <p:spPr bwMode="auto">
          <a:xfrm rot="21082475">
            <a:off x="6972862" y="2665125"/>
            <a:ext cx="2225922" cy="53153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9504352" y="3512467"/>
            <a:ext cx="1657350" cy="1358473"/>
            <a:chOff x="8867775" y="1612056"/>
            <a:chExt cx="1657350" cy="1358473"/>
          </a:xfrm>
        </p:grpSpPr>
        <p:sp>
          <p:nvSpPr>
            <p:cNvPr id="119" name="Rounded Rectangle 118"/>
            <p:cNvSpPr/>
            <p:nvPr/>
          </p:nvSpPr>
          <p:spPr bwMode="auto">
            <a:xfrm>
              <a:off x="8867775" y="1612056"/>
              <a:ext cx="1657350" cy="1358473"/>
            </a:xfrm>
            <a:prstGeom prst="roundRect">
              <a:avLst>
                <a:gd name="adj" fmla="val 667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1434" y="1687805"/>
              <a:ext cx="1278606" cy="1278606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9518639" y="5080608"/>
            <a:ext cx="1657350" cy="1358473"/>
            <a:chOff x="8867775" y="1612056"/>
            <a:chExt cx="1657350" cy="1358473"/>
          </a:xfrm>
        </p:grpSpPr>
        <p:sp>
          <p:nvSpPr>
            <p:cNvPr id="122" name="Rounded Rectangle 121"/>
            <p:cNvSpPr/>
            <p:nvPr/>
          </p:nvSpPr>
          <p:spPr bwMode="auto">
            <a:xfrm>
              <a:off x="8867775" y="1612056"/>
              <a:ext cx="1657350" cy="1358473"/>
            </a:xfrm>
            <a:prstGeom prst="roundRect">
              <a:avLst>
                <a:gd name="adj" fmla="val 667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1434" y="1687805"/>
              <a:ext cx="1278606" cy="1278606"/>
            </a:xfrm>
            <a:prstGeom prst="rect">
              <a:avLst/>
            </a:prstGeom>
          </p:spPr>
        </p:pic>
      </p:grpSp>
      <p:sp>
        <p:nvSpPr>
          <p:cNvPr id="125" name="Right Arrow 124"/>
          <p:cNvSpPr/>
          <p:nvPr/>
        </p:nvSpPr>
        <p:spPr bwMode="auto">
          <a:xfrm>
            <a:off x="2545370" y="3503779"/>
            <a:ext cx="2230693" cy="53153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Right Arrow 125"/>
          <p:cNvSpPr/>
          <p:nvPr/>
        </p:nvSpPr>
        <p:spPr bwMode="auto">
          <a:xfrm rot="20338291">
            <a:off x="2645777" y="4472976"/>
            <a:ext cx="2230693" cy="53153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Right Arrow 126"/>
          <p:cNvSpPr/>
          <p:nvPr/>
        </p:nvSpPr>
        <p:spPr bwMode="auto">
          <a:xfrm rot="769449">
            <a:off x="7046564" y="4578111"/>
            <a:ext cx="2230693" cy="53153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Right Arrow 127"/>
          <p:cNvSpPr/>
          <p:nvPr/>
        </p:nvSpPr>
        <p:spPr bwMode="auto">
          <a:xfrm>
            <a:off x="7047799" y="3602071"/>
            <a:ext cx="2230693" cy="53153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87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77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n 14"/>
          <p:cNvSpPr/>
          <p:nvPr/>
        </p:nvSpPr>
        <p:spPr>
          <a:xfrm>
            <a:off x="3194805" y="2538639"/>
            <a:ext cx="1421904" cy="1677433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26" y="2004004"/>
            <a:ext cx="2561676" cy="2766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6589" y="3065698"/>
            <a:ext cx="2343150" cy="64294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0" y="2282301"/>
            <a:ext cx="2638425" cy="2638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3177" y="3029780"/>
            <a:ext cx="2343150" cy="64294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Trigger</a:t>
            </a:r>
          </a:p>
        </p:txBody>
      </p:sp>
      <p:sp>
        <p:nvSpPr>
          <p:cNvPr id="16" name="Can 15"/>
          <p:cNvSpPr/>
          <p:nvPr/>
        </p:nvSpPr>
        <p:spPr>
          <a:xfrm>
            <a:off x="8827298" y="2426178"/>
            <a:ext cx="1421904" cy="1677433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Plus 16"/>
          <p:cNvSpPr/>
          <p:nvPr/>
        </p:nvSpPr>
        <p:spPr bwMode="auto">
          <a:xfrm>
            <a:off x="2339471" y="2960094"/>
            <a:ext cx="619125" cy="609600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Plus 17"/>
          <p:cNvSpPr/>
          <p:nvPr/>
        </p:nvSpPr>
        <p:spPr bwMode="auto">
          <a:xfrm>
            <a:off x="4756294" y="2960094"/>
            <a:ext cx="619125" cy="609600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Plus 18"/>
          <p:cNvSpPr/>
          <p:nvPr/>
        </p:nvSpPr>
        <p:spPr bwMode="auto">
          <a:xfrm>
            <a:off x="8071516" y="2991913"/>
            <a:ext cx="619125" cy="609600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/>
      <p:bldP spid="14" grpId="0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trigger causes a function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Blob Trigger</a:t>
            </a:r>
          </a:p>
          <a:p>
            <a:r>
              <a:rPr lang="en-US" dirty="0"/>
              <a:t>Event Hub Trigger</a:t>
            </a:r>
          </a:p>
          <a:p>
            <a:r>
              <a:rPr lang="en-US" dirty="0"/>
              <a:t>Generic </a:t>
            </a:r>
            <a:r>
              <a:rPr lang="en-US" dirty="0" err="1"/>
              <a:t>Webhook</a:t>
            </a:r>
            <a:r>
              <a:rPr lang="en-US" dirty="0"/>
              <a:t> Trigger</a:t>
            </a:r>
          </a:p>
          <a:p>
            <a:r>
              <a:rPr lang="en-US" dirty="0"/>
              <a:t>Github </a:t>
            </a:r>
            <a:r>
              <a:rPr lang="en-US" dirty="0" err="1"/>
              <a:t>Webhook</a:t>
            </a:r>
            <a:r>
              <a:rPr lang="en-US" dirty="0"/>
              <a:t> Trigger</a:t>
            </a:r>
          </a:p>
          <a:p>
            <a:r>
              <a:rPr lang="en-US" dirty="0"/>
              <a:t>Http Trigger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Manual Trigger</a:t>
            </a:r>
          </a:p>
          <a:p>
            <a:r>
              <a:rPr lang="en-US" dirty="0" smtClean="0"/>
              <a:t>Queue </a:t>
            </a:r>
            <a:r>
              <a:rPr lang="en-US" dirty="0"/>
              <a:t>Trigger</a:t>
            </a:r>
          </a:p>
          <a:p>
            <a:r>
              <a:rPr lang="en-US" dirty="0"/>
              <a:t>Service </a:t>
            </a:r>
            <a:r>
              <a:rPr lang="en-US" dirty="0" smtClean="0"/>
              <a:t>Bus </a:t>
            </a:r>
            <a:r>
              <a:rPr lang="en-US" dirty="0"/>
              <a:t>Trigger</a:t>
            </a:r>
          </a:p>
          <a:p>
            <a:r>
              <a:rPr lang="en-US" dirty="0" smtClean="0"/>
              <a:t>Timer </a:t>
            </a:r>
            <a:r>
              <a:rPr lang="en-US" dirty="0"/>
              <a:t>Trigger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4277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Only one trigger per function allowed.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20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Bindings: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objects outside of your function from within it</a:t>
            </a:r>
          </a:p>
          <a:p>
            <a:pPr lvl="1"/>
            <a:r>
              <a:rPr lang="en-US" dirty="0" smtClean="0"/>
              <a:t>Queues, tables, blobs, endpoints,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 function may have multiple input or output bindings</a:t>
            </a:r>
          </a:p>
          <a:p>
            <a:r>
              <a:rPr lang="en-US" dirty="0" smtClean="0"/>
              <a:t>Many bindings use Azure services or 3</a:t>
            </a:r>
            <a:r>
              <a:rPr lang="en-US" baseline="30000" dirty="0" smtClean="0"/>
              <a:t>rd</a:t>
            </a:r>
            <a:r>
              <a:rPr lang="en-US" dirty="0" smtClean="0"/>
              <a:t> party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</a:p>
          <a:p>
            <a:r>
              <a:rPr lang="en-US" dirty="0" smtClean="0"/>
              <a:t>External File (Preview)</a:t>
            </a:r>
          </a:p>
          <a:p>
            <a:r>
              <a:rPr lang="en-US" dirty="0" smtClean="0"/>
              <a:t>External Table (Experimental)</a:t>
            </a:r>
          </a:p>
          <a:p>
            <a:r>
              <a:rPr lang="en-US" dirty="0" smtClean="0"/>
              <a:t>Azure Storage Table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DocumentDB</a:t>
            </a:r>
            <a:r>
              <a:rPr lang="en-US" dirty="0" smtClean="0"/>
              <a:t> Document</a:t>
            </a:r>
          </a:p>
          <a:p>
            <a:r>
              <a:rPr lang="en-US" dirty="0" smtClean="0"/>
              <a:t>Azure Mobile Table Record</a:t>
            </a:r>
          </a:p>
          <a:p>
            <a:r>
              <a:rPr lang="en-US" dirty="0" smtClean="0"/>
              <a:t>Bot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Azure Event Hub</a:t>
            </a:r>
          </a:p>
          <a:p>
            <a:r>
              <a:rPr lang="en-US" dirty="0" smtClean="0"/>
              <a:t>Azure Queue Storage</a:t>
            </a:r>
          </a:p>
          <a:p>
            <a:r>
              <a:rPr lang="en-US" dirty="0" smtClean="0"/>
              <a:t>Azure Blob Storage</a:t>
            </a:r>
          </a:p>
          <a:p>
            <a:r>
              <a:rPr lang="en-US" dirty="0" smtClean="0"/>
              <a:t>External File (Preview)</a:t>
            </a:r>
          </a:p>
          <a:p>
            <a:r>
              <a:rPr lang="en-US" dirty="0" smtClean="0"/>
              <a:t>External Table (Experimental)</a:t>
            </a:r>
          </a:p>
          <a:p>
            <a:r>
              <a:rPr lang="en-US" dirty="0" smtClean="0"/>
              <a:t>HTTP</a:t>
            </a:r>
          </a:p>
          <a:p>
            <a:r>
              <a:rPr lang="en-US" dirty="0"/>
              <a:t>Bot Framework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/>
              <a:t>Service Bus</a:t>
            </a:r>
          </a:p>
          <a:p>
            <a:r>
              <a:rPr lang="en-US" dirty="0"/>
              <a:t>Azure Table </a:t>
            </a:r>
            <a:r>
              <a:rPr lang="en-US" dirty="0" smtClean="0"/>
              <a:t>Storage</a:t>
            </a:r>
          </a:p>
          <a:p>
            <a:r>
              <a:rPr lang="en-US" dirty="0"/>
              <a:t>A</a:t>
            </a:r>
            <a:r>
              <a:rPr lang="en-US" dirty="0" smtClean="0"/>
              <a:t>zure </a:t>
            </a:r>
            <a:r>
              <a:rPr lang="en-US" dirty="0" err="1"/>
              <a:t>DocumentDB</a:t>
            </a:r>
            <a:r>
              <a:rPr lang="en-US" dirty="0"/>
              <a:t>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Azure Mobile Table Record</a:t>
            </a:r>
          </a:p>
          <a:p>
            <a:r>
              <a:rPr lang="en-US" dirty="0" smtClean="0"/>
              <a:t>Azure Notification Hub</a:t>
            </a:r>
          </a:p>
          <a:p>
            <a:r>
              <a:rPr lang="en-US" dirty="0" smtClean="0"/>
              <a:t>SendGrid (Preview)</a:t>
            </a:r>
          </a:p>
          <a:p>
            <a:r>
              <a:rPr lang="en-US" dirty="0" err="1" smtClean="0"/>
              <a:t>Twilio</a:t>
            </a:r>
            <a:r>
              <a:rPr lang="en-US" dirty="0" smtClean="0"/>
              <a:t> SMS (Preview)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8031" y="893336"/>
            <a:ext cx="1494571" cy="4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3304" y="879278"/>
            <a:ext cx="1494571" cy="4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20734" y="877614"/>
            <a:ext cx="1494571" cy="4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22719" y="1283307"/>
            <a:ext cx="18919" cy="3793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21129" y="1334281"/>
            <a:ext cx="18919" cy="3793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297447" y="1307479"/>
            <a:ext cx="18919" cy="3793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34610" y="901794"/>
            <a:ext cx="1494571" cy="4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81895" y="1343219"/>
            <a:ext cx="18919" cy="3793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0" y="1764158"/>
            <a:ext cx="11698257" cy="23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1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555477"/>
            <a:ext cx="12192627" cy="57470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44100" y="1923393"/>
            <a:ext cx="334228" cy="618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96429" y="4421436"/>
            <a:ext cx="963797" cy="1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555477"/>
            <a:ext cx="12192627" cy="574704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8942201" y="2257622"/>
            <a:ext cx="435129" cy="788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939743" y="3928767"/>
            <a:ext cx="982718" cy="1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81" y="2179186"/>
            <a:ext cx="2561676" cy="2766328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 bwMode="auto">
          <a:xfrm>
            <a:off x="6113455" y="3257550"/>
            <a:ext cx="619125" cy="609600"/>
          </a:xfrm>
          <a:prstGeom prst="mathPlus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4744" y="1728785"/>
            <a:ext cx="2343150" cy="64294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9228" y="1749492"/>
            <a:ext cx="2343150" cy="64294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 +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91" y="2276473"/>
            <a:ext cx="2638425" cy="2638425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784" y="2236091"/>
            <a:ext cx="2778432" cy="27784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17257" y="1608227"/>
            <a:ext cx="275748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</a:t>
            </a:r>
          </a:p>
        </p:txBody>
      </p:sp>
    </p:spTree>
    <p:extLst>
      <p:ext uri="{BB962C8B-B14F-4D97-AF65-F5344CB8AC3E}">
        <p14:creationId xmlns:p14="http://schemas.microsoft.com/office/powerpoint/2010/main" val="327680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14179 -0.0009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16003 -0.0009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/>
      <p:bldP spid="9" grpId="1"/>
      <p:bldP spid="10" grpId="0"/>
      <p:bldP spid="10" grpId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08226"/>
              </p:ext>
            </p:extLst>
          </p:nvPr>
        </p:nvGraphicFramePr>
        <p:xfrm>
          <a:off x="838200" y="1606753"/>
          <a:ext cx="9238592" cy="4496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5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54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181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34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879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Type</a:t>
                      </a:r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Trigger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Input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Output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Timer</a:t>
                      </a:r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HTTP (REST or </a:t>
                      </a:r>
                      <a:r>
                        <a:rPr lang="en-US" sz="2000" dirty="0" err="1" smtClean="0">
                          <a:effectLst/>
                        </a:rPr>
                        <a:t>WebHook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✔</a:t>
                      </a:r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Blob Storage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Queues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Azure Storage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Table</a:t>
                      </a:r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effectLst/>
                        </a:rPr>
                        <a:t>Azure Mobile Apps Table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No-SQL DB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Streams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Push Notifications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Send Email </a:t>
                      </a:r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66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62178"/>
          </a:xfrm>
        </p:spPr>
        <p:txBody>
          <a:bodyPr/>
          <a:lstStyle/>
          <a:p>
            <a:r>
              <a:rPr lang="en-US" dirty="0" smtClean="0"/>
              <a:t>Bindings in Depth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238" y="3163584"/>
            <a:ext cx="11653523" cy="2123658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58" kern="12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Timer Trigger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HTTP Request/</a:t>
            </a:r>
            <a:r>
              <a:rPr lang="en-US" sz="2800" dirty="0" err="1" smtClean="0"/>
              <a:t>Webhook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Azure Storage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Blob Trigger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Queue Trigger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0919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Triggers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20140"/>
              </p:ext>
            </p:extLst>
          </p:nvPr>
        </p:nvGraphicFramePr>
        <p:xfrm>
          <a:off x="838200" y="1968882"/>
          <a:ext cx="38347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9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9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9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91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91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131815" y="2598079"/>
            <a:ext cx="6075494" cy="3234172"/>
            <a:chOff x="1124125" y="3209781"/>
            <a:chExt cx="6075494" cy="3234172"/>
          </a:xfrm>
        </p:grpSpPr>
        <p:sp>
          <p:nvSpPr>
            <p:cNvPr id="5" name="TextBox 4"/>
            <p:cNvSpPr txBox="1"/>
            <p:nvPr/>
          </p:nvSpPr>
          <p:spPr>
            <a:xfrm>
              <a:off x="4590642" y="3289829"/>
              <a:ext cx="2608977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Day of week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68764" y="3716584"/>
              <a:ext cx="314727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Month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2476" y="4265550"/>
              <a:ext cx="314727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Day of Month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23362" y="4806812"/>
              <a:ext cx="314727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Hours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2669" y="5308383"/>
              <a:ext cx="314727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Minutes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17942" y="5816089"/>
              <a:ext cx="314727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Seconds</a:t>
              </a:r>
            </a:p>
          </p:txBody>
        </p:sp>
        <p:cxnSp>
          <p:nvCxnSpPr>
            <p:cNvPr id="12" name="Elbow Connector 11"/>
            <p:cNvCxnSpPr>
              <a:endCxn id="10" idx="1"/>
            </p:cNvCxnSpPr>
            <p:nvPr/>
          </p:nvCxnSpPr>
          <p:spPr>
            <a:xfrm rot="16200000" flipH="1">
              <a:off x="-133645" y="4478433"/>
              <a:ext cx="2909357" cy="393817"/>
            </a:xfrm>
            <a:prstGeom prst="bentConnector2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9" idx="1"/>
            </p:cNvCxnSpPr>
            <p:nvPr/>
          </p:nvCxnSpPr>
          <p:spPr>
            <a:xfrm rot="16200000" flipH="1">
              <a:off x="740876" y="4230521"/>
              <a:ext cx="2412533" cy="371053"/>
            </a:xfrm>
            <a:prstGeom prst="bentConnector2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endCxn id="8" idx="1"/>
            </p:cNvCxnSpPr>
            <p:nvPr/>
          </p:nvCxnSpPr>
          <p:spPr>
            <a:xfrm rot="16200000" flipH="1">
              <a:off x="1686163" y="3983544"/>
              <a:ext cx="1900083" cy="374315"/>
            </a:xfrm>
            <a:prstGeom prst="bentConnector2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endCxn id="7" idx="1"/>
            </p:cNvCxnSpPr>
            <p:nvPr/>
          </p:nvCxnSpPr>
          <p:spPr>
            <a:xfrm rot="16200000" flipH="1">
              <a:off x="2465602" y="3772607"/>
              <a:ext cx="1369699" cy="244050"/>
            </a:xfrm>
            <a:prstGeom prst="bentConnector2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endCxn id="6" idx="1"/>
            </p:cNvCxnSpPr>
            <p:nvPr/>
          </p:nvCxnSpPr>
          <p:spPr>
            <a:xfrm rot="16200000" flipH="1">
              <a:off x="3428266" y="3490017"/>
              <a:ext cx="812677" cy="268320"/>
            </a:xfrm>
            <a:prstGeom prst="bentConnector2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endCxn id="5" idx="1"/>
            </p:cNvCxnSpPr>
            <p:nvPr/>
          </p:nvCxnSpPr>
          <p:spPr>
            <a:xfrm rot="16200000" flipH="1">
              <a:off x="4270695" y="3283813"/>
              <a:ext cx="383099" cy="256795"/>
            </a:xfrm>
            <a:prstGeom prst="bentConnector2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684231" y="2475447"/>
            <a:ext cx="4514373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“/” helps produce step values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“*” matches all values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“0” matches only 0</a:t>
            </a:r>
          </a:p>
        </p:txBody>
      </p:sp>
    </p:spTree>
    <p:extLst>
      <p:ext uri="{BB962C8B-B14F-4D97-AF65-F5344CB8AC3E}">
        <p14:creationId xmlns:p14="http://schemas.microsoft.com/office/powerpoint/2010/main" val="36899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&amp; </a:t>
            </a:r>
            <a:r>
              <a:rPr lang="en-US" dirty="0" err="1" smtClean="0"/>
              <a:t>Webhook</a:t>
            </a:r>
            <a:r>
              <a:rPr lang="en-US" dirty="0" smtClean="0"/>
              <a:t> bindings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555453" cy="4710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778" y="1690688"/>
            <a:ext cx="5180022" cy="45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66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&amp; </a:t>
            </a:r>
            <a:r>
              <a:rPr lang="en-US" dirty="0" err="1"/>
              <a:t>Webhook</a:t>
            </a:r>
            <a:r>
              <a:rPr lang="en-US" dirty="0"/>
              <a:t> bindings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16" y="1836262"/>
            <a:ext cx="4767923" cy="26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36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139688"/>
          </a:xfrm>
        </p:spPr>
        <p:txBody>
          <a:bodyPr/>
          <a:lstStyle/>
          <a:p>
            <a:r>
              <a:rPr lang="en-US" dirty="0" smtClean="0"/>
              <a:t>Advanced Programming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Other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output trigger followed by that same trigger, but as an input trigger to the next function to trigger</a:t>
            </a:r>
          </a:p>
          <a:p>
            <a:r>
              <a:rPr lang="en-US" dirty="0" smtClean="0"/>
              <a:t>Must be inside same Function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multiple code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#load “</a:t>
            </a:r>
            <a:r>
              <a:rPr lang="en-US" dirty="0" err="1" smtClean="0"/>
              <a:t>file.csx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https://docs.microsoft.com/en-us/azure/azure-functions/functions-triggers-bindings#advanced-binding-at-runtime-imperative-binding</a:t>
            </a:r>
          </a:p>
        </p:txBody>
      </p:sp>
    </p:spTree>
    <p:extLst>
      <p:ext uri="{BB962C8B-B14F-4D97-AF65-F5344CB8AC3E}">
        <p14:creationId xmlns:p14="http://schemas.microsoft.com/office/powerpoint/2010/main" val="40714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7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873" indent="-582873"/>
            <a:r>
              <a:rPr lang="en-US" dirty="0"/>
              <a:t>Function as the unit of work</a:t>
            </a:r>
          </a:p>
          <a:p>
            <a:pPr marL="582873" indent="-582873"/>
            <a:r>
              <a:rPr lang="en-US" dirty="0"/>
              <a:t>Functions are executed; they start and finish</a:t>
            </a:r>
          </a:p>
          <a:p>
            <a:pPr marL="582873" indent="-582873"/>
            <a:r>
              <a:rPr lang="en-US" dirty="0"/>
              <a:t>Functions have inputs and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317" y="1617469"/>
            <a:ext cx="6030951" cy="248618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Visual </a:t>
            </a:r>
            <a:r>
              <a:rPr lang="en-US" dirty="0"/>
              <a:t>Studio Cloud Explorer</a:t>
            </a:r>
          </a:p>
          <a:p>
            <a:pPr marL="0" indent="0" algn="ctr">
              <a:buNone/>
            </a:pPr>
            <a:r>
              <a:rPr lang="en-US" dirty="0" smtClean="0"/>
              <a:t>-and-</a:t>
            </a:r>
          </a:p>
          <a:p>
            <a:pPr marL="0" indent="0" algn="ctr">
              <a:buNone/>
            </a:pPr>
            <a:r>
              <a:rPr lang="en-US" dirty="0" smtClean="0"/>
              <a:t>Visual </a:t>
            </a:r>
            <a:r>
              <a:rPr lang="en-US" dirty="0"/>
              <a:t>Studio Tools for Azure Functions</a:t>
            </a:r>
          </a:p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3757962"/>
            <a:ext cx="5456664" cy="182508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Visual </a:t>
            </a:r>
            <a:r>
              <a:rPr lang="en-US" dirty="0"/>
              <a:t>Studio </a:t>
            </a:r>
            <a:r>
              <a:rPr lang="en-US" b="1" dirty="0"/>
              <a:t>Code</a:t>
            </a:r>
            <a:r>
              <a:rPr lang="en-US" dirty="0"/>
              <a:t> Azure-functions extension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14707" y="4836183"/>
            <a:ext cx="5181600" cy="1493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Microsoft Azure Storage Explorer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Function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</a:t>
            </a:r>
          </a:p>
          <a:p>
            <a:r>
              <a:rPr lang="en-US" dirty="0" smtClean="0"/>
              <a:t>Test/Run in cloud</a:t>
            </a:r>
          </a:p>
          <a:p>
            <a:r>
              <a:rPr lang="en-US" dirty="0" smtClean="0"/>
              <a:t>Visual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7" y="321617"/>
            <a:ext cx="12192627" cy="574704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0941269" y="2219786"/>
            <a:ext cx="889175" cy="3783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6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51" y="296391"/>
            <a:ext cx="12214951" cy="57575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168403" y="1207616"/>
            <a:ext cx="334228" cy="6180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484647" y="4792715"/>
            <a:ext cx="334228" cy="6180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5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&amp;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56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Workloads/Scaling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functions idempotent and stateless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is best but avoid </a:t>
            </a:r>
            <a:r>
              <a:rPr lang="en-US" dirty="0" err="1" smtClean="0"/>
              <a:t>Task.Result</a:t>
            </a:r>
            <a:endParaRPr lang="en-US" dirty="0" smtClean="0"/>
          </a:p>
          <a:p>
            <a:r>
              <a:rPr lang="en-US" dirty="0" smtClean="0"/>
              <a:t>Avoid long running functions</a:t>
            </a:r>
          </a:p>
          <a:p>
            <a:r>
              <a:rPr lang="en-US" dirty="0" smtClean="0"/>
              <a:t>Queues are best for cross function communication</a:t>
            </a:r>
          </a:p>
          <a:p>
            <a:r>
              <a:rPr lang="en-US" dirty="0" smtClean="0"/>
              <a:t>Code in exception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fast-running functions</a:t>
            </a:r>
          </a:p>
          <a:p>
            <a:r>
              <a:rPr lang="en-US" dirty="0" smtClean="0"/>
              <a:t>Asynchronous &gt; Synchronous</a:t>
            </a:r>
          </a:p>
          <a:p>
            <a:r>
              <a:rPr lang="en-US" dirty="0" smtClean="0"/>
              <a:t>Caching and singletons (memory is shared between functions)</a:t>
            </a:r>
          </a:p>
          <a:p>
            <a:r>
              <a:rPr lang="en-US" dirty="0" smtClean="0"/>
              <a:t>Avoid disk operations (shared across functions)</a:t>
            </a:r>
          </a:p>
          <a:p>
            <a:r>
              <a:rPr lang="en-US" dirty="0" smtClean="0"/>
              <a:t>Use App Service guidelines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&amp;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36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7" y="0"/>
            <a:ext cx="12192627" cy="574704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40" y="621345"/>
            <a:ext cx="355074" cy="355074"/>
          </a:xfr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617" y="2055813"/>
            <a:ext cx="355074" cy="35507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49" y="3161268"/>
            <a:ext cx="355074" cy="3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61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an App Service</a:t>
            </a:r>
          </a:p>
          <a:p>
            <a:r>
              <a:rPr lang="en-US" dirty="0" smtClean="0"/>
              <a:t>Continuous Integration</a:t>
            </a:r>
          </a:p>
          <a:p>
            <a:r>
              <a:rPr lang="en-US" dirty="0" smtClean="0"/>
              <a:t>Download and setup in Github locally, then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521" y="1477768"/>
            <a:ext cx="7827459" cy="51615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771" y="646771"/>
            <a:ext cx="753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The greatest thing since…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32183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02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Questions?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9302" y="6022428"/>
            <a:ext cx="1912646" cy="52972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302" y="5429901"/>
            <a:ext cx="4258555" cy="1380803"/>
          </a:xfrm>
        </p:spPr>
        <p:txBody>
          <a:bodyPr/>
          <a:lstStyle/>
          <a:p>
            <a:r>
              <a:rPr lang="en-US" sz="1800" dirty="0" smtClean="0"/>
              <a:t>Rachel Appel</a:t>
            </a:r>
          </a:p>
          <a:p>
            <a:r>
              <a:rPr lang="en-US" sz="1800" dirty="0" smtClean="0"/>
              <a:t>Sr Content Developer for Azure </a:t>
            </a:r>
          </a:p>
          <a:p>
            <a:r>
              <a:rPr lang="en-US" sz="1800" dirty="0" smtClean="0"/>
              <a:t>Microsoft</a:t>
            </a:r>
          </a:p>
          <a:p>
            <a:r>
              <a:rPr lang="en-US" sz="1800" dirty="0" smtClean="0"/>
              <a:t>rachelap@microsoft.com</a:t>
            </a:r>
          </a:p>
          <a:p>
            <a:r>
              <a:rPr lang="en-US" sz="1800" dirty="0" smtClean="0"/>
              <a:t>http://rachelappel.com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Functions: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2"/>
              </a:rPr>
              <a:t>https://github.com/Azure/azure-webjobs-sdk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https://github.com/Azure/azure-webjobs-sdk-extensions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https://github.com/Azure/azure-webjobs-sdk-script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https://github.com/Azure/azure-webjobs-sdk-templates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https://github.com/ProjectKudu/WebJobsPortal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035" y="4431768"/>
            <a:ext cx="2087815" cy="208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 Based</a:t>
            </a:r>
          </a:p>
          <a:p>
            <a:r>
              <a:rPr lang="en-US" dirty="0" smtClean="0"/>
              <a:t>Transform CSV to Blob storage </a:t>
            </a:r>
          </a:p>
          <a:p>
            <a:r>
              <a:rPr lang="en-US" dirty="0" smtClean="0"/>
              <a:t>SaaS event processing. Excel to Graph API </a:t>
            </a:r>
          </a:p>
          <a:p>
            <a:r>
              <a:rPr lang="en-US" dirty="0" smtClean="0"/>
              <a:t>Web hook to create ad based on user profile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image processing or map data processing</a:t>
            </a:r>
          </a:p>
          <a:p>
            <a:r>
              <a:rPr lang="en-US" dirty="0" smtClean="0"/>
              <a:t>Real time stream processing</a:t>
            </a:r>
          </a:p>
          <a:p>
            <a:r>
              <a:rPr lang="en-US" dirty="0" smtClean="0"/>
              <a:t>Real time bot messaging</a:t>
            </a:r>
          </a:p>
          <a:p>
            <a:r>
              <a:rPr lang="en-US" dirty="0" smtClean="0"/>
              <a:t>CRM System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tracking</a:t>
            </a:r>
          </a:p>
          <a:p>
            <a:r>
              <a:rPr lang="en-US" dirty="0" smtClean="0"/>
              <a:t>Vehicle tracking</a:t>
            </a:r>
          </a:p>
          <a:p>
            <a:r>
              <a:rPr lang="en-US" dirty="0" smtClean="0"/>
              <a:t>Data cleanup and ETL 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IoT Solutions</a:t>
            </a:r>
          </a:p>
          <a:p>
            <a:pPr lvl="1"/>
            <a:r>
              <a:rPr lang="en-US" dirty="0" smtClean="0"/>
              <a:t>snow depth monitor; football equipment monitor</a:t>
            </a:r>
          </a:p>
          <a:p>
            <a:r>
              <a:rPr lang="en-US" dirty="0" smtClean="0"/>
              <a:t>Internet traffic report aggregator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Azure functions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4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20936</TotalTime>
  <Words>1224</Words>
  <Application>Microsoft Office PowerPoint</Application>
  <PresentationFormat>Widescreen</PresentationFormat>
  <Paragraphs>297</Paragraphs>
  <Slides>51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Segoe UI</vt:lpstr>
      <vt:lpstr>Office Theme</vt:lpstr>
      <vt:lpstr>Building Awesome AF Apps </vt:lpstr>
      <vt:lpstr>What is Azure Functions?</vt:lpstr>
      <vt:lpstr>PowerPoint Presentation</vt:lpstr>
      <vt:lpstr>What is a Function?</vt:lpstr>
      <vt:lpstr>PowerPoint Presentation</vt:lpstr>
      <vt:lpstr>Azure Functions: Open Source</vt:lpstr>
      <vt:lpstr>Function Examples</vt:lpstr>
      <vt:lpstr>Real World Scenarios</vt:lpstr>
      <vt:lpstr>Demo</vt:lpstr>
      <vt:lpstr>Serverless Computing</vt:lpstr>
      <vt:lpstr>Run code, not computers</vt:lpstr>
      <vt:lpstr>Serverless Computing</vt:lpstr>
      <vt:lpstr>Serverless Code</vt:lpstr>
      <vt:lpstr>Scenarios for serverless patterns</vt:lpstr>
      <vt:lpstr>Features &amp; Benefits</vt:lpstr>
      <vt:lpstr>Azure Functions Architecture</vt:lpstr>
      <vt:lpstr>Functions PaaS Architecture</vt:lpstr>
      <vt:lpstr>Azure Functions Architecture</vt:lpstr>
      <vt:lpstr>PowerPoint Presentation</vt:lpstr>
      <vt:lpstr>Built to scale</vt:lpstr>
      <vt:lpstr>Programming Functions</vt:lpstr>
      <vt:lpstr>Anatomy of a Function</vt:lpstr>
      <vt:lpstr>A trigger causes a function to run</vt:lpstr>
      <vt:lpstr>Bindings: Input and Output</vt:lpstr>
      <vt:lpstr>Input bindings</vt:lpstr>
      <vt:lpstr>Output bindings</vt:lpstr>
      <vt:lpstr>PowerPoint Presentation</vt:lpstr>
      <vt:lpstr>PowerPoint Presentation</vt:lpstr>
      <vt:lpstr>PowerPoint Presentation</vt:lpstr>
      <vt:lpstr>bindings matrix</vt:lpstr>
      <vt:lpstr>Bindings in Depth</vt:lpstr>
      <vt:lpstr>Timer Triggers</vt:lpstr>
      <vt:lpstr>HTTP &amp; Webhook bindings</vt:lpstr>
      <vt:lpstr>HTTP &amp; Webhook bindings</vt:lpstr>
      <vt:lpstr>Advanced Programming Techniques</vt:lpstr>
      <vt:lpstr>Calling Other Functions</vt:lpstr>
      <vt:lpstr>Working with multiple code files</vt:lpstr>
      <vt:lpstr>Imperative Binding</vt:lpstr>
      <vt:lpstr>Tools</vt:lpstr>
      <vt:lpstr>Tools</vt:lpstr>
      <vt:lpstr>Debugging Function Apps</vt:lpstr>
      <vt:lpstr>PowerPoint Presentation</vt:lpstr>
      <vt:lpstr>PowerPoint Presentation</vt:lpstr>
      <vt:lpstr>Scaling &amp; Best Practices</vt:lpstr>
      <vt:lpstr>Managing Workloads/Scaling</vt:lpstr>
      <vt:lpstr>Best Practices</vt:lpstr>
      <vt:lpstr>Settings &amp; Deployment</vt:lpstr>
      <vt:lpstr>Settings</vt:lpstr>
      <vt:lpstr>Deployment</vt:lpstr>
      <vt:lpstr>PowerPoint Presentation</vt:lpstr>
      <vt:lpstr>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Appel</dc:creator>
  <cp:lastModifiedBy>Rachel Appel</cp:lastModifiedBy>
  <cp:revision>163</cp:revision>
  <dcterms:created xsi:type="dcterms:W3CDTF">2016-10-22T00:51:10Z</dcterms:created>
  <dcterms:modified xsi:type="dcterms:W3CDTF">2017-03-16T17:19:48Z</dcterms:modified>
</cp:coreProperties>
</file>