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70" r:id="rId3"/>
    <p:sldId id="328" r:id="rId4"/>
    <p:sldId id="369" r:id="rId5"/>
    <p:sldId id="347" r:id="rId6"/>
    <p:sldId id="348" r:id="rId7"/>
    <p:sldId id="309" r:id="rId8"/>
    <p:sldId id="368" r:id="rId9"/>
    <p:sldId id="292" r:id="rId10"/>
    <p:sldId id="367" r:id="rId11"/>
    <p:sldId id="353" r:id="rId12"/>
    <p:sldId id="352" r:id="rId13"/>
    <p:sldId id="282" r:id="rId14"/>
    <p:sldId id="267" r:id="rId15"/>
    <p:sldId id="287" r:id="rId16"/>
    <p:sldId id="318" r:id="rId17"/>
    <p:sldId id="269" r:id="rId18"/>
    <p:sldId id="319" r:id="rId19"/>
    <p:sldId id="356" r:id="rId20"/>
    <p:sldId id="279" r:id="rId21"/>
    <p:sldId id="358" r:id="rId22"/>
    <p:sldId id="360" r:id="rId23"/>
    <p:sldId id="340" r:id="rId24"/>
    <p:sldId id="3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2" autoAdjust="0"/>
    <p:restoredTop sz="70555" autoAdjust="0"/>
  </p:normalViewPr>
  <p:slideViewPr>
    <p:cSldViewPr snapToGrid="0">
      <p:cViewPr varScale="1">
        <p:scale>
          <a:sx n="67" d="100"/>
          <a:sy n="67" d="100"/>
        </p:scale>
        <p:origin x="3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6A73D-57F4-440B-B52B-01CDD049AF0C}"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2989D-DF34-440D-BFDE-52800184BD9F}" type="slidenum">
              <a:rPr lang="en-US" smtClean="0"/>
              <a:t>‹#›</a:t>
            </a:fld>
            <a:endParaRPr lang="en-US"/>
          </a:p>
        </p:txBody>
      </p:sp>
    </p:spTree>
    <p:extLst>
      <p:ext uri="{BB962C8B-B14F-4D97-AF65-F5344CB8AC3E}">
        <p14:creationId xmlns:p14="http://schemas.microsoft.com/office/powerpoint/2010/main" val="26714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9ooYYRLdg_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F2989D-DF34-440D-BFDE-52800184BD9F}" type="slidenum">
              <a:rPr lang="en-US" smtClean="0"/>
              <a:t>1</a:t>
            </a:fld>
            <a:endParaRPr lang="en-US"/>
          </a:p>
        </p:txBody>
      </p:sp>
    </p:spTree>
    <p:extLst>
      <p:ext uri="{BB962C8B-B14F-4D97-AF65-F5344CB8AC3E}">
        <p14:creationId xmlns:p14="http://schemas.microsoft.com/office/powerpoint/2010/main" val="3293411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has two sets of equality operators, </a:t>
            </a:r>
            <a:r>
              <a:rPr lang="en-US" b="1" i="1" dirty="0"/>
              <a:t>equal to</a:t>
            </a:r>
            <a:r>
              <a:rPr lang="en-US" b="1" dirty="0"/>
              <a:t> </a:t>
            </a:r>
            <a:r>
              <a:rPr lang="en-US" dirty="0"/>
              <a:t>(==)</a:t>
            </a:r>
            <a:r>
              <a:rPr lang="en-US" baseline="0" dirty="0"/>
              <a:t> and </a:t>
            </a:r>
            <a:r>
              <a:rPr lang="en-US" b="1" i="1" dirty="0"/>
              <a:t>exactly equal to</a:t>
            </a:r>
            <a:r>
              <a:rPr lang="en-US" dirty="0"/>
              <a:t> (===) and their </a:t>
            </a:r>
            <a:r>
              <a:rPr lang="en-US" baseline="0" dirty="0"/>
              <a:t>counterparts in </a:t>
            </a:r>
            <a:r>
              <a:rPr lang="en-US" dirty="0"/>
              <a:t>negation (!= and !==).</a:t>
            </a:r>
            <a:r>
              <a:rPr lang="en-US" baseline="0" dirty="0"/>
              <a:t>  </a:t>
            </a:r>
            <a:r>
              <a:rPr lang="en-US" dirty="0"/>
              <a:t>The </a:t>
            </a:r>
            <a:r>
              <a:rPr lang="en-US" i="1" dirty="0"/>
              <a:t>exactly equals</a:t>
            </a:r>
            <a:r>
              <a:rPr lang="en-US" dirty="0"/>
              <a:t> works the way you expect. If the two operands are of the same type and have the same value, then </a:t>
            </a:r>
            <a:r>
              <a:rPr lang="en-US" i="1" dirty="0"/>
              <a:t>exactly equals</a:t>
            </a:r>
            <a:r>
              <a:rPr lang="en-US" dirty="0"/>
              <a:t> produces true and its negative partner (!==) produces false. The plain equals, OTOH, see different data types and attempts to coerce the values</a:t>
            </a:r>
            <a:r>
              <a:rPr lang="en-US" baseline="0" dirty="0"/>
              <a:t> </a:t>
            </a:r>
            <a:r>
              <a:rPr lang="en-US" dirty="0"/>
              <a:t>(it's called type coercion) </a:t>
            </a:r>
            <a:r>
              <a:rPr lang="en-US" baseline="0" dirty="0"/>
              <a:t>by using a set of many overly complex </a:t>
            </a:r>
            <a:r>
              <a:rPr lang="en-US" dirty="0"/>
              <a:t>rules.</a:t>
            </a:r>
            <a:r>
              <a:rPr lang="en-US" baseline="0" dirty="0"/>
              <a:t> </a:t>
            </a:r>
          </a:p>
          <a:p>
            <a:endParaRPr lang="en-US" baseline="0" dirty="0"/>
          </a:p>
          <a:p>
            <a:r>
              <a:rPr lang="en-US" baseline="0" dirty="0"/>
              <a:t>It's just not reasonable to memorize all these rules, especially if you are trying to create team standards from them. Therefore, since it's more accurate going with the exactly equals is the best option. </a:t>
            </a:r>
          </a:p>
          <a:p>
            <a:endParaRPr lang="en-US" baseline="0" dirty="0"/>
          </a:p>
          <a:p>
            <a:r>
              <a:rPr lang="en-US" dirty="0"/>
              <a:t>Let's see some of this JS equality or non equality as the case may</a:t>
            </a:r>
            <a:r>
              <a:rPr lang="en-US" baseline="0" dirty="0"/>
              <a:t> be, in action...[demo]</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TAKE AWAY: Use the === and !== </a:t>
            </a:r>
            <a:r>
              <a:rPr lang="en-US" baseline="0" dirty="0" err="1"/>
              <a:t>opeartors</a:t>
            </a:r>
            <a:r>
              <a:rPr lang="en-US" baseline="0" dirty="0"/>
              <a:t> as they give consistent and accurate results, more closely to what you might expect.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console.log(0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console.log(0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console.log(0 ==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console.log(0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'false');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undefined);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undefined);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null);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console.log(false ===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console.log(null == undefined);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console.log(null === undefined);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console.log('\t\r\n' ==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console.log('\t\r\n'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179754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constitutes something </a:t>
            </a:r>
            <a:r>
              <a:rPr lang="en-US" dirty="0" err="1"/>
              <a:t>falsy</a:t>
            </a:r>
            <a:r>
              <a:rPr lang="en-US" dirty="0"/>
              <a:t> in</a:t>
            </a:r>
            <a:r>
              <a:rPr lang="en-US" baseline="0" dirty="0"/>
              <a:t> JS?</a:t>
            </a:r>
            <a:endParaRPr lang="en-US" dirty="0"/>
          </a:p>
          <a:p>
            <a:pPr rtl="0"/>
            <a:endParaRPr lang="en-US" sz="1200" b="1"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false. </a:t>
            </a:r>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(zero)</a:t>
            </a:r>
          </a:p>
          <a:p>
            <a:pPr rtl="0"/>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(empty string)</a:t>
            </a:r>
          </a:p>
          <a:p>
            <a:pPr rtl="0"/>
            <a:r>
              <a:rPr lang="en-US" sz="1200" b="1" i="0" kern="1200" dirty="0">
                <a:solidFill>
                  <a:schemeClr val="tx1"/>
                </a:solidFill>
                <a:effectLst/>
                <a:latin typeface="+mn-lt"/>
                <a:ea typeface="+mn-ea"/>
                <a:cs typeface="+mn-cs"/>
              </a:rPr>
              <a:t>null</a:t>
            </a:r>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undefined</a:t>
            </a:r>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(a special Number value meaning "Not a</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Number")</a:t>
            </a:r>
          </a:p>
          <a:p>
            <a:endParaRPr lang="en-US" dirty="0"/>
          </a:p>
          <a:p>
            <a:r>
              <a:rPr lang="en-US" sz="1200" b="0" i="0" kern="1200" dirty="0">
                <a:solidFill>
                  <a:schemeClr val="tx1"/>
                </a:solidFill>
                <a:effectLst/>
                <a:latin typeface="+mn-lt"/>
                <a:ea typeface="+mn-ea"/>
                <a:cs typeface="+mn-cs"/>
              </a:rPr>
              <a:t>All other values are </a:t>
            </a:r>
            <a:r>
              <a:rPr lang="en-US" sz="1200" b="0" i="0" kern="1200" dirty="0" err="1">
                <a:solidFill>
                  <a:schemeClr val="tx1"/>
                </a:solidFill>
                <a:effectLst/>
                <a:latin typeface="+mn-lt"/>
                <a:ea typeface="+mn-ea"/>
                <a:cs typeface="+mn-cs"/>
              </a:rPr>
              <a:t>truthy</a:t>
            </a:r>
            <a:r>
              <a:rPr lang="en-US" sz="1200" b="0" i="0" kern="1200" dirty="0">
                <a:solidFill>
                  <a:schemeClr val="tx1"/>
                </a:solidFill>
                <a:effectLst/>
                <a:latin typeface="+mn-lt"/>
                <a:ea typeface="+mn-ea"/>
                <a:cs typeface="+mn-cs"/>
              </a:rPr>
              <a:t>, including "0" (zero in quotes), "false" (false in quotes), empty functions, empty arrays, and empty objects.</a:t>
            </a:r>
          </a:p>
          <a:p>
            <a:endParaRPr lang="en-US" dirty="0"/>
          </a:p>
          <a:p>
            <a:endParaRPr lang="en-US" dirty="0"/>
          </a:p>
          <a:p>
            <a:r>
              <a:rPr lang="en-US" dirty="0">
                <a:effectLst/>
              </a:rPr>
              <a:t> </a:t>
            </a:r>
          </a:p>
          <a:p>
            <a:r>
              <a:rPr lang="en-US" b="1" dirty="0">
                <a:effectLst/>
              </a:rPr>
              <a:t>Falsey: </a:t>
            </a:r>
            <a:endParaRPr lang="en-US" dirty="0">
              <a:effectLst/>
            </a:endParaRPr>
          </a:p>
          <a:p>
            <a:r>
              <a:rPr lang="en-US" b="1" dirty="0">
                <a:effectLst/>
              </a:rPr>
              <a:t>false </a:t>
            </a:r>
            <a:endParaRPr lang="en-US" dirty="0">
              <a:effectLst/>
            </a:endParaRPr>
          </a:p>
          <a:p>
            <a:r>
              <a:rPr lang="en-US" b="1" dirty="0">
                <a:effectLst/>
              </a:rPr>
              <a:t>0 (zero) </a:t>
            </a:r>
            <a:endParaRPr lang="en-US" dirty="0">
              <a:effectLst/>
            </a:endParaRPr>
          </a:p>
          <a:p>
            <a:r>
              <a:rPr lang="en-US" b="1" dirty="0">
                <a:effectLst/>
              </a:rPr>
              <a:t>"" (empty string)</a:t>
            </a:r>
            <a:endParaRPr lang="en-US" dirty="0">
              <a:effectLst/>
            </a:endParaRPr>
          </a:p>
          <a:p>
            <a:r>
              <a:rPr lang="en-US" b="1" dirty="0">
                <a:effectLst/>
              </a:rPr>
              <a:t>null</a:t>
            </a:r>
            <a:endParaRPr lang="en-US" dirty="0">
              <a:effectLst/>
            </a:endParaRPr>
          </a:p>
          <a:p>
            <a:r>
              <a:rPr lang="en-US" b="1" dirty="0">
                <a:effectLst/>
              </a:rPr>
              <a:t>undefined</a:t>
            </a:r>
            <a:endParaRPr lang="en-US" dirty="0">
              <a:effectLst/>
            </a:endParaRPr>
          </a:p>
          <a:p>
            <a:r>
              <a:rPr lang="en-US" b="1" dirty="0">
                <a:effectLst/>
              </a:rPr>
              <a:t>NaN</a:t>
            </a:r>
            <a:endParaRPr lang="en-US" dirty="0">
              <a:effectLst/>
            </a:endParaRPr>
          </a:p>
          <a:p>
            <a:endParaRPr lang="en-US" b="1" dirty="0">
              <a:effectLst/>
            </a:endParaRPr>
          </a:p>
          <a:p>
            <a:r>
              <a:rPr lang="en-US" b="1" dirty="0">
                <a:effectLst/>
              </a:rPr>
              <a:t>Truthy</a:t>
            </a:r>
            <a:r>
              <a:rPr lang="en-US" dirty="0">
                <a:effectLst/>
              </a:rPr>
              <a:t> </a:t>
            </a:r>
          </a:p>
          <a:p>
            <a:r>
              <a:rPr lang="en-US" b="1" dirty="0">
                <a:effectLst/>
              </a:rPr>
              <a:t>"false" (false in quotes)</a:t>
            </a:r>
            <a:endParaRPr lang="en-US" dirty="0">
              <a:effectLst/>
            </a:endParaRPr>
          </a:p>
          <a:p>
            <a:r>
              <a:rPr lang="en-US" b="1" dirty="0">
                <a:effectLst/>
              </a:rPr>
              <a:t>"0" (zero in quotes)</a:t>
            </a:r>
            <a:endParaRPr lang="en-US" dirty="0">
              <a:effectLst/>
            </a:endParaRPr>
          </a:p>
          <a:p>
            <a:r>
              <a:rPr lang="en-US" b="1" dirty="0">
                <a:effectLst/>
              </a:rPr>
              <a:t>() (empty functions)</a:t>
            </a:r>
            <a:endParaRPr lang="en-US" dirty="0">
              <a:effectLst/>
            </a:endParaRPr>
          </a:p>
          <a:p>
            <a:r>
              <a:rPr lang="en-US" b="1" dirty="0">
                <a:effectLst/>
              </a:rPr>
              <a:t>[] (empty arrays)</a:t>
            </a:r>
            <a:endParaRPr lang="en-US" dirty="0">
              <a:effectLst/>
            </a:endParaRPr>
          </a:p>
          <a:p>
            <a:r>
              <a:rPr lang="en-US" b="1" dirty="0">
                <a:effectLst/>
              </a:rPr>
              <a:t>{} (empty objects)</a:t>
            </a:r>
            <a:endParaRPr lang="en-US" dirty="0">
              <a:effectLst/>
            </a:endParaRPr>
          </a:p>
          <a:p>
            <a:r>
              <a:rPr lang="en-US" b="1" dirty="0">
                <a:effectLst/>
              </a:rPr>
              <a:t>All other values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15</a:t>
            </a:fld>
            <a:endParaRPr lang="en-US"/>
          </a:p>
        </p:txBody>
      </p:sp>
    </p:spTree>
    <p:extLst>
      <p:ext uri="{BB962C8B-B14F-4D97-AF65-F5344CB8AC3E}">
        <p14:creationId xmlns:p14="http://schemas.microsoft.com/office/powerpoint/2010/main" val="59168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16</a:t>
            </a:fld>
            <a:endParaRPr lang="en-US"/>
          </a:p>
        </p:txBody>
      </p:sp>
    </p:spTree>
    <p:extLst>
      <p:ext uri="{BB962C8B-B14F-4D97-AF65-F5344CB8AC3E}">
        <p14:creationId xmlns:p14="http://schemas.microsoft.com/office/powerpoint/2010/main" val="280487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Many folks try to treat "this" the same way that it works in other languages and their notion of </a:t>
            </a:r>
            <a:r>
              <a:rPr lang="en-US" i="1" baseline="0" dirty="0"/>
              <a:t>this</a:t>
            </a:r>
            <a:r>
              <a:rPr lang="en-US" baseline="0" dirty="0"/>
              <a:t> is normally static and at the class level. JavaScript is different though, as </a:t>
            </a:r>
            <a:r>
              <a:rPr lang="en-US" i="1" baseline="0" dirty="0"/>
              <a:t>this </a:t>
            </a:r>
            <a:r>
              <a:rPr lang="en-US" baseline="0" dirty="0"/>
              <a:t>works based on the context of the calling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Usually </a:t>
            </a:r>
            <a:r>
              <a:rPr lang="en-US" sz="1200" b="0" i="1" kern="1200" dirty="0">
                <a:solidFill>
                  <a:schemeClr val="tx1"/>
                </a:solidFill>
                <a:effectLst/>
                <a:latin typeface="+mn-lt"/>
                <a:ea typeface="+mn-ea"/>
                <a:cs typeface="+mn-cs"/>
              </a:rPr>
              <a:t>this</a:t>
            </a:r>
            <a:r>
              <a:rPr lang="en-US" sz="1200" b="0" i="0" kern="1200" dirty="0">
                <a:solidFill>
                  <a:schemeClr val="tx1"/>
                </a:solidFill>
                <a:effectLst/>
                <a:latin typeface="+mn-lt"/>
                <a:ea typeface="+mn-ea"/>
                <a:cs typeface="+mn-cs"/>
              </a:rPr>
              <a:t> belongs to the window, or global object,</a:t>
            </a:r>
            <a:r>
              <a:rPr lang="en-US" sz="1200" b="0" i="0" kern="1200" baseline="0" dirty="0">
                <a:solidFill>
                  <a:schemeClr val="tx1"/>
                </a:solidFill>
                <a:effectLst/>
                <a:latin typeface="+mn-lt"/>
                <a:ea typeface="+mn-ea"/>
                <a:cs typeface="+mn-cs"/>
              </a:rPr>
              <a:t> but it can also be the HTML element that has caused an </a:t>
            </a:r>
            <a:r>
              <a:rPr lang="en-US" sz="1200" b="0" i="0" kern="1200" dirty="0">
                <a:solidFill>
                  <a:schemeClr val="tx1"/>
                </a:solidFill>
                <a:effectLst/>
                <a:latin typeface="+mn-lt"/>
                <a:ea typeface="+mn-ea"/>
                <a:cs typeface="+mn-cs"/>
              </a:rPr>
              <a:t>event, for example, a button causing a click event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Then the function is owned by that source element and that element</a:t>
            </a:r>
            <a:r>
              <a:rPr lang="en-US" sz="1200" b="0" i="0" kern="1200" baseline="0" dirty="0">
                <a:solidFill>
                  <a:schemeClr val="tx1"/>
                </a:solidFill>
                <a:effectLst/>
                <a:latin typeface="+mn-lt"/>
                <a:ea typeface="+mn-ea"/>
                <a:cs typeface="+mn-cs"/>
              </a:rPr>
              <a:t> becomes </a:t>
            </a:r>
            <a:r>
              <a:rPr lang="en-US" sz="1200" b="0" i="1" kern="1200" baseline="0" dirty="0">
                <a:solidFill>
                  <a:schemeClr val="tx1"/>
                </a:solidFill>
                <a:effectLst/>
                <a:latin typeface="+mn-lt"/>
                <a:ea typeface="+mn-ea"/>
                <a:cs typeface="+mn-cs"/>
              </a:rPr>
              <a:t>this</a:t>
            </a:r>
            <a:r>
              <a:rPr lang="en-US" sz="1200" b="0" i="0" kern="1200" baseline="0" dirty="0">
                <a:solidFill>
                  <a:schemeClr val="tx1"/>
                </a:solidFill>
                <a:effectLst/>
                <a:latin typeface="+mn-lt"/>
                <a:ea typeface="+mn-ea"/>
                <a:cs typeface="+mn-cs"/>
              </a:rPr>
              <a:t>.</a:t>
            </a:r>
            <a:endParaRPr lang="en-US" dirty="0"/>
          </a:p>
          <a:p>
            <a:pPr marL="0" indent="0">
              <a:buNone/>
            </a:pPr>
            <a:endParaRPr lang="en-US" sz="1200" b="0" i="0" kern="1200" baseline="0" dirty="0">
              <a:solidFill>
                <a:schemeClr val="tx1"/>
              </a:solidFill>
              <a:effectLst/>
              <a:latin typeface="+mn-lt"/>
              <a:ea typeface="+mn-ea"/>
              <a:cs typeface="+mn-cs"/>
            </a:endParaRPr>
          </a:p>
          <a:p>
            <a:r>
              <a:rPr lang="en-US" dirty="0"/>
              <a:t>To go a little deeper</a:t>
            </a:r>
            <a:endParaRPr lang="en-US" baseline="0" dirty="0"/>
          </a:p>
          <a:p>
            <a:endParaRPr lang="en-US" baseline="0" dirty="0"/>
          </a:p>
          <a:p>
            <a:pPr marL="0" indent="0">
              <a:buNone/>
            </a:pPr>
            <a:r>
              <a:rPr lang="en-US" sz="1200" b="0" i="0" kern="1200" dirty="0">
                <a:solidFill>
                  <a:schemeClr val="tx1"/>
                </a:solidFill>
                <a:effectLst/>
                <a:latin typeface="+mn-lt"/>
                <a:ea typeface="+mn-ea"/>
                <a:cs typeface="+mn-cs"/>
              </a:rPr>
              <a:t>JavaScript functions run in an execution context that goes on the stack. The stack </a:t>
            </a:r>
            <a:r>
              <a:rPr lang="en-US" sz="1200" b="0" i="0" kern="1200" baseline="0" dirty="0">
                <a:solidFill>
                  <a:schemeClr val="tx1"/>
                </a:solidFill>
                <a:effectLst/>
                <a:latin typeface="+mn-lt"/>
                <a:ea typeface="+mn-ea"/>
                <a:cs typeface="+mn-cs"/>
              </a:rPr>
              <a:t>is an in memory storage location for variables and data.</a:t>
            </a: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Functions are also</a:t>
            </a:r>
            <a:r>
              <a:rPr lang="en-US" sz="1200" b="0" i="0" kern="1200" baseline="0" dirty="0">
                <a:solidFill>
                  <a:schemeClr val="tx1"/>
                </a:solidFill>
                <a:effectLst/>
                <a:latin typeface="+mn-lt"/>
                <a:ea typeface="+mn-ea"/>
                <a:cs typeface="+mn-cs"/>
              </a:rPr>
              <a:t> values, and they're treated like objects/values.</a:t>
            </a:r>
          </a:p>
          <a:p>
            <a:pPr marL="0" indent="0">
              <a:buNone/>
            </a:pPr>
            <a:endParaRPr lang="en-US" sz="1200" b="0" i="0" kern="1200" baseline="0" dirty="0">
              <a:solidFill>
                <a:schemeClr val="tx1"/>
              </a:solidFill>
              <a:effectLst/>
              <a:latin typeface="+mn-lt"/>
              <a:ea typeface="+mn-ea"/>
              <a:cs typeface="+mn-cs"/>
            </a:endParaRPr>
          </a:p>
          <a:p>
            <a:pPr marL="0" indent="0">
              <a:buNone/>
            </a:pPr>
            <a:r>
              <a:rPr lang="en-US" sz="1200" b="0" i="0" kern="1200" baseline="0" dirty="0">
                <a:solidFill>
                  <a:schemeClr val="tx1"/>
                </a:solidFill>
                <a:effectLst/>
                <a:latin typeface="+mn-lt"/>
                <a:ea typeface="+mn-ea"/>
                <a:cs typeface="+mn-cs"/>
              </a:rPr>
              <a:t>What this means is that e</a:t>
            </a:r>
            <a:r>
              <a:rPr lang="en-US" sz="1200" b="0" i="0" kern="1200" dirty="0">
                <a:solidFill>
                  <a:schemeClr val="tx1"/>
                </a:solidFill>
                <a:effectLst/>
                <a:latin typeface="+mn-lt"/>
                <a:ea typeface="+mn-ea"/>
                <a:cs typeface="+mn-cs"/>
              </a:rPr>
              <a:t>ach time another function runs, it gets</a:t>
            </a:r>
            <a:r>
              <a:rPr lang="en-US" sz="1200" b="0" i="0" kern="1200" baseline="0" dirty="0">
                <a:solidFill>
                  <a:schemeClr val="tx1"/>
                </a:solidFill>
                <a:effectLst/>
                <a:latin typeface="+mn-lt"/>
                <a:ea typeface="+mn-ea"/>
                <a:cs typeface="+mn-cs"/>
              </a:rPr>
              <a:t> pushed onto the stack and the context for "this" changes. That's unlike other languages where </a:t>
            </a:r>
            <a:r>
              <a:rPr lang="en-US" sz="1200" b="0" i="1" kern="1200" baseline="0" dirty="0">
                <a:solidFill>
                  <a:schemeClr val="tx1"/>
                </a:solidFill>
                <a:effectLst/>
                <a:latin typeface="+mn-lt"/>
                <a:ea typeface="+mn-ea"/>
                <a:cs typeface="+mn-cs"/>
              </a:rPr>
              <a:t>this</a:t>
            </a:r>
            <a:r>
              <a:rPr lang="en-US" sz="1200" b="0" i="0" kern="1200" baseline="0" dirty="0">
                <a:solidFill>
                  <a:schemeClr val="tx1"/>
                </a:solidFill>
                <a:effectLst/>
                <a:latin typeface="+mn-lt"/>
                <a:ea typeface="+mn-ea"/>
                <a:cs typeface="+mn-cs"/>
              </a:rPr>
              <a:t> is usually clearly defined.</a:t>
            </a:r>
          </a:p>
          <a:p>
            <a:pPr marL="0" indent="0">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a:t>
            </a:r>
            <a:r>
              <a:rPr lang="en-US" sz="1200" b="0" i="0" kern="1200" baseline="0" dirty="0">
                <a:solidFill>
                  <a:schemeClr val="tx1"/>
                </a:solidFill>
                <a:effectLst/>
                <a:latin typeface="+mn-lt"/>
                <a:ea typeface="+mn-ea"/>
                <a:cs typeface="+mn-cs"/>
              </a:rPr>
              <a:t> t</a:t>
            </a:r>
            <a:r>
              <a:rPr lang="en-US" sz="1200" b="0" i="0" kern="1200" dirty="0">
                <a:solidFill>
                  <a:schemeClr val="tx1"/>
                </a:solidFill>
                <a:effectLst/>
                <a:latin typeface="+mn-lt"/>
                <a:ea typeface="+mn-ea"/>
                <a:cs typeface="+mn-cs"/>
              </a:rPr>
              <a:t>he value of </a:t>
            </a:r>
            <a:r>
              <a:rPr lang="en-US" b="0" i="1" dirty="0"/>
              <a:t>this</a:t>
            </a:r>
            <a:r>
              <a:rPr lang="en-US" sz="1200" b="0" i="0" kern="1200" dirty="0">
                <a:solidFill>
                  <a:schemeClr val="tx1"/>
                </a:solidFill>
                <a:effectLst/>
                <a:latin typeface="+mn-lt"/>
                <a:ea typeface="+mn-ea"/>
                <a:cs typeface="+mn-cs"/>
              </a:rPr>
              <a:t> depends</a:t>
            </a:r>
            <a:r>
              <a:rPr lang="en-US" sz="1200" b="0" i="0" kern="1200" baseline="0" dirty="0">
                <a:solidFill>
                  <a:schemeClr val="tx1"/>
                </a:solidFill>
                <a:effectLst/>
                <a:latin typeface="+mn-lt"/>
                <a:ea typeface="+mn-ea"/>
                <a:cs typeface="+mn-cs"/>
              </a:rPr>
              <a:t> on </a:t>
            </a:r>
            <a:r>
              <a:rPr lang="en-US" sz="1200" b="0" i="0" kern="1200" dirty="0">
                <a:solidFill>
                  <a:schemeClr val="tx1"/>
                </a:solidFill>
                <a:effectLst/>
                <a:latin typeface="+mn-lt"/>
                <a:ea typeface="+mn-ea"/>
                <a:cs typeface="+mn-cs"/>
              </a:rPr>
              <a:t>2 things: What kind of code is executing? (global, function, or </a:t>
            </a:r>
            <a:r>
              <a:rPr lang="en-US" sz="1200" b="0" i="0" kern="1200" dirty="0" err="1">
                <a:solidFill>
                  <a:schemeClr val="tx1"/>
                </a:solidFill>
                <a:effectLst/>
                <a:latin typeface="+mn-lt"/>
                <a:ea typeface="+mn-ea"/>
                <a:cs typeface="+mn-cs"/>
              </a:rPr>
              <a:t>eval</a:t>
            </a:r>
            <a:r>
              <a:rPr lang="en-US" sz="1200" b="0" i="0" kern="1200" dirty="0">
                <a:solidFill>
                  <a:schemeClr val="tx1"/>
                </a:solidFill>
                <a:effectLst/>
                <a:latin typeface="+mn-lt"/>
                <a:ea typeface="+mn-ea"/>
                <a:cs typeface="+mn-cs"/>
              </a:rPr>
              <a:t>) and the calling</a:t>
            </a:r>
            <a:r>
              <a:rPr lang="en-US" sz="1200" b="0" i="0" kern="1200" baseline="0" dirty="0">
                <a:solidFill>
                  <a:schemeClr val="tx1"/>
                </a:solidFill>
                <a:effectLst/>
                <a:latin typeface="+mn-lt"/>
                <a:ea typeface="+mn-ea"/>
                <a:cs typeface="+mn-cs"/>
              </a:rPr>
              <a:t> code</a:t>
            </a:r>
            <a:r>
              <a:rPr lang="en-US" sz="1200" b="0" i="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ES5 introduces</a:t>
            </a:r>
            <a:r>
              <a:rPr lang="en-US" baseline="0" dirty="0"/>
              <a:t> </a:t>
            </a:r>
            <a:r>
              <a:rPr lang="en-US" dirty="0"/>
              <a:t>the a way that you can set the value of "this"</a:t>
            </a:r>
            <a:r>
              <a:rPr lang="en-US" baseline="0" dirty="0"/>
              <a:t> in </a:t>
            </a:r>
            <a:r>
              <a:rPr lang="en-US" dirty="0"/>
              <a:t>a function</a:t>
            </a:r>
            <a:r>
              <a:rPr lang="en-US" baseline="0" dirty="0"/>
              <a:t>, as the first argument of the call. </a:t>
            </a:r>
          </a:p>
          <a:p>
            <a:r>
              <a:rPr lang="en-US" dirty="0"/>
              <a:t>Here</a:t>
            </a:r>
            <a:r>
              <a:rPr lang="en-US" baseline="0" dirty="0"/>
              <a:t> in the IE console we have a function called </a:t>
            </a:r>
            <a:r>
              <a:rPr lang="en-US" baseline="0" dirty="0" err="1"/>
              <a:t>saySomething</a:t>
            </a:r>
            <a:r>
              <a:rPr lang="en-US" baseline="0" dirty="0"/>
              <a:t> that accepts a string and logs both </a:t>
            </a:r>
            <a:r>
              <a:rPr lang="en-US" i="1" baseline="0" dirty="0"/>
              <a:t>this</a:t>
            </a:r>
            <a:r>
              <a:rPr lang="en-US" baseline="0" dirty="0"/>
              <a:t> and the string to form a sentence about what this . Let's see it work.</a:t>
            </a:r>
          </a:p>
          <a:p>
            <a:r>
              <a:rPr lang="en-US" baseline="0" dirty="0"/>
              <a:t>Now that I've run the function I can call it and make 'this' a programmer or a </a:t>
            </a:r>
            <a:r>
              <a:rPr lang="en-US" baseline="0" dirty="0" err="1"/>
              <a:t>trekkie</a:t>
            </a:r>
            <a:r>
              <a:rPr lang="en-US" baseline="0" dirty="0"/>
              <a:t> or </a:t>
            </a:r>
            <a:r>
              <a:rPr lang="en-US" baseline="0" dirty="0" err="1"/>
              <a:t>katniss</a:t>
            </a:r>
            <a:r>
              <a:rPr lang="en-US" baseline="0" dirty="0"/>
              <a:t> </a:t>
            </a:r>
            <a:r>
              <a:rPr lang="en-US" baseline="0" dirty="0" err="1"/>
              <a:t>everdeen</a:t>
            </a:r>
            <a:r>
              <a:rPr lang="en-US" baseline="0" dirty="0"/>
              <a:t>. Not that you'd wants strings to be </a:t>
            </a:r>
            <a:r>
              <a:rPr lang="en-US" i="1" baseline="0" dirty="0"/>
              <a:t>this </a:t>
            </a:r>
            <a:r>
              <a:rPr lang="en-US" i="0" u="none" baseline="0" dirty="0"/>
              <a:t>bit</a:t>
            </a:r>
          </a:p>
          <a:p>
            <a:endParaRPr lang="en-US" dirty="0"/>
          </a:p>
          <a:p>
            <a:r>
              <a:rPr lang="en-US" dirty="0"/>
              <a:t>function </a:t>
            </a:r>
            <a:r>
              <a:rPr lang="en-US" dirty="0" err="1"/>
              <a:t>saySomething</a:t>
            </a:r>
            <a:r>
              <a:rPr lang="en-US" dirty="0"/>
              <a:t>(thing) { </a:t>
            </a:r>
          </a:p>
          <a:p>
            <a:r>
              <a:rPr lang="en-US" dirty="0"/>
              <a:t>   console.log(this + " says " + thing); </a:t>
            </a:r>
          </a:p>
          <a:p>
            <a:r>
              <a:rPr lang="en-US" dirty="0"/>
              <a:t>}  </a:t>
            </a:r>
          </a:p>
          <a:p>
            <a:endParaRPr lang="en-US" dirty="0"/>
          </a:p>
          <a:p>
            <a:r>
              <a:rPr lang="en-US" dirty="0" err="1"/>
              <a:t>saySomething.call</a:t>
            </a:r>
            <a:r>
              <a:rPr lang="en-US" dirty="0"/>
              <a:t>("A programmer", "Hello world");</a:t>
            </a:r>
          </a:p>
          <a:p>
            <a:r>
              <a:rPr lang="en-US" dirty="0" err="1"/>
              <a:t>saySomething.call</a:t>
            </a:r>
            <a:r>
              <a:rPr lang="en-US" dirty="0"/>
              <a:t>("A </a:t>
            </a:r>
            <a:r>
              <a:rPr lang="en-US" dirty="0" err="1"/>
              <a:t>Trekkie</a:t>
            </a:r>
            <a:r>
              <a:rPr lang="en-US" dirty="0"/>
              <a:t>", "</a:t>
            </a:r>
            <a:r>
              <a:rPr lang="en-US" sz="1200" b="0" i="0" kern="1200" dirty="0">
                <a:solidFill>
                  <a:schemeClr val="tx1"/>
                </a:solidFill>
                <a:effectLst/>
                <a:latin typeface="+mn-lt"/>
                <a:ea typeface="+mn-ea"/>
                <a:cs typeface="+mn-cs"/>
              </a:rPr>
              <a:t>Live long and prosper.</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saySomething.call</a:t>
            </a:r>
            <a:r>
              <a:rPr lang="en-US" dirty="0"/>
              <a:t>("</a:t>
            </a:r>
            <a:r>
              <a:rPr lang="en-US" dirty="0" err="1"/>
              <a:t>Katniss</a:t>
            </a:r>
            <a:r>
              <a:rPr lang="en-US" dirty="0"/>
              <a:t> </a:t>
            </a:r>
            <a:r>
              <a:rPr lang="en-US" dirty="0" err="1"/>
              <a:t>Everdeen</a:t>
            </a:r>
            <a:r>
              <a:rPr lang="en-US" dirty="0"/>
              <a:t>", "May the odds be ever in</a:t>
            </a:r>
            <a:r>
              <a:rPr lang="en-US" baseline="0" dirty="0"/>
              <a:t> your favor</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saySomething.call</a:t>
            </a:r>
            <a:r>
              <a:rPr lang="en-US" dirty="0"/>
              <a:t>("A ghost", "</a:t>
            </a:r>
            <a:r>
              <a:rPr lang="en-US" sz="1200" b="0" i="0" kern="1200" dirty="0" err="1">
                <a:solidFill>
                  <a:schemeClr val="tx1"/>
                </a:solidFill>
                <a:effectLst/>
                <a:latin typeface="+mn-lt"/>
                <a:ea typeface="+mn-ea"/>
                <a:cs typeface="+mn-cs"/>
              </a:rPr>
              <a:t>Boooooooo</a:t>
            </a:r>
            <a:r>
              <a:rPr lang="en-US" sz="1200" b="0" i="0" kern="1200" dirty="0">
                <a:solidFill>
                  <a:schemeClr val="tx1"/>
                </a:solidFill>
                <a:effectLst/>
                <a:latin typeface="+mn-lt"/>
                <a:ea typeface="+mn-ea"/>
                <a:cs typeface="+mn-cs"/>
              </a:rPr>
              <a: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10533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18</a:t>
            </a:fld>
            <a:endParaRPr lang="en-US"/>
          </a:p>
        </p:txBody>
      </p:sp>
    </p:spTree>
    <p:extLst>
      <p:ext uri="{BB962C8B-B14F-4D97-AF65-F5344CB8AC3E}">
        <p14:creationId xmlns:p14="http://schemas.microsoft.com/office/powerpoint/2010/main" val="36533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Strict mode is part of the ECMAScript 5 standard.</a:t>
            </a:r>
          </a:p>
          <a:p>
            <a:r>
              <a:rPr lang="en-US" dirty="0"/>
              <a:t>You can enable strict mode for a complete file or a single function:</a:t>
            </a:r>
          </a:p>
          <a:p>
            <a:r>
              <a:rPr lang="en-US" dirty="0"/>
              <a:t>Complete file: put the line "use strict"; at the beginning of the file. As a statement, this does nothing and will be ignored by legacy JavaScript interpreters.</a:t>
            </a:r>
          </a:p>
          <a:p>
            <a:r>
              <a:rPr lang="en-US" dirty="0"/>
              <a:t>Single function: using the mode for a complete file might break some functions in it, so by putting the line mentioned above at the beginning of a function, you can enable strict mode for it.</a:t>
            </a:r>
          </a:p>
        </p:txBody>
      </p:sp>
      <p:sp>
        <p:nvSpPr>
          <p:cNvPr id="4" name="Slide Number Placeholder 3"/>
          <p:cNvSpPr>
            <a:spLocks noGrp="1"/>
          </p:cNvSpPr>
          <p:nvPr>
            <p:ph type="sldNum" sz="quarter" idx="5"/>
          </p:nvPr>
        </p:nvSpPr>
        <p:spPr/>
        <p:txBody>
          <a:bodyPr/>
          <a:lstStyle/>
          <a:p>
            <a:fld id="{71F2989D-DF34-440D-BFDE-52800184BD9F}" type="slidenum">
              <a:rPr lang="en-US" smtClean="0"/>
              <a:t>19</a:t>
            </a:fld>
            <a:endParaRPr lang="en-US"/>
          </a:p>
        </p:txBody>
      </p:sp>
    </p:spTree>
    <p:extLst>
      <p:ext uri="{BB962C8B-B14F-4D97-AF65-F5344CB8AC3E}">
        <p14:creationId xmlns:p14="http://schemas.microsoft.com/office/powerpoint/2010/main" val="269816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a main()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APPLY</a:t>
            </a:r>
            <a:r>
              <a:rPr lang="en-US" sz="1200" dirty="0"/>
              <a:t>MENTION APPLY</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MENTION APPLY</a:t>
            </a:r>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20</a:t>
            </a:fld>
            <a:endParaRPr lang="en-US"/>
          </a:p>
        </p:txBody>
      </p:sp>
    </p:spTree>
    <p:extLst>
      <p:ext uri="{BB962C8B-B14F-4D97-AF65-F5344CB8AC3E}">
        <p14:creationId xmlns:p14="http://schemas.microsoft.com/office/powerpoint/2010/main" val="92718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https://javascript.info/garbage-collection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 base set of inherently reachable values, that cannot be deleted for obvious reasons.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algorithm looks out for objects which are unreachable from the root which is the JavaScript’s global object. This algorithm overcomes the limitations of Reference-counting algorithm. As an object with no references would be unreachable but not vice-versa.</a:t>
            </a:r>
            <a:endParaRPr lang="en-US" dirty="0"/>
          </a:p>
          <a:p>
            <a:endParaRPr lang="en-US" dirty="0"/>
          </a:p>
        </p:txBody>
      </p:sp>
      <p:sp>
        <p:nvSpPr>
          <p:cNvPr id="4" name="Slide Number Placeholder 3"/>
          <p:cNvSpPr>
            <a:spLocks noGrp="1"/>
          </p:cNvSpPr>
          <p:nvPr>
            <p:ph type="sldNum" sz="quarter" idx="5"/>
          </p:nvPr>
        </p:nvSpPr>
        <p:spPr/>
        <p:txBody>
          <a:bodyPr/>
          <a:lstStyle/>
          <a:p>
            <a:fld id="{71F2989D-DF34-440D-BFDE-52800184BD9F}" type="slidenum">
              <a:rPr lang="en-US" smtClean="0"/>
              <a:t>21</a:t>
            </a:fld>
            <a:endParaRPr lang="en-US"/>
          </a:p>
        </p:txBody>
      </p:sp>
    </p:spTree>
    <p:extLst>
      <p:ext uri="{BB962C8B-B14F-4D97-AF65-F5344CB8AC3E}">
        <p14:creationId xmlns:p14="http://schemas.microsoft.com/office/powerpoint/2010/main" val="412944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F2989D-DF34-440D-BFDE-52800184BD9F}" type="slidenum">
              <a:rPr lang="en-US" smtClean="0"/>
              <a:t>3</a:t>
            </a:fld>
            <a:endParaRPr lang="en-US"/>
          </a:p>
        </p:txBody>
      </p:sp>
    </p:spTree>
    <p:extLst>
      <p:ext uri="{BB962C8B-B14F-4D97-AF65-F5344CB8AC3E}">
        <p14:creationId xmlns:p14="http://schemas.microsoft.com/office/powerpoint/2010/main" val="325306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F2989D-DF34-440D-BFDE-52800184BD9F}" type="slidenum">
              <a:rPr lang="en-US" smtClean="0"/>
              <a:t>4</a:t>
            </a:fld>
            <a:endParaRPr lang="en-US"/>
          </a:p>
        </p:txBody>
      </p:sp>
    </p:spTree>
    <p:extLst>
      <p:ext uri="{BB962C8B-B14F-4D97-AF65-F5344CB8AC3E}">
        <p14:creationId xmlns:p14="http://schemas.microsoft.com/office/powerpoint/2010/main" val="303322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https://www.youtube.com/watch?v=9ooYYRLdg_g</a:t>
            </a:r>
            <a:r>
              <a:rPr lang="en-US" dirty="0"/>
              <a:t> REF v VAL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typeof</a:t>
            </a:r>
            <a:r>
              <a:rPr lang="en-US" dirty="0"/>
              <a:t> operator, in particular, that it returns “object” for null.</a:t>
            </a:r>
          </a:p>
          <a:p>
            <a:endParaRPr lang="en-US" dirty="0"/>
          </a:p>
          <a:p>
            <a:r>
              <a:rPr lang="en-US" dirty="0"/>
              <a:t>Special numeric values</a:t>
            </a:r>
          </a:p>
          <a:p>
            <a:pPr lvl="1"/>
            <a:r>
              <a:rPr lang="en-US" dirty="0"/>
              <a:t>Infinity, -Infinity and </a:t>
            </a:r>
            <a:r>
              <a:rPr lang="en-US" dirty="0" err="1"/>
              <a:t>NaN</a:t>
            </a:r>
            <a:endParaRPr lang="en-US" dirty="0"/>
          </a:p>
          <a:p>
            <a:r>
              <a:rPr lang="en-US" dirty="0"/>
              <a:t>Null</a:t>
            </a:r>
          </a:p>
          <a:p>
            <a:pPr lvl="1"/>
            <a:r>
              <a:rPr lang="en-US" dirty="0"/>
              <a:t>It is not a reference to a non-existing object. </a:t>
            </a:r>
          </a:p>
          <a:p>
            <a:pPr lvl="1"/>
            <a:r>
              <a:rPr lang="en-US" dirty="0"/>
              <a:t>It is not a null pointer</a:t>
            </a:r>
          </a:p>
          <a:p>
            <a:pPr lvl="1"/>
            <a:r>
              <a:rPr lang="en-US" dirty="0"/>
              <a:t>It is a special value that means: </a:t>
            </a:r>
            <a:r>
              <a:rPr lang="en-US" dirty="0" err="1"/>
              <a:t>dunno</a:t>
            </a:r>
            <a:r>
              <a:rPr lang="en-US" dirty="0"/>
              <a:t>, unknown, nothing, empty, nada</a:t>
            </a:r>
          </a:p>
          <a:p>
            <a:endParaRPr lang="en-US" dirty="0"/>
          </a:p>
        </p:txBody>
      </p:sp>
      <p:sp>
        <p:nvSpPr>
          <p:cNvPr id="4" name="Slide Number Placeholder 3"/>
          <p:cNvSpPr>
            <a:spLocks noGrp="1"/>
          </p:cNvSpPr>
          <p:nvPr>
            <p:ph type="sldNum" sz="quarter" idx="5"/>
          </p:nvPr>
        </p:nvSpPr>
        <p:spPr/>
        <p:txBody>
          <a:bodyPr/>
          <a:lstStyle/>
          <a:p>
            <a:fld id="{71F2989D-DF34-440D-BFDE-52800184BD9F}" type="slidenum">
              <a:rPr lang="en-US" smtClean="0"/>
              <a:t>5</a:t>
            </a:fld>
            <a:endParaRPr lang="en-US"/>
          </a:p>
        </p:txBody>
      </p:sp>
    </p:spTree>
    <p:extLst>
      <p:ext uri="{BB962C8B-B14F-4D97-AF65-F5344CB8AC3E}">
        <p14:creationId xmlns:p14="http://schemas.microsoft.com/office/powerpoint/2010/main" val="344044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F2989D-DF34-440D-BFDE-52800184BD9F}" type="slidenum">
              <a:rPr lang="en-US" smtClean="0"/>
              <a:t>7</a:t>
            </a:fld>
            <a:endParaRPr lang="en-US"/>
          </a:p>
        </p:txBody>
      </p:sp>
    </p:spTree>
    <p:extLst>
      <p:ext uri="{BB962C8B-B14F-4D97-AF65-F5344CB8AC3E}">
        <p14:creationId xmlns:p14="http://schemas.microsoft.com/office/powerpoint/2010/main" val="340354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let</a:t>
            </a:r>
            <a:r>
              <a:rPr lang="en-US" dirty="0"/>
              <a:t> allows you to declare variables that are limited in scope to the block, </a:t>
            </a:r>
            <a:r>
              <a:rPr lang="en-US" dirty="0" err="1"/>
              <a:t>statement,</a:t>
            </a:r>
            <a:r>
              <a:rPr lang="en-US" b="1" dirty="0" err="1"/>
              <a:t>or</a:t>
            </a:r>
            <a:r>
              <a:rPr lang="en-US" dirty="0"/>
              <a:t> expression on which it is used. This is unlike the </a:t>
            </a:r>
            <a:r>
              <a:rPr lang="en-US" b="1" dirty="0"/>
              <a:t>var</a:t>
            </a:r>
            <a:r>
              <a:rPr lang="en-US" dirty="0"/>
              <a:t> keyword, which defines a variable globally, </a:t>
            </a:r>
            <a:r>
              <a:rPr lang="en-US" b="1" dirty="0"/>
              <a:t>or</a:t>
            </a:r>
            <a:r>
              <a:rPr lang="en-US" dirty="0"/>
              <a:t> locally to an entire function regardless of block scope</a:t>
            </a:r>
          </a:p>
          <a:p>
            <a:endParaRPr lang="en-US" dirty="0"/>
          </a:p>
        </p:txBody>
      </p:sp>
      <p:sp>
        <p:nvSpPr>
          <p:cNvPr id="4" name="Slide Number Placeholder 3"/>
          <p:cNvSpPr>
            <a:spLocks noGrp="1"/>
          </p:cNvSpPr>
          <p:nvPr>
            <p:ph type="sldNum" sz="quarter" idx="5"/>
          </p:nvPr>
        </p:nvSpPr>
        <p:spPr/>
        <p:txBody>
          <a:bodyPr/>
          <a:lstStyle/>
          <a:p>
            <a:fld id="{71F2989D-DF34-440D-BFDE-52800184BD9F}" type="slidenum">
              <a:rPr lang="en-US" smtClean="0"/>
              <a:t>8</a:t>
            </a:fld>
            <a:endParaRPr lang="en-US"/>
          </a:p>
        </p:txBody>
      </p:sp>
    </p:spTree>
    <p:extLst>
      <p:ext uri="{BB962C8B-B14F-4D97-AF65-F5344CB8AC3E}">
        <p14:creationId xmlns:p14="http://schemas.microsoft.com/office/powerpoint/2010/main" val="134491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closure is a special kind of object that combines two things: a function, and the environment in which that function was created. The environment consists of any local variables that were in-scope at the time that the closure was created. </a:t>
            </a:r>
            <a:endParaRPr lang="en-US" dirty="0"/>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9</a:t>
            </a:fld>
            <a:endParaRPr lang="en-US"/>
          </a:p>
        </p:txBody>
      </p:sp>
    </p:spTree>
    <p:extLst>
      <p:ext uri="{BB962C8B-B14F-4D97-AF65-F5344CB8AC3E}">
        <p14:creationId xmlns:p14="http://schemas.microsoft.com/office/powerpoint/2010/main" val="424510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classic function expressions, the this keyword is bound to different values based on the context in which it is called. With arrow functions however, this is lexically bound. It means that it </a:t>
            </a:r>
            <a:r>
              <a:rPr lang="en-US" dirty="0" err="1"/>
              <a:t>usesthis</a:t>
            </a:r>
            <a:r>
              <a:rPr lang="en-US" dirty="0"/>
              <a:t> from the code that contains the arrow function.</a:t>
            </a:r>
          </a:p>
        </p:txBody>
      </p:sp>
      <p:sp>
        <p:nvSpPr>
          <p:cNvPr id="4" name="Slide Number Placeholder 3"/>
          <p:cNvSpPr>
            <a:spLocks noGrp="1"/>
          </p:cNvSpPr>
          <p:nvPr>
            <p:ph type="sldNum" sz="quarter" idx="5"/>
          </p:nvPr>
        </p:nvSpPr>
        <p:spPr/>
        <p:txBody>
          <a:bodyPr/>
          <a:lstStyle/>
          <a:p>
            <a:fld id="{71F2989D-DF34-440D-BFDE-52800184BD9F}" type="slidenum">
              <a:rPr lang="en-US" smtClean="0"/>
              <a:t>11</a:t>
            </a:fld>
            <a:endParaRPr lang="en-US"/>
          </a:p>
        </p:txBody>
      </p:sp>
    </p:spTree>
    <p:extLst>
      <p:ext uri="{BB962C8B-B14F-4D97-AF65-F5344CB8AC3E}">
        <p14:creationId xmlns:p14="http://schemas.microsoft.com/office/powerpoint/2010/main" val="94580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 in JS aren't real arrays, they're phony</a:t>
            </a:r>
          </a:p>
          <a:p>
            <a:r>
              <a:rPr lang="en-US" dirty="0"/>
              <a:t>no dimensions</a:t>
            </a:r>
          </a:p>
          <a:p>
            <a:r>
              <a:rPr lang="en-US" dirty="0"/>
              <a:t>no out of bounds errors</a:t>
            </a:r>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13</a:t>
            </a:fld>
            <a:endParaRPr lang="en-US"/>
          </a:p>
        </p:txBody>
      </p:sp>
    </p:spTree>
    <p:extLst>
      <p:ext uri="{BB962C8B-B14F-4D97-AF65-F5344CB8AC3E}">
        <p14:creationId xmlns:p14="http://schemas.microsoft.com/office/powerpoint/2010/main" val="416519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33D795-FA02-4F1D-BA8B-265946E7789D}"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17829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3D795-FA02-4F1D-BA8B-265946E7789D}"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267375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3D795-FA02-4F1D-BA8B-265946E7789D}"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24439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3D795-FA02-4F1D-BA8B-265946E7789D}"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395584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3D795-FA02-4F1D-BA8B-265946E7789D}"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46860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33D795-FA02-4F1D-BA8B-265946E7789D}"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31224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33D795-FA02-4F1D-BA8B-265946E7789D}"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44695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33D795-FA02-4F1D-BA8B-265946E7789D}"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9387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3D795-FA02-4F1D-BA8B-265946E7789D}"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88580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3D795-FA02-4F1D-BA8B-265946E7789D}"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47182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3D795-FA02-4F1D-BA8B-265946E7789D}"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35377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3D795-FA02-4F1D-BA8B-265946E7789D}"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14208-EF71-4A6B-A169-6751487801E9}" type="slidenum">
              <a:rPr lang="en-US" smtClean="0"/>
              <a:t>‹#›</a:t>
            </a:fld>
            <a:endParaRPr lang="en-US"/>
          </a:p>
        </p:txBody>
      </p:sp>
    </p:spTree>
    <p:extLst>
      <p:ext uri="{BB962C8B-B14F-4D97-AF65-F5344CB8AC3E}">
        <p14:creationId xmlns:p14="http://schemas.microsoft.com/office/powerpoint/2010/main" val="3018192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chelappe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achel@rachelappe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0369"/>
            <a:ext cx="9144000" cy="2387600"/>
          </a:xfrm>
        </p:spPr>
        <p:txBody>
          <a:bodyPr>
            <a:normAutofit/>
          </a:bodyPr>
          <a:lstStyle/>
          <a:p>
            <a:r>
              <a:rPr lang="en-US" dirty="0"/>
              <a:t>Things that </a:t>
            </a:r>
            <a:r>
              <a:rPr lang="en-US"/>
              <a:t>every JS developer </a:t>
            </a:r>
            <a:r>
              <a:rPr lang="en-US" dirty="0"/>
              <a:t>should know</a:t>
            </a:r>
          </a:p>
        </p:txBody>
      </p:sp>
      <p:sp>
        <p:nvSpPr>
          <p:cNvPr id="3" name="Subtitle 2"/>
          <p:cNvSpPr>
            <a:spLocks noGrp="1"/>
          </p:cNvSpPr>
          <p:nvPr>
            <p:ph type="subTitle" idx="1"/>
          </p:nvPr>
        </p:nvSpPr>
        <p:spPr>
          <a:xfrm>
            <a:off x="1524000" y="3577969"/>
            <a:ext cx="9144000" cy="3131749"/>
          </a:xfrm>
        </p:spPr>
        <p:txBody>
          <a:bodyPr>
            <a:normAutofit/>
          </a:bodyPr>
          <a:lstStyle/>
          <a:p>
            <a:endParaRPr lang="en-US" dirty="0"/>
          </a:p>
          <a:p>
            <a:r>
              <a:rPr lang="en-US" sz="3200" dirty="0"/>
              <a:t>Rachel Appel | JetBrains</a:t>
            </a:r>
          </a:p>
          <a:p>
            <a:r>
              <a:rPr lang="en-US" sz="3200" dirty="0">
                <a:hlinkClick r:id="rId3"/>
              </a:rPr>
              <a:t>http://rachelappel.com</a:t>
            </a:r>
            <a:endParaRPr lang="en-US" sz="3200" dirty="0"/>
          </a:p>
          <a:p>
            <a:r>
              <a:rPr lang="en-US" sz="3200" dirty="0">
                <a:hlinkClick r:id="rId4"/>
              </a:rPr>
              <a:t>rachel@rachelappel.com</a:t>
            </a:r>
            <a:endParaRPr lang="en-US" sz="3200" dirty="0"/>
          </a:p>
          <a:p>
            <a:r>
              <a:rPr lang="en-US" sz="3200" dirty="0"/>
              <a:t>@</a:t>
            </a:r>
            <a:r>
              <a:rPr lang="en-US" sz="3200" dirty="0" err="1"/>
              <a:t>RachelAppel</a:t>
            </a:r>
            <a:endParaRPr lang="en-US" sz="3200" dirty="0"/>
          </a:p>
        </p:txBody>
      </p:sp>
    </p:spTree>
    <p:extLst>
      <p:ext uri="{BB962C8B-B14F-4D97-AF65-F5344CB8AC3E}">
        <p14:creationId xmlns:p14="http://schemas.microsoft.com/office/powerpoint/2010/main" val="370465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F16B-7FF8-4189-825D-403F00B7B38F}"/>
              </a:ext>
            </a:extLst>
          </p:cNvPr>
          <p:cNvSpPr>
            <a:spLocks noGrp="1"/>
          </p:cNvSpPr>
          <p:nvPr>
            <p:ph type="title"/>
          </p:nvPr>
        </p:nvSpPr>
        <p:spPr>
          <a:xfrm>
            <a:off x="838200" y="2651125"/>
            <a:ext cx="10515600" cy="1325563"/>
          </a:xfrm>
        </p:spPr>
        <p:txBody>
          <a:bodyPr/>
          <a:lstStyle/>
          <a:p>
            <a:pPr algn="ctr"/>
            <a:r>
              <a:rPr lang="en-US" dirty="0"/>
              <a:t>Lexical scope: captures variables from parent scopes</a:t>
            </a:r>
          </a:p>
        </p:txBody>
      </p:sp>
    </p:spTree>
    <p:extLst>
      <p:ext uri="{BB962C8B-B14F-4D97-AF65-F5344CB8AC3E}">
        <p14:creationId xmlns:p14="http://schemas.microsoft.com/office/powerpoint/2010/main" val="51696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253D-38B6-40E5-9F1A-38FC23BEFBE4}"/>
              </a:ext>
            </a:extLst>
          </p:cNvPr>
          <p:cNvSpPr>
            <a:spLocks noGrp="1"/>
          </p:cNvSpPr>
          <p:nvPr>
            <p:ph type="title"/>
          </p:nvPr>
        </p:nvSpPr>
        <p:spPr/>
        <p:txBody>
          <a:bodyPr/>
          <a:lstStyle/>
          <a:p>
            <a:r>
              <a:rPr lang="en-US" dirty="0"/>
              <a:t>arrow functions and closures</a:t>
            </a:r>
          </a:p>
        </p:txBody>
      </p:sp>
      <p:sp>
        <p:nvSpPr>
          <p:cNvPr id="3" name="Content Placeholder 2">
            <a:extLst>
              <a:ext uri="{FF2B5EF4-FFF2-40B4-BE49-F238E27FC236}">
                <a16:creationId xmlns:a16="http://schemas.microsoft.com/office/drawing/2014/main" id="{74FCDAB0-EE8F-4B0E-8C7A-248AB88332DA}"/>
              </a:ext>
            </a:extLst>
          </p:cNvPr>
          <p:cNvSpPr>
            <a:spLocks noGrp="1"/>
          </p:cNvSpPr>
          <p:nvPr>
            <p:ph idx="1"/>
          </p:nvPr>
        </p:nvSpPr>
        <p:spPr/>
        <p:txBody>
          <a:bodyPr/>
          <a:lstStyle/>
          <a:p>
            <a:r>
              <a:rPr lang="en-US" dirty="0"/>
              <a:t>Arrows don’t create their own value for ‘this’</a:t>
            </a:r>
          </a:p>
          <a:p>
            <a:pPr lvl="1"/>
            <a:r>
              <a:rPr lang="en-US" dirty="0"/>
              <a:t>They use the enclosing block</a:t>
            </a:r>
          </a:p>
          <a:p>
            <a:pPr lvl="1"/>
            <a:endParaRPr lang="en-US" dirty="0"/>
          </a:p>
        </p:txBody>
      </p:sp>
    </p:spTree>
    <p:extLst>
      <p:ext uri="{BB962C8B-B14F-4D97-AF65-F5344CB8AC3E}">
        <p14:creationId xmlns:p14="http://schemas.microsoft.com/office/powerpoint/2010/main" val="190563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F461-731F-48F3-BA55-C429482B251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AA32A31B-A467-475A-BDE0-DA0257B06802}"/>
              </a:ext>
            </a:extLst>
          </p:cNvPr>
          <p:cNvSpPr>
            <a:spLocks noGrp="1"/>
          </p:cNvSpPr>
          <p:nvPr>
            <p:ph idx="1"/>
          </p:nvPr>
        </p:nvSpPr>
        <p:spPr/>
        <p:txBody>
          <a:bodyPr/>
          <a:lstStyle/>
          <a:p>
            <a:r>
              <a:rPr lang="en-US" dirty="0"/>
              <a:t>Prototype-base inheritance, changing the prototype of an object.</a:t>
            </a:r>
          </a:p>
          <a:p>
            <a:r>
              <a:rPr lang="en-US" dirty="0"/>
              <a:t>ES6 classes and extends</a:t>
            </a:r>
          </a:p>
          <a:p>
            <a:r>
              <a:rPr lang="en-US" dirty="0" err="1"/>
              <a:t>defineproperty</a:t>
            </a:r>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197919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Is it a true Array?</a:t>
            </a:r>
          </a:p>
          <a:p>
            <a:r>
              <a:rPr lang="en-US" dirty="0"/>
              <a:t>No dimensions, per se</a:t>
            </a:r>
          </a:p>
          <a:p>
            <a:r>
              <a:rPr lang="en-US" dirty="0"/>
              <a:t>No out of bounds errors</a:t>
            </a:r>
          </a:p>
          <a:p>
            <a:r>
              <a:rPr lang="en-US" dirty="0" err="1"/>
              <a:t>typeof</a:t>
            </a:r>
            <a:r>
              <a:rPr lang="en-US" dirty="0"/>
              <a:t> calls it an object</a:t>
            </a:r>
          </a:p>
          <a:p>
            <a:r>
              <a:rPr lang="en-US" dirty="0"/>
              <a:t>[] vs Array</a:t>
            </a:r>
          </a:p>
        </p:txBody>
      </p:sp>
    </p:spTree>
    <p:extLst>
      <p:ext uri="{BB962C8B-B14F-4D97-AF65-F5344CB8AC3E}">
        <p14:creationId xmlns:p14="http://schemas.microsoft.com/office/powerpoint/2010/main" val="422955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56397" y="1881358"/>
            <a:ext cx="2421467" cy="3435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2641600" y="1881358"/>
            <a:ext cx="2421467" cy="3435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3128488" y="2116625"/>
            <a:ext cx="1279609"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5" name="Rectangle 4"/>
          <p:cNvSpPr/>
          <p:nvPr/>
        </p:nvSpPr>
        <p:spPr>
          <a:xfrm>
            <a:off x="7316707" y="2116625"/>
            <a:ext cx="1300846"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6" name="Title 1"/>
          <p:cNvSpPr>
            <a:spLocks noGrp="1"/>
          </p:cNvSpPr>
          <p:nvPr>
            <p:ph type="title"/>
          </p:nvPr>
        </p:nvSpPr>
        <p:spPr>
          <a:xfrm>
            <a:off x="838200" y="206099"/>
            <a:ext cx="10515600" cy="1325563"/>
          </a:xfrm>
        </p:spPr>
        <p:txBody>
          <a:bodyPr/>
          <a:lstStyle/>
          <a:p>
            <a:r>
              <a:rPr lang="en-US" dirty="0"/>
              <a:t>Smooth Operators </a:t>
            </a:r>
          </a:p>
        </p:txBody>
      </p:sp>
      <p:sp>
        <p:nvSpPr>
          <p:cNvPr id="7" name="Rectangle 6"/>
          <p:cNvSpPr/>
          <p:nvPr/>
        </p:nvSpPr>
        <p:spPr>
          <a:xfrm>
            <a:off x="3203311" y="3593582"/>
            <a:ext cx="1344433"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8" name="Rectangle 7"/>
          <p:cNvSpPr/>
          <p:nvPr/>
        </p:nvSpPr>
        <p:spPr>
          <a:xfrm>
            <a:off x="7145867" y="3724319"/>
            <a:ext cx="1642533"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63473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910" y="1894259"/>
            <a:ext cx="4953000" cy="4344616"/>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sz="3600" dirty="0">
                <a:solidFill>
                  <a:schemeClr val="tx1"/>
                </a:solidFill>
                <a:latin typeface="Consolas" panose="020B0609020204030204" pitchFamily="49" charset="0"/>
                <a:cs typeface="Consolas" panose="020B0609020204030204" pitchFamily="49" charset="0"/>
              </a:rPr>
              <a:t>Truthy values</a:t>
            </a:r>
          </a:p>
          <a:p>
            <a:endParaRPr lang="en-US" sz="2000" dirty="0">
              <a:solidFill>
                <a:schemeClr val="tx1"/>
              </a:solidFill>
            </a:endParaRPr>
          </a:p>
          <a:p>
            <a:r>
              <a:rPr lang="en-US" sz="2800" dirty="0">
                <a:solidFill>
                  <a:schemeClr val="tx1"/>
                </a:solidFill>
                <a:latin typeface="Consolas" panose="020B0609020204030204" pitchFamily="49" charset="0"/>
                <a:cs typeface="Consolas" panose="020B0609020204030204" pitchFamily="49" charset="0"/>
              </a:rPr>
              <a:t>'false' (quoted false)</a:t>
            </a:r>
          </a:p>
          <a:p>
            <a:r>
              <a:rPr lang="en-US" sz="2800" dirty="0">
                <a:solidFill>
                  <a:schemeClr val="tx1"/>
                </a:solidFill>
                <a:latin typeface="Consolas" panose="020B0609020204030204" pitchFamily="49" charset="0"/>
                <a:cs typeface="Consolas" panose="020B0609020204030204" pitchFamily="49" charset="0"/>
              </a:rPr>
              <a:t>'0'     (quoted zero)</a:t>
            </a:r>
          </a:p>
          <a:p>
            <a:r>
              <a:rPr lang="en-US" sz="2800" dirty="0">
                <a:solidFill>
                  <a:schemeClr val="tx1"/>
                </a:solidFill>
                <a:latin typeface="Consolas" panose="020B0609020204030204" pitchFamily="49" charset="0"/>
                <a:cs typeface="Consolas" panose="020B0609020204030204" pitchFamily="49" charset="0"/>
              </a:rPr>
              <a:t>()  (empty functions)</a:t>
            </a:r>
          </a:p>
          <a:p>
            <a:r>
              <a:rPr lang="en-US" sz="2800" dirty="0">
                <a:solidFill>
                  <a:schemeClr val="tx1"/>
                </a:solidFill>
                <a:latin typeface="Consolas" panose="020B0609020204030204" pitchFamily="49" charset="0"/>
                <a:cs typeface="Consolas" panose="020B0609020204030204" pitchFamily="49" charset="0"/>
              </a:rPr>
              <a:t>[]  (empty arrays)</a:t>
            </a:r>
          </a:p>
          <a:p>
            <a:r>
              <a:rPr lang="en-US" sz="2800" dirty="0">
                <a:solidFill>
                  <a:schemeClr val="tx1"/>
                </a:solidFill>
                <a:latin typeface="Consolas" panose="020B0609020204030204" pitchFamily="49" charset="0"/>
                <a:cs typeface="Consolas" panose="020B0609020204030204" pitchFamily="49" charset="0"/>
              </a:rPr>
              <a:t>{}  (empty objects)</a:t>
            </a:r>
          </a:p>
          <a:p>
            <a:r>
              <a:rPr lang="en-US" sz="2800" dirty="0">
                <a:solidFill>
                  <a:schemeClr val="tx1"/>
                </a:solidFill>
                <a:latin typeface="Consolas" panose="020B0609020204030204" pitchFamily="49" charset="0"/>
                <a:cs typeface="Consolas" panose="020B0609020204030204" pitchFamily="49" charset="0"/>
              </a:rPr>
              <a:t>All other values</a:t>
            </a:r>
            <a:endParaRPr lang="en-US" sz="2800" dirty="0">
              <a:solidFill>
                <a:schemeClr val="tx1"/>
              </a:solidFill>
              <a:effectLst/>
              <a:latin typeface="Consolas" panose="020B0609020204030204" pitchFamily="49" charset="0"/>
              <a:cs typeface="Consolas" panose="020B0609020204030204" pitchFamily="49" charset="0"/>
            </a:endParaRPr>
          </a:p>
        </p:txBody>
      </p:sp>
      <p:sp>
        <p:nvSpPr>
          <p:cNvPr id="5" name="Rectangle 4"/>
          <p:cNvSpPr/>
          <p:nvPr/>
        </p:nvSpPr>
        <p:spPr>
          <a:xfrm>
            <a:off x="6439710" y="1894259"/>
            <a:ext cx="4953000" cy="4344616"/>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sz="3600" dirty="0">
                <a:solidFill>
                  <a:schemeClr val="tx1"/>
                </a:solidFill>
                <a:latin typeface="Consolas" panose="020B0609020204030204" pitchFamily="49" charset="0"/>
                <a:cs typeface="Consolas" panose="020B0609020204030204" pitchFamily="49" charset="0"/>
              </a:rPr>
              <a:t>Falsey values</a:t>
            </a:r>
          </a:p>
          <a:p>
            <a:endParaRPr lang="en-US" sz="2000" dirty="0">
              <a:solidFill>
                <a:schemeClr val="tx1"/>
              </a:solidFill>
            </a:endParaRPr>
          </a:p>
          <a:p>
            <a:r>
              <a:rPr lang="en-US" sz="2800" dirty="0">
                <a:solidFill>
                  <a:schemeClr val="tx1"/>
                </a:solidFill>
                <a:latin typeface="Consolas" panose="020B0609020204030204" pitchFamily="49" charset="0"/>
                <a:cs typeface="Consolas" panose="020B0609020204030204" pitchFamily="49" charset="0"/>
              </a:rPr>
              <a:t>false </a:t>
            </a:r>
          </a:p>
          <a:p>
            <a:r>
              <a:rPr lang="en-US" sz="2800" dirty="0">
                <a:solidFill>
                  <a:schemeClr val="tx1"/>
                </a:solidFill>
                <a:latin typeface="Consolas" panose="020B0609020204030204" pitchFamily="49" charset="0"/>
                <a:cs typeface="Consolas" panose="020B0609020204030204" pitchFamily="49" charset="0"/>
              </a:rPr>
              <a:t>0    (zero) </a:t>
            </a:r>
          </a:p>
          <a:p>
            <a:r>
              <a:rPr lang="en-US" sz="2800" dirty="0">
                <a:solidFill>
                  <a:schemeClr val="tx1"/>
                </a:solidFill>
                <a:latin typeface="Consolas" panose="020B0609020204030204" pitchFamily="49" charset="0"/>
                <a:cs typeface="Consolas" panose="020B0609020204030204" pitchFamily="49" charset="0"/>
              </a:rPr>
              <a:t>''   (empty string)</a:t>
            </a:r>
          </a:p>
          <a:p>
            <a:r>
              <a:rPr lang="en-US" sz="2800" dirty="0">
                <a:solidFill>
                  <a:schemeClr val="tx1"/>
                </a:solidFill>
                <a:latin typeface="Consolas" panose="020B0609020204030204" pitchFamily="49" charset="0"/>
                <a:cs typeface="Consolas" panose="020B0609020204030204" pitchFamily="49" charset="0"/>
              </a:rPr>
              <a:t>null</a:t>
            </a:r>
          </a:p>
          <a:p>
            <a:r>
              <a:rPr lang="en-US" sz="2800" dirty="0">
                <a:solidFill>
                  <a:schemeClr val="tx1"/>
                </a:solidFill>
                <a:latin typeface="Consolas" panose="020B0609020204030204" pitchFamily="49" charset="0"/>
                <a:cs typeface="Consolas" panose="020B0609020204030204" pitchFamily="49" charset="0"/>
              </a:rPr>
              <a:t>undefined</a:t>
            </a:r>
          </a:p>
          <a:p>
            <a:r>
              <a:rPr lang="en-US" sz="2800" dirty="0">
                <a:solidFill>
                  <a:schemeClr val="tx1"/>
                </a:solidFill>
                <a:latin typeface="Consolas" panose="020B0609020204030204" pitchFamily="49" charset="0"/>
                <a:cs typeface="Consolas" panose="020B0609020204030204" pitchFamily="49" charset="0"/>
              </a:rPr>
              <a:t>NaN</a:t>
            </a:r>
            <a:endParaRPr lang="en-US" sz="2800" dirty="0">
              <a:solidFill>
                <a:schemeClr val="tx1"/>
              </a:solidFill>
              <a:effectLst/>
              <a:latin typeface="Consolas" panose="020B0609020204030204" pitchFamily="49" charset="0"/>
              <a:cs typeface="Consolas" panose="020B0609020204030204" pitchFamily="49" charset="0"/>
            </a:endParaRPr>
          </a:p>
        </p:txBody>
      </p:sp>
      <p:sp>
        <p:nvSpPr>
          <p:cNvPr id="6" name="Title 1"/>
          <p:cNvSpPr>
            <a:spLocks noGrp="1"/>
          </p:cNvSpPr>
          <p:nvPr>
            <p:ph type="title"/>
          </p:nvPr>
        </p:nvSpPr>
        <p:spPr>
          <a:xfrm>
            <a:off x="838200" y="365125"/>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dirty="0"/>
              <a:t>Let's get to the truth of the matter</a:t>
            </a:r>
          </a:p>
        </p:txBody>
      </p:sp>
    </p:spTree>
    <p:extLst>
      <p:ext uri="{BB962C8B-B14F-4D97-AF65-F5344CB8AC3E}">
        <p14:creationId xmlns:p14="http://schemas.microsoft.com/office/powerpoint/2010/main" val="399461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1338199"/>
          </a:xfrm>
        </p:spPr>
        <p:txBody>
          <a:bodyPr>
            <a:normAutofit/>
          </a:bodyPr>
          <a:lstStyle/>
          <a:p>
            <a:pPr marL="0" indent="0" algn="ctr">
              <a:buNone/>
            </a:pPr>
            <a:r>
              <a:rPr lang="en-US" sz="1800" b="1" dirty="0"/>
              <a:t>http://dorey.github.io/JavaScript-Equality-Table/</a:t>
            </a:r>
          </a:p>
          <a:p>
            <a:pPr algn="ctr"/>
            <a:endParaRPr lang="en-US" sz="1800" b="1" dirty="0"/>
          </a:p>
        </p:txBody>
      </p:sp>
      <p:pic>
        <p:nvPicPr>
          <p:cNvPr id="4" name="Picture 3"/>
          <p:cNvPicPr>
            <a:picLocks noChangeAspect="1"/>
          </p:cNvPicPr>
          <p:nvPr/>
        </p:nvPicPr>
        <p:blipFill>
          <a:blip r:embed="rId3"/>
          <a:stretch>
            <a:fillRect/>
          </a:stretch>
        </p:blipFill>
        <p:spPr>
          <a:xfrm>
            <a:off x="2706625" y="341377"/>
            <a:ext cx="6900064" cy="6406698"/>
          </a:xfrm>
          <a:prstGeom prst="rect">
            <a:avLst/>
          </a:prstGeom>
        </p:spPr>
      </p:pic>
      <p:sp>
        <p:nvSpPr>
          <p:cNvPr id="6" name="TextBox 5"/>
          <p:cNvSpPr txBox="1"/>
          <p:nvPr/>
        </p:nvSpPr>
        <p:spPr>
          <a:xfrm>
            <a:off x="121314" y="2104145"/>
            <a:ext cx="2706625" cy="1938992"/>
          </a:xfrm>
          <a:prstGeom prst="rect">
            <a:avLst/>
          </a:prstGeom>
          <a:noFill/>
        </p:spPr>
        <p:txBody>
          <a:bodyPr wrap="square" rtlCol="0">
            <a:spAutoFit/>
          </a:bodyPr>
          <a:lstStyle/>
          <a:p>
            <a:r>
              <a:rPr lang="en-US" sz="4000" b="1" dirty="0"/>
              <a:t>JavaScript</a:t>
            </a:r>
          </a:p>
          <a:p>
            <a:r>
              <a:rPr lang="en-US" sz="4000" b="1" dirty="0"/>
              <a:t>Equality</a:t>
            </a:r>
          </a:p>
          <a:p>
            <a:r>
              <a:rPr lang="en-US" sz="4000" b="1" dirty="0"/>
              <a:t>Table</a:t>
            </a:r>
          </a:p>
        </p:txBody>
      </p:sp>
    </p:spTree>
    <p:extLst>
      <p:ext uri="{BB962C8B-B14F-4D97-AF65-F5344CB8AC3E}">
        <p14:creationId xmlns:p14="http://schemas.microsoft.com/office/powerpoint/2010/main" val="349869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413066"/>
            <a:ext cx="12192000" cy="1938992"/>
          </a:xfrm>
          <a:prstGeom prst="rect">
            <a:avLst/>
          </a:prstGeom>
          <a:noFill/>
        </p:spPr>
        <p:txBody>
          <a:bodyPr wrap="square" rtlCol="0">
            <a:spAutoFit/>
          </a:bodyPr>
          <a:lstStyle/>
          <a:p>
            <a:pPr algn="ctr"/>
            <a:r>
              <a:rPr lang="en-US" sz="6000" dirty="0">
                <a:solidFill>
                  <a:prstClr val="black"/>
                </a:solidFill>
                <a:latin typeface="Segoe UI" panose="020B0502040204020203" pitchFamily="34" charset="0"/>
                <a:cs typeface="Segoe UI" panose="020B0502040204020203" pitchFamily="34" charset="0"/>
              </a:rPr>
              <a:t>Just what's up with </a:t>
            </a:r>
            <a:r>
              <a:rPr lang="en-US" sz="6000" i="1" dirty="0">
                <a:solidFill>
                  <a:prstClr val="black"/>
                </a:solidFill>
                <a:latin typeface="Segoe UI" panose="020B0502040204020203" pitchFamily="34" charset="0"/>
                <a:cs typeface="Segoe UI" panose="020B0502040204020203" pitchFamily="34" charset="0"/>
              </a:rPr>
              <a:t>this</a:t>
            </a:r>
            <a:r>
              <a:rPr lang="en-US" sz="6000" dirty="0">
                <a:solidFill>
                  <a:prstClr val="black"/>
                </a:solidFill>
                <a:latin typeface="Segoe UI" panose="020B0502040204020203" pitchFamily="34" charset="0"/>
                <a:cs typeface="Segoe UI" panose="020B0502040204020203" pitchFamily="34" charset="0"/>
              </a:rPr>
              <a:t>, anyway?</a:t>
            </a:r>
          </a:p>
          <a:p>
            <a:pPr algn="ctr"/>
            <a:r>
              <a:rPr lang="en-US" sz="6000" dirty="0">
                <a:solidFill>
                  <a:prstClr val="black"/>
                </a:solidFill>
                <a:latin typeface="Segoe UI" panose="020B0502040204020203" pitchFamily="34" charset="0"/>
                <a:cs typeface="Segoe UI" panose="020B0502040204020203" pitchFamily="34" charset="0"/>
              </a:rPr>
              <a:t>Typescript and this event obj </a:t>
            </a:r>
          </a:p>
        </p:txBody>
      </p:sp>
    </p:spTree>
    <p:extLst>
      <p:ext uri="{BB962C8B-B14F-4D97-AF65-F5344CB8AC3E}">
        <p14:creationId xmlns:p14="http://schemas.microsoft.com/office/powerpoint/2010/main" val="387104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5826" y="885328"/>
            <a:ext cx="10444163" cy="2554545"/>
          </a:xfrm>
          <a:prstGeom prst="rect">
            <a:avLst/>
          </a:prstGeom>
        </p:spPr>
        <p:txBody>
          <a:bodyPr wrap="square" anchor="ctr">
            <a:spAutoFit/>
          </a:bodyPr>
          <a:lstStyle/>
          <a:p>
            <a:pPr algn="ctr"/>
            <a:r>
              <a:rPr lang="en-US" sz="4000" dirty="0">
                <a:solidFill>
                  <a:srgbClr val="141823"/>
                </a:solidFill>
                <a:latin typeface="Segoe UI" panose="020B0502040204020203" pitchFamily="34" charset="0"/>
                <a:cs typeface="Segoe UI" panose="020B0502040204020203" pitchFamily="34" charset="0"/>
              </a:rPr>
              <a:t>Sometimes when I'm writing JavaScript, I just want to throw my hands up and yell </a:t>
            </a:r>
            <a:r>
              <a:rPr lang="en-US" sz="4000" b="1" dirty="0">
                <a:solidFill>
                  <a:srgbClr val="141823"/>
                </a:solidFill>
                <a:latin typeface="Segoe UI" panose="020B0502040204020203" pitchFamily="34" charset="0"/>
                <a:cs typeface="Segoe UI" panose="020B0502040204020203" pitchFamily="34" charset="0"/>
              </a:rPr>
              <a:t>"This is bullshit!"</a:t>
            </a:r>
            <a:r>
              <a:rPr lang="en-US" sz="4000" dirty="0">
                <a:solidFill>
                  <a:srgbClr val="141823"/>
                </a:solidFill>
                <a:latin typeface="Segoe UI" panose="020B0502040204020203" pitchFamily="34" charset="0"/>
                <a:cs typeface="Segoe UI" panose="020B0502040204020203" pitchFamily="34" charset="0"/>
              </a:rPr>
              <a:t>, but I can never remember what "this" is referring to.</a:t>
            </a:r>
            <a:endParaRPr lang="en-US" sz="4000"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423797" y="885328"/>
            <a:ext cx="11243648" cy="4820147"/>
          </a:xfrm>
          <a:prstGeom prst="rect">
            <a:avLst/>
          </a:prstGeom>
        </p:spPr>
      </p:pic>
    </p:spTree>
    <p:extLst>
      <p:ext uri="{BB962C8B-B14F-4D97-AF65-F5344CB8AC3E}">
        <p14:creationId xmlns:p14="http://schemas.microsoft.com/office/powerpoint/2010/main" val="131869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5B54-43A2-4F08-9A34-72DDC54E8F90}"/>
              </a:ext>
            </a:extLst>
          </p:cNvPr>
          <p:cNvSpPr>
            <a:spLocks noGrp="1"/>
          </p:cNvSpPr>
          <p:nvPr>
            <p:ph type="title"/>
          </p:nvPr>
        </p:nvSpPr>
        <p:spPr/>
        <p:txBody>
          <a:bodyPr/>
          <a:lstStyle/>
          <a:p>
            <a:r>
              <a:rPr lang="en-US" dirty="0"/>
              <a:t>Strict mode [ES5]</a:t>
            </a:r>
          </a:p>
        </p:txBody>
      </p:sp>
      <p:sp>
        <p:nvSpPr>
          <p:cNvPr id="3" name="Content Placeholder 2">
            <a:extLst>
              <a:ext uri="{FF2B5EF4-FFF2-40B4-BE49-F238E27FC236}">
                <a16:creationId xmlns:a16="http://schemas.microsoft.com/office/drawing/2014/main" id="{C7541C61-20AF-448A-A2A1-023FA42F9C36}"/>
              </a:ext>
            </a:extLst>
          </p:cNvPr>
          <p:cNvSpPr>
            <a:spLocks noGrp="1"/>
          </p:cNvSpPr>
          <p:nvPr>
            <p:ph idx="1"/>
          </p:nvPr>
        </p:nvSpPr>
        <p:spPr/>
        <p:txBody>
          <a:bodyPr/>
          <a:lstStyle/>
          <a:p>
            <a:r>
              <a:rPr lang="en-US" dirty="0"/>
              <a:t>“use strict”</a:t>
            </a:r>
          </a:p>
          <a:p>
            <a:pPr lvl="1"/>
            <a:r>
              <a:rPr lang="en-US" dirty="0"/>
              <a:t>No more accidental </a:t>
            </a:r>
            <a:r>
              <a:rPr lang="en-US" dirty="0" err="1"/>
              <a:t>globals</a:t>
            </a:r>
            <a:endParaRPr lang="en-US" dirty="0"/>
          </a:p>
          <a:p>
            <a:pPr lvl="1"/>
            <a:r>
              <a:rPr lang="en-US" dirty="0"/>
              <a:t>Must declare variables</a:t>
            </a:r>
          </a:p>
          <a:p>
            <a:pPr lvl="1"/>
            <a:r>
              <a:rPr lang="en-US" dirty="0"/>
              <a:t>Assignment issues are no longer silent. They throw errors</a:t>
            </a:r>
          </a:p>
          <a:p>
            <a:pPr lvl="1"/>
            <a:r>
              <a:rPr lang="en-US" dirty="0"/>
              <a:t>Function </a:t>
            </a:r>
            <a:r>
              <a:rPr lang="en-US" dirty="0" err="1"/>
              <a:t>args</a:t>
            </a:r>
            <a:r>
              <a:rPr lang="en-US" dirty="0"/>
              <a:t> with same name (yep, vanilla JS allows that)</a:t>
            </a:r>
          </a:p>
        </p:txBody>
      </p:sp>
    </p:spTree>
    <p:extLst>
      <p:ext uri="{BB962C8B-B14F-4D97-AF65-F5344CB8AC3E}">
        <p14:creationId xmlns:p14="http://schemas.microsoft.com/office/powerpoint/2010/main" val="284095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DDAB-3BB4-4BE0-9C9F-55EFDFCEDB45}"/>
              </a:ext>
            </a:extLst>
          </p:cNvPr>
          <p:cNvSpPr>
            <a:spLocks noGrp="1"/>
          </p:cNvSpPr>
          <p:nvPr>
            <p:ph type="title"/>
          </p:nvPr>
        </p:nvSpPr>
        <p:spPr/>
        <p:txBody>
          <a:bodyPr/>
          <a:lstStyle/>
          <a:p>
            <a:r>
              <a:rPr lang="en-US" dirty="0"/>
              <a:t>What’s in this talk?</a:t>
            </a:r>
          </a:p>
        </p:txBody>
      </p:sp>
      <p:sp>
        <p:nvSpPr>
          <p:cNvPr id="3" name="Content Placeholder 2">
            <a:extLst>
              <a:ext uri="{FF2B5EF4-FFF2-40B4-BE49-F238E27FC236}">
                <a16:creationId xmlns:a16="http://schemas.microsoft.com/office/drawing/2014/main" id="{99BD3ABF-6B61-4BBD-B8BD-C952C91D8F98}"/>
              </a:ext>
            </a:extLst>
          </p:cNvPr>
          <p:cNvSpPr>
            <a:spLocks noGrp="1"/>
          </p:cNvSpPr>
          <p:nvPr>
            <p:ph idx="1"/>
          </p:nvPr>
        </p:nvSpPr>
        <p:spPr/>
        <p:txBody>
          <a:bodyPr/>
          <a:lstStyle/>
          <a:p>
            <a:r>
              <a:rPr lang="en-US" dirty="0"/>
              <a:t>Basic things are important for every JS developer</a:t>
            </a:r>
          </a:p>
          <a:p>
            <a:r>
              <a:rPr lang="en-US" dirty="0"/>
              <a:t>So are some advanced things</a:t>
            </a:r>
          </a:p>
          <a:p>
            <a:endParaRPr lang="en-US" dirty="0"/>
          </a:p>
        </p:txBody>
      </p:sp>
    </p:spTree>
    <p:extLst>
      <p:ext uri="{BB962C8B-B14F-4D97-AF65-F5344CB8AC3E}">
        <p14:creationId xmlns:p14="http://schemas.microsoft.com/office/powerpoint/2010/main" val="4016612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455"/>
            <a:ext cx="10515600" cy="1325563"/>
          </a:xfrm>
        </p:spPr>
        <p:txBody>
          <a:bodyPr/>
          <a:lstStyle/>
          <a:p>
            <a:r>
              <a:rPr lang="en-US" dirty="0"/>
              <a:t>Seems legit</a:t>
            </a:r>
          </a:p>
        </p:txBody>
      </p:sp>
      <p:sp>
        <p:nvSpPr>
          <p:cNvPr id="3" name="Content Placeholder 2"/>
          <p:cNvSpPr>
            <a:spLocks noGrp="1"/>
          </p:cNvSpPr>
          <p:nvPr>
            <p:ph idx="1"/>
          </p:nvPr>
        </p:nvSpPr>
        <p:spPr>
          <a:xfrm>
            <a:off x="838199" y="1825624"/>
            <a:ext cx="4700753" cy="2089151"/>
          </a:xfrm>
        </p:spPr>
        <p:txBody>
          <a:bodyPr>
            <a:noAutofit/>
          </a:bodyPr>
          <a:lstStyle/>
          <a:p>
            <a:pPr marL="0" indent="0">
              <a:buNone/>
            </a:pPr>
            <a:r>
              <a:rPr lang="en-US" sz="3600" dirty="0"/>
              <a:t>var add = function</a:t>
            </a:r>
            <a:r>
              <a:rPr lang="en-US" sz="3600" b="1" dirty="0">
                <a:solidFill>
                  <a:srgbClr val="FF0000"/>
                </a:solidFill>
              </a:rPr>
              <a:t>()</a:t>
            </a:r>
            <a:r>
              <a:rPr lang="en-US" sz="3600" dirty="0"/>
              <a:t> {</a:t>
            </a:r>
          </a:p>
          <a:p>
            <a:pPr marL="0" indent="0">
              <a:buNone/>
            </a:pPr>
            <a:r>
              <a:rPr lang="en-US" sz="3600" dirty="0"/>
              <a:t>      // do stuff</a:t>
            </a:r>
          </a:p>
          <a:p>
            <a:pPr marL="0" indent="0">
              <a:buNone/>
            </a:pPr>
            <a:r>
              <a:rPr lang="en-US" sz="3600" dirty="0"/>
              <a:t>};</a:t>
            </a:r>
          </a:p>
          <a:p>
            <a:pPr marL="0" indent="0">
              <a:buNone/>
            </a:pPr>
            <a:endParaRPr lang="en-US" sz="3600" dirty="0"/>
          </a:p>
        </p:txBody>
      </p:sp>
      <p:sp>
        <p:nvSpPr>
          <p:cNvPr id="4" name="Title 1"/>
          <p:cNvSpPr txBox="1">
            <a:spLocks/>
          </p:cNvSpPr>
          <p:nvPr/>
        </p:nvSpPr>
        <p:spPr>
          <a:xfrm>
            <a:off x="848709" y="5339919"/>
            <a:ext cx="11217167" cy="1248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Yeah it’s legit! This is JavaScript!</a:t>
            </a:r>
          </a:p>
        </p:txBody>
      </p:sp>
      <p:sp>
        <p:nvSpPr>
          <p:cNvPr id="5" name="Rectangle 4"/>
          <p:cNvSpPr/>
          <p:nvPr/>
        </p:nvSpPr>
        <p:spPr>
          <a:xfrm>
            <a:off x="742277" y="3914775"/>
            <a:ext cx="5689378" cy="646331"/>
          </a:xfrm>
          <a:prstGeom prst="rect">
            <a:avLst/>
          </a:prstGeom>
        </p:spPr>
        <p:txBody>
          <a:bodyPr wrap="none">
            <a:spAutoFit/>
          </a:bodyPr>
          <a:lstStyle/>
          <a:p>
            <a:r>
              <a:rPr lang="en-US" sz="3600" dirty="0"/>
              <a:t>console.log(add</a:t>
            </a:r>
            <a:r>
              <a:rPr lang="en-US" sz="3600" b="1" dirty="0">
                <a:solidFill>
                  <a:srgbClr val="FF0000"/>
                </a:solidFill>
              </a:rPr>
              <a:t>(4, 4, “cat”)</a:t>
            </a:r>
            <a:r>
              <a:rPr lang="en-US" sz="3600" dirty="0"/>
              <a:t>); </a:t>
            </a:r>
          </a:p>
        </p:txBody>
      </p:sp>
      <p:sp>
        <p:nvSpPr>
          <p:cNvPr id="6" name="Arrow: Left 5">
            <a:extLst>
              <a:ext uri="{FF2B5EF4-FFF2-40B4-BE49-F238E27FC236}">
                <a16:creationId xmlns:a16="http://schemas.microsoft.com/office/drawing/2014/main" id="{510E8B06-16D2-4E9D-936C-EF8DCA06CEC9}"/>
              </a:ext>
            </a:extLst>
          </p:cNvPr>
          <p:cNvSpPr/>
          <p:nvPr/>
        </p:nvSpPr>
        <p:spPr>
          <a:xfrm>
            <a:off x="4960882" y="1432739"/>
            <a:ext cx="4403835" cy="1325563"/>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Look ma, no arguments!</a:t>
            </a:r>
          </a:p>
        </p:txBody>
      </p:sp>
      <p:sp>
        <p:nvSpPr>
          <p:cNvPr id="7" name="Arrow: Left 6">
            <a:extLst>
              <a:ext uri="{FF2B5EF4-FFF2-40B4-BE49-F238E27FC236}">
                <a16:creationId xmlns:a16="http://schemas.microsoft.com/office/drawing/2014/main" id="{4DC448B9-D89A-4C7C-94E1-66713536D4E5}"/>
              </a:ext>
            </a:extLst>
          </p:cNvPr>
          <p:cNvSpPr/>
          <p:nvPr/>
        </p:nvSpPr>
        <p:spPr>
          <a:xfrm>
            <a:off x="6457292" y="3575158"/>
            <a:ext cx="4403835" cy="1325563"/>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Wait, what? Seriously?</a:t>
            </a:r>
          </a:p>
        </p:txBody>
      </p:sp>
    </p:spTree>
    <p:extLst>
      <p:ext uri="{BB962C8B-B14F-4D97-AF65-F5344CB8AC3E}">
        <p14:creationId xmlns:p14="http://schemas.microsoft.com/office/powerpoint/2010/main" val="16821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8442-9428-4627-BA5A-9C6BA856347D}"/>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5A2F6475-FA40-435E-A76F-066E84D18D05}"/>
              </a:ext>
            </a:extLst>
          </p:cNvPr>
          <p:cNvSpPr>
            <a:spLocks noGrp="1"/>
          </p:cNvSpPr>
          <p:nvPr>
            <p:ph idx="1"/>
          </p:nvPr>
        </p:nvSpPr>
        <p:spPr/>
        <p:txBody>
          <a:bodyPr>
            <a:normAutofit/>
          </a:bodyPr>
          <a:lstStyle/>
          <a:p>
            <a:r>
              <a:rPr lang="en-US" dirty="0"/>
              <a:t>Reachable</a:t>
            </a:r>
          </a:p>
          <a:p>
            <a:pPr lvl="1"/>
            <a:r>
              <a:rPr lang="en-US" dirty="0"/>
              <a:t>Local variables and parameters of the current function.</a:t>
            </a:r>
          </a:p>
          <a:p>
            <a:pPr lvl="1"/>
            <a:r>
              <a:rPr lang="en-US" dirty="0"/>
              <a:t>Variables and parameters for other functions on the current chain of nested calls.</a:t>
            </a:r>
          </a:p>
          <a:p>
            <a:pPr lvl="1"/>
            <a:r>
              <a:rPr lang="en-US" dirty="0"/>
              <a:t>Global variables.</a:t>
            </a:r>
          </a:p>
          <a:p>
            <a:pPr lvl="1"/>
            <a:r>
              <a:rPr lang="en-US" dirty="0"/>
              <a:t>Internal stuff</a:t>
            </a:r>
          </a:p>
        </p:txBody>
      </p:sp>
    </p:spTree>
    <p:extLst>
      <p:ext uri="{BB962C8B-B14F-4D97-AF65-F5344CB8AC3E}">
        <p14:creationId xmlns:p14="http://schemas.microsoft.com/office/powerpoint/2010/main" val="1541017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E33D-14BC-47C9-B31E-A3747BF41829}"/>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376C3A84-498D-4C7D-A72E-AE0DFBEC76B9}"/>
              </a:ext>
            </a:extLst>
          </p:cNvPr>
          <p:cNvSpPr>
            <a:spLocks noGrp="1"/>
          </p:cNvSpPr>
          <p:nvPr>
            <p:ph idx="1"/>
          </p:nvPr>
        </p:nvSpPr>
        <p:spPr/>
        <p:txBody>
          <a:bodyPr>
            <a:normAutofit/>
          </a:bodyPr>
          <a:lstStyle/>
          <a:p>
            <a:r>
              <a:rPr lang="en-US" dirty="0"/>
              <a:t>The basic garbage collection algorithm is called “mark-and-sweep”.</a:t>
            </a:r>
          </a:p>
          <a:p>
            <a:endParaRPr lang="en-US" dirty="0"/>
          </a:p>
          <a:p>
            <a:r>
              <a:rPr lang="en-US" dirty="0"/>
              <a:t>The following “garbage collection” steps are regularly performed:</a:t>
            </a:r>
          </a:p>
          <a:p>
            <a:pPr lvl="1"/>
            <a:r>
              <a:rPr lang="en-US" dirty="0"/>
              <a:t>The garbage collector marks roots.</a:t>
            </a:r>
          </a:p>
          <a:p>
            <a:pPr lvl="1"/>
            <a:r>
              <a:rPr lang="en-US" dirty="0"/>
              <a:t>It marks all references from them</a:t>
            </a:r>
          </a:p>
          <a:p>
            <a:pPr lvl="1"/>
            <a:r>
              <a:rPr lang="en-US" dirty="0"/>
              <a:t>It visits marked objects and marks their references. (everything is tracked)</a:t>
            </a:r>
          </a:p>
          <a:p>
            <a:pPr lvl="2"/>
            <a:r>
              <a:rPr lang="en-US" dirty="0"/>
              <a:t>Loop until unvisited refs happen</a:t>
            </a:r>
          </a:p>
          <a:p>
            <a:pPr lvl="1"/>
            <a:r>
              <a:rPr lang="en-US" dirty="0"/>
              <a:t>All objects except marked ones are removed.</a:t>
            </a:r>
          </a:p>
        </p:txBody>
      </p:sp>
    </p:spTree>
    <p:extLst>
      <p:ext uri="{BB962C8B-B14F-4D97-AF65-F5344CB8AC3E}">
        <p14:creationId xmlns:p14="http://schemas.microsoft.com/office/powerpoint/2010/main" val="157720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95A2-DCED-47D5-A259-387A4763C8C4}"/>
              </a:ext>
            </a:extLst>
          </p:cNvPr>
          <p:cNvSpPr>
            <a:spLocks noGrp="1"/>
          </p:cNvSpPr>
          <p:nvPr>
            <p:ph type="title"/>
          </p:nvPr>
        </p:nvSpPr>
        <p:spPr/>
        <p:txBody>
          <a:bodyPr/>
          <a:lstStyle/>
          <a:p>
            <a:r>
              <a:rPr lang="en-US" dirty="0"/>
              <a:t>Typescript, compilers, </a:t>
            </a:r>
            <a:r>
              <a:rPr lang="en-US" dirty="0" err="1"/>
              <a:t>transpilers</a:t>
            </a:r>
            <a:r>
              <a:rPr lang="en-US" dirty="0"/>
              <a:t>, tools</a:t>
            </a:r>
          </a:p>
        </p:txBody>
      </p:sp>
      <p:sp>
        <p:nvSpPr>
          <p:cNvPr id="3" name="Content Placeholder 2">
            <a:extLst>
              <a:ext uri="{FF2B5EF4-FFF2-40B4-BE49-F238E27FC236}">
                <a16:creationId xmlns:a16="http://schemas.microsoft.com/office/drawing/2014/main" id="{AA68F948-D4A5-433A-833C-9F5C7AC54F19}"/>
              </a:ext>
            </a:extLst>
          </p:cNvPr>
          <p:cNvSpPr>
            <a:spLocks noGrp="1"/>
          </p:cNvSpPr>
          <p:nvPr>
            <p:ph idx="1"/>
          </p:nvPr>
        </p:nvSpPr>
        <p:spPr/>
        <p:txBody>
          <a:bodyPr/>
          <a:lstStyle/>
          <a:p>
            <a:r>
              <a:rPr lang="en-US" dirty="0"/>
              <a:t>TypeScript</a:t>
            </a:r>
          </a:p>
          <a:p>
            <a:r>
              <a:rPr lang="en-US" dirty="0"/>
              <a:t>Babel</a:t>
            </a:r>
          </a:p>
          <a:p>
            <a:r>
              <a:rPr lang="en-US" dirty="0"/>
              <a:t>Webpack</a:t>
            </a:r>
          </a:p>
          <a:p>
            <a:r>
              <a:rPr lang="en-US" dirty="0"/>
              <a:t>Typescript can validate JS code – just run them the compiler, like a light linter</a:t>
            </a:r>
          </a:p>
          <a:p>
            <a:endParaRPr lang="en-US" dirty="0"/>
          </a:p>
        </p:txBody>
      </p:sp>
    </p:spTree>
    <p:extLst>
      <p:ext uri="{BB962C8B-B14F-4D97-AF65-F5344CB8AC3E}">
        <p14:creationId xmlns:p14="http://schemas.microsoft.com/office/powerpoint/2010/main" val="4158764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2EB7-B2BB-4502-B862-09AA351C8C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B3BB4A3-48EB-4DEA-AA96-19A1E2D2EA4E}"/>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90870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0" y="0"/>
            <a:ext cx="12165359" cy="6858000"/>
          </a:xfrm>
          <a:prstGeom prst="rect">
            <a:avLst/>
          </a:prstGeom>
        </p:spPr>
      </p:pic>
    </p:spTree>
    <p:extLst>
      <p:ext uri="{BB962C8B-B14F-4D97-AF65-F5344CB8AC3E}">
        <p14:creationId xmlns:p14="http://schemas.microsoft.com/office/powerpoint/2010/main" val="83185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2953FA-9B7C-416B-8603-B1A85E4ACF82}"/>
              </a:ext>
            </a:extLst>
          </p:cNvPr>
          <p:cNvPicPr>
            <a:picLocks noChangeAspect="1"/>
          </p:cNvPicPr>
          <p:nvPr/>
        </p:nvPicPr>
        <p:blipFill>
          <a:blip r:embed="rId3"/>
          <a:stretch>
            <a:fillRect/>
          </a:stretch>
        </p:blipFill>
        <p:spPr>
          <a:xfrm>
            <a:off x="1172208" y="176081"/>
            <a:ext cx="7692551" cy="1810012"/>
          </a:xfrm>
          <a:prstGeom prst="rect">
            <a:avLst/>
          </a:prstGeom>
        </p:spPr>
      </p:pic>
      <p:pic>
        <p:nvPicPr>
          <p:cNvPr id="4" name="Picture 3">
            <a:extLst>
              <a:ext uri="{FF2B5EF4-FFF2-40B4-BE49-F238E27FC236}">
                <a16:creationId xmlns:a16="http://schemas.microsoft.com/office/drawing/2014/main" id="{4F371457-F4F6-4E3E-8DB9-D31BFDFB1B8A}"/>
              </a:ext>
            </a:extLst>
          </p:cNvPr>
          <p:cNvPicPr>
            <a:picLocks noChangeAspect="1"/>
          </p:cNvPicPr>
          <p:nvPr/>
        </p:nvPicPr>
        <p:blipFill>
          <a:blip r:embed="rId4"/>
          <a:stretch>
            <a:fillRect/>
          </a:stretch>
        </p:blipFill>
        <p:spPr>
          <a:xfrm>
            <a:off x="1172208" y="2211983"/>
            <a:ext cx="7419342" cy="1572412"/>
          </a:xfrm>
          <a:prstGeom prst="rect">
            <a:avLst/>
          </a:prstGeom>
        </p:spPr>
      </p:pic>
      <p:sp>
        <p:nvSpPr>
          <p:cNvPr id="6" name="Arrow: Left 5">
            <a:extLst>
              <a:ext uri="{FF2B5EF4-FFF2-40B4-BE49-F238E27FC236}">
                <a16:creationId xmlns:a16="http://schemas.microsoft.com/office/drawing/2014/main" id="{668E2B98-7AFC-449A-8929-553BB8FCA844}"/>
              </a:ext>
            </a:extLst>
          </p:cNvPr>
          <p:cNvSpPr/>
          <p:nvPr/>
        </p:nvSpPr>
        <p:spPr>
          <a:xfrm>
            <a:off x="8675442" y="1654066"/>
            <a:ext cx="3297483" cy="2130329"/>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It does. Its origins are from JS.</a:t>
            </a:r>
          </a:p>
        </p:txBody>
      </p:sp>
      <p:pic>
        <p:nvPicPr>
          <p:cNvPr id="7" name="Picture 6">
            <a:extLst>
              <a:ext uri="{FF2B5EF4-FFF2-40B4-BE49-F238E27FC236}">
                <a16:creationId xmlns:a16="http://schemas.microsoft.com/office/drawing/2014/main" id="{F88A73EA-650D-463C-B9C0-8528D724A84A}"/>
              </a:ext>
            </a:extLst>
          </p:cNvPr>
          <p:cNvPicPr>
            <a:picLocks noChangeAspect="1"/>
          </p:cNvPicPr>
          <p:nvPr/>
        </p:nvPicPr>
        <p:blipFill>
          <a:blip r:embed="rId5"/>
          <a:stretch>
            <a:fillRect/>
          </a:stretch>
        </p:blipFill>
        <p:spPr>
          <a:xfrm>
            <a:off x="1172208" y="4229417"/>
            <a:ext cx="7503234" cy="1396307"/>
          </a:xfrm>
          <a:prstGeom prst="rect">
            <a:avLst/>
          </a:prstGeom>
        </p:spPr>
      </p:pic>
      <p:sp>
        <p:nvSpPr>
          <p:cNvPr id="9" name="Arrow: Left 8">
            <a:extLst>
              <a:ext uri="{FF2B5EF4-FFF2-40B4-BE49-F238E27FC236}">
                <a16:creationId xmlns:a16="http://schemas.microsoft.com/office/drawing/2014/main" id="{B3CE58D2-A693-4889-86EB-BCA4139A566D}"/>
              </a:ext>
            </a:extLst>
          </p:cNvPr>
          <p:cNvSpPr/>
          <p:nvPr/>
        </p:nvSpPr>
        <p:spPr>
          <a:xfrm>
            <a:off x="8675442" y="4720718"/>
            <a:ext cx="3381376" cy="181001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Seriously WTF?!?</a:t>
            </a:r>
          </a:p>
        </p:txBody>
      </p:sp>
      <p:sp>
        <p:nvSpPr>
          <p:cNvPr id="8" name="Arrow: Left 7">
            <a:extLst>
              <a:ext uri="{FF2B5EF4-FFF2-40B4-BE49-F238E27FC236}">
                <a16:creationId xmlns:a16="http://schemas.microsoft.com/office/drawing/2014/main" id="{AD354669-C60E-4C40-AAE5-A87237DC0705}"/>
              </a:ext>
            </a:extLst>
          </p:cNvPr>
          <p:cNvSpPr/>
          <p:nvPr/>
        </p:nvSpPr>
        <p:spPr>
          <a:xfrm>
            <a:off x="8675442" y="3711162"/>
            <a:ext cx="3381376" cy="181001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LOL WAT?!?</a:t>
            </a:r>
          </a:p>
        </p:txBody>
      </p:sp>
    </p:spTree>
    <p:extLst>
      <p:ext uri="{BB962C8B-B14F-4D97-AF65-F5344CB8AC3E}">
        <p14:creationId xmlns:p14="http://schemas.microsoft.com/office/powerpoint/2010/main" val="387150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EC68-30BB-47A6-AF0C-3D2D27854F4A}"/>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D1EF0595-9313-415F-BF9B-B35B53C7D403}"/>
              </a:ext>
            </a:extLst>
          </p:cNvPr>
          <p:cNvSpPr>
            <a:spLocks noGrp="1"/>
          </p:cNvSpPr>
          <p:nvPr>
            <p:ph idx="1"/>
          </p:nvPr>
        </p:nvSpPr>
        <p:spPr/>
        <p:txBody>
          <a:bodyPr>
            <a:normAutofit/>
          </a:bodyPr>
          <a:lstStyle/>
          <a:p>
            <a:r>
              <a:rPr lang="en-US" dirty="0"/>
              <a:t>There really are data types in JavaScript! </a:t>
            </a:r>
          </a:p>
          <a:p>
            <a:pPr lvl="1"/>
            <a:r>
              <a:rPr lang="en-US" dirty="0"/>
              <a:t>But does JavaScript care?</a:t>
            </a:r>
          </a:p>
          <a:p>
            <a:r>
              <a:rPr lang="en-US" dirty="0"/>
              <a:t>Value types (aka primitives)</a:t>
            </a:r>
          </a:p>
          <a:p>
            <a:pPr lvl="1"/>
            <a:r>
              <a:rPr lang="en-US" dirty="0"/>
              <a:t>Number, string, Boolean, null, undefined, object, symbol</a:t>
            </a:r>
          </a:p>
          <a:p>
            <a:r>
              <a:rPr lang="en-US" dirty="0"/>
              <a:t>Reference types</a:t>
            </a:r>
          </a:p>
          <a:p>
            <a:pPr lvl="1"/>
            <a:r>
              <a:rPr lang="en-US" dirty="0"/>
              <a:t>Objects and arrays </a:t>
            </a:r>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112720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0921-A388-4471-9DDE-38C4965B5BC1}"/>
              </a:ext>
            </a:extLst>
          </p:cNvPr>
          <p:cNvSpPr>
            <a:spLocks noGrp="1"/>
          </p:cNvSpPr>
          <p:nvPr>
            <p:ph type="title"/>
          </p:nvPr>
        </p:nvSpPr>
        <p:spPr/>
        <p:txBody>
          <a:bodyPr/>
          <a:lstStyle/>
          <a:p>
            <a:r>
              <a:rPr lang="en-US" dirty="0"/>
              <a:t>Functions &amp; Scope</a:t>
            </a:r>
          </a:p>
        </p:txBody>
      </p:sp>
      <p:sp>
        <p:nvSpPr>
          <p:cNvPr id="3" name="Content Placeholder 2">
            <a:extLst>
              <a:ext uri="{FF2B5EF4-FFF2-40B4-BE49-F238E27FC236}">
                <a16:creationId xmlns:a16="http://schemas.microsoft.com/office/drawing/2014/main" id="{4923A2AF-DCF4-457F-BEFA-C85F6682734C}"/>
              </a:ext>
            </a:extLst>
          </p:cNvPr>
          <p:cNvSpPr>
            <a:spLocks noGrp="1"/>
          </p:cNvSpPr>
          <p:nvPr>
            <p:ph idx="1"/>
          </p:nvPr>
        </p:nvSpPr>
        <p:spPr/>
        <p:txBody>
          <a:bodyPr/>
          <a:lstStyle/>
          <a:p>
            <a:pPr marL="0" indent="0">
              <a:buNone/>
            </a:pPr>
            <a:r>
              <a:rPr lang="en-US" dirty="0"/>
              <a:t>Callable objects</a:t>
            </a:r>
          </a:p>
          <a:p>
            <a:pPr marL="0" indent="0">
              <a:buNone/>
            </a:pPr>
            <a:r>
              <a:rPr lang="en-US" dirty="0"/>
              <a:t>Key-value dictionaries under the hood</a:t>
            </a:r>
          </a:p>
        </p:txBody>
      </p:sp>
    </p:spTree>
    <p:extLst>
      <p:ext uri="{BB962C8B-B14F-4D97-AF65-F5344CB8AC3E}">
        <p14:creationId xmlns:p14="http://schemas.microsoft.com/office/powerpoint/2010/main" val="424499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a:t>
            </a:r>
          </a:p>
        </p:txBody>
      </p:sp>
      <p:sp>
        <p:nvSpPr>
          <p:cNvPr id="3" name="Content Placeholder 2"/>
          <p:cNvSpPr>
            <a:spLocks noGrp="1"/>
          </p:cNvSpPr>
          <p:nvPr>
            <p:ph idx="1"/>
          </p:nvPr>
        </p:nvSpPr>
        <p:spPr>
          <a:xfrm>
            <a:off x="7815263" y="1690688"/>
            <a:ext cx="2971800" cy="4475163"/>
          </a:xfrm>
        </p:spPr>
        <p:txBody>
          <a:bodyPr>
            <a:normAutofit/>
          </a:bodyPr>
          <a:lstStyle/>
          <a:p>
            <a:pPr marL="0" indent="0">
              <a:buNone/>
            </a:pPr>
            <a:r>
              <a:rPr lang="en-US" dirty="0"/>
              <a:t>&lt;script </a:t>
            </a:r>
            <a:r>
              <a:rPr lang="en-US" dirty="0" err="1"/>
              <a:t>src</a:t>
            </a:r>
            <a:r>
              <a:rPr lang="en-US" dirty="0"/>
              <a:t>="1.js"&gt;</a:t>
            </a:r>
          </a:p>
          <a:p>
            <a:pPr marL="0" indent="0">
              <a:buNone/>
            </a:pPr>
            <a:r>
              <a:rPr lang="en-US" dirty="0"/>
              <a:t>	var a, b, c</a:t>
            </a:r>
          </a:p>
          <a:p>
            <a:pPr marL="0" indent="0">
              <a:buNone/>
            </a:pPr>
            <a:r>
              <a:rPr lang="en-US" dirty="0"/>
              <a:t>&lt;script </a:t>
            </a:r>
            <a:r>
              <a:rPr lang="en-US" dirty="0" err="1"/>
              <a:t>src</a:t>
            </a:r>
            <a:r>
              <a:rPr lang="en-US" dirty="0"/>
              <a:t>="2.js"&gt;</a:t>
            </a:r>
          </a:p>
          <a:p>
            <a:pPr marL="0" indent="0">
              <a:buNone/>
            </a:pPr>
            <a:r>
              <a:rPr lang="en-US" dirty="0"/>
              <a:t>	var a, b, c</a:t>
            </a:r>
          </a:p>
          <a:p>
            <a:pPr marL="0" indent="0">
              <a:buNone/>
            </a:pPr>
            <a:r>
              <a:rPr lang="en-US" dirty="0"/>
              <a:t>&lt;script </a:t>
            </a:r>
            <a:r>
              <a:rPr lang="en-US" dirty="0" err="1"/>
              <a:t>src</a:t>
            </a:r>
            <a:r>
              <a:rPr lang="en-US" dirty="0"/>
              <a:t>="3.js"&gt;</a:t>
            </a:r>
          </a:p>
          <a:p>
            <a:pPr marL="0" indent="0">
              <a:buNone/>
            </a:pPr>
            <a:r>
              <a:rPr lang="en-US" dirty="0"/>
              <a:t>	var a, b, c</a:t>
            </a:r>
          </a:p>
          <a:p>
            <a:pPr marL="0" indent="0">
              <a:buNone/>
            </a:pPr>
            <a:r>
              <a:rPr lang="en-US" dirty="0"/>
              <a:t>&lt;script </a:t>
            </a:r>
            <a:r>
              <a:rPr lang="en-US" dirty="0" err="1"/>
              <a:t>src</a:t>
            </a:r>
            <a:r>
              <a:rPr lang="en-US" dirty="0"/>
              <a:t>="4.js"&gt;</a:t>
            </a:r>
          </a:p>
          <a:p>
            <a:pPr marL="0" indent="0">
              <a:buNone/>
            </a:pPr>
            <a:r>
              <a:rPr lang="en-US" dirty="0"/>
              <a:t>	var a, b, c</a:t>
            </a:r>
          </a:p>
          <a:p>
            <a:pPr marL="0" indent="0">
              <a:buNone/>
            </a:pPr>
            <a:endParaRPr lang="en-US" dirty="0"/>
          </a:p>
        </p:txBody>
      </p:sp>
      <p:sp>
        <p:nvSpPr>
          <p:cNvPr id="4" name="Content Placeholder 2"/>
          <p:cNvSpPr txBox="1">
            <a:spLocks/>
          </p:cNvSpPr>
          <p:nvPr/>
        </p:nvSpPr>
        <p:spPr>
          <a:xfrm>
            <a:off x="990600" y="1978024"/>
            <a:ext cx="5371454" cy="4475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Window object</a:t>
            </a:r>
          </a:p>
          <a:p>
            <a:pPr marL="0" indent="0">
              <a:buFont typeface="Arial" panose="020B0604020202020204" pitchFamily="34" charset="0"/>
              <a:buNone/>
            </a:pPr>
            <a:r>
              <a:rPr lang="en-US" dirty="0"/>
              <a:t>Global namespace pollution</a:t>
            </a:r>
          </a:p>
          <a:p>
            <a:pPr marL="0" indent="0">
              <a:buFont typeface="Arial" panose="020B0604020202020204" pitchFamily="34" charset="0"/>
              <a:buNone/>
            </a:pPr>
            <a:r>
              <a:rPr lang="en-US" dirty="0"/>
              <a:t>Module/Module Reveal Pattern</a:t>
            </a:r>
          </a:p>
        </p:txBody>
      </p:sp>
    </p:spTree>
    <p:extLst>
      <p:ext uri="{BB962C8B-B14F-4D97-AF65-F5344CB8AC3E}">
        <p14:creationId xmlns:p14="http://schemas.microsoft.com/office/powerpoint/2010/main" val="189340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412D-5195-4A33-81D9-E139EB4C736A}"/>
              </a:ext>
            </a:extLst>
          </p:cNvPr>
          <p:cNvSpPr>
            <a:spLocks noGrp="1"/>
          </p:cNvSpPr>
          <p:nvPr>
            <p:ph type="title"/>
          </p:nvPr>
        </p:nvSpPr>
        <p:spPr/>
        <p:txBody>
          <a:bodyPr/>
          <a:lstStyle/>
          <a:p>
            <a:r>
              <a:rPr lang="en-US" dirty="0"/>
              <a:t>var vs let </a:t>
            </a:r>
          </a:p>
        </p:txBody>
      </p:sp>
      <p:sp>
        <p:nvSpPr>
          <p:cNvPr id="3" name="Content Placeholder 2">
            <a:extLst>
              <a:ext uri="{FF2B5EF4-FFF2-40B4-BE49-F238E27FC236}">
                <a16:creationId xmlns:a16="http://schemas.microsoft.com/office/drawing/2014/main" id="{CF1E3041-6230-449A-A413-FC31A17DD609}"/>
              </a:ext>
            </a:extLst>
          </p:cNvPr>
          <p:cNvSpPr>
            <a:spLocks noGrp="1"/>
          </p:cNvSpPr>
          <p:nvPr>
            <p:ph sz="half" idx="1"/>
          </p:nvPr>
        </p:nvSpPr>
        <p:spPr>
          <a:xfrm>
            <a:off x="838200" y="1825624"/>
            <a:ext cx="5181600" cy="3070225"/>
          </a:xfrm>
        </p:spPr>
        <p:txBody>
          <a:bodyPr/>
          <a:lstStyle/>
          <a:p>
            <a:r>
              <a:rPr lang="en-US" dirty="0"/>
              <a:t>var is function scoped</a:t>
            </a:r>
          </a:p>
          <a:p>
            <a:r>
              <a:rPr lang="en-US" dirty="0"/>
              <a:t>Can declare globally or locally</a:t>
            </a:r>
          </a:p>
        </p:txBody>
      </p:sp>
      <p:sp>
        <p:nvSpPr>
          <p:cNvPr id="4" name="Content Placeholder 3">
            <a:extLst>
              <a:ext uri="{FF2B5EF4-FFF2-40B4-BE49-F238E27FC236}">
                <a16:creationId xmlns:a16="http://schemas.microsoft.com/office/drawing/2014/main" id="{AE9E5AD3-BC41-495B-A1F2-30AFACC21336}"/>
              </a:ext>
            </a:extLst>
          </p:cNvPr>
          <p:cNvSpPr>
            <a:spLocks noGrp="1"/>
          </p:cNvSpPr>
          <p:nvPr>
            <p:ph sz="half" idx="2"/>
          </p:nvPr>
        </p:nvSpPr>
        <p:spPr>
          <a:xfrm>
            <a:off x="6172200" y="1825625"/>
            <a:ext cx="5181600" cy="3070224"/>
          </a:xfrm>
        </p:spPr>
        <p:txBody>
          <a:bodyPr/>
          <a:lstStyle/>
          <a:p>
            <a:r>
              <a:rPr lang="en-US" dirty="0"/>
              <a:t>let is block scoped</a:t>
            </a:r>
          </a:p>
          <a:p>
            <a:r>
              <a:rPr lang="en-US" dirty="0"/>
              <a:t>Declarations are limited in scope to the block</a:t>
            </a:r>
          </a:p>
        </p:txBody>
      </p:sp>
    </p:spTree>
    <p:extLst>
      <p:ext uri="{BB962C8B-B14F-4D97-AF65-F5344CB8AC3E}">
        <p14:creationId xmlns:p14="http://schemas.microsoft.com/office/powerpoint/2010/main" val="414241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3850"/>
            <a:ext cx="10515600" cy="3492500"/>
          </a:xfrm>
        </p:spPr>
        <p:txBody>
          <a:bodyPr>
            <a:normAutofit fontScale="90000"/>
          </a:bodyPr>
          <a:lstStyle/>
          <a:p>
            <a:pPr>
              <a:lnSpc>
                <a:spcPct val="100000"/>
              </a:lnSpc>
              <a:spcBef>
                <a:spcPts val="0"/>
              </a:spcBef>
              <a:defRPr/>
            </a:pPr>
            <a:r>
              <a:rPr lang="en-US" dirty="0"/>
              <a:t>A closure is a special kind of object that combines two things: a function, and the environment in which that function was created. The environment consists of any local variables that were in-scope at the time that the closure was created. </a:t>
            </a:r>
          </a:p>
        </p:txBody>
      </p:sp>
    </p:spTree>
    <p:extLst>
      <p:ext uri="{BB962C8B-B14F-4D97-AF65-F5344CB8AC3E}">
        <p14:creationId xmlns:p14="http://schemas.microsoft.com/office/powerpoint/2010/main" val="2549045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14900</TotalTime>
  <Words>1431</Words>
  <Application>Microsoft Office PowerPoint</Application>
  <PresentationFormat>Widescreen</PresentationFormat>
  <Paragraphs>258</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Segoe UI</vt:lpstr>
      <vt:lpstr>Office Theme</vt:lpstr>
      <vt:lpstr>Things that every JS developer should know</vt:lpstr>
      <vt:lpstr>What’s in this talk?</vt:lpstr>
      <vt:lpstr>PowerPoint Presentation</vt:lpstr>
      <vt:lpstr>PowerPoint Presentation</vt:lpstr>
      <vt:lpstr>Data Types</vt:lpstr>
      <vt:lpstr>Functions &amp; Scope</vt:lpstr>
      <vt:lpstr>Global</vt:lpstr>
      <vt:lpstr>var vs let </vt:lpstr>
      <vt:lpstr>A closure is a special kind of object that combines two things: a function, and the environment in which that function was created. The environment consists of any local variables that were in-scope at the time that the closure was created. </vt:lpstr>
      <vt:lpstr>Lexical scope: captures variables from parent scopes</vt:lpstr>
      <vt:lpstr>arrow functions and closures</vt:lpstr>
      <vt:lpstr>Inheritance</vt:lpstr>
      <vt:lpstr>Arrays</vt:lpstr>
      <vt:lpstr>Smooth Operators </vt:lpstr>
      <vt:lpstr>Let's get to the truth of the matter</vt:lpstr>
      <vt:lpstr>PowerPoint Presentation</vt:lpstr>
      <vt:lpstr>PowerPoint Presentation</vt:lpstr>
      <vt:lpstr>PowerPoint Presentation</vt:lpstr>
      <vt:lpstr>Strict mode [ES5]</vt:lpstr>
      <vt:lpstr>Seems legit</vt:lpstr>
      <vt:lpstr>Garbage collection</vt:lpstr>
      <vt:lpstr>Garbage collection</vt:lpstr>
      <vt:lpstr>Typescript, compilers, transpilers,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Things Every JavaScript Developer Needs to Know</dc:title>
  <dc:creator>Rachel Appel</dc:creator>
  <cp:lastModifiedBy>Rachel Appel</cp:lastModifiedBy>
  <cp:revision>284</cp:revision>
  <dcterms:created xsi:type="dcterms:W3CDTF">2014-02-19T23:05:13Z</dcterms:created>
  <dcterms:modified xsi:type="dcterms:W3CDTF">2019-04-04T20:25:42Z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rachelap@microsoft.com</vt:lpwstr>
  </property>
  <property fmtid="{D5CDD505-2E9C-101B-9397-08002B2CF9AE}" pid="6" name="MSIP_Label_f42aa342-8706-4288-bd11-ebb85995028c_SetDate">
    <vt:lpwstr>2017-09-20T22:36:43.3841070-05:00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