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75" r:id="rId2"/>
    <p:sldId id="276" r:id="rId3"/>
    <p:sldId id="258" r:id="rId4"/>
    <p:sldId id="270" r:id="rId5"/>
    <p:sldId id="259" r:id="rId6"/>
    <p:sldId id="277" r:id="rId7"/>
    <p:sldId id="282" r:id="rId8"/>
    <p:sldId id="281" r:id="rId9"/>
    <p:sldId id="261" r:id="rId10"/>
    <p:sldId id="273" r:id="rId11"/>
    <p:sldId id="269" r:id="rId12"/>
    <p:sldId id="268" r:id="rId13"/>
    <p:sldId id="266" r:id="rId14"/>
    <p:sldId id="278" r:id="rId15"/>
    <p:sldId id="272" r:id="rId16"/>
    <p:sldId id="262" r:id="rId17"/>
    <p:sldId id="283" r:id="rId18"/>
    <p:sldId id="284" r:id="rId19"/>
    <p:sldId id="279" r:id="rId20"/>
    <p:sldId id="274" r:id="rId21"/>
    <p:sldId id="263" r:id="rId22"/>
    <p:sldId id="287" r:id="rId23"/>
    <p:sldId id="288" r:id="rId24"/>
    <p:sldId id="289" r:id="rId25"/>
    <p:sldId id="290" r:id="rId26"/>
    <p:sldId id="286" r:id="rId27"/>
    <p:sldId id="267" r:id="rId28"/>
    <p:sldId id="292" r:id="rId29"/>
    <p:sldId id="293" r:id="rId30"/>
    <p:sldId id="294" r:id="rId31"/>
    <p:sldId id="280" r:id="rId32"/>
    <p:sldId id="264" r:id="rId33"/>
    <p:sldId id="291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9773" autoAdjust="0"/>
  </p:normalViewPr>
  <p:slideViewPr>
    <p:cSldViewPr snapToGrid="0">
      <p:cViewPr varScale="1">
        <p:scale>
          <a:sx n="100" d="100"/>
          <a:sy n="100" d="100"/>
        </p:scale>
        <p:origin x="99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9DAA87-3B05-4B67-BBE5-A98576EFE437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71F178-0A80-4C4B-BB39-75472EDEC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806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D10C09F-FCA1-48C8-B40D-42E1045D109E}" type="datetime8">
              <a:rPr lang="en-US" smtClean="0"/>
              <a:t>3/19/2017 11:36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0423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D10C09F-FCA1-48C8-B40D-42E1045D109E}" type="datetime8">
              <a:rPr lang="en-US" smtClean="0"/>
              <a:t>3/19/2017 11:36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770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D10C09F-FCA1-48C8-B40D-42E1045D109E}" type="datetime8">
              <a:rPr lang="en-US" smtClean="0"/>
              <a:t>3/19/2017 11:36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348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D10C09F-FCA1-48C8-B40D-42E1045D109E}" type="datetime8">
              <a:rPr lang="en-US" smtClean="0"/>
              <a:t>3/19/2017 11:36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0517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public interface </a:t>
            </a:r>
            <a:r>
              <a:rPr lang="en-US" dirty="0" err="1" smtClean="0"/>
              <a:t>IStudentRepository</a:t>
            </a:r>
            <a:r>
              <a:rPr lang="en-US" dirty="0" smtClean="0"/>
              <a:t> : </a:t>
            </a:r>
            <a:r>
              <a:rPr lang="en-US" dirty="0" err="1" smtClean="0"/>
              <a:t>IDisposable</a:t>
            </a:r>
            <a:endParaRPr lang="en-US" dirty="0" smtClean="0"/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IEnumerable</a:t>
            </a:r>
            <a:r>
              <a:rPr lang="en-US" dirty="0" smtClean="0"/>
              <a:t>&lt;Student&gt; </a:t>
            </a:r>
            <a:r>
              <a:rPr lang="en-US" dirty="0" err="1" smtClean="0"/>
              <a:t>GetStudents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     Student </a:t>
            </a:r>
            <a:r>
              <a:rPr lang="en-US" dirty="0" err="1" smtClean="0"/>
              <a:t>GetStudentByID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studentId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    void </a:t>
            </a:r>
            <a:r>
              <a:rPr lang="en-US" dirty="0" err="1" smtClean="0"/>
              <a:t>InsertStudent</a:t>
            </a:r>
            <a:r>
              <a:rPr lang="en-US" dirty="0" smtClean="0"/>
              <a:t>(Student student);</a:t>
            </a:r>
          </a:p>
          <a:p>
            <a:r>
              <a:rPr lang="en-US" dirty="0" smtClean="0"/>
              <a:t>        void </a:t>
            </a:r>
            <a:r>
              <a:rPr lang="en-US" dirty="0" err="1" smtClean="0"/>
              <a:t>DeleteStudent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studentID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    void </a:t>
            </a:r>
            <a:r>
              <a:rPr lang="en-US" dirty="0" err="1" smtClean="0"/>
              <a:t>UpdateStudent</a:t>
            </a:r>
            <a:r>
              <a:rPr lang="en-US" dirty="0" smtClean="0"/>
              <a:t>(Student student);</a:t>
            </a:r>
          </a:p>
          <a:p>
            <a:r>
              <a:rPr lang="en-US" dirty="0" smtClean="0"/>
              <a:t>        void Save();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public class </a:t>
            </a:r>
            <a:r>
              <a:rPr lang="en-US" dirty="0" err="1" smtClean="0"/>
              <a:t>StudentRepository</a:t>
            </a:r>
            <a:r>
              <a:rPr lang="en-US" dirty="0" smtClean="0"/>
              <a:t> : </a:t>
            </a:r>
            <a:r>
              <a:rPr lang="en-US" dirty="0" err="1" smtClean="0"/>
              <a:t>IStudentRepository</a:t>
            </a:r>
            <a:r>
              <a:rPr lang="en-US" dirty="0" smtClean="0"/>
              <a:t>, </a:t>
            </a:r>
            <a:r>
              <a:rPr lang="en-US" dirty="0" err="1" smtClean="0"/>
              <a:t>IDisposable</a:t>
            </a:r>
            <a:endParaRPr lang="en-US" dirty="0" smtClean="0"/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  private </a:t>
            </a:r>
            <a:r>
              <a:rPr lang="en-US" dirty="0" err="1" smtClean="0"/>
              <a:t>SchoolContext</a:t>
            </a:r>
            <a:r>
              <a:rPr lang="en-US" dirty="0" smtClean="0"/>
              <a:t> context;</a:t>
            </a:r>
          </a:p>
          <a:p>
            <a:endParaRPr lang="en-US" dirty="0" smtClean="0"/>
          </a:p>
          <a:p>
            <a:r>
              <a:rPr lang="en-US" dirty="0" smtClean="0"/>
              <a:t>        public </a:t>
            </a:r>
            <a:r>
              <a:rPr lang="en-US" dirty="0" err="1" smtClean="0"/>
              <a:t>StudentRepository</a:t>
            </a:r>
            <a:r>
              <a:rPr lang="en-US" dirty="0" smtClean="0"/>
              <a:t>(</a:t>
            </a:r>
            <a:r>
              <a:rPr lang="en-US" dirty="0" err="1" smtClean="0"/>
              <a:t>SchoolContext</a:t>
            </a:r>
            <a:r>
              <a:rPr lang="en-US" dirty="0" smtClean="0"/>
              <a:t> context)</a:t>
            </a:r>
          </a:p>
          <a:p>
            <a:r>
              <a:rPr lang="en-US" dirty="0" smtClean="0"/>
              <a:t>        {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this.context</a:t>
            </a:r>
            <a:r>
              <a:rPr lang="en-US" dirty="0" smtClean="0"/>
              <a:t> = context;</a:t>
            </a:r>
          </a:p>
          <a:p>
            <a:r>
              <a:rPr lang="en-US" dirty="0" smtClean="0"/>
              <a:t>        }</a:t>
            </a:r>
          </a:p>
          <a:p>
            <a:endParaRPr lang="en-US" dirty="0" smtClean="0"/>
          </a:p>
          <a:p>
            <a:r>
              <a:rPr lang="en-US" dirty="0" smtClean="0"/>
              <a:t>        public </a:t>
            </a:r>
            <a:r>
              <a:rPr lang="en-US" dirty="0" err="1" smtClean="0"/>
              <a:t>IEnumerable</a:t>
            </a:r>
            <a:r>
              <a:rPr lang="en-US" dirty="0" smtClean="0"/>
              <a:t>&lt;Student&gt; </a:t>
            </a:r>
            <a:r>
              <a:rPr lang="en-US" dirty="0" err="1" smtClean="0"/>
              <a:t>GetStudents</a:t>
            </a:r>
            <a:r>
              <a:rPr lang="en-US" dirty="0" smtClean="0"/>
              <a:t>()</a:t>
            </a:r>
          </a:p>
          <a:p>
            <a:r>
              <a:rPr lang="en-US" dirty="0" smtClean="0"/>
              <a:t>        {</a:t>
            </a:r>
          </a:p>
          <a:p>
            <a:r>
              <a:rPr lang="en-US" dirty="0" smtClean="0"/>
              <a:t>            return </a:t>
            </a:r>
            <a:r>
              <a:rPr lang="en-US" dirty="0" err="1" smtClean="0"/>
              <a:t>context.Students.ToList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     }</a:t>
            </a:r>
          </a:p>
          <a:p>
            <a:endParaRPr lang="en-US" dirty="0" smtClean="0"/>
          </a:p>
          <a:p>
            <a:r>
              <a:rPr lang="en-US" dirty="0" smtClean="0"/>
              <a:t>        public Student </a:t>
            </a:r>
            <a:r>
              <a:rPr lang="en-US" dirty="0" err="1" smtClean="0"/>
              <a:t>GetStudentByID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id)</a:t>
            </a:r>
          </a:p>
          <a:p>
            <a:r>
              <a:rPr lang="en-US" dirty="0" smtClean="0"/>
              <a:t>        {</a:t>
            </a:r>
          </a:p>
          <a:p>
            <a:r>
              <a:rPr lang="en-US" dirty="0" smtClean="0"/>
              <a:t>            return </a:t>
            </a:r>
            <a:r>
              <a:rPr lang="en-US" dirty="0" err="1" smtClean="0"/>
              <a:t>context.Students.Find</a:t>
            </a:r>
            <a:r>
              <a:rPr lang="en-US" dirty="0" smtClean="0"/>
              <a:t>(id);</a:t>
            </a:r>
          </a:p>
          <a:p>
            <a:r>
              <a:rPr lang="en-US" dirty="0" smtClean="0"/>
              <a:t>        }</a:t>
            </a:r>
          </a:p>
          <a:p>
            <a:endParaRPr lang="en-US" dirty="0" smtClean="0"/>
          </a:p>
          <a:p>
            <a:r>
              <a:rPr lang="en-US" dirty="0" smtClean="0"/>
              <a:t>        public void </a:t>
            </a:r>
            <a:r>
              <a:rPr lang="en-US" dirty="0" err="1" smtClean="0"/>
              <a:t>InsertStudent</a:t>
            </a:r>
            <a:r>
              <a:rPr lang="en-US" dirty="0" smtClean="0"/>
              <a:t>(Student student)</a:t>
            </a:r>
          </a:p>
          <a:p>
            <a:r>
              <a:rPr lang="en-US" dirty="0" smtClean="0"/>
              <a:t>        {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context.Students.Add</a:t>
            </a:r>
            <a:r>
              <a:rPr lang="en-US" dirty="0" smtClean="0"/>
              <a:t>(student);</a:t>
            </a:r>
          </a:p>
          <a:p>
            <a:r>
              <a:rPr lang="en-US" dirty="0" smtClean="0"/>
              <a:t>        }</a:t>
            </a:r>
          </a:p>
          <a:p>
            <a:endParaRPr lang="en-US" dirty="0" smtClean="0"/>
          </a:p>
          <a:p>
            <a:r>
              <a:rPr lang="en-US" dirty="0" smtClean="0"/>
              <a:t>        public void </a:t>
            </a:r>
            <a:r>
              <a:rPr lang="en-US" dirty="0" err="1" smtClean="0"/>
              <a:t>DeleteStudent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studentID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    {</a:t>
            </a:r>
          </a:p>
          <a:p>
            <a:r>
              <a:rPr lang="en-US" dirty="0" smtClean="0"/>
              <a:t>            Student </a:t>
            </a:r>
            <a:r>
              <a:rPr lang="en-US" dirty="0" err="1" smtClean="0"/>
              <a:t>student</a:t>
            </a:r>
            <a:r>
              <a:rPr lang="en-US" dirty="0" smtClean="0"/>
              <a:t> = </a:t>
            </a:r>
            <a:r>
              <a:rPr lang="en-US" dirty="0" err="1" smtClean="0"/>
              <a:t>context.Students.Find</a:t>
            </a:r>
            <a:r>
              <a:rPr lang="en-US" dirty="0" smtClean="0"/>
              <a:t>(</a:t>
            </a:r>
            <a:r>
              <a:rPr lang="en-US" dirty="0" err="1" smtClean="0"/>
              <a:t>studentID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context.Students.Remove</a:t>
            </a:r>
            <a:r>
              <a:rPr lang="en-US" dirty="0" smtClean="0"/>
              <a:t>(student);</a:t>
            </a:r>
          </a:p>
          <a:p>
            <a:r>
              <a:rPr lang="en-US" dirty="0" smtClean="0"/>
              <a:t>        }</a:t>
            </a:r>
          </a:p>
          <a:p>
            <a:endParaRPr lang="en-US" dirty="0" smtClean="0"/>
          </a:p>
          <a:p>
            <a:r>
              <a:rPr lang="en-US" dirty="0" smtClean="0"/>
              <a:t>        public void </a:t>
            </a:r>
            <a:r>
              <a:rPr lang="en-US" dirty="0" err="1" smtClean="0"/>
              <a:t>UpdateStudent</a:t>
            </a:r>
            <a:r>
              <a:rPr lang="en-US" dirty="0" smtClean="0"/>
              <a:t>(Student student)</a:t>
            </a:r>
          </a:p>
          <a:p>
            <a:r>
              <a:rPr lang="en-US" dirty="0" smtClean="0"/>
              <a:t>        {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context.Entry</a:t>
            </a:r>
            <a:r>
              <a:rPr lang="en-US" dirty="0" smtClean="0"/>
              <a:t>(student).State = </a:t>
            </a:r>
            <a:r>
              <a:rPr lang="en-US" dirty="0" err="1" smtClean="0"/>
              <a:t>EntityState.Modified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}</a:t>
            </a:r>
          </a:p>
          <a:p>
            <a:endParaRPr lang="en-US" dirty="0" smtClean="0"/>
          </a:p>
          <a:p>
            <a:r>
              <a:rPr lang="en-US" dirty="0" smtClean="0"/>
              <a:t>        public void Save()</a:t>
            </a:r>
          </a:p>
          <a:p>
            <a:r>
              <a:rPr lang="en-US" dirty="0" smtClean="0"/>
              <a:t>        {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context.SaveChanges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     }</a:t>
            </a:r>
          </a:p>
          <a:p>
            <a:endParaRPr lang="en-US" dirty="0" smtClean="0"/>
          </a:p>
          <a:p>
            <a:r>
              <a:rPr lang="en-US" dirty="0" smtClean="0"/>
              <a:t>        private bool disposed = false;</a:t>
            </a:r>
          </a:p>
          <a:p>
            <a:endParaRPr lang="en-US" dirty="0" smtClean="0"/>
          </a:p>
          <a:p>
            <a:r>
              <a:rPr lang="en-US" dirty="0" smtClean="0"/>
              <a:t>        protected virtual void Dispose(bool disposing)</a:t>
            </a:r>
          </a:p>
          <a:p>
            <a:r>
              <a:rPr lang="en-US" dirty="0" smtClean="0"/>
              <a:t>        {</a:t>
            </a:r>
          </a:p>
          <a:p>
            <a:r>
              <a:rPr lang="en-US" dirty="0" smtClean="0"/>
              <a:t>            if (!</a:t>
            </a:r>
            <a:r>
              <a:rPr lang="en-US" dirty="0" err="1" smtClean="0"/>
              <a:t>this.disposed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        {</a:t>
            </a:r>
          </a:p>
          <a:p>
            <a:r>
              <a:rPr lang="en-US" dirty="0" smtClean="0"/>
              <a:t>                if (disposing)</a:t>
            </a:r>
          </a:p>
          <a:p>
            <a:r>
              <a:rPr lang="en-US" dirty="0" smtClean="0"/>
              <a:t>                {</a:t>
            </a:r>
          </a:p>
          <a:p>
            <a:r>
              <a:rPr lang="en-US" dirty="0" smtClean="0"/>
              <a:t>                    </a:t>
            </a:r>
            <a:r>
              <a:rPr lang="en-US" dirty="0" err="1" smtClean="0"/>
              <a:t>context.Dispose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             }</a:t>
            </a:r>
          </a:p>
          <a:p>
            <a:r>
              <a:rPr lang="en-US" dirty="0" smtClean="0"/>
              <a:t>            }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this.disposed</a:t>
            </a:r>
            <a:r>
              <a:rPr lang="en-US" dirty="0" smtClean="0"/>
              <a:t> = true;</a:t>
            </a:r>
          </a:p>
          <a:p>
            <a:r>
              <a:rPr lang="en-US" dirty="0" smtClean="0"/>
              <a:t>        }</a:t>
            </a:r>
          </a:p>
          <a:p>
            <a:endParaRPr lang="en-US" dirty="0" smtClean="0"/>
          </a:p>
          <a:p>
            <a:r>
              <a:rPr lang="en-US" dirty="0" smtClean="0"/>
              <a:t>        public void Dispose()</a:t>
            </a:r>
          </a:p>
          <a:p>
            <a:r>
              <a:rPr lang="en-US" dirty="0" smtClean="0"/>
              <a:t>        {</a:t>
            </a:r>
          </a:p>
          <a:p>
            <a:r>
              <a:rPr lang="en-US" dirty="0" smtClean="0"/>
              <a:t>            Dispose(true);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GC.SuppressFinalize</a:t>
            </a:r>
            <a:r>
              <a:rPr lang="en-US" dirty="0" smtClean="0"/>
              <a:t>(this);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71F178-0A80-4C4B-BB39-75472EDEC84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3531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D10C09F-FCA1-48C8-B40D-42E1045D109E}" type="datetime8">
              <a:rPr lang="en-US" smtClean="0"/>
              <a:t>3/19/2017 11:36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1650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D10C09F-FCA1-48C8-B40D-42E1045D109E}" type="datetime8">
              <a:rPr lang="en-US" smtClean="0"/>
              <a:t>3/19/2017 11:36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9786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D10C09F-FCA1-48C8-B40D-42E1045D109E}" type="datetime8">
              <a:rPr lang="en-US" smtClean="0"/>
              <a:t>3/19/2017 11:36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727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https://docs.microsoft.com/en-us/aspnet/core/mvc/views/tag-helpers/intro#tag-helpers-compared-to-web-server-controls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71F178-0A80-4C4B-BB39-75472EDEC84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2079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D10C09F-FCA1-48C8-B40D-42E1045D109E}" type="datetime8">
              <a:rPr lang="en-US" smtClean="0"/>
              <a:t>3/19/2017 11:36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12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67819-4DDF-48B6-81C1-27904B87C3A6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3B417-398B-4C68-B3CE-24A2EE0D9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618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67819-4DDF-48B6-81C1-27904B87C3A6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3B417-398B-4C68-B3CE-24A2EE0D9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763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67819-4DDF-48B6-81C1-27904B87C3A6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3B417-398B-4C68-B3CE-24A2EE0D9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8524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9860610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2" y="3878574"/>
            <a:ext cx="9860611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48213" y="481158"/>
            <a:ext cx="1421436" cy="300619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337063" y="301617"/>
            <a:ext cx="3584143" cy="561290"/>
          </a:xfrm>
        </p:spPr>
        <p:txBody>
          <a:bodyPr lIns="182880" tIns="146304" rIns="182880" bIns="146304"/>
          <a:lstStyle>
            <a:lvl1pPr marL="0" indent="0" algn="r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 smtClean="0"/>
              <a:t>Session Code Here</a:t>
            </a:r>
            <a:endParaRPr 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283308" y="5954048"/>
            <a:ext cx="1740654" cy="615516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2353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7503545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4002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67819-4DDF-48B6-81C1-27904B87C3A6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3B417-398B-4C68-B3CE-24A2EE0D9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567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67819-4DDF-48B6-81C1-27904B87C3A6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3B417-398B-4C68-B3CE-24A2EE0D9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612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67819-4DDF-48B6-81C1-27904B87C3A6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3B417-398B-4C68-B3CE-24A2EE0D9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379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67819-4DDF-48B6-81C1-27904B87C3A6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3B417-398B-4C68-B3CE-24A2EE0D9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395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67819-4DDF-48B6-81C1-27904B87C3A6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3B417-398B-4C68-B3CE-24A2EE0D9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25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67819-4DDF-48B6-81C1-27904B87C3A6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3B417-398B-4C68-B3CE-24A2EE0D9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220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67819-4DDF-48B6-81C1-27904B87C3A6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3B417-398B-4C68-B3CE-24A2EE0D9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009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67819-4DDF-48B6-81C1-27904B87C3A6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3B417-398B-4C68-B3CE-24A2EE0D9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167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67819-4DDF-48B6-81C1-27904B87C3A6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3B417-398B-4C68-B3CE-24A2EE0D9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773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>
            <a:normAutofit fontScale="90000"/>
          </a:bodyPr>
          <a:lstStyle/>
          <a:p>
            <a:r>
              <a:rPr lang="en-US" dirty="0"/>
              <a:t>Build Data Driven Apps with ASP.NET Core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69302" y="3878573"/>
            <a:ext cx="9860611" cy="2673575"/>
          </a:xfrm>
        </p:spPr>
        <p:txBody>
          <a:bodyPr/>
          <a:lstStyle/>
          <a:p>
            <a:r>
              <a:rPr lang="en-US" dirty="0" smtClean="0"/>
              <a:t>Rachel Appel</a:t>
            </a:r>
          </a:p>
          <a:p>
            <a:r>
              <a:rPr lang="en-US" dirty="0" smtClean="0"/>
              <a:t>Sr Content Developer for Azure </a:t>
            </a:r>
          </a:p>
          <a:p>
            <a:r>
              <a:rPr lang="en-US" dirty="0" smtClean="0"/>
              <a:t>Microsoft</a:t>
            </a:r>
          </a:p>
          <a:p>
            <a:r>
              <a:rPr lang="en-US" dirty="0" smtClean="0"/>
              <a:t>rachelap@microsoft.com</a:t>
            </a:r>
          </a:p>
          <a:p>
            <a:r>
              <a:rPr lang="en-US" dirty="0" smtClean="0"/>
              <a:t>http://rachelappel.com</a:t>
            </a:r>
            <a:endParaRPr lang="en-US" dirty="0"/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69302" y="6135939"/>
            <a:ext cx="1912646" cy="529721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143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Matches model properties with HTTP Form values</a:t>
            </a:r>
          </a:p>
          <a:p>
            <a:r>
              <a:rPr lang="en-US" dirty="0" smtClean="0"/>
              <a:t>Default Model Binder</a:t>
            </a:r>
          </a:p>
          <a:p>
            <a:r>
              <a:rPr lang="en-US" dirty="0" smtClean="0"/>
              <a:t>Custom Model Binder</a:t>
            </a:r>
          </a:p>
          <a:p>
            <a:pPr lvl="1"/>
            <a:r>
              <a:rPr lang="en-US" dirty="0" smtClean="0"/>
              <a:t>Compound fields</a:t>
            </a:r>
          </a:p>
          <a:p>
            <a:pPr lvl="1"/>
            <a:r>
              <a:rPr lang="en-US" dirty="0" smtClean="0"/>
              <a:t>Calculated fields</a:t>
            </a:r>
          </a:p>
          <a:p>
            <a:pPr lvl="1"/>
            <a:r>
              <a:rPr lang="en-US" dirty="0" smtClean="0"/>
              <a:t>Dynamically created fields</a:t>
            </a:r>
          </a:p>
          <a:p>
            <a:pPr lvl="1"/>
            <a:r>
              <a:rPr lang="en-US" dirty="0" smtClean="0"/>
              <a:t>Fields that don’t map nicely to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106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 Core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DB or Code</a:t>
            </a:r>
          </a:p>
          <a:p>
            <a:r>
              <a:rPr lang="en-US" dirty="0" smtClean="0"/>
              <a:t>Similar to EF 6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032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Framework Core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DbContext</a:t>
            </a:r>
            <a:endParaRPr lang="en-US" dirty="0" smtClean="0"/>
          </a:p>
          <a:p>
            <a:r>
              <a:rPr lang="en-US" dirty="0" err="1" smtClean="0"/>
              <a:t>DbSet</a:t>
            </a:r>
            <a:r>
              <a:rPr lang="en-US" dirty="0" smtClean="0"/>
              <a:t>&lt;T&gt;</a:t>
            </a:r>
          </a:p>
          <a:p>
            <a:r>
              <a:rPr lang="en-US" dirty="0" smtClean="0"/>
              <a:t>POCOs</a:t>
            </a:r>
          </a:p>
          <a:p>
            <a:r>
              <a:rPr lang="en-US" dirty="0" err="1" smtClean="0"/>
              <a:t>OnConfiguring</a:t>
            </a:r>
            <a:r>
              <a:rPr lang="en-US" dirty="0" smtClean="0"/>
              <a:t> method of </a:t>
            </a:r>
            <a:r>
              <a:rPr lang="en-US" dirty="0" err="1" smtClean="0"/>
              <a:t>DbContext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707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Repositories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614358" cy="1987250"/>
          </a:xfrm>
        </p:spPr>
        <p:txBody>
          <a:bodyPr>
            <a:normAutofit/>
          </a:bodyPr>
          <a:lstStyle/>
          <a:p>
            <a:r>
              <a:rPr lang="en-US" dirty="0" smtClean="0"/>
              <a:t>Public interface defines CRUD</a:t>
            </a:r>
          </a:p>
          <a:p>
            <a:r>
              <a:rPr lang="en-US" dirty="0" smtClean="0"/>
              <a:t>Implement in POCO</a:t>
            </a:r>
            <a:endParaRPr lang="en-US" dirty="0"/>
          </a:p>
          <a:p>
            <a:r>
              <a:rPr lang="en-US" dirty="0" smtClean="0"/>
              <a:t>Use in Controller</a:t>
            </a:r>
          </a:p>
        </p:txBody>
      </p:sp>
    </p:spTree>
    <p:extLst>
      <p:ext uri="{BB962C8B-B14F-4D97-AF65-F5344CB8AC3E}">
        <p14:creationId xmlns:p14="http://schemas.microsoft.com/office/powerpoint/2010/main" val="6847540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9845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60388"/>
          </a:xfrm>
        </p:spPr>
        <p:txBody>
          <a:bodyPr/>
          <a:lstStyle/>
          <a:p>
            <a:r>
              <a:rPr lang="en-US" dirty="0" smtClean="0"/>
              <a:t>HTTP POST Data &amp; HTTP Verbs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90611" y="2520950"/>
            <a:ext cx="9453563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HttpPost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ValidateAntiForgeryToken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ActionResult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Edit(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product)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ModelState.IsValid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db.Entry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(product).State =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EntityState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.Modified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db.SaveChanges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RedirectToAction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"Index"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View(product);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69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API vs. Standard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6152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4631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Route </a:t>
            </a:r>
            <a:r>
              <a:rPr lang="en-US" dirty="0" smtClean="0"/>
              <a:t>Table</a:t>
            </a:r>
          </a:p>
          <a:p>
            <a:r>
              <a:rPr lang="en-US" dirty="0" smtClean="0"/>
              <a:t>Route Templates</a:t>
            </a:r>
          </a:p>
          <a:p>
            <a:r>
              <a:rPr lang="en-US" dirty="0" smtClean="0"/>
              <a:t>Routing Middleware</a:t>
            </a:r>
          </a:p>
          <a:p>
            <a:r>
              <a:rPr lang="en-US" dirty="0" smtClean="0"/>
              <a:t>Route Precedence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4913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508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ASP.NET Core?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2802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UI/Presentation layer</a:t>
            </a:r>
          </a:p>
          <a:p>
            <a:r>
              <a:rPr lang="en-US" dirty="0" smtClean="0"/>
              <a:t>Renders a model or </a:t>
            </a:r>
            <a:r>
              <a:rPr lang="en-US" dirty="0" err="1" smtClean="0"/>
              <a:t>ViewModel</a:t>
            </a:r>
            <a:endParaRPr lang="en-US" dirty="0" smtClean="0"/>
          </a:p>
          <a:p>
            <a:r>
              <a:rPr lang="en-US" dirty="0" smtClean="0"/>
              <a:t>Does not contain business logic</a:t>
            </a:r>
          </a:p>
          <a:p>
            <a:r>
              <a:rPr lang="en-US" dirty="0" smtClean="0"/>
              <a:t>A visualization of data</a:t>
            </a:r>
          </a:p>
          <a:p>
            <a:r>
              <a:rPr lang="en-US" dirty="0" smtClean="0"/>
              <a:t>Expects data from one source: a model or </a:t>
            </a:r>
            <a:r>
              <a:rPr lang="en-US" dirty="0" err="1" smtClean="0"/>
              <a:t>ViewModel</a:t>
            </a:r>
            <a:endParaRPr lang="en-US" dirty="0" smtClean="0"/>
          </a:p>
          <a:p>
            <a:r>
              <a:rPr lang="en-US" dirty="0" smtClean="0"/>
              <a:t>Use HTML Helpers or custom HTML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82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 Helpers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@</a:t>
            </a:r>
            <a:r>
              <a:rPr lang="en-US" dirty="0" err="1"/>
              <a:t>addTagHelper</a:t>
            </a:r>
            <a:r>
              <a:rPr lang="en-US" dirty="0"/>
              <a:t> *, </a:t>
            </a:r>
            <a:r>
              <a:rPr lang="en-US" dirty="0" err="1"/>
              <a:t>Microsoft.AspNetCore.Mvc.TagHelpers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@</a:t>
            </a:r>
            <a:r>
              <a:rPr lang="en-US" dirty="0" err="1"/>
              <a:t>addTagHelper</a:t>
            </a:r>
            <a:r>
              <a:rPr lang="en-US" dirty="0"/>
              <a:t> "*, </a:t>
            </a:r>
            <a:r>
              <a:rPr lang="en-US" dirty="0" err="1" smtClean="0"/>
              <a:t>AuthoringTagHelpers</a:t>
            </a:r>
            <a:r>
              <a:rPr lang="en-US" dirty="0" smtClean="0"/>
              <a:t>“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@</a:t>
            </a:r>
            <a:r>
              <a:rPr lang="en-US" dirty="0" err="1" smtClean="0"/>
              <a:t>tagHelperPrefix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42830" rIns="91440" bIns="8569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@tagHelperPrefix</a:t>
            </a:r>
            <a:endParaRPr kumimoji="0" lang="en-US" altLang="en-US" sz="800" b="0" i="0" u="none" strike="noStrike" cap="none" normalizeH="0" baseline="0" smtClean="0">
              <a:ln>
                <a:noFill/>
              </a:ln>
              <a:solidFill>
                <a:srgbClr val="222222"/>
              </a:solidFill>
              <a:effectLst/>
              <a:latin typeface="segoe-ui_semibold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5960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 Helpers vs HTML Helpers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Attaches </a:t>
            </a:r>
            <a:r>
              <a:rPr lang="en-US" dirty="0"/>
              <a:t>to HTML elements in Razor </a:t>
            </a:r>
            <a:r>
              <a:rPr lang="en-US" dirty="0" smtClean="0"/>
              <a:t>views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@</a:t>
            </a:r>
            <a:r>
              <a:rPr lang="en-US" dirty="0" err="1"/>
              <a:t>Html.Label</a:t>
            </a:r>
            <a:r>
              <a:rPr lang="en-US" dirty="0"/>
              <a:t>("</a:t>
            </a:r>
            <a:r>
              <a:rPr lang="en-US" dirty="0" err="1"/>
              <a:t>FirstName</a:t>
            </a:r>
            <a:r>
              <a:rPr lang="en-US" dirty="0"/>
              <a:t>", "First Name:", new {@class="caption"})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Invoked </a:t>
            </a:r>
            <a:r>
              <a:rPr lang="en-US" dirty="0"/>
              <a:t>as methods interspersed with HTML in Razor </a:t>
            </a:r>
            <a:r>
              <a:rPr lang="en-US" dirty="0" smtClean="0"/>
              <a:t>views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&lt;label name=“</a:t>
            </a:r>
            <a:r>
              <a:rPr lang="en-US" dirty="0" err="1" smtClean="0"/>
              <a:t>FirstName</a:t>
            </a:r>
            <a:r>
              <a:rPr lang="en-US" dirty="0" smtClean="0"/>
              <a:t>” class=“caption” asp-for=“</a:t>
            </a:r>
            <a:r>
              <a:rPr lang="en-US" dirty="0" err="1" smtClean="0"/>
              <a:t>FirstName</a:t>
            </a:r>
            <a:r>
              <a:rPr lang="en-US" dirty="0" smtClean="0"/>
              <a:t>”&gt;&lt;/label&gt;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6753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Helpers </a:t>
            </a:r>
            <a:r>
              <a:rPr lang="en-US" dirty="0" smtClean="0"/>
              <a:t>vs Web Server 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Trivial lifecycle</a:t>
            </a:r>
          </a:p>
          <a:p>
            <a:r>
              <a:rPr lang="en-US" dirty="0" smtClean="0"/>
              <a:t>No DOM</a:t>
            </a:r>
          </a:p>
          <a:p>
            <a:r>
              <a:rPr lang="en-US" dirty="0" smtClean="0"/>
              <a:t>No </a:t>
            </a:r>
            <a:r>
              <a:rPr lang="en-US" dirty="0"/>
              <a:t>Browser detection</a:t>
            </a:r>
          </a:p>
          <a:p>
            <a:r>
              <a:rPr lang="en-US" dirty="0" smtClean="0"/>
              <a:t>Apply multiple Tag Helpers to same object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Non trivial lifecycle</a:t>
            </a:r>
          </a:p>
          <a:p>
            <a:r>
              <a:rPr lang="en-US" dirty="0" smtClean="0"/>
              <a:t>Access DOM via </a:t>
            </a:r>
            <a:r>
              <a:rPr lang="en-US" dirty="0" err="1" smtClean="0"/>
              <a:t>ClientID</a:t>
            </a:r>
            <a:endParaRPr lang="en-US" dirty="0" smtClean="0"/>
          </a:p>
          <a:p>
            <a:r>
              <a:rPr lang="en-US" dirty="0" smtClean="0"/>
              <a:t>Browser detection</a:t>
            </a:r>
          </a:p>
          <a:p>
            <a:r>
              <a:rPr lang="en-US" dirty="0" smtClean="0"/>
              <a:t>One Control per 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5662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Authoring Tag helpers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class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Inherit from </a:t>
            </a:r>
            <a:r>
              <a:rPr lang="en-US" dirty="0" err="1" smtClean="0"/>
              <a:t>TagHelper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Override Process/</a:t>
            </a:r>
            <a:r>
              <a:rPr lang="en-US" dirty="0" err="1" smtClean="0"/>
              <a:t>ProcessAsync</a:t>
            </a:r>
            <a:r>
              <a:rPr lang="en-US" dirty="0" smtClean="0"/>
              <a:t> method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4506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Authoring Tag Helpers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Naming </a:t>
            </a:r>
            <a:r>
              <a:rPr lang="en-US" dirty="0" smtClean="0"/>
              <a:t>Convention (e.g., </a:t>
            </a:r>
            <a:r>
              <a:rPr lang="en-US" dirty="0" err="1" smtClean="0"/>
              <a:t>EmailTagHelper</a:t>
            </a:r>
            <a:r>
              <a:rPr lang="en-US" dirty="0" smtClean="0"/>
              <a:t>, </a:t>
            </a:r>
            <a:r>
              <a:rPr lang="en-US" dirty="0" err="1" smtClean="0"/>
              <a:t>LabelTagHelper</a:t>
            </a:r>
            <a:r>
              <a:rPr lang="en-US" dirty="0" smtClean="0"/>
              <a:t>)</a:t>
            </a:r>
          </a:p>
          <a:p>
            <a:r>
              <a:rPr lang="en-US" dirty="0" smtClean="0"/>
              <a:t>Don’t forget to </a:t>
            </a:r>
            <a:r>
              <a:rPr lang="en-US" dirty="0"/>
              <a:t>use @</a:t>
            </a:r>
            <a:r>
              <a:rPr lang="en-US" dirty="0" err="1"/>
              <a:t>addTagHelper</a:t>
            </a:r>
            <a:r>
              <a:rPr lang="en-US" dirty="0"/>
              <a:t> 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2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Authoring Tag Helpers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760242" cy="495056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err="1"/>
              <a:t>EmailTagHelper</a:t>
            </a:r>
            <a:r>
              <a:rPr lang="en-US" dirty="0"/>
              <a:t> : </a:t>
            </a:r>
            <a:r>
              <a:rPr lang="en-US" dirty="0" err="1"/>
              <a:t>TagHelper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private </a:t>
            </a:r>
            <a:r>
              <a:rPr lang="en-US" dirty="0" err="1"/>
              <a:t>const</a:t>
            </a:r>
            <a:r>
              <a:rPr lang="en-US" dirty="0"/>
              <a:t> string </a:t>
            </a:r>
            <a:r>
              <a:rPr lang="en-US" dirty="0" err="1"/>
              <a:t>EmailDomain</a:t>
            </a:r>
            <a:r>
              <a:rPr lang="en-US" dirty="0"/>
              <a:t> = "contoso.com";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/>
              <a:t>// Can be passed via &lt;email mail-to="..." /&gt;. </a:t>
            </a:r>
            <a:r>
              <a:rPr lang="en-US" dirty="0" smtClean="0"/>
              <a:t>Pascal </a:t>
            </a:r>
            <a:r>
              <a:rPr lang="en-US" dirty="0"/>
              <a:t>case gets translated into lower-kebab-case.</a:t>
            </a:r>
          </a:p>
          <a:p>
            <a:pPr marL="0" indent="0">
              <a:buNone/>
            </a:pPr>
            <a:r>
              <a:rPr lang="en-US" dirty="0"/>
              <a:t>    public string </a:t>
            </a:r>
            <a:r>
              <a:rPr lang="en-US" dirty="0" err="1"/>
              <a:t>MailTo</a:t>
            </a:r>
            <a:r>
              <a:rPr lang="en-US" dirty="0"/>
              <a:t> { get; set;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public override void Process(</a:t>
            </a:r>
            <a:r>
              <a:rPr lang="en-US" dirty="0" err="1"/>
              <a:t>TagHelperContext</a:t>
            </a:r>
            <a:r>
              <a:rPr lang="en-US" dirty="0"/>
              <a:t> context, </a:t>
            </a:r>
            <a:r>
              <a:rPr lang="en-US" dirty="0" err="1"/>
              <a:t>TagHelperOutput</a:t>
            </a:r>
            <a:r>
              <a:rPr lang="en-US" dirty="0"/>
              <a:t> output)</a:t>
            </a:r>
          </a:p>
          <a:p>
            <a:pPr marL="0" indent="0">
              <a:buNone/>
            </a:pPr>
            <a:r>
              <a:rPr lang="en-US" dirty="0"/>
              <a:t>    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output.TagName</a:t>
            </a:r>
            <a:r>
              <a:rPr lang="en-US" dirty="0"/>
              <a:t> = "a";    // Replaces &lt;email&gt; with &lt;a&gt; </a:t>
            </a:r>
            <a:r>
              <a:rPr lang="en-US" dirty="0" smtClean="0"/>
              <a:t>tag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var address = </a:t>
            </a:r>
            <a:r>
              <a:rPr lang="en-US" dirty="0" err="1"/>
              <a:t>MailTo</a:t>
            </a:r>
            <a:r>
              <a:rPr lang="en-US" dirty="0"/>
              <a:t> + "@" + </a:t>
            </a:r>
            <a:r>
              <a:rPr lang="en-US" dirty="0" err="1"/>
              <a:t>EmailDomain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output.Attributes.SetAttribute</a:t>
            </a:r>
            <a:r>
              <a:rPr lang="en-US" dirty="0"/>
              <a:t>("href", "mailto:" + address);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output.Content.SetContent</a:t>
            </a:r>
            <a:r>
              <a:rPr lang="en-US" dirty="0"/>
              <a:t>(address);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1157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Side Dev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JavaScript Frameworks</a:t>
            </a:r>
          </a:p>
        </p:txBody>
      </p:sp>
    </p:spTree>
    <p:extLst>
      <p:ext uri="{BB962C8B-B14F-4D97-AF65-F5344CB8AC3E}">
        <p14:creationId xmlns:p14="http://schemas.microsoft.com/office/powerpoint/2010/main" val="270300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ASP.NET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6257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Loose coupling</a:t>
            </a:r>
          </a:p>
          <a:p>
            <a:r>
              <a:rPr lang="en-US" dirty="0" smtClean="0"/>
              <a:t>Easier to maintain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398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ASP.NET Core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Hosting</a:t>
            </a:r>
          </a:p>
          <a:p>
            <a:pPr lvl="1"/>
            <a:r>
              <a:rPr lang="en-US" dirty="0" smtClean="0"/>
              <a:t>Kestrel, Startup model</a:t>
            </a:r>
          </a:p>
          <a:p>
            <a:r>
              <a:rPr lang="en-US" dirty="0" smtClean="0"/>
              <a:t>Middleware</a:t>
            </a:r>
          </a:p>
          <a:p>
            <a:pPr lvl="1"/>
            <a:r>
              <a:rPr lang="en-US" dirty="0" smtClean="0"/>
              <a:t>Routing, </a:t>
            </a:r>
            <a:r>
              <a:rPr lang="en-US" dirty="0" err="1" smtClean="0"/>
              <a:t>auth</a:t>
            </a:r>
            <a:r>
              <a:rPr lang="en-US" dirty="0" smtClean="0"/>
              <a:t>, static, </a:t>
            </a:r>
            <a:r>
              <a:rPr lang="en-US" dirty="0" err="1" smtClean="0"/>
              <a:t>diag</a:t>
            </a:r>
            <a:r>
              <a:rPr lang="en-US" dirty="0" smtClean="0"/>
              <a:t>, error handle, session, CORS, localization, custom</a:t>
            </a:r>
          </a:p>
          <a:p>
            <a:r>
              <a:rPr lang="en-US" dirty="0" smtClean="0"/>
              <a:t>DI</a:t>
            </a:r>
          </a:p>
          <a:p>
            <a:r>
              <a:rPr lang="en-US" dirty="0" err="1" smtClean="0"/>
              <a:t>Config</a:t>
            </a:r>
            <a:endParaRPr lang="en-US" dirty="0" smtClean="0"/>
          </a:p>
          <a:p>
            <a:r>
              <a:rPr lang="en-US" dirty="0" smtClean="0"/>
              <a:t>Logging</a:t>
            </a:r>
          </a:p>
          <a:p>
            <a:r>
              <a:rPr lang="en-US" dirty="0" smtClean="0"/>
              <a:t>App </a:t>
            </a:r>
            <a:r>
              <a:rPr lang="en-US" dirty="0" err="1" smtClean="0"/>
              <a:t>Fxs</a:t>
            </a:r>
            <a:endParaRPr lang="en-US" dirty="0" smtClean="0"/>
          </a:p>
          <a:p>
            <a:pPr lvl="1"/>
            <a:r>
              <a:rPr lang="en-US" dirty="0" smtClean="0"/>
              <a:t>MVC, Identity, SignalR (later)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2134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smtClean="0"/>
              <a:t>Use any Unit Testing framework</a:t>
            </a:r>
          </a:p>
          <a:p>
            <a:pPr lvl="1"/>
            <a:r>
              <a:rPr lang="en-US" dirty="0" smtClean="0"/>
              <a:t>xUnit</a:t>
            </a:r>
          </a:p>
          <a:p>
            <a:pPr lvl="1"/>
            <a:r>
              <a:rPr lang="en-US" dirty="0" err="1" smtClean="0"/>
              <a:t>nUnit</a:t>
            </a:r>
            <a:endParaRPr lang="en-US" dirty="0" smtClean="0"/>
          </a:p>
          <a:p>
            <a:pPr lvl="1"/>
            <a:r>
              <a:rPr lang="en-US" dirty="0" err="1" smtClean="0"/>
              <a:t>MbUnit</a:t>
            </a:r>
            <a:endParaRPr lang="en-US" dirty="0" smtClean="0"/>
          </a:p>
          <a:p>
            <a:r>
              <a:rPr lang="en-US" dirty="0" smtClean="0"/>
              <a:t>VS Test Runner or 3</a:t>
            </a:r>
            <a:r>
              <a:rPr lang="en-US" baseline="30000" dirty="0" smtClean="0"/>
              <a:t>rd</a:t>
            </a:r>
            <a:r>
              <a:rPr lang="en-US" dirty="0" smtClean="0"/>
              <a:t> party</a:t>
            </a:r>
          </a:p>
        </p:txBody>
      </p:sp>
    </p:spTree>
    <p:extLst>
      <p:ext uri="{BB962C8B-B14F-4D97-AF65-F5344CB8AC3E}">
        <p14:creationId xmlns:p14="http://schemas.microsoft.com/office/powerpoint/2010/main" val="34693759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&amp; Deployment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9327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Bundling &amp; Minification</a:t>
            </a:r>
          </a:p>
          <a:p>
            <a:r>
              <a:rPr lang="en-US" dirty="0" smtClean="0"/>
              <a:t>Gulp, Bower, </a:t>
            </a:r>
            <a:r>
              <a:rPr lang="en-US" dirty="0" err="1" smtClean="0"/>
              <a:t>etc</a:t>
            </a:r>
            <a:r>
              <a:rPr lang="en-US" dirty="0" smtClean="0"/>
              <a:t>…</a:t>
            </a:r>
          </a:p>
          <a:p>
            <a:r>
              <a:rPr lang="en-US" dirty="0" err="1" smtClean="0"/>
              <a:t>Json</a:t>
            </a:r>
            <a:r>
              <a:rPr lang="en-US" dirty="0"/>
              <a:t> </a:t>
            </a:r>
            <a:r>
              <a:rPr lang="en-US" dirty="0" smtClean="0"/>
              <a:t>configuration for cross platform</a:t>
            </a:r>
          </a:p>
        </p:txBody>
      </p:sp>
    </p:spTree>
    <p:extLst>
      <p:ext uri="{BB962C8B-B14F-4D97-AF65-F5344CB8AC3E}">
        <p14:creationId xmlns:p14="http://schemas.microsoft.com/office/powerpoint/2010/main" val="33374819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986" y="1825625"/>
            <a:ext cx="10515600" cy="4351338"/>
          </a:xfrm>
        </p:spPr>
        <p:txBody>
          <a:bodyPr/>
          <a:lstStyle/>
          <a:p>
            <a:r>
              <a:rPr lang="en-US" dirty="0" smtClean="0"/>
              <a:t>Publish</a:t>
            </a:r>
          </a:p>
          <a:p>
            <a:pPr lvl="1"/>
            <a:r>
              <a:rPr lang="en-US" dirty="0" smtClean="0"/>
              <a:t>Azure</a:t>
            </a:r>
          </a:p>
          <a:p>
            <a:pPr lvl="1"/>
            <a:r>
              <a:rPr lang="en-US" dirty="0" smtClean="0"/>
              <a:t>Host</a:t>
            </a:r>
          </a:p>
          <a:p>
            <a:r>
              <a:rPr lang="en-US" dirty="0" smtClean="0"/>
              <a:t>FTP</a:t>
            </a:r>
          </a:p>
          <a:p>
            <a:r>
              <a:rPr lang="en-US" dirty="0" smtClean="0"/>
              <a:t>CI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228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</a:t>
            </a:r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1214867" y="2582862"/>
            <a:ext cx="3966733" cy="1117557"/>
          </a:xfrm>
          <a:prstGeom prst="rect">
            <a:avLst/>
          </a:prstGeom>
          <a:solidFill>
            <a:srgbClr val="0078D7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96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ASP.NET 4.6</a:t>
            </a:r>
          </a:p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96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(</a:t>
            </a:r>
            <a:r>
              <a:rPr lang="en-US" sz="1961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System.Web</a:t>
            </a:r>
            <a:r>
              <a:rPr lang="en-US" sz="196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)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2592066" y="1746504"/>
            <a:ext cx="1238254" cy="777240"/>
          </a:xfrm>
          <a:prstGeom prst="rect">
            <a:avLst/>
          </a:prstGeom>
          <a:solidFill>
            <a:srgbClr val="00BCF2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96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MVC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901440" y="1746504"/>
            <a:ext cx="1280160" cy="777240"/>
          </a:xfrm>
          <a:prstGeom prst="rect">
            <a:avLst/>
          </a:prstGeom>
          <a:solidFill>
            <a:srgbClr val="00BCF2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96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Web API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1216152" y="1746504"/>
            <a:ext cx="1304794" cy="777240"/>
          </a:xfrm>
          <a:prstGeom prst="rect">
            <a:avLst/>
          </a:prstGeom>
          <a:solidFill>
            <a:srgbClr val="00BCF2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96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Web</a:t>
            </a:r>
          </a:p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96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Forms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6478259" y="3759537"/>
            <a:ext cx="4643210" cy="2390317"/>
          </a:xfrm>
          <a:prstGeom prst="rect">
            <a:avLst/>
          </a:prstGeom>
          <a:solidFill>
            <a:srgbClr val="5C2D91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731210" tIns="274204" rIns="89600" bIns="89604" numCol="1" rtlCol="0" anchor="t" anchorCtr="0" compatLnSpc="1">
            <a:prstTxWarp prst="textNoShape">
              <a:avLst/>
            </a:prstTxWarp>
          </a:bodyPr>
          <a:lstStyle/>
          <a:p>
            <a:pPr defTabSz="913688">
              <a:defRPr/>
            </a:pPr>
            <a:endParaRPr lang="en-US" sz="2800" kern="0" dirty="0">
              <a:gradFill>
                <a:gsLst>
                  <a:gs pos="14679">
                    <a:srgbClr val="FFFFFF"/>
                  </a:gs>
                  <a:gs pos="38000">
                    <a:srgbClr val="FFFFFF"/>
                  </a:gs>
                </a:gsLst>
                <a:lin ang="5400000" scaled="1"/>
              </a:gradFill>
              <a:latin typeface="Segoe UI Light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214867" y="3759537"/>
            <a:ext cx="5197656" cy="2390316"/>
          </a:xfrm>
          <a:prstGeom prst="rect">
            <a:avLst/>
          </a:prstGeom>
          <a:solidFill>
            <a:srgbClr val="5C2D91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731210" tIns="274204" rIns="89600" bIns="89604" numCol="1" rtlCol="0" anchor="t" anchorCtr="0" compatLnSpc="1">
            <a:prstTxWarp prst="textNoShape">
              <a:avLst/>
            </a:prstTxWarp>
          </a:bodyPr>
          <a:lstStyle/>
          <a:p>
            <a:pPr defTabSz="913688">
              <a:defRPr/>
            </a:pPr>
            <a:r>
              <a:rPr lang="en-US" sz="2800" kern="0" dirty="0">
                <a:gradFill>
                  <a:gsLst>
                    <a:gs pos="14679">
                      <a:srgbClr val="FFFFFF"/>
                    </a:gs>
                    <a:gs pos="38000">
                      <a:srgbClr val="FFFFFF"/>
                    </a:gs>
                  </a:gsLst>
                  <a:lin ang="5400000" scaled="1"/>
                </a:gradFill>
                <a:latin typeface="Segoe UI Light"/>
              </a:rPr>
              <a:t> 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80603" y="4269080"/>
            <a:ext cx="5173526" cy="531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990">
              <a:defRPr/>
            </a:pPr>
            <a:r>
              <a:rPr lang="en-US" sz="2800" b="1" dirty="0">
                <a:solidFill>
                  <a:srgbClr val="FFFF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.NET Framework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592653" y="4280755"/>
            <a:ext cx="4424508" cy="531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990">
              <a:defRPr/>
            </a:pPr>
            <a:r>
              <a:rPr lang="en-US" sz="2800" b="1" dirty="0">
                <a:solidFill>
                  <a:srgbClr val="FFFF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.NET </a:t>
            </a:r>
            <a:r>
              <a:rPr lang="en-US" sz="2800" dirty="0">
                <a:solidFill>
                  <a:srgbClr val="FFFF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Core</a:t>
            </a:r>
            <a:r>
              <a:rPr lang="en-US" sz="2800" b="1" dirty="0">
                <a:solidFill>
                  <a:srgbClr val="FFFF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289" y="5444011"/>
            <a:ext cx="382157" cy="449931"/>
          </a:xfrm>
          <a:prstGeom prst="rect">
            <a:avLst/>
          </a:prstGeom>
        </p:spPr>
      </p:pic>
      <p:pic>
        <p:nvPicPr>
          <p:cNvPr id="16" name="Picture 2" descr="http://files.softicons.com/download/system-icons/windows-8-metro-icons-by-dakirby309/png/512x512/Folders%20&amp;%20OS/Linu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4949" y="5440421"/>
            <a:ext cx="510157" cy="500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C:\temp\WinAzure_rgb_Wht_S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" t="15460" r="80628" b="15496"/>
          <a:stretch/>
        </p:blipFill>
        <p:spPr bwMode="auto">
          <a:xfrm>
            <a:off x="7304080" y="5400278"/>
            <a:ext cx="546044" cy="554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C:\temp\WinAzure_rgb_Wht_S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" t="15460" r="80628" b="15496"/>
          <a:stretch/>
        </p:blipFill>
        <p:spPr bwMode="auto">
          <a:xfrm>
            <a:off x="3779501" y="5400278"/>
            <a:ext cx="546044" cy="554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/>
          <p:cNvSpPr/>
          <p:nvPr/>
        </p:nvSpPr>
        <p:spPr>
          <a:xfrm>
            <a:off x="1602661" y="4777266"/>
            <a:ext cx="4817610" cy="584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3736">
              <a:defRPr/>
            </a:pPr>
            <a:r>
              <a:rPr lang="en-US" sz="1567" i="1" kern="0" dirty="0">
                <a:solidFill>
                  <a:srgbClr val="FFFFFF"/>
                </a:solidFill>
                <a:latin typeface="Segoe UI"/>
              </a:rPr>
              <a:t>Full .NET Framework for any scenario and </a:t>
            </a:r>
          </a:p>
          <a:p>
            <a:pPr algn="ctr" defTabSz="913736">
              <a:defRPr/>
            </a:pPr>
            <a:r>
              <a:rPr lang="en-US" sz="1567" i="1" kern="0" dirty="0">
                <a:solidFill>
                  <a:srgbClr val="FFFFFF"/>
                </a:solidFill>
                <a:latin typeface="Segoe UI"/>
              </a:rPr>
              <a:t>library support on Windows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672974" y="4726053"/>
            <a:ext cx="4276112" cy="584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3736">
              <a:defRPr/>
            </a:pPr>
            <a:r>
              <a:rPr lang="en-US" sz="1567" i="1" kern="0" dirty="0">
                <a:solidFill>
                  <a:srgbClr val="FFFFFF"/>
                </a:solidFill>
                <a:latin typeface="Segoe UI"/>
              </a:rPr>
              <a:t>Modular libraries &amp; runtime optimized for server and cloud workloads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5252720" y="1744662"/>
            <a:ext cx="5868748" cy="772857"/>
          </a:xfrm>
          <a:prstGeom prst="rect">
            <a:avLst/>
          </a:prstGeom>
          <a:solidFill>
            <a:srgbClr val="FFB9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96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ASP.NET Core MVC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5252720" y="2582861"/>
            <a:ext cx="5868748" cy="1117558"/>
          </a:xfrm>
          <a:prstGeom prst="rect">
            <a:avLst/>
          </a:prstGeom>
          <a:solidFill>
            <a:srgbClr val="D83B0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96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ASP.NET Core 1.0</a:t>
            </a:r>
          </a:p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96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(</a:t>
            </a:r>
            <a:r>
              <a:rPr lang="en-US" sz="1961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Microsoft.AspNetCore</a:t>
            </a:r>
            <a:r>
              <a:rPr lang="en-US" sz="196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7944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NuGet packages</a:t>
            </a:r>
          </a:p>
          <a:p>
            <a:r>
              <a:rPr lang="en-US" dirty="0" err="1" smtClean="0"/>
              <a:t>Fx</a:t>
            </a:r>
            <a:r>
              <a:rPr lang="en-US" dirty="0" smtClean="0"/>
              <a:t> compilation</a:t>
            </a:r>
          </a:p>
          <a:p>
            <a:r>
              <a:rPr lang="en-US" dirty="0" smtClean="0"/>
              <a:t>Middleware</a:t>
            </a:r>
          </a:p>
          <a:p>
            <a:r>
              <a:rPr lang="en-US" dirty="0" smtClean="0"/>
              <a:t>Startup</a:t>
            </a:r>
          </a:p>
          <a:p>
            <a:pPr lvl="1"/>
            <a:r>
              <a:rPr lang="en-US" dirty="0" smtClean="0"/>
              <a:t>Main</a:t>
            </a:r>
          </a:p>
          <a:p>
            <a:pPr lvl="1"/>
            <a:r>
              <a:rPr lang="en-US" dirty="0" smtClean="0"/>
              <a:t>Configure</a:t>
            </a:r>
          </a:p>
          <a:p>
            <a:pPr lvl="1"/>
            <a:r>
              <a:rPr lang="en-US" dirty="0" err="1" smtClean="0"/>
              <a:t>ConfigureServices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14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Middleware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1919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Middleware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Routing</a:t>
            </a:r>
          </a:p>
          <a:p>
            <a:r>
              <a:rPr lang="en-US" dirty="0" smtClean="0"/>
              <a:t>Logging</a:t>
            </a:r>
          </a:p>
          <a:p>
            <a:r>
              <a:rPr lang="en-US" dirty="0" smtClean="0"/>
              <a:t>MVC</a:t>
            </a:r>
          </a:p>
          <a:p>
            <a:r>
              <a:rPr lang="en-US" dirty="0" smtClean="0"/>
              <a:t>Custom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583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1582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POCOs</a:t>
            </a:r>
          </a:p>
          <a:p>
            <a:r>
              <a:rPr lang="en-US" dirty="0" smtClean="0"/>
              <a:t>Entity Framework Core</a:t>
            </a:r>
          </a:p>
          <a:p>
            <a:r>
              <a:rPr lang="en-US" dirty="0" smtClean="0"/>
              <a:t>Validation Attributes</a:t>
            </a:r>
          </a:p>
          <a:p>
            <a:r>
              <a:rPr lang="en-US" dirty="0" err="1" smtClean="0"/>
              <a:t>IValidatableObject</a:t>
            </a:r>
            <a:r>
              <a:rPr lang="en-US" dirty="0" smtClean="0"/>
              <a:t> / inherit from </a:t>
            </a:r>
            <a:r>
              <a:rPr lang="en-US" dirty="0" err="1" smtClean="0"/>
              <a:t>ValidationAttribute</a:t>
            </a:r>
            <a:endParaRPr lang="en-US" dirty="0" smtClean="0"/>
          </a:p>
          <a:p>
            <a:r>
              <a:rPr lang="en-US" dirty="0" err="1" smtClean="0"/>
              <a:t>ModelState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075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3022</TotalTime>
  <Words>1054</Words>
  <Application>Microsoft Office PowerPoint</Application>
  <PresentationFormat>Widescreen</PresentationFormat>
  <Paragraphs>271</Paragraphs>
  <Slides>33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Arial</vt:lpstr>
      <vt:lpstr>Calibri</vt:lpstr>
      <vt:lpstr>Calibri Light</vt:lpstr>
      <vt:lpstr>Consolas</vt:lpstr>
      <vt:lpstr>Segoe UI</vt:lpstr>
      <vt:lpstr>Segoe UI Light</vt:lpstr>
      <vt:lpstr>Segoe UI Semibold</vt:lpstr>
      <vt:lpstr>segoe-ui_semibold</vt:lpstr>
      <vt:lpstr>Office Theme</vt:lpstr>
      <vt:lpstr>Build Data Driven Apps with ASP.NET Core </vt:lpstr>
      <vt:lpstr>What is ASP.NET Core?</vt:lpstr>
      <vt:lpstr>What is ASP.NET Core</vt:lpstr>
      <vt:lpstr>ASP.NET Core Architecture</vt:lpstr>
      <vt:lpstr>Getting Started</vt:lpstr>
      <vt:lpstr>Middleware</vt:lpstr>
      <vt:lpstr>Middleware</vt:lpstr>
      <vt:lpstr>Models</vt:lpstr>
      <vt:lpstr>Models</vt:lpstr>
      <vt:lpstr>Model Binding</vt:lpstr>
      <vt:lpstr>EF Core</vt:lpstr>
      <vt:lpstr>Entity Framework Core</vt:lpstr>
      <vt:lpstr>Repositories</vt:lpstr>
      <vt:lpstr>Controllers</vt:lpstr>
      <vt:lpstr>Controllers</vt:lpstr>
      <vt:lpstr>Controllers</vt:lpstr>
      <vt:lpstr>Routing</vt:lpstr>
      <vt:lpstr>Routing</vt:lpstr>
      <vt:lpstr>Views</vt:lpstr>
      <vt:lpstr>Views</vt:lpstr>
      <vt:lpstr>Tag Helpers</vt:lpstr>
      <vt:lpstr>Tag Helpers vs HTML Helpers</vt:lpstr>
      <vt:lpstr>Tag Helpers vs Web Server Controls</vt:lpstr>
      <vt:lpstr>Authoring Tag helpers</vt:lpstr>
      <vt:lpstr>Authoring Tag Helpers</vt:lpstr>
      <vt:lpstr>Authoring Tag Helpers</vt:lpstr>
      <vt:lpstr>Client Side Dev</vt:lpstr>
      <vt:lpstr>Advanced ASP.NET</vt:lpstr>
      <vt:lpstr>DI</vt:lpstr>
      <vt:lpstr>Unit Testing</vt:lpstr>
      <vt:lpstr>Tools &amp; Deployment</vt:lpstr>
      <vt:lpstr>Tools</vt:lpstr>
      <vt:lpstr>Deployment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Rachel Appel</dc:creator>
  <cp:lastModifiedBy>Rachel Appel</cp:lastModifiedBy>
  <cp:revision>59</cp:revision>
  <dcterms:created xsi:type="dcterms:W3CDTF">2016-04-24T23:56:39Z</dcterms:created>
  <dcterms:modified xsi:type="dcterms:W3CDTF">2017-03-19T15:37:03Z</dcterms:modified>
</cp:coreProperties>
</file>