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9"/>
  </p:notesMasterIdLst>
  <p:sldIdLst>
    <p:sldId id="276" r:id="rId2"/>
    <p:sldId id="257" r:id="rId3"/>
    <p:sldId id="277" r:id="rId4"/>
    <p:sldId id="305" r:id="rId5"/>
    <p:sldId id="306" r:id="rId6"/>
    <p:sldId id="336" r:id="rId7"/>
    <p:sldId id="340" r:id="rId8"/>
    <p:sldId id="338" r:id="rId9"/>
    <p:sldId id="339" r:id="rId10"/>
    <p:sldId id="314" r:id="rId11"/>
    <p:sldId id="304" r:id="rId12"/>
    <p:sldId id="312" r:id="rId13"/>
    <p:sldId id="273" r:id="rId14"/>
    <p:sldId id="294" r:id="rId15"/>
    <p:sldId id="313" r:id="rId16"/>
    <p:sldId id="318" r:id="rId17"/>
    <p:sldId id="262" r:id="rId18"/>
    <p:sldId id="302" r:id="rId19"/>
    <p:sldId id="317" r:id="rId20"/>
    <p:sldId id="315" r:id="rId21"/>
    <p:sldId id="316" r:id="rId22"/>
    <p:sldId id="334" r:id="rId23"/>
    <p:sldId id="333" r:id="rId24"/>
    <p:sldId id="310" r:id="rId25"/>
    <p:sldId id="311" r:id="rId26"/>
    <p:sldId id="280" r:id="rId27"/>
    <p:sldId id="266" r:id="rId28"/>
    <p:sldId id="267" r:id="rId29"/>
    <p:sldId id="263" r:id="rId30"/>
    <p:sldId id="264" r:id="rId31"/>
    <p:sldId id="265" r:id="rId32"/>
    <p:sldId id="278" r:id="rId33"/>
    <p:sldId id="289" r:id="rId34"/>
    <p:sldId id="279" r:id="rId35"/>
    <p:sldId id="283" r:id="rId36"/>
    <p:sldId id="296" r:id="rId37"/>
    <p:sldId id="300" r:id="rId38"/>
    <p:sldId id="275" r:id="rId39"/>
    <p:sldId id="281" r:id="rId40"/>
    <p:sldId id="298" r:id="rId41"/>
    <p:sldId id="299" r:id="rId42"/>
    <p:sldId id="286" r:id="rId43"/>
    <p:sldId id="337" r:id="rId44"/>
    <p:sldId id="287" r:id="rId45"/>
    <p:sldId id="319" r:id="rId46"/>
    <p:sldId id="301" r:id="rId47"/>
    <p:sldId id="320" r:id="rId48"/>
    <p:sldId id="303" r:id="rId49"/>
    <p:sldId id="328" r:id="rId50"/>
    <p:sldId id="329" r:id="rId51"/>
    <p:sldId id="331" r:id="rId52"/>
    <p:sldId id="335" r:id="rId53"/>
    <p:sldId id="290" r:id="rId54"/>
    <p:sldId id="261" r:id="rId55"/>
    <p:sldId id="322" r:id="rId56"/>
    <p:sldId id="321" r:id="rId57"/>
    <p:sldId id="269" r:id="rId58"/>
    <p:sldId id="325" r:id="rId59"/>
    <p:sldId id="272" r:id="rId60"/>
    <p:sldId id="324" r:id="rId61"/>
    <p:sldId id="323" r:id="rId62"/>
    <p:sldId id="270" r:id="rId63"/>
    <p:sldId id="291" r:id="rId64"/>
    <p:sldId id="271" r:id="rId65"/>
    <p:sldId id="330" r:id="rId66"/>
    <p:sldId id="327" r:id="rId67"/>
    <p:sldId id="33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84889" autoAdjust="0"/>
  </p:normalViewPr>
  <p:slideViewPr>
    <p:cSldViewPr snapToGrid="0">
      <p:cViewPr varScale="1">
        <p:scale>
          <a:sx n="81" d="100"/>
          <a:sy n="81" d="100"/>
        </p:scale>
        <p:origin x="4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D136E-F079-459E-A96C-20AE3C48EEE0}"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C434D-6143-4194-B0AA-2AD41BF8F225}" type="slidenum">
              <a:rPr lang="en-US" smtClean="0"/>
              <a:t>‹#›</a:t>
            </a:fld>
            <a:endParaRPr lang="en-US"/>
          </a:p>
        </p:txBody>
      </p:sp>
    </p:spTree>
    <p:extLst>
      <p:ext uri="{BB962C8B-B14F-4D97-AF65-F5344CB8AC3E}">
        <p14:creationId xmlns:p14="http://schemas.microsoft.com/office/powerpoint/2010/main" val="366616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matskas.com/typescript-and-vs-cod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typescriptlang.org/docs/handbook/triple-slash-directives.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typescriptlang.org/docs/handbook/tsconfig-json.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typescriptlang.org/docs/handbook/modules.html#export"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www.typescriptlang.org/docs/handbook/modules.html#impor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1</a:t>
            </a:fld>
            <a:endParaRPr lang="en-US"/>
          </a:p>
        </p:txBody>
      </p:sp>
    </p:spTree>
    <p:extLst>
      <p:ext uri="{BB962C8B-B14F-4D97-AF65-F5344CB8AC3E}">
        <p14:creationId xmlns:p14="http://schemas.microsoft.com/office/powerpoint/2010/main" val="4217304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7335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https://code.visualstudio.com/Docs/languages/typescript#_transpiling-typescript-into-javascript</a:t>
            </a:r>
          </a:p>
          <a:p>
            <a:endParaRPr lang="en-US" dirty="0"/>
          </a:p>
          <a:p>
            <a:r>
              <a:rPr lang="en-US" dirty="0"/>
              <a:t>a </a:t>
            </a:r>
            <a:r>
              <a:rPr lang="en-US" dirty="0" err="1"/>
              <a:t>transpiler</a:t>
            </a:r>
            <a:r>
              <a:rPr lang="en-US" dirty="0"/>
              <a:t> is a source to source compiler</a:t>
            </a:r>
          </a:p>
        </p:txBody>
      </p:sp>
      <p:sp>
        <p:nvSpPr>
          <p:cNvPr id="4" name="Slide Number Placeholder 3"/>
          <p:cNvSpPr>
            <a:spLocks noGrp="1"/>
          </p:cNvSpPr>
          <p:nvPr>
            <p:ph type="sldNum" sz="quarter" idx="10"/>
          </p:nvPr>
        </p:nvSpPr>
        <p:spPr/>
        <p:txBody>
          <a:bodyPr/>
          <a:lstStyle/>
          <a:p>
            <a:fld id="{161C434D-6143-4194-B0AA-2AD41BF8F225}" type="slidenum">
              <a:rPr lang="en-US" smtClean="0"/>
              <a:t>17</a:t>
            </a:fld>
            <a:endParaRPr lang="en-US"/>
          </a:p>
        </p:txBody>
      </p:sp>
    </p:spTree>
    <p:extLst>
      <p:ext uri="{BB962C8B-B14F-4D97-AF65-F5344CB8AC3E}">
        <p14:creationId xmlns:p14="http://schemas.microsoft.com/office/powerpoint/2010/main" val="233132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18</a:t>
            </a:fld>
            <a:endParaRPr lang="en-US"/>
          </a:p>
        </p:txBody>
      </p:sp>
    </p:spTree>
    <p:extLst>
      <p:ext uri="{BB962C8B-B14F-4D97-AF65-F5344CB8AC3E}">
        <p14:creationId xmlns:p14="http://schemas.microsoft.com/office/powerpoint/2010/main" val="119857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04606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48663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3672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27</a:t>
            </a:fld>
            <a:endParaRPr lang="en-US"/>
          </a:p>
        </p:txBody>
      </p:sp>
    </p:spTree>
    <p:extLst>
      <p:ext uri="{BB962C8B-B14F-4D97-AF65-F5344CB8AC3E}">
        <p14:creationId xmlns:p14="http://schemas.microsoft.com/office/powerpoint/2010/main" val="319155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https://cmatskas.com/typescript-and-vs-code/</a:t>
            </a:r>
            <a:r>
              <a:rPr lang="en-US" dirty="0"/>
              <a:t> </a:t>
            </a:r>
          </a:p>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28</a:t>
            </a:fld>
            <a:endParaRPr lang="en-US"/>
          </a:p>
        </p:txBody>
      </p:sp>
    </p:spTree>
    <p:extLst>
      <p:ext uri="{BB962C8B-B14F-4D97-AF65-F5344CB8AC3E}">
        <p14:creationId xmlns:p14="http://schemas.microsoft.com/office/powerpoint/2010/main" val="201099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We recommend that you use explicit projects over file scope projects. Since explicit projects list the files belonging to a project language, features like </a:t>
            </a:r>
            <a:r>
              <a:rPr lang="en-US" dirty="0"/>
              <a:t>Find All References</a:t>
            </a:r>
            <a:r>
              <a:rPr lang="en-US" sz="1200" b="0" i="0" kern="1200" dirty="0">
                <a:solidFill>
                  <a:schemeClr val="tx1"/>
                </a:solidFill>
                <a:effectLst/>
                <a:latin typeface="+mn-lt"/>
                <a:ea typeface="+mn-ea"/>
                <a:cs typeface="+mn-cs"/>
              </a:rPr>
              <a:t>Shift+F12 consider the project scope and not the file scope only.</a:t>
            </a:r>
            <a:endParaRPr lang="en-US" dirty="0"/>
          </a:p>
          <a:p>
            <a:endParaRPr lang="en-US" dirty="0"/>
          </a:p>
          <a:p>
            <a:r>
              <a:rPr lang="en-US" dirty="0"/>
              <a:t>https://code.visualstudio.com/Docs/languages/typescript</a:t>
            </a:r>
          </a:p>
          <a:p>
            <a:endParaRPr lang="en-US" dirty="0"/>
          </a:p>
          <a:p>
            <a:r>
              <a:rPr lang="en-US" sz="1200" b="1" i="0" kern="1200" dirty="0">
                <a:solidFill>
                  <a:schemeClr val="tx1"/>
                </a:solidFill>
                <a:effectLst/>
                <a:latin typeface="+mn-lt"/>
                <a:ea typeface="+mn-ea"/>
                <a:cs typeface="+mn-cs"/>
              </a:rPr>
              <a:t>File Scope</a:t>
            </a:r>
            <a:r>
              <a:rPr lang="en-US" sz="1200" b="0" i="0" kern="1200" dirty="0">
                <a:solidFill>
                  <a:schemeClr val="tx1"/>
                </a:solidFill>
                <a:effectLst/>
                <a:latin typeface="+mn-lt"/>
                <a:ea typeface="+mn-ea"/>
                <a:cs typeface="+mn-cs"/>
              </a:rPr>
              <a:t>: in this mode TypeScript files opened in Visual Studio Code are treated as independent units. As long as a file </a:t>
            </a:r>
            <a:r>
              <a:rPr lang="en-US" sz="1200" b="0" i="0" kern="1200" dirty="0" err="1">
                <a:solidFill>
                  <a:schemeClr val="tx1"/>
                </a:solidFill>
                <a:effectLst/>
                <a:latin typeface="+mn-lt"/>
                <a:ea typeface="+mn-ea"/>
                <a:cs typeface="+mn-cs"/>
              </a:rPr>
              <a:t>a.ts</a:t>
            </a:r>
            <a:r>
              <a:rPr lang="en-US" sz="1200" b="0" i="0" kern="1200" dirty="0">
                <a:solidFill>
                  <a:schemeClr val="tx1"/>
                </a:solidFill>
                <a:effectLst/>
                <a:latin typeface="+mn-lt"/>
                <a:ea typeface="+mn-ea"/>
                <a:cs typeface="+mn-cs"/>
              </a:rPr>
              <a:t> doesn't reference a file </a:t>
            </a:r>
            <a:r>
              <a:rPr lang="en-US" sz="1200" b="0" i="0" kern="1200" dirty="0" err="1">
                <a:solidFill>
                  <a:schemeClr val="tx1"/>
                </a:solidFill>
                <a:effectLst/>
                <a:latin typeface="+mn-lt"/>
                <a:ea typeface="+mn-ea"/>
                <a:cs typeface="+mn-cs"/>
              </a:rPr>
              <a:t>b.ts</a:t>
            </a:r>
            <a:r>
              <a:rPr lang="en-US" sz="1200" b="0" i="0" kern="1200" dirty="0">
                <a:solidFill>
                  <a:schemeClr val="tx1"/>
                </a:solidFill>
                <a:effectLst/>
                <a:latin typeface="+mn-lt"/>
                <a:ea typeface="+mn-ea"/>
                <a:cs typeface="+mn-cs"/>
              </a:rPr>
              <a:t> explicitly (either using </a:t>
            </a:r>
            <a:r>
              <a:rPr lang="en-US" sz="1200" b="0" i="0" u="none" strike="noStrike" kern="1200" dirty="0">
                <a:solidFill>
                  <a:schemeClr val="tx1"/>
                </a:solidFill>
                <a:effectLst/>
                <a:latin typeface="+mn-lt"/>
                <a:ea typeface="+mn-ea"/>
                <a:cs typeface="+mn-cs"/>
                <a:hlinkClick r:id="rId3"/>
              </a:rPr>
              <a:t>/// reference directives</a:t>
            </a:r>
            <a:r>
              <a:rPr lang="en-US" sz="1200" b="0" i="0" kern="1200" dirty="0">
                <a:solidFill>
                  <a:schemeClr val="tx1"/>
                </a:solidFill>
                <a:effectLst/>
                <a:latin typeface="+mn-lt"/>
                <a:ea typeface="+mn-ea"/>
                <a:cs typeface="+mn-cs"/>
              </a:rPr>
              <a:t> or external modules) there is no common project context between the two files.</a:t>
            </a:r>
          </a:p>
          <a:p>
            <a:r>
              <a:rPr lang="en-US" sz="1200" b="1" i="0" kern="1200" dirty="0">
                <a:solidFill>
                  <a:schemeClr val="tx1"/>
                </a:solidFill>
                <a:effectLst/>
                <a:latin typeface="+mn-lt"/>
                <a:ea typeface="+mn-ea"/>
                <a:cs typeface="+mn-cs"/>
              </a:rPr>
              <a:t>Explicit Project</a:t>
            </a:r>
            <a:r>
              <a:rPr lang="en-US" sz="1200" b="0" i="0" kern="1200" dirty="0">
                <a:solidFill>
                  <a:schemeClr val="tx1"/>
                </a:solidFill>
                <a:effectLst/>
                <a:latin typeface="+mn-lt"/>
                <a:ea typeface="+mn-ea"/>
                <a:cs typeface="+mn-cs"/>
              </a:rPr>
              <a:t>: a TypeScript project is defined via a </a:t>
            </a:r>
            <a:r>
              <a:rPr lang="en-US" sz="1200" b="0" i="0" kern="1200" dirty="0" err="1">
                <a:solidFill>
                  <a:schemeClr val="tx1"/>
                </a:solidFill>
                <a:effectLst/>
                <a:latin typeface="+mn-lt"/>
                <a:ea typeface="+mn-ea"/>
                <a:cs typeface="+mn-cs"/>
              </a:rPr>
              <a:t>tsconfig.json</a:t>
            </a:r>
            <a:r>
              <a:rPr lang="en-US" sz="1200" b="0" i="0" kern="1200" dirty="0">
                <a:solidFill>
                  <a:schemeClr val="tx1"/>
                </a:solidFill>
                <a:effectLst/>
                <a:latin typeface="+mn-lt"/>
                <a:ea typeface="+mn-ea"/>
                <a:cs typeface="+mn-cs"/>
              </a:rPr>
              <a:t> file. The presence of such a file in a directory indicates that the directory is the root of a TypeScript project. The file itself lists the files belonging to the project as well as compiler options. Details about the </a:t>
            </a:r>
            <a:r>
              <a:rPr lang="en-US" sz="1200" b="0" i="0" kern="1200" dirty="0" err="1">
                <a:solidFill>
                  <a:schemeClr val="tx1"/>
                </a:solidFill>
                <a:effectLst/>
                <a:latin typeface="+mn-lt"/>
                <a:ea typeface="+mn-ea"/>
                <a:cs typeface="+mn-cs"/>
              </a:rPr>
              <a:t>tsconfig.json</a:t>
            </a:r>
            <a:r>
              <a:rPr lang="en-US" sz="1200" b="0" i="0" kern="1200" dirty="0">
                <a:solidFill>
                  <a:schemeClr val="tx1"/>
                </a:solidFill>
                <a:effectLst/>
                <a:latin typeface="+mn-lt"/>
                <a:ea typeface="+mn-ea"/>
                <a:cs typeface="+mn-cs"/>
              </a:rPr>
              <a:t> file can be found </a:t>
            </a:r>
            <a:r>
              <a:rPr lang="en-US" sz="1200" b="0" i="0" u="none" strike="noStrike" kern="1200" dirty="0">
                <a:solidFill>
                  <a:schemeClr val="tx1"/>
                </a:solidFill>
                <a:effectLst/>
                <a:latin typeface="+mn-lt"/>
                <a:ea typeface="+mn-ea"/>
                <a:cs typeface="+mn-cs"/>
                <a:hlinkClick r:id="rId4"/>
              </a:rPr>
              <a:t>here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29</a:t>
            </a:fld>
            <a:endParaRPr lang="en-US"/>
          </a:p>
        </p:txBody>
      </p:sp>
    </p:spTree>
    <p:extLst>
      <p:ext uri="{BB962C8B-B14F-4D97-AF65-F5344CB8AC3E}">
        <p14:creationId xmlns:p14="http://schemas.microsoft.com/office/powerpoint/2010/main" val="854853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30</a:t>
            </a:fld>
            <a:endParaRPr lang="en-US"/>
          </a:p>
        </p:txBody>
      </p:sp>
    </p:spTree>
    <p:extLst>
      <p:ext uri="{BB962C8B-B14F-4D97-AF65-F5344CB8AC3E}">
        <p14:creationId xmlns:p14="http://schemas.microsoft.com/office/powerpoint/2010/main" val="239087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2</a:t>
            </a:fld>
            <a:endParaRPr lang="en-US"/>
          </a:p>
        </p:txBody>
      </p:sp>
    </p:spTree>
    <p:extLst>
      <p:ext uri="{BB962C8B-B14F-4D97-AF65-F5344CB8AC3E}">
        <p14:creationId xmlns:p14="http://schemas.microsoft.com/office/powerpoint/2010/main" val="73397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31</a:t>
            </a:fld>
            <a:endParaRPr lang="en-US"/>
          </a:p>
        </p:txBody>
      </p:sp>
    </p:spTree>
    <p:extLst>
      <p:ext uri="{BB962C8B-B14F-4D97-AF65-F5344CB8AC3E}">
        <p14:creationId xmlns:p14="http://schemas.microsoft.com/office/powerpoint/2010/main" val="2253557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225315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932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primitive types are the Number, Boolean, String, Void, Null, and Undefined types along with user </a:t>
            </a:r>
          </a:p>
          <a:p>
            <a:r>
              <a:rPr lang="en-US" dirty="0"/>
              <a:t>defined </a:t>
            </a:r>
            <a:r>
              <a:rPr lang="en-US" dirty="0" err="1"/>
              <a:t>enum</a:t>
            </a:r>
            <a:r>
              <a:rPr lang="en-US" dirty="0"/>
              <a:t> types. The number, </a:t>
            </a:r>
            <a:r>
              <a:rPr lang="en-US" dirty="0" err="1"/>
              <a:t>boolean</a:t>
            </a:r>
            <a:r>
              <a:rPr lang="en-US" dirty="0"/>
              <a:t>, string, and void keywords reference the Number, Boolean, </a:t>
            </a:r>
          </a:p>
          <a:p>
            <a:r>
              <a:rPr lang="en-US" dirty="0"/>
              <a:t>String, and Void primitive types respectively. </a:t>
            </a:r>
            <a:r>
              <a:rPr lang="en-US" dirty="0">
                <a:solidFill>
                  <a:srgbClr val="FF0000"/>
                </a:solidFill>
              </a:rPr>
              <a:t>The Void type exists purely to indicate the absence of a </a:t>
            </a:r>
          </a:p>
          <a:p>
            <a:r>
              <a:rPr lang="en-US" dirty="0">
                <a:solidFill>
                  <a:srgbClr val="FF0000"/>
                </a:solidFill>
              </a:rPr>
              <a:t>value, such as in a function with no return value. </a:t>
            </a:r>
            <a:r>
              <a:rPr lang="en-US" dirty="0"/>
              <a:t>It is not possible to explicitly reference the Null and </a:t>
            </a:r>
          </a:p>
          <a:p>
            <a:r>
              <a:rPr lang="en-US" dirty="0"/>
              <a:t>Undefined types—only values of those types can be referenced, using the null and undefined literals.</a:t>
            </a:r>
          </a:p>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34</a:t>
            </a:fld>
            <a:endParaRPr lang="en-US"/>
          </a:p>
        </p:txBody>
      </p:sp>
    </p:spTree>
    <p:extLst>
      <p:ext uri="{BB962C8B-B14F-4D97-AF65-F5344CB8AC3E}">
        <p14:creationId xmlns:p14="http://schemas.microsoft.com/office/powerpoint/2010/main" val="3207934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35</a:t>
            </a:fld>
            <a:endParaRPr lang="en-US"/>
          </a:p>
        </p:txBody>
      </p:sp>
    </p:spTree>
    <p:extLst>
      <p:ext uri="{BB962C8B-B14F-4D97-AF65-F5344CB8AC3E}">
        <p14:creationId xmlns:p14="http://schemas.microsoft.com/office/powerpoint/2010/main" val="410874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36</a:t>
            </a:fld>
            <a:endParaRPr lang="en-US"/>
          </a:p>
        </p:txBody>
      </p:sp>
    </p:spTree>
    <p:extLst>
      <p:ext uri="{BB962C8B-B14F-4D97-AF65-F5344CB8AC3E}">
        <p14:creationId xmlns:p14="http://schemas.microsoft.com/office/powerpoint/2010/main" val="2921528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37</a:t>
            </a:fld>
            <a:endParaRPr lang="en-US"/>
          </a:p>
        </p:txBody>
      </p:sp>
    </p:spTree>
    <p:extLst>
      <p:ext uri="{BB962C8B-B14F-4D97-AF65-F5344CB8AC3E}">
        <p14:creationId xmlns:p14="http://schemas.microsoft.com/office/powerpoint/2010/main" val="2986891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38</a:t>
            </a:fld>
            <a:endParaRPr lang="en-US"/>
          </a:p>
        </p:txBody>
      </p:sp>
    </p:spTree>
    <p:extLst>
      <p:ext uri="{BB962C8B-B14F-4D97-AF65-F5344CB8AC3E}">
        <p14:creationId xmlns:p14="http://schemas.microsoft.com/office/powerpoint/2010/main" val="3632190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39</a:t>
            </a:fld>
            <a:endParaRPr lang="en-US"/>
          </a:p>
        </p:txBody>
      </p:sp>
    </p:spTree>
    <p:extLst>
      <p:ext uri="{BB962C8B-B14F-4D97-AF65-F5344CB8AC3E}">
        <p14:creationId xmlns:p14="http://schemas.microsoft.com/office/powerpoint/2010/main" val="121547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40</a:t>
            </a:fld>
            <a:endParaRPr lang="en-US"/>
          </a:p>
        </p:txBody>
      </p:sp>
    </p:spTree>
    <p:extLst>
      <p:ext uri="{BB962C8B-B14F-4D97-AF65-F5344CB8AC3E}">
        <p14:creationId xmlns:p14="http://schemas.microsoft.com/office/powerpoint/2010/main" val="3319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534462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41</a:t>
            </a:fld>
            <a:endParaRPr lang="en-US"/>
          </a:p>
        </p:txBody>
      </p:sp>
    </p:spTree>
    <p:extLst>
      <p:ext uri="{BB962C8B-B14F-4D97-AF65-F5344CB8AC3E}">
        <p14:creationId xmlns:p14="http://schemas.microsoft.com/office/powerpoint/2010/main" val="18589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Function returning must not have unreachable end point </a:t>
            </a:r>
          </a:p>
          <a:p>
            <a:pPr marL="0" indent="0">
              <a:buNone/>
            </a:pPr>
            <a:endParaRPr lang="en-US" dirty="0"/>
          </a:p>
          <a:p>
            <a:pPr marL="0" indent="0">
              <a:buNone/>
            </a:pPr>
            <a:r>
              <a:rPr lang="en-US" dirty="0"/>
              <a:t>function error(message: string): </a:t>
            </a:r>
            <a:r>
              <a:rPr lang="en-US" dirty="0">
                <a:solidFill>
                  <a:schemeClr val="accent2"/>
                </a:solidFill>
              </a:rPr>
              <a:t>never</a:t>
            </a:r>
            <a:r>
              <a:rPr lang="en-US" dirty="0"/>
              <a:t> { </a:t>
            </a:r>
          </a:p>
          <a:p>
            <a:pPr marL="0" indent="0">
              <a:buNone/>
            </a:pPr>
            <a:r>
              <a:rPr lang="en-US" dirty="0"/>
              <a:t>      throw new Error(message); </a:t>
            </a:r>
          </a:p>
          <a:p>
            <a:pPr marL="0" indent="0">
              <a:buNone/>
            </a:pPr>
            <a:r>
              <a:rPr lang="en-US" dirty="0"/>
              <a:t>} // Inferred return type is never </a:t>
            </a:r>
          </a:p>
          <a:p>
            <a:pPr marL="0" indent="0">
              <a:buNone/>
            </a:pPr>
            <a:endParaRPr lang="en-US" dirty="0"/>
          </a:p>
          <a:p>
            <a:pPr marL="0" indent="0">
              <a:buNone/>
            </a:pPr>
            <a:r>
              <a:rPr lang="en-US" dirty="0"/>
              <a:t>function fail() { </a:t>
            </a:r>
          </a:p>
          <a:p>
            <a:pPr marL="0" indent="0">
              <a:buNone/>
            </a:pPr>
            <a:r>
              <a:rPr lang="en-US" dirty="0"/>
              <a:t>    return error("Something failed"); </a:t>
            </a:r>
          </a:p>
          <a:p>
            <a:pPr marL="0" indent="0">
              <a:buNone/>
            </a:pPr>
            <a:r>
              <a:rPr lang="en-US" dirty="0"/>
              <a:t>} </a:t>
            </a:r>
          </a:p>
          <a:p>
            <a:pPr marL="0" indent="0">
              <a:buNone/>
            </a:pPr>
            <a:endParaRPr lang="en-US" dirty="0"/>
          </a:p>
          <a:p>
            <a:pPr marL="0" indent="0">
              <a:buNone/>
            </a:pPr>
            <a:r>
              <a:rPr lang="en-US" dirty="0"/>
              <a:t>// Function returning never must have unreachable end point </a:t>
            </a:r>
          </a:p>
          <a:p>
            <a:pPr marL="0" indent="0">
              <a:buNone/>
            </a:pPr>
            <a:r>
              <a:rPr lang="en-US" dirty="0"/>
              <a:t>function </a:t>
            </a:r>
            <a:r>
              <a:rPr lang="en-US" dirty="0" err="1"/>
              <a:t>infiniteLoop</a:t>
            </a:r>
            <a:r>
              <a:rPr lang="en-US" dirty="0"/>
              <a:t>(): never { while (true) { } }</a:t>
            </a:r>
          </a:p>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42</a:t>
            </a:fld>
            <a:endParaRPr lang="en-US"/>
          </a:p>
        </p:txBody>
      </p:sp>
    </p:spTree>
    <p:extLst>
      <p:ext uri="{BB962C8B-B14F-4D97-AF65-F5344CB8AC3E}">
        <p14:creationId xmlns:p14="http://schemas.microsoft.com/office/powerpoint/2010/main" val="2593873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44</a:t>
            </a:fld>
            <a:endParaRPr lang="en-US"/>
          </a:p>
        </p:txBody>
      </p:sp>
    </p:spTree>
    <p:extLst>
      <p:ext uri="{BB962C8B-B14F-4D97-AF65-F5344CB8AC3E}">
        <p14:creationId xmlns:p14="http://schemas.microsoft.com/office/powerpoint/2010/main" val="2961072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aliases create a new name for a type. Type aliases are sometimes similar to interfaces, but can name primitives, unions, tuples, and any other types that you’d otherwise have to write by hand.</a:t>
            </a:r>
          </a:p>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46</a:t>
            </a:fld>
            <a:endParaRPr lang="en-US"/>
          </a:p>
        </p:txBody>
      </p:sp>
    </p:spTree>
    <p:extLst>
      <p:ext uri="{BB962C8B-B14F-4D97-AF65-F5344CB8AC3E}">
        <p14:creationId xmlns:p14="http://schemas.microsoft.com/office/powerpoint/2010/main" val="779432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Easing = "ease-in" | "ease-out" | "ease-in-out"; class </a:t>
            </a:r>
            <a:r>
              <a:rPr lang="en-US" dirty="0" err="1"/>
              <a:t>UIElement</a:t>
            </a:r>
            <a:r>
              <a:rPr lang="en-US" dirty="0"/>
              <a:t> { animate(dx: number, </a:t>
            </a:r>
            <a:r>
              <a:rPr lang="en-US" dirty="0" err="1"/>
              <a:t>dy</a:t>
            </a:r>
            <a:r>
              <a:rPr lang="en-US" dirty="0"/>
              <a:t>: number, easing: Easing) { if (easing === "ease-in") { // ... } else if (easing === "ease-out") { } else if (easing === "ease-in-out") { } else { // error! should not pass null or undefined. } } } let button = new </a:t>
            </a:r>
            <a:r>
              <a:rPr lang="en-US" dirty="0" err="1"/>
              <a:t>UIElement</a:t>
            </a:r>
            <a:r>
              <a:rPr lang="en-US" dirty="0"/>
              <a:t>(); </a:t>
            </a:r>
            <a:r>
              <a:rPr lang="en-US" dirty="0" err="1"/>
              <a:t>button.animate</a:t>
            </a:r>
            <a:r>
              <a:rPr lang="en-US" dirty="0"/>
              <a:t>(0, 0, "ease-in"); </a:t>
            </a:r>
            <a:r>
              <a:rPr lang="en-US" dirty="0" err="1"/>
              <a:t>button.animate</a:t>
            </a:r>
            <a:r>
              <a:rPr lang="en-US" dirty="0"/>
              <a:t>(0, 0, "uneasy"); // error: "uneasy" is not allowed here You can pass any of the three allowed strings, but any other string will give the error</a:t>
            </a:r>
          </a:p>
          <a:p>
            <a:r>
              <a:rPr lang="en-US" dirty="0"/>
              <a:t>Argument of type '"uneasy"' is not assignable to parameter of type '"ease-in" | "ease-out" | "ease-in-out"' </a:t>
            </a:r>
          </a:p>
        </p:txBody>
      </p:sp>
      <p:sp>
        <p:nvSpPr>
          <p:cNvPr id="4" name="Slide Number Placeholder 3"/>
          <p:cNvSpPr>
            <a:spLocks noGrp="1"/>
          </p:cNvSpPr>
          <p:nvPr>
            <p:ph type="sldNum" sz="quarter" idx="10"/>
          </p:nvPr>
        </p:nvSpPr>
        <p:spPr/>
        <p:txBody>
          <a:bodyPr/>
          <a:lstStyle/>
          <a:p>
            <a:fld id="{161C434D-6143-4194-B0AA-2AD41BF8F225}" type="slidenum">
              <a:rPr lang="en-US" smtClean="0"/>
              <a:t>47</a:t>
            </a:fld>
            <a:endParaRPr lang="en-US"/>
          </a:p>
        </p:txBody>
      </p:sp>
    </p:spTree>
    <p:extLst>
      <p:ext uri="{BB962C8B-B14F-4D97-AF65-F5344CB8AC3E}">
        <p14:creationId xmlns:p14="http://schemas.microsoft.com/office/powerpoint/2010/main" val="2836761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48</a:t>
            </a:fld>
            <a:endParaRPr lang="en-US"/>
          </a:p>
        </p:txBody>
      </p:sp>
    </p:spTree>
    <p:extLst>
      <p:ext uri="{BB962C8B-B14F-4D97-AF65-F5344CB8AC3E}">
        <p14:creationId xmlns:p14="http://schemas.microsoft.com/office/powerpoint/2010/main" val="16915803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381286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007248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54</a:t>
            </a:fld>
            <a:endParaRPr lang="en-US"/>
          </a:p>
        </p:txBody>
      </p:sp>
    </p:spTree>
    <p:extLst>
      <p:ext uri="{BB962C8B-B14F-4D97-AF65-F5344CB8AC3E}">
        <p14:creationId xmlns:p14="http://schemas.microsoft.com/office/powerpoint/2010/main" val="3857814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makes namespaces a very simple construct to use. They can span multiple files, and can be concatenated using --</a:t>
            </a:r>
            <a:r>
              <a:rPr lang="en-US" dirty="0" err="1"/>
              <a:t>outFile</a:t>
            </a:r>
            <a:r>
              <a:rPr lang="en-US" dirty="0"/>
              <a:t>. Namespaces can be a good way to structure your code in a Web Application, with all dependencies included as &lt;script&gt; tags in your HTML page.</a:t>
            </a:r>
          </a:p>
          <a:p>
            <a:r>
              <a:rPr lang="en-US" dirty="0"/>
              <a:t>Just like all global namespace pollution, it can be hard to identify component dependencies, especially in a large application.</a:t>
            </a:r>
          </a:p>
          <a:p>
            <a:r>
              <a:rPr lang="en-US" b="1" dirty="0"/>
              <a:t>Using Modules</a:t>
            </a:r>
          </a:p>
          <a:p>
            <a:r>
              <a:rPr lang="en-US" dirty="0"/>
              <a:t>Just like namespaces, modules can contain both code and declarations. The main difference is that modules </a:t>
            </a:r>
            <a:r>
              <a:rPr lang="en-US" i="1" dirty="0"/>
              <a:t>declare</a:t>
            </a:r>
            <a:r>
              <a:rPr lang="en-US" dirty="0"/>
              <a:t> their dependencies.</a:t>
            </a:r>
          </a:p>
          <a:p>
            <a:r>
              <a:rPr lang="en-US" dirty="0"/>
              <a:t>Modules also have a dependency on a module loader (such as </a:t>
            </a:r>
            <a:r>
              <a:rPr lang="en-US" dirty="0" err="1"/>
              <a:t>CommonJs</a:t>
            </a:r>
            <a:r>
              <a:rPr lang="en-US" dirty="0"/>
              <a:t>/Require.js). For a small JS application this might not be optimal, but for larger applications, the cost comes with long term modularity and maintainability benefits. Modules provide for better code reuse, stronger isolation and better tooling support for bundling.</a:t>
            </a:r>
          </a:p>
          <a:p>
            <a:r>
              <a:rPr lang="en-US" dirty="0"/>
              <a:t>It is also worth noting that, for Node.js applications, modules are the default and the recommended approach to structure your code.</a:t>
            </a:r>
          </a:p>
          <a:p>
            <a:r>
              <a:rPr lang="en-US" dirty="0"/>
              <a:t>Starting with ECMAScript 2015, modules are native part of the language, and should be supported by all compliant engine implementations. Thus, for new projects modules would be the recommended code organization mechanism</a:t>
            </a:r>
          </a:p>
          <a:p>
            <a:r>
              <a:rPr lang="en-US" dirty="0"/>
              <a:t>------</a:t>
            </a:r>
          </a:p>
          <a:p>
            <a:r>
              <a:rPr lang="en-US" dirty="0"/>
              <a:t>Modules are executed within their own scope, not in the global scope; this means that variables, functions, classes, etc. declared in a module are not visible outside the module unless they are explicitly exported using one of the </a:t>
            </a:r>
            <a:r>
              <a:rPr lang="en-US" dirty="0">
                <a:hlinkClick r:id="rId3"/>
              </a:rPr>
              <a:t>export forms</a:t>
            </a:r>
            <a:r>
              <a:rPr lang="en-US" dirty="0"/>
              <a:t>. Conversely, to consume a variable, function, class, interface, etc. exported from a different module, it has to be imported using one of the </a:t>
            </a:r>
            <a:r>
              <a:rPr lang="en-US" dirty="0">
                <a:hlinkClick r:id="rId4"/>
              </a:rPr>
              <a:t>import forms</a:t>
            </a:r>
            <a:r>
              <a:rPr lang="en-US" dirty="0"/>
              <a:t>.</a:t>
            </a:r>
          </a:p>
        </p:txBody>
      </p:sp>
      <p:sp>
        <p:nvSpPr>
          <p:cNvPr id="4" name="Slide Number Placeholder 3"/>
          <p:cNvSpPr>
            <a:spLocks noGrp="1"/>
          </p:cNvSpPr>
          <p:nvPr>
            <p:ph type="sldNum" sz="quarter" idx="10"/>
          </p:nvPr>
        </p:nvSpPr>
        <p:spPr/>
        <p:txBody>
          <a:bodyPr/>
          <a:lstStyle/>
          <a:p>
            <a:fld id="{161C434D-6143-4194-B0AA-2AD41BF8F225}" type="slidenum">
              <a:rPr lang="en-US" smtClean="0"/>
              <a:t>55</a:t>
            </a:fld>
            <a:endParaRPr lang="en-US"/>
          </a:p>
        </p:txBody>
      </p:sp>
    </p:spTree>
    <p:extLst>
      <p:ext uri="{BB962C8B-B14F-4D97-AF65-F5344CB8AC3E}">
        <p14:creationId xmlns:p14="http://schemas.microsoft.com/office/powerpoint/2010/main" val="1604106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1C434D-6143-4194-B0AA-2AD41BF8F225}" type="slidenum">
              <a:rPr lang="en-US" smtClean="0"/>
              <a:t>6</a:t>
            </a:fld>
            <a:endParaRPr lang="en-US"/>
          </a:p>
        </p:txBody>
      </p:sp>
    </p:spTree>
    <p:extLst>
      <p:ext uri="{BB962C8B-B14F-4D97-AF65-F5344CB8AC3E}">
        <p14:creationId xmlns:p14="http://schemas.microsoft.com/office/powerpoint/2010/main" val="32346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67A68A-7465-4D2D-9615-E42822102499}" type="slidenum">
              <a:rPr lang="en-US" smtClean="0"/>
              <a:t>57</a:t>
            </a:fld>
            <a:endParaRPr lang="en-US"/>
          </a:p>
        </p:txBody>
      </p:sp>
    </p:spTree>
    <p:extLst>
      <p:ext uri="{BB962C8B-B14F-4D97-AF65-F5344CB8AC3E}">
        <p14:creationId xmlns:p14="http://schemas.microsoft.com/office/powerpoint/2010/main" val="3825976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59</a:t>
            </a:fld>
            <a:endParaRPr lang="en-US"/>
          </a:p>
        </p:txBody>
      </p:sp>
    </p:spTree>
    <p:extLst>
      <p:ext uri="{BB962C8B-B14F-4D97-AF65-F5344CB8AC3E}">
        <p14:creationId xmlns:p14="http://schemas.microsoft.com/office/powerpoint/2010/main" val="2829806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62</a:t>
            </a:fld>
            <a:endParaRPr lang="en-US"/>
          </a:p>
        </p:txBody>
      </p:sp>
    </p:spTree>
    <p:extLst>
      <p:ext uri="{BB962C8B-B14F-4D97-AF65-F5344CB8AC3E}">
        <p14:creationId xmlns:p14="http://schemas.microsoft.com/office/powerpoint/2010/main" val="567671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63</a:t>
            </a:fld>
            <a:endParaRPr lang="en-US"/>
          </a:p>
        </p:txBody>
      </p:sp>
    </p:spTree>
    <p:extLst>
      <p:ext uri="{BB962C8B-B14F-4D97-AF65-F5344CB8AC3E}">
        <p14:creationId xmlns:p14="http://schemas.microsoft.com/office/powerpoint/2010/main" val="311781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67A68A-7465-4D2D-9615-E42822102499}" type="slidenum">
              <a:rPr lang="en-US" smtClean="0"/>
              <a:t>64</a:t>
            </a:fld>
            <a:endParaRPr lang="en-US"/>
          </a:p>
        </p:txBody>
      </p:sp>
    </p:spTree>
    <p:extLst>
      <p:ext uri="{BB962C8B-B14F-4D97-AF65-F5344CB8AC3E}">
        <p14:creationId xmlns:p14="http://schemas.microsoft.com/office/powerpoint/2010/main" val="12273383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850240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http://www.typescriptlang.org/docs/handbook/migrating-from-javascript.html</a:t>
            </a:r>
          </a:p>
        </p:txBody>
      </p:sp>
      <p:sp>
        <p:nvSpPr>
          <p:cNvPr id="4" name="Slide Number Placeholder 3"/>
          <p:cNvSpPr>
            <a:spLocks noGrp="1"/>
          </p:cNvSpPr>
          <p:nvPr>
            <p:ph type="sldNum" sz="quarter" idx="10"/>
          </p:nvPr>
        </p:nvSpPr>
        <p:spPr/>
        <p:txBody>
          <a:bodyPr/>
          <a:lstStyle/>
          <a:p>
            <a:fld id="{161C434D-6143-4194-B0AA-2AD41BF8F225}" type="slidenum">
              <a:rPr lang="en-US" smtClean="0"/>
              <a:t>66</a:t>
            </a:fld>
            <a:endParaRPr lang="en-US"/>
          </a:p>
        </p:txBody>
      </p:sp>
    </p:spTree>
    <p:extLst>
      <p:ext uri="{BB962C8B-B14F-4D97-AF65-F5344CB8AC3E}">
        <p14:creationId xmlns:p14="http://schemas.microsoft.com/office/powerpoint/2010/main" val="4039537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5/16/2018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7784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5/16/2018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735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5/16/2018 3:24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159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5/16/2018 3:25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834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Program</a:t>
            </a:r>
          </a:p>
          <a:p>
            <a:pPr marL="0" indent="0">
              <a:buNone/>
            </a:pPr>
            <a:r>
              <a:rPr lang="en-US" dirty="0"/>
              <a:t>Module (namespace)</a:t>
            </a:r>
          </a:p>
          <a:p>
            <a:pPr marL="0" indent="0">
              <a:buNone/>
            </a:pPr>
            <a:r>
              <a:rPr lang="en-US" dirty="0"/>
              <a:t>Class | Interface</a:t>
            </a:r>
          </a:p>
          <a:p>
            <a:pPr marL="0" indent="0">
              <a:buNone/>
            </a:pPr>
            <a:endParaRPr lang="en-US" dirty="0"/>
          </a:p>
          <a:p>
            <a:pPr marL="0" indent="0">
              <a:buNone/>
            </a:pPr>
            <a:endParaRPr lang="en-US" dirty="0"/>
          </a:p>
          <a:p>
            <a:pPr marL="0" indent="0">
              <a:buNone/>
            </a:pPr>
            <a:r>
              <a:rPr lang="en-US" dirty="0"/>
              <a:t>Compilation</a:t>
            </a:r>
          </a:p>
          <a:p>
            <a:endParaRPr lang="en-US" dirty="0"/>
          </a:p>
          <a:p>
            <a:endParaRPr lang="en-US" dirty="0"/>
          </a:p>
          <a:p>
            <a:r>
              <a:rPr lang="en-US" dirty="0"/>
              <a:t>when you are writing TypeScript code, you are participating in the design time stage along with any development tools you are </a:t>
            </a:r>
          </a:p>
          <a:p>
            <a:r>
              <a:rPr lang="en-US" dirty="0"/>
              <a:t>using. The compiler represents the second stage, converting TypeScript into JavaScript, and </a:t>
            </a:r>
          </a:p>
          <a:p>
            <a:r>
              <a:rPr lang="en-US" dirty="0"/>
              <a:t>raising errors and warnings it discovers. The final stage involves the runtime executing the </a:t>
            </a:r>
          </a:p>
          <a:p>
            <a:r>
              <a:rPr lang="en-US" dirty="0"/>
              <a:t>generated JavaScript.</a:t>
            </a:r>
          </a:p>
        </p:txBody>
      </p:sp>
      <p:sp>
        <p:nvSpPr>
          <p:cNvPr id="4" name="Slide Number Placeholder 3"/>
          <p:cNvSpPr>
            <a:spLocks noGrp="1"/>
          </p:cNvSpPr>
          <p:nvPr>
            <p:ph type="sldNum" sz="quarter" idx="10"/>
          </p:nvPr>
        </p:nvSpPr>
        <p:spPr/>
        <p:txBody>
          <a:bodyPr/>
          <a:lstStyle/>
          <a:p>
            <a:fld id="{5767A68A-7465-4D2D-9615-E42822102499}" type="slidenum">
              <a:rPr lang="en-US" smtClean="0"/>
              <a:t>13</a:t>
            </a:fld>
            <a:endParaRPr lang="en-US"/>
          </a:p>
        </p:txBody>
      </p:sp>
    </p:spTree>
    <p:extLst>
      <p:ext uri="{BB962C8B-B14F-4D97-AF65-F5344CB8AC3E}">
        <p14:creationId xmlns:p14="http://schemas.microsoft.com/office/powerpoint/2010/main" val="231035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1C434D-6143-4194-B0AA-2AD41BF8F225}" type="slidenum">
              <a:rPr lang="en-US" smtClean="0"/>
              <a:t>14</a:t>
            </a:fld>
            <a:endParaRPr lang="en-US"/>
          </a:p>
        </p:txBody>
      </p:sp>
    </p:spTree>
    <p:extLst>
      <p:ext uri="{BB962C8B-B14F-4D97-AF65-F5344CB8AC3E}">
        <p14:creationId xmlns:p14="http://schemas.microsoft.com/office/powerpoint/2010/main" val="219649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65BF-6273-4E8B-B3D6-BB42EA65B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2D386-1CD7-47BF-8600-458D17275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A226A2-5AB4-47EB-BBC5-C617FC3E46CE}"/>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5" name="Footer Placeholder 4">
            <a:extLst>
              <a:ext uri="{FF2B5EF4-FFF2-40B4-BE49-F238E27FC236}">
                <a16:creationId xmlns:a16="http://schemas.microsoft.com/office/drawing/2014/main" id="{AA82908D-5270-427F-8A2B-3D8CAE872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80A4F-D906-4032-A804-8E3B78687095}"/>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54634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597D-5A38-46DD-BBC8-B52A24621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95CE9-917E-431A-89F7-25E0970BD6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9BB4C-452E-43AF-9E69-045357A1276A}"/>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5" name="Footer Placeholder 4">
            <a:extLst>
              <a:ext uri="{FF2B5EF4-FFF2-40B4-BE49-F238E27FC236}">
                <a16:creationId xmlns:a16="http://schemas.microsoft.com/office/drawing/2014/main" id="{492210D5-19EA-4981-B2B6-95BD1D411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9661C-19E0-4164-B34B-6FD655224FE7}"/>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403804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75BE41-9759-49AE-B113-7704FB88C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1B2DE1-7179-4FAD-8E36-7208F1288B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1ACDD-E1FD-4A6D-A820-60F1752E76E5}"/>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5" name="Footer Placeholder 4">
            <a:extLst>
              <a:ext uri="{FF2B5EF4-FFF2-40B4-BE49-F238E27FC236}">
                <a16:creationId xmlns:a16="http://schemas.microsoft.com/office/drawing/2014/main" id="{C7FB138C-A12D-46F3-BACD-4B4CF6F80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80E4-455E-42DB-BE9E-7751C58FBA06}"/>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1699186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1290"/>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2" name="TextBox 1"/>
          <p:cNvSpPr txBox="1"/>
          <p:nvPr userDrawn="1"/>
        </p:nvSpPr>
        <p:spPr>
          <a:xfrm>
            <a:off x="283308" y="5954048"/>
            <a:ext cx="17406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21053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16649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1978170"/>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337243"/>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44775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B9C1-5591-4256-A73A-D4B9032A0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EF029-A81A-4713-9D68-6AB3A72817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3B065-0AC0-4105-8F92-1E6AC1135B93}"/>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5" name="Footer Placeholder 4">
            <a:extLst>
              <a:ext uri="{FF2B5EF4-FFF2-40B4-BE49-F238E27FC236}">
                <a16:creationId xmlns:a16="http://schemas.microsoft.com/office/drawing/2014/main" id="{2CBBE9D5-2471-4703-B9B6-D535AB27E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705BC-7540-4977-8F46-70783E40F64D}"/>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30505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704A-7A22-464E-AD7E-E4F2A3AEB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8BCE75-0FD5-4B10-966D-89BB7EDDE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D16EB8-4D72-4264-A871-856F9B418872}"/>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5" name="Footer Placeholder 4">
            <a:extLst>
              <a:ext uri="{FF2B5EF4-FFF2-40B4-BE49-F238E27FC236}">
                <a16:creationId xmlns:a16="http://schemas.microsoft.com/office/drawing/2014/main" id="{FBDEA950-E346-42B4-900E-33D138970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6C2F9-8659-4C70-B052-66B6D4179E67}"/>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338658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E52A-538D-4BB6-B957-B80FDC9F4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A8091-F66C-4CD8-9BC9-C121F2A993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78F58-5CEB-4C2C-8D12-599C51D4A8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9FBE5-0AF7-411A-94D0-D6FFF5509500}"/>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6" name="Footer Placeholder 5">
            <a:extLst>
              <a:ext uri="{FF2B5EF4-FFF2-40B4-BE49-F238E27FC236}">
                <a16:creationId xmlns:a16="http://schemas.microsoft.com/office/drawing/2014/main" id="{6DCEFE66-871D-4AF0-9600-86B19BAE2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58E92-A9D1-4458-8563-204604FB76FA}"/>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289536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61D7-3F43-4747-AEF6-A26466E6B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1EDB23-ED4D-4C9C-8B2E-995BDFDFD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371646-4F07-4EC4-BECD-689E0CCC6A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7DCE4C-A5CB-467D-8146-206ACB108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031E94-ECDD-49D0-AA82-9504B5A1EF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01A6F-61BF-4841-B3CF-C0D42479782F}"/>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8" name="Footer Placeholder 7">
            <a:extLst>
              <a:ext uri="{FF2B5EF4-FFF2-40B4-BE49-F238E27FC236}">
                <a16:creationId xmlns:a16="http://schemas.microsoft.com/office/drawing/2014/main" id="{1011A4B8-2D90-4A2B-B510-1EF3E1261F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EEA3DD-E8A0-4E86-B32B-8BE20DAF7247}"/>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389920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92FF-A09F-401E-BD8F-46B0A59AF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6BC076-F6EC-4467-B1F8-A26B8A06FE59}"/>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4" name="Footer Placeholder 3">
            <a:extLst>
              <a:ext uri="{FF2B5EF4-FFF2-40B4-BE49-F238E27FC236}">
                <a16:creationId xmlns:a16="http://schemas.microsoft.com/office/drawing/2014/main" id="{2494C3CC-FB7E-4E95-ABF1-59827CAD07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81106-D8C2-4982-9B8E-F217FED13C5C}"/>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327960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929FE-5E54-4048-A92C-5474D7F71956}"/>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3" name="Footer Placeholder 2">
            <a:extLst>
              <a:ext uri="{FF2B5EF4-FFF2-40B4-BE49-F238E27FC236}">
                <a16:creationId xmlns:a16="http://schemas.microsoft.com/office/drawing/2014/main" id="{A65D89C4-028B-487D-AD26-58D4CA254B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F1D9C9-CA0C-4A80-9888-D8DDD4233632}"/>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121019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3316-F0E8-4A87-95A4-52550C05C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038E4-D68C-4DB2-A68F-DC4DAC8FE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27D75B-8BF7-4CE8-869F-25E3810AA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0CA017-A6C1-4395-AAAA-8767D5B8CA48}"/>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6" name="Footer Placeholder 5">
            <a:extLst>
              <a:ext uri="{FF2B5EF4-FFF2-40B4-BE49-F238E27FC236}">
                <a16:creationId xmlns:a16="http://schemas.microsoft.com/office/drawing/2014/main" id="{3F203D48-02A7-4B83-91AB-601B5A73A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A7693-0AA6-41A0-9123-E5BBA5EFDBF6}"/>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383138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3426-0BD1-4E15-9397-AA8265A15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01A5E-411D-4648-8693-FD532973D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6ADCD8-DC95-4C31-B370-712AFCB7C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C9496-61DC-4D6B-AB38-C7DEF2B55636}"/>
              </a:ext>
            </a:extLst>
          </p:cNvPr>
          <p:cNvSpPr>
            <a:spLocks noGrp="1"/>
          </p:cNvSpPr>
          <p:nvPr>
            <p:ph type="dt" sz="half" idx="10"/>
          </p:nvPr>
        </p:nvSpPr>
        <p:spPr/>
        <p:txBody>
          <a:bodyPr/>
          <a:lstStyle/>
          <a:p>
            <a:fld id="{3AC5D15F-F192-4353-8C54-92684DD029F5}" type="datetimeFigureOut">
              <a:rPr lang="en-US" smtClean="0"/>
              <a:t>5/16/2018</a:t>
            </a:fld>
            <a:endParaRPr lang="en-US"/>
          </a:p>
        </p:txBody>
      </p:sp>
      <p:sp>
        <p:nvSpPr>
          <p:cNvPr id="6" name="Footer Placeholder 5">
            <a:extLst>
              <a:ext uri="{FF2B5EF4-FFF2-40B4-BE49-F238E27FC236}">
                <a16:creationId xmlns:a16="http://schemas.microsoft.com/office/drawing/2014/main" id="{049FB942-3AC5-4D13-BE25-A4DCB81FE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9EACE-9C52-49AC-8D1E-5F7E9DBF2C8E}"/>
              </a:ext>
            </a:extLst>
          </p:cNvPr>
          <p:cNvSpPr>
            <a:spLocks noGrp="1"/>
          </p:cNvSpPr>
          <p:nvPr>
            <p:ph type="sldNum" sz="quarter" idx="12"/>
          </p:nvPr>
        </p:nvSpPr>
        <p:spPr/>
        <p:txBody>
          <a:bodyPr/>
          <a:lstStyle/>
          <a:p>
            <a:fld id="{E6F9851E-0EFC-4B4A-9FAB-B1CC99504933}" type="slidenum">
              <a:rPr lang="en-US" smtClean="0"/>
              <a:t>‹#›</a:t>
            </a:fld>
            <a:endParaRPr lang="en-US"/>
          </a:p>
        </p:txBody>
      </p:sp>
    </p:spTree>
    <p:extLst>
      <p:ext uri="{BB962C8B-B14F-4D97-AF65-F5344CB8AC3E}">
        <p14:creationId xmlns:p14="http://schemas.microsoft.com/office/powerpoint/2010/main" val="5835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91313-A168-4782-AA85-197BC8B64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1A64C-7AA8-449C-9EE6-8C802A74B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0C295-51AB-495F-AE13-226C55090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5D15F-F192-4353-8C54-92684DD029F5}" type="datetimeFigureOut">
              <a:rPr lang="en-US" smtClean="0"/>
              <a:t>5/16/2018</a:t>
            </a:fld>
            <a:endParaRPr lang="en-US"/>
          </a:p>
        </p:txBody>
      </p:sp>
      <p:sp>
        <p:nvSpPr>
          <p:cNvPr id="5" name="Footer Placeholder 4">
            <a:extLst>
              <a:ext uri="{FF2B5EF4-FFF2-40B4-BE49-F238E27FC236}">
                <a16:creationId xmlns:a16="http://schemas.microsoft.com/office/drawing/2014/main" id="{BA1DB63E-598E-4ECA-B378-FE098E01E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EBEEB-66C1-4995-B002-02C64CBEE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9851E-0EFC-4B4A-9FAB-B1CC99504933}" type="slidenum">
              <a:rPr lang="en-US" smtClean="0"/>
              <a:t>‹#›</a:t>
            </a:fld>
            <a:endParaRPr lang="en-US"/>
          </a:p>
        </p:txBody>
      </p:sp>
    </p:spTree>
    <p:extLst>
      <p:ext uri="{BB962C8B-B14F-4D97-AF65-F5344CB8AC3E}">
        <p14:creationId xmlns:p14="http://schemas.microsoft.com/office/powerpoint/2010/main" val="38059415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icrosoft/TypeScript/releas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ypings/typing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DefinitelyTyped/ts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asarat.gitbooks.io/typescript/docs/project/tsconfig.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bit.ly/TSVS201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ode.visualstudio.com/docs/editor/tasks#_command-and-task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typescriptlang.org/docs/handbook/type-inference.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1">
              <a:lumMod val="50000"/>
            </a:schemeClr>
          </a:solidFill>
        </p:spPr>
        <p:txBody>
          <a:bodyPr>
            <a:normAutofit/>
          </a:bodyPr>
          <a:lstStyle/>
          <a:p>
            <a:r>
              <a:rPr lang="en-US" b="1" dirty="0"/>
              <a:t>Write OO JavaScript with TypeScript </a:t>
            </a:r>
            <a:br>
              <a:rPr lang="en-US" dirty="0"/>
            </a:br>
            <a:endParaRPr lang="en-US" dirty="0"/>
          </a:p>
        </p:txBody>
      </p:sp>
      <p:sp>
        <p:nvSpPr>
          <p:cNvPr id="5" name="Text Placeholder 4"/>
          <p:cNvSpPr>
            <a:spLocks noGrp="1"/>
          </p:cNvSpPr>
          <p:nvPr>
            <p:ph type="body" sz="quarter" idx="12"/>
          </p:nvPr>
        </p:nvSpPr>
        <p:spPr>
          <a:xfrm>
            <a:off x="269302" y="3878573"/>
            <a:ext cx="9860611" cy="2673575"/>
          </a:xfrm>
        </p:spPr>
        <p:txBody>
          <a:bodyPr/>
          <a:lstStyle/>
          <a:p>
            <a:r>
              <a:rPr lang="en-US" dirty="0"/>
              <a:t>Rachel Appel</a:t>
            </a:r>
          </a:p>
          <a:p>
            <a:r>
              <a:rPr lang="en-US" dirty="0"/>
              <a:t>Microsoft</a:t>
            </a:r>
          </a:p>
          <a:p>
            <a:r>
              <a:rPr lang="en-US" dirty="0"/>
              <a:t>rachel@rachelappel.com</a:t>
            </a:r>
          </a:p>
          <a:p>
            <a:r>
              <a:rPr lang="en-US" dirty="0"/>
              <a:t>rachelap@microsoft.com</a:t>
            </a:r>
          </a:p>
          <a:p>
            <a:r>
              <a:rPr lang="en-US" dirty="0"/>
              <a:t>http://rachelappel.com</a:t>
            </a:r>
          </a:p>
        </p:txBody>
      </p:sp>
      <p:sp>
        <p:nvSpPr>
          <p:cNvPr id="3" name="Rectangle 2"/>
          <p:cNvSpPr/>
          <p:nvPr/>
        </p:nvSpPr>
        <p:spPr>
          <a:xfrm>
            <a:off x="269302" y="6135939"/>
            <a:ext cx="1912646" cy="52972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574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711D-2267-470D-AEB1-13166F91EB1A}"/>
              </a:ext>
            </a:extLst>
          </p:cNvPr>
          <p:cNvSpPr>
            <a:spLocks noGrp="1"/>
          </p:cNvSpPr>
          <p:nvPr>
            <p:ph type="title"/>
          </p:nvPr>
        </p:nvSpPr>
        <p:spPr/>
        <p:txBody>
          <a:bodyPr/>
          <a:lstStyle/>
          <a:p>
            <a:r>
              <a:rPr lang="en-US" dirty="0"/>
              <a:t>Developers</a:t>
            </a:r>
          </a:p>
        </p:txBody>
      </p:sp>
      <p:sp>
        <p:nvSpPr>
          <p:cNvPr id="3" name="Content Placeholder 2">
            <a:extLst>
              <a:ext uri="{FF2B5EF4-FFF2-40B4-BE49-F238E27FC236}">
                <a16:creationId xmlns:a16="http://schemas.microsoft.com/office/drawing/2014/main" id="{7E3F92F4-9DCA-4E06-98FA-E1F94EBE61DE}"/>
              </a:ext>
            </a:extLst>
          </p:cNvPr>
          <p:cNvSpPr>
            <a:spLocks noGrp="1"/>
          </p:cNvSpPr>
          <p:nvPr>
            <p:ph idx="1"/>
          </p:nvPr>
        </p:nvSpPr>
        <p:spPr/>
        <p:txBody>
          <a:bodyPr/>
          <a:lstStyle/>
          <a:p>
            <a:r>
              <a:rPr lang="en-US" dirty="0"/>
              <a:t>Understand Code</a:t>
            </a:r>
          </a:p>
          <a:p>
            <a:pPr lvl="1"/>
            <a:r>
              <a:rPr lang="en-US" dirty="0"/>
              <a:t>Reading code, tracing code, docs</a:t>
            </a:r>
          </a:p>
          <a:p>
            <a:r>
              <a:rPr lang="en-US" dirty="0"/>
              <a:t>Maintain Code</a:t>
            </a:r>
          </a:p>
          <a:p>
            <a:pPr lvl="1"/>
            <a:r>
              <a:rPr lang="en-US" dirty="0"/>
              <a:t>Bug fixes, enhancements, refactor</a:t>
            </a:r>
          </a:p>
          <a:p>
            <a:r>
              <a:rPr lang="en-US" dirty="0"/>
              <a:t>New Code</a:t>
            </a:r>
          </a:p>
          <a:p>
            <a:pPr lvl="1"/>
            <a:r>
              <a:rPr lang="en-US" dirty="0"/>
              <a:t>Writing new modules</a:t>
            </a:r>
          </a:p>
        </p:txBody>
      </p:sp>
    </p:spTree>
    <p:extLst>
      <p:ext uri="{BB962C8B-B14F-4D97-AF65-F5344CB8AC3E}">
        <p14:creationId xmlns:p14="http://schemas.microsoft.com/office/powerpoint/2010/main" val="345984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DCDD-C7EE-44CE-B6C6-9A4245CD6212}"/>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3125125B-3346-43E0-BFBA-56A3C881039B}"/>
              </a:ext>
            </a:extLst>
          </p:cNvPr>
          <p:cNvSpPr>
            <a:spLocks noGrp="1"/>
          </p:cNvSpPr>
          <p:nvPr>
            <p:ph idx="1"/>
          </p:nvPr>
        </p:nvSpPr>
        <p:spPr/>
        <p:txBody>
          <a:bodyPr/>
          <a:lstStyle/>
          <a:p>
            <a:pPr marL="0" indent="0">
              <a:buNone/>
            </a:pPr>
            <a:r>
              <a:rPr lang="en-US" dirty="0"/>
              <a:t>Source: </a:t>
            </a:r>
          </a:p>
          <a:p>
            <a:pPr marL="0" indent="0">
              <a:buNone/>
            </a:pPr>
            <a:r>
              <a:rPr lang="en-US" dirty="0"/>
              <a:t>   </a:t>
            </a:r>
            <a:r>
              <a:rPr lang="en-US" dirty="0">
                <a:hlinkClick r:id="rId2"/>
              </a:rPr>
              <a:t>https://github.com/Microsoft/TypeScript/releases</a:t>
            </a:r>
            <a:r>
              <a:rPr lang="en-US" dirty="0"/>
              <a:t> </a:t>
            </a:r>
          </a:p>
          <a:p>
            <a:pPr marL="0" indent="0">
              <a:buNone/>
            </a:pPr>
            <a:endParaRPr lang="en-US" dirty="0"/>
          </a:p>
          <a:p>
            <a:pPr marL="0" indent="0">
              <a:buNone/>
            </a:pPr>
            <a:r>
              <a:rPr lang="en-US" dirty="0" err="1"/>
              <a:t>Npm</a:t>
            </a:r>
            <a:r>
              <a:rPr lang="en-US" dirty="0"/>
              <a:t> package, latest stable build:</a:t>
            </a:r>
          </a:p>
          <a:p>
            <a:pPr marL="0" indent="0">
              <a:buNone/>
            </a:pPr>
            <a:r>
              <a:rPr lang="en-US" dirty="0"/>
              <a:t>  </a:t>
            </a:r>
            <a:r>
              <a:rPr lang="en-US" dirty="0" err="1"/>
              <a:t>npm</a:t>
            </a:r>
            <a:r>
              <a:rPr lang="en-US" dirty="0"/>
              <a:t> install -g typescript</a:t>
            </a:r>
          </a:p>
          <a:p>
            <a:pPr marL="0" indent="0">
              <a:buNone/>
            </a:pPr>
            <a:endParaRPr lang="en-US" dirty="0"/>
          </a:p>
          <a:p>
            <a:pPr marL="0" indent="0">
              <a:buNone/>
            </a:pPr>
            <a:r>
              <a:rPr lang="en-US" dirty="0"/>
              <a:t>To install locally, per project</a:t>
            </a:r>
          </a:p>
          <a:p>
            <a:pPr marL="0" indent="0">
              <a:buNone/>
            </a:pPr>
            <a:r>
              <a:rPr lang="en-US" dirty="0"/>
              <a:t>  </a:t>
            </a:r>
            <a:r>
              <a:rPr lang="en-US" dirty="0" err="1"/>
              <a:t>npm</a:t>
            </a:r>
            <a:r>
              <a:rPr lang="en-US" dirty="0"/>
              <a:t> install --save-dev typescript</a:t>
            </a:r>
          </a:p>
          <a:p>
            <a:pPr marL="0" indent="0">
              <a:buNone/>
            </a:pPr>
            <a:endParaRPr lang="en-US" dirty="0"/>
          </a:p>
        </p:txBody>
      </p:sp>
    </p:spTree>
    <p:extLst>
      <p:ext uri="{BB962C8B-B14F-4D97-AF65-F5344CB8AC3E}">
        <p14:creationId xmlns:p14="http://schemas.microsoft.com/office/powerpoint/2010/main" val="230088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357-58D4-4D91-A9D7-A7D8C96ACFF2}"/>
              </a:ext>
            </a:extLst>
          </p:cNvPr>
          <p:cNvSpPr>
            <a:spLocks noGrp="1"/>
          </p:cNvSpPr>
          <p:nvPr>
            <p:ph type="title"/>
          </p:nvPr>
        </p:nvSpPr>
        <p:spPr/>
        <p:txBody>
          <a:bodyPr/>
          <a:lstStyle/>
          <a:p>
            <a:r>
              <a:rPr lang="en-US" dirty="0"/>
              <a:t>How TypeScript works</a:t>
            </a:r>
          </a:p>
        </p:txBody>
      </p:sp>
      <p:sp>
        <p:nvSpPr>
          <p:cNvPr id="4" name="Rectangle 3">
            <a:extLst>
              <a:ext uri="{FF2B5EF4-FFF2-40B4-BE49-F238E27FC236}">
                <a16:creationId xmlns:a16="http://schemas.microsoft.com/office/drawing/2014/main" id="{DA51A880-CE83-4047-9D0F-02C114347A07}"/>
              </a:ext>
            </a:extLst>
          </p:cNvPr>
          <p:cNvSpPr/>
          <p:nvPr/>
        </p:nvSpPr>
        <p:spPr>
          <a:xfrm>
            <a:off x="2000111" y="2307114"/>
            <a:ext cx="2136465" cy="186489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TypeScript </a:t>
            </a:r>
          </a:p>
          <a:p>
            <a:pPr algn="ctr"/>
            <a:r>
              <a:rPr lang="en-US" sz="3200" dirty="0"/>
              <a:t>code</a:t>
            </a:r>
          </a:p>
        </p:txBody>
      </p:sp>
      <p:sp>
        <p:nvSpPr>
          <p:cNvPr id="5" name="Rectangle 4">
            <a:extLst>
              <a:ext uri="{FF2B5EF4-FFF2-40B4-BE49-F238E27FC236}">
                <a16:creationId xmlns:a16="http://schemas.microsoft.com/office/drawing/2014/main" id="{0D3559DD-4705-4697-87E6-8D0C294BA963}"/>
              </a:ext>
            </a:extLst>
          </p:cNvPr>
          <p:cNvSpPr/>
          <p:nvPr/>
        </p:nvSpPr>
        <p:spPr>
          <a:xfrm>
            <a:off x="4817787" y="2296225"/>
            <a:ext cx="2136465" cy="186489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tsc.exe</a:t>
            </a:r>
          </a:p>
        </p:txBody>
      </p:sp>
      <p:sp>
        <p:nvSpPr>
          <p:cNvPr id="6" name="Rectangle 5">
            <a:extLst>
              <a:ext uri="{FF2B5EF4-FFF2-40B4-BE49-F238E27FC236}">
                <a16:creationId xmlns:a16="http://schemas.microsoft.com/office/drawing/2014/main" id="{C1CA418C-3C82-4E25-A830-2BFA2F2E78A4}"/>
              </a:ext>
            </a:extLst>
          </p:cNvPr>
          <p:cNvSpPr/>
          <p:nvPr/>
        </p:nvSpPr>
        <p:spPr>
          <a:xfrm>
            <a:off x="7593071" y="2307114"/>
            <a:ext cx="2136465" cy="186489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JavaScript</a:t>
            </a:r>
          </a:p>
          <a:p>
            <a:pPr algn="ctr"/>
            <a:r>
              <a:rPr lang="en-US" sz="3200" dirty="0"/>
              <a:t>output</a:t>
            </a:r>
          </a:p>
        </p:txBody>
      </p:sp>
      <p:sp>
        <p:nvSpPr>
          <p:cNvPr id="7" name="Arrow: Right 6">
            <a:extLst>
              <a:ext uri="{FF2B5EF4-FFF2-40B4-BE49-F238E27FC236}">
                <a16:creationId xmlns:a16="http://schemas.microsoft.com/office/drawing/2014/main" id="{8915DAA2-A1A0-4AEF-808B-54C2C5E03214}"/>
              </a:ext>
            </a:extLst>
          </p:cNvPr>
          <p:cNvSpPr/>
          <p:nvPr/>
        </p:nvSpPr>
        <p:spPr>
          <a:xfrm>
            <a:off x="3928024" y="2731661"/>
            <a:ext cx="1164202" cy="994026"/>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7715CFB-9C03-4DC7-BB26-C7A9D268C027}"/>
              </a:ext>
            </a:extLst>
          </p:cNvPr>
          <p:cNvSpPr/>
          <p:nvPr/>
        </p:nvSpPr>
        <p:spPr>
          <a:xfrm>
            <a:off x="6637421" y="2721347"/>
            <a:ext cx="1164202" cy="994026"/>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5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organization</a:t>
            </a:r>
          </a:p>
        </p:txBody>
      </p:sp>
      <p:sp>
        <p:nvSpPr>
          <p:cNvPr id="4" name="Rectangle 3"/>
          <p:cNvSpPr/>
          <p:nvPr/>
        </p:nvSpPr>
        <p:spPr>
          <a:xfrm>
            <a:off x="946296" y="478465"/>
            <a:ext cx="10110677" cy="6188149"/>
          </a:xfrm>
          <a:prstGeom prst="rect">
            <a:avLst/>
          </a:prstGeom>
          <a:ln w="41275">
            <a:solidFill>
              <a:schemeClr val="tx2">
                <a:lumMod val="50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en-US" sz="3600" dirty="0">
                <a:solidFill>
                  <a:schemeClr val="tx1"/>
                </a:solidFill>
              </a:rPr>
              <a:t>A TypeScript Program</a:t>
            </a:r>
          </a:p>
        </p:txBody>
      </p:sp>
      <p:sp>
        <p:nvSpPr>
          <p:cNvPr id="5" name="Rectangle 4"/>
          <p:cNvSpPr/>
          <p:nvPr/>
        </p:nvSpPr>
        <p:spPr>
          <a:xfrm>
            <a:off x="1629116" y="1267588"/>
            <a:ext cx="3798179" cy="518424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dirty="0">
                <a:solidFill>
                  <a:schemeClr val="bg1"/>
                </a:solidFill>
              </a:rPr>
              <a:t>Module</a:t>
            </a:r>
          </a:p>
        </p:txBody>
      </p:sp>
      <p:sp>
        <p:nvSpPr>
          <p:cNvPr id="8" name="Rectangle 7"/>
          <p:cNvSpPr/>
          <p:nvPr/>
        </p:nvSpPr>
        <p:spPr>
          <a:xfrm>
            <a:off x="1806082" y="2061523"/>
            <a:ext cx="3429827" cy="267227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3600" dirty="0">
                <a:solidFill>
                  <a:schemeClr val="tx1"/>
                </a:solidFill>
              </a:rPr>
              <a:t>Class</a:t>
            </a:r>
          </a:p>
        </p:txBody>
      </p:sp>
      <p:sp>
        <p:nvSpPr>
          <p:cNvPr id="9" name="Rectangle 8"/>
          <p:cNvSpPr/>
          <p:nvPr/>
        </p:nvSpPr>
        <p:spPr>
          <a:xfrm>
            <a:off x="1806083" y="4847142"/>
            <a:ext cx="3429826" cy="1438409"/>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3600" dirty="0">
                <a:solidFill>
                  <a:schemeClr val="tx1"/>
                </a:solidFill>
              </a:rPr>
              <a:t>Class</a:t>
            </a:r>
          </a:p>
        </p:txBody>
      </p:sp>
      <p:sp>
        <p:nvSpPr>
          <p:cNvPr id="14" name="Rectangle 13"/>
          <p:cNvSpPr/>
          <p:nvPr/>
        </p:nvSpPr>
        <p:spPr>
          <a:xfrm>
            <a:off x="1993528" y="2771547"/>
            <a:ext cx="3008466"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Method</a:t>
            </a:r>
          </a:p>
        </p:txBody>
      </p:sp>
      <p:sp>
        <p:nvSpPr>
          <p:cNvPr id="15" name="Rectangle 14"/>
          <p:cNvSpPr/>
          <p:nvPr/>
        </p:nvSpPr>
        <p:spPr>
          <a:xfrm>
            <a:off x="1993528" y="3709234"/>
            <a:ext cx="3008466"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Property</a:t>
            </a:r>
          </a:p>
        </p:txBody>
      </p:sp>
      <p:sp>
        <p:nvSpPr>
          <p:cNvPr id="16" name="Rectangle 15"/>
          <p:cNvSpPr/>
          <p:nvPr/>
        </p:nvSpPr>
        <p:spPr>
          <a:xfrm>
            <a:off x="1993528" y="5548378"/>
            <a:ext cx="3008466"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Members</a:t>
            </a:r>
          </a:p>
        </p:txBody>
      </p:sp>
      <p:sp>
        <p:nvSpPr>
          <p:cNvPr id="18" name="Rectangle 17"/>
          <p:cNvSpPr/>
          <p:nvPr/>
        </p:nvSpPr>
        <p:spPr>
          <a:xfrm>
            <a:off x="6572633" y="1267588"/>
            <a:ext cx="3798179" cy="518424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dirty="0">
                <a:solidFill>
                  <a:schemeClr val="bg1"/>
                </a:solidFill>
              </a:rPr>
              <a:t>Module</a:t>
            </a:r>
          </a:p>
        </p:txBody>
      </p:sp>
      <p:sp>
        <p:nvSpPr>
          <p:cNvPr id="19" name="Rectangle 18"/>
          <p:cNvSpPr/>
          <p:nvPr/>
        </p:nvSpPr>
        <p:spPr>
          <a:xfrm>
            <a:off x="6749599" y="2061524"/>
            <a:ext cx="3429827" cy="139544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3600" dirty="0">
                <a:solidFill>
                  <a:schemeClr val="tx1"/>
                </a:solidFill>
              </a:rPr>
              <a:t>Class</a:t>
            </a:r>
          </a:p>
        </p:txBody>
      </p:sp>
      <p:sp>
        <p:nvSpPr>
          <p:cNvPr id="21" name="Rectangle 20"/>
          <p:cNvSpPr/>
          <p:nvPr/>
        </p:nvSpPr>
        <p:spPr>
          <a:xfrm>
            <a:off x="6937045" y="2653634"/>
            <a:ext cx="3008466"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Members</a:t>
            </a:r>
          </a:p>
        </p:txBody>
      </p:sp>
      <p:sp>
        <p:nvSpPr>
          <p:cNvPr id="26" name="Rectangle 25"/>
          <p:cNvSpPr/>
          <p:nvPr/>
        </p:nvSpPr>
        <p:spPr>
          <a:xfrm>
            <a:off x="6749599" y="3544788"/>
            <a:ext cx="3429827" cy="139544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3600" dirty="0">
                <a:solidFill>
                  <a:schemeClr val="tx1"/>
                </a:solidFill>
              </a:rPr>
              <a:t>Class</a:t>
            </a:r>
          </a:p>
        </p:txBody>
      </p:sp>
      <p:sp>
        <p:nvSpPr>
          <p:cNvPr id="27" name="Rectangle 26"/>
          <p:cNvSpPr/>
          <p:nvPr/>
        </p:nvSpPr>
        <p:spPr>
          <a:xfrm>
            <a:off x="6937045" y="4113683"/>
            <a:ext cx="3008466"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Members</a:t>
            </a:r>
          </a:p>
        </p:txBody>
      </p:sp>
      <p:sp>
        <p:nvSpPr>
          <p:cNvPr id="28" name="Rectangle 27"/>
          <p:cNvSpPr/>
          <p:nvPr/>
        </p:nvSpPr>
        <p:spPr>
          <a:xfrm>
            <a:off x="6756808" y="5028052"/>
            <a:ext cx="3429827" cy="139544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3600" dirty="0">
                <a:solidFill>
                  <a:schemeClr val="tx1"/>
                </a:solidFill>
              </a:rPr>
              <a:t>Class</a:t>
            </a:r>
          </a:p>
        </p:txBody>
      </p:sp>
      <p:sp>
        <p:nvSpPr>
          <p:cNvPr id="29" name="Rectangle 28"/>
          <p:cNvSpPr/>
          <p:nvPr/>
        </p:nvSpPr>
        <p:spPr>
          <a:xfrm>
            <a:off x="6978140" y="5617147"/>
            <a:ext cx="3008466" cy="578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Members</a:t>
            </a:r>
          </a:p>
        </p:txBody>
      </p:sp>
    </p:spTree>
    <p:extLst>
      <p:ext uri="{BB962C8B-B14F-4D97-AF65-F5344CB8AC3E}">
        <p14:creationId xmlns:p14="http://schemas.microsoft.com/office/powerpoint/2010/main" val="14320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4" grpId="0" animBg="1"/>
      <p:bldP spid="15" grpId="0" animBg="1"/>
      <p:bldP spid="16" grpId="0" animBg="1"/>
      <p:bldP spid="18" grpId="0" animBg="1"/>
      <p:bldP spid="19" grpId="0" animBg="1"/>
      <p:bldP spid="21"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Acquisition</a:t>
            </a:r>
          </a:p>
        </p:txBody>
      </p:sp>
      <p:sp>
        <p:nvSpPr>
          <p:cNvPr id="3" name="Content Placeholder 2"/>
          <p:cNvSpPr>
            <a:spLocks noGrp="1"/>
          </p:cNvSpPr>
          <p:nvPr>
            <p:ph idx="1"/>
          </p:nvPr>
        </p:nvSpPr>
        <p:spPr>
          <a:xfrm>
            <a:off x="838200" y="1825625"/>
            <a:ext cx="5005710" cy="1603375"/>
          </a:xfrm>
        </p:spPr>
        <p:txBody>
          <a:bodyPr>
            <a:normAutofit/>
          </a:bodyPr>
          <a:lstStyle/>
          <a:p>
            <a:pPr marL="0" indent="0">
              <a:buNone/>
            </a:pPr>
            <a:r>
              <a:rPr lang="en-US" dirty="0"/>
              <a:t>Historical Acquisition</a:t>
            </a:r>
            <a:endParaRPr lang="en-US" dirty="0">
              <a:hlinkClick r:id="rId3"/>
            </a:endParaRPr>
          </a:p>
          <a:p>
            <a:pPr marL="0" indent="0">
              <a:buNone/>
            </a:pPr>
            <a:r>
              <a:rPr lang="en-US" sz="2000" dirty="0">
                <a:hlinkClick r:id="rId3"/>
              </a:rPr>
              <a:t>https://github.com/typings/typings</a:t>
            </a:r>
            <a:endParaRPr lang="en-US" sz="2000" dirty="0">
              <a:hlinkClick r:id="rId4"/>
            </a:endParaRPr>
          </a:p>
          <a:p>
            <a:pPr marL="0" indent="0">
              <a:buNone/>
            </a:pPr>
            <a:r>
              <a:rPr lang="en-US" sz="2000" dirty="0">
                <a:hlinkClick r:id="rId4"/>
              </a:rPr>
              <a:t>https://github.com/DefinitelyTyped/tsd</a:t>
            </a:r>
            <a:endParaRPr lang="en-US" sz="20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9D5EC8F0-31AB-499A-8D03-C6C0BAB67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0838" y="1825625"/>
            <a:ext cx="4662962" cy="1813892"/>
          </a:xfrm>
          <a:prstGeom prst="rect">
            <a:avLst/>
          </a:prstGeom>
        </p:spPr>
      </p:pic>
      <p:sp>
        <p:nvSpPr>
          <p:cNvPr id="9" name="Rectangle 8">
            <a:extLst>
              <a:ext uri="{FF2B5EF4-FFF2-40B4-BE49-F238E27FC236}">
                <a16:creationId xmlns:a16="http://schemas.microsoft.com/office/drawing/2014/main" id="{8CA23A48-0C87-4C94-94B4-6F7B43A249AA}"/>
              </a:ext>
            </a:extLst>
          </p:cNvPr>
          <p:cNvSpPr/>
          <p:nvPr/>
        </p:nvSpPr>
        <p:spPr>
          <a:xfrm>
            <a:off x="9073737" y="3220456"/>
            <a:ext cx="2805576" cy="1107996"/>
          </a:xfrm>
          <a:prstGeom prst="rect">
            <a:avLst/>
          </a:prstGeom>
        </p:spPr>
        <p:txBody>
          <a:bodyPr wrap="none">
            <a:spAutoFit/>
          </a:bodyPr>
          <a:lstStyle/>
          <a:p>
            <a:r>
              <a:rPr lang="en-US" sz="6600" dirty="0"/>
              <a:t>@types</a:t>
            </a:r>
          </a:p>
        </p:txBody>
      </p:sp>
    </p:spTree>
    <p:extLst>
      <p:ext uri="{BB962C8B-B14F-4D97-AF65-F5344CB8AC3E}">
        <p14:creationId xmlns:p14="http://schemas.microsoft.com/office/powerpoint/2010/main" val="181868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66E0-1F2F-4600-89D5-F6E8526E3800}"/>
              </a:ext>
            </a:extLst>
          </p:cNvPr>
          <p:cNvSpPr>
            <a:spLocks noGrp="1"/>
          </p:cNvSpPr>
          <p:nvPr>
            <p:ph type="title"/>
          </p:nvPr>
        </p:nvSpPr>
        <p:spPr/>
        <p:txBody>
          <a:bodyPr/>
          <a:lstStyle/>
          <a:p>
            <a:r>
              <a:rPr lang="en-US" dirty="0"/>
              <a:t>Type Acquisition</a:t>
            </a:r>
          </a:p>
        </p:txBody>
      </p:sp>
      <p:sp>
        <p:nvSpPr>
          <p:cNvPr id="4" name="Rectangle 1">
            <a:extLst>
              <a:ext uri="{FF2B5EF4-FFF2-40B4-BE49-F238E27FC236}">
                <a16:creationId xmlns:a16="http://schemas.microsoft.com/office/drawing/2014/main" id="{79FE5227-9BC4-421C-A444-2A19BE37CAB0}"/>
              </a:ext>
            </a:extLst>
          </p:cNvPr>
          <p:cNvSpPr>
            <a:spLocks noGrp="1" noChangeArrowheads="1"/>
          </p:cNvSpPr>
          <p:nvPr>
            <p:ph idx="1"/>
          </p:nvPr>
        </p:nvSpPr>
        <p:spPr bwMode="auto">
          <a:xfrm>
            <a:off x="838200" y="1690688"/>
            <a:ext cx="11899605" cy="477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j-lt"/>
              </a:rPr>
              <a:t>Install </a:t>
            </a:r>
            <a:r>
              <a:rPr lang="en-US" altLang="en-US" sz="3600" dirty="0" err="1">
                <a:latin typeface="+mj-lt"/>
              </a:rPr>
              <a:t>lodash</a:t>
            </a:r>
            <a:r>
              <a:rPr lang="en-US" altLang="en-US" sz="3600" dirty="0">
                <a:latin typeface="+mj-lt"/>
              </a:rPr>
              <a:t>:</a:t>
            </a:r>
            <a:endParaRPr kumimoji="0" lang="en-US" altLang="en-US" sz="3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err="1">
                <a:ln>
                  <a:noFill/>
                </a:ln>
                <a:effectLst/>
                <a:latin typeface="Consolas" panose="020B0609020204030204" pitchFamily="49" charset="0"/>
              </a:rPr>
              <a:t>npm</a:t>
            </a:r>
            <a:r>
              <a:rPr kumimoji="0" lang="en-US" altLang="en-US" sz="3200" b="1" u="none" strike="noStrike" cap="none" normalizeH="0" baseline="0" dirty="0">
                <a:ln>
                  <a:noFill/>
                </a:ln>
                <a:effectLst/>
                <a:latin typeface="Consolas" panose="020B0609020204030204" pitchFamily="49" charset="0"/>
              </a:rPr>
              <a:t> install --save </a:t>
            </a:r>
            <a:r>
              <a:rPr kumimoji="0" lang="en-US" altLang="en-US" sz="3200" b="1" u="none" strike="noStrike" cap="none" normalizeH="0" baseline="0" dirty="0" err="1">
                <a:ln>
                  <a:noFill/>
                </a:ln>
                <a:effectLst/>
                <a:latin typeface="Consolas" panose="020B0609020204030204" pitchFamily="49" charset="0"/>
              </a:rPr>
              <a:t>lodash</a:t>
            </a:r>
            <a:r>
              <a:rPr kumimoji="0" lang="en-US" altLang="en-US" sz="3200" b="1"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mj-lt"/>
            </a:endParaRPr>
          </a:p>
          <a:p>
            <a:pPr marL="0" lvl="0" indent="0" eaLnBrk="0" fontAlgn="base" hangingPunct="0">
              <a:spcBef>
                <a:spcPct val="0"/>
              </a:spcBef>
              <a:spcAft>
                <a:spcPct val="0"/>
              </a:spcAft>
              <a:buNone/>
            </a:pPr>
            <a:r>
              <a:rPr lang="en-US" altLang="en-US" sz="3600" dirty="0">
                <a:latin typeface="+mj-lt"/>
              </a:rPr>
              <a:t>Install type definitions for </a:t>
            </a:r>
            <a:r>
              <a:rPr lang="en-US" altLang="en-US" sz="3600" dirty="0" err="1">
                <a:latin typeface="+mj-lt"/>
              </a:rPr>
              <a:t>lodash</a:t>
            </a:r>
            <a:r>
              <a:rPr lang="en-US" altLang="en-US" sz="36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a:ln>
                  <a:noFill/>
                </a:ln>
                <a:effectLst/>
                <a:latin typeface="Consolas" panose="020B0609020204030204" pitchFamily="49" charset="0"/>
              </a:rPr>
              <a:t>type-acquisition </a:t>
            </a:r>
            <a:r>
              <a:rPr kumimoji="0" lang="en-US" altLang="en-US" sz="3200" b="1" u="none" strike="noStrike" cap="none" normalizeH="0" baseline="0" dirty="0" err="1">
                <a:ln>
                  <a:noFill/>
                </a:ln>
                <a:effectLst/>
                <a:latin typeface="Consolas" panose="020B0609020204030204" pitchFamily="49" charset="0"/>
              </a:rPr>
              <a:t>npm</a:t>
            </a:r>
            <a:r>
              <a:rPr kumimoji="0" lang="en-US" altLang="en-US" sz="3200" b="1" u="none" strike="noStrike" cap="none" normalizeH="0" baseline="0" dirty="0">
                <a:ln>
                  <a:noFill/>
                </a:ln>
                <a:effectLst/>
                <a:latin typeface="Consolas" panose="020B0609020204030204" pitchFamily="49" charset="0"/>
              </a:rPr>
              <a:t> install –save @types/</a:t>
            </a:r>
            <a:r>
              <a:rPr kumimoji="0" lang="en-US" altLang="en-US" sz="3200" b="1" u="none" strike="noStrike" cap="none" normalizeH="0" baseline="0" dirty="0" err="1">
                <a:ln>
                  <a:noFill/>
                </a:ln>
                <a:effectLst/>
                <a:latin typeface="Consolas" panose="020B0609020204030204" pitchFamily="49" charset="0"/>
              </a:rPr>
              <a:t>lodash</a:t>
            </a:r>
            <a:endParaRPr kumimoji="0" lang="en-US" altLang="en-US" sz="3200" b="1"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u="none" strike="noStrike" cap="none" normalizeH="0" baseline="0" dirty="0">
                <a:ln>
                  <a:noFill/>
                </a:ln>
                <a:effectLst/>
                <a:latin typeface="+mj-lt"/>
              </a:rPr>
              <a:t>Install folder</a:t>
            </a:r>
          </a:p>
          <a:p>
            <a:pPr marL="0" indent="0" eaLnBrk="0" fontAlgn="base" hangingPunct="0">
              <a:lnSpc>
                <a:spcPct val="100000"/>
              </a:lnSpc>
              <a:spcBef>
                <a:spcPct val="0"/>
              </a:spcBef>
              <a:spcAft>
                <a:spcPct val="0"/>
              </a:spcAft>
              <a:buNone/>
            </a:pPr>
            <a:r>
              <a:rPr lang="en-US" sz="3200" dirty="0" err="1"/>
              <a:t>node_modules</a:t>
            </a:r>
            <a:r>
              <a:rPr lang="en-US" sz="3200" dirty="0"/>
              <a:t>\@types\</a:t>
            </a:r>
            <a:r>
              <a:rPr lang="en-US" sz="3200" dirty="0" err="1"/>
              <a:t>lodash</a:t>
            </a:r>
            <a:r>
              <a:rPr lang="en-US" sz="3200" dirty="0"/>
              <a:t>\</a:t>
            </a:r>
            <a:r>
              <a:rPr lang="en-US" sz="3200" dirty="0" err="1"/>
              <a:t>index.dts</a:t>
            </a:r>
            <a:endParaRPr 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5771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TypeScript </a:t>
            </a:r>
            <a:r>
              <a:rPr lang="en-US" dirty="0" err="1"/>
              <a:t>transpiler</a:t>
            </a:r>
            <a:endParaRPr lang="en-US" dirty="0"/>
          </a:p>
        </p:txBody>
      </p:sp>
    </p:spTree>
    <p:extLst>
      <p:ext uri="{BB962C8B-B14F-4D97-AF65-F5344CB8AC3E}">
        <p14:creationId xmlns:p14="http://schemas.microsoft.com/office/powerpoint/2010/main" val="3385910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TypeScript </a:t>
            </a:r>
            <a:r>
              <a:rPr lang="en-US" dirty="0" err="1"/>
              <a:t>Transpiler</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tsc.exe </a:t>
            </a:r>
          </a:p>
          <a:p>
            <a:pPr marL="0" indent="0">
              <a:buNone/>
            </a:pPr>
            <a:r>
              <a:rPr lang="en-US" dirty="0" err="1"/>
              <a:t>tsc</a:t>
            </a:r>
            <a:r>
              <a:rPr lang="en-US" dirty="0"/>
              <a:t> -p ./path-to-project-directory</a:t>
            </a:r>
          </a:p>
          <a:p>
            <a:pPr marL="0" indent="0">
              <a:buNone/>
            </a:pPr>
            <a:endParaRPr lang="en-US" dirty="0"/>
          </a:p>
          <a:p>
            <a:pPr marL="0" indent="0">
              <a:buNone/>
            </a:pPr>
            <a:r>
              <a:rPr lang="en-US" dirty="0" err="1"/>
              <a:t>tsc</a:t>
            </a:r>
            <a:r>
              <a:rPr lang="en-US" dirty="0"/>
              <a:t> --version </a:t>
            </a:r>
          </a:p>
          <a:p>
            <a:pPr marL="0" indent="0">
              <a:buNone/>
            </a:pPr>
            <a:r>
              <a:rPr lang="en-US" dirty="0" err="1"/>
              <a:t>tsc</a:t>
            </a:r>
            <a:r>
              <a:rPr lang="en-US" dirty="0"/>
              <a:t> --help</a:t>
            </a:r>
          </a:p>
          <a:p>
            <a:pPr marL="0" indent="0">
              <a:buNone/>
            </a:pPr>
            <a:endParaRPr lang="en-US" dirty="0">
              <a:hlinkClick r:id="rId3"/>
            </a:endParaRPr>
          </a:p>
          <a:p>
            <a:pPr marL="0" indent="0">
              <a:buNone/>
            </a:pPr>
            <a:r>
              <a:rPr lang="en-US" dirty="0">
                <a:hlinkClick r:id="rId3"/>
              </a:rPr>
              <a:t>https://www.typescriptlang.org/docs/handbook/compiler-options.html</a:t>
            </a:r>
            <a:r>
              <a:rPr lang="en-US" dirty="0"/>
              <a:t> </a:t>
            </a:r>
          </a:p>
        </p:txBody>
      </p:sp>
    </p:spTree>
    <p:extLst>
      <p:ext uri="{BB962C8B-B14F-4D97-AF65-F5344CB8AC3E}">
        <p14:creationId xmlns:p14="http://schemas.microsoft.com/office/powerpoint/2010/main" val="220597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a:t>
            </a:r>
          </a:p>
        </p:txBody>
      </p:sp>
      <p:sp>
        <p:nvSpPr>
          <p:cNvPr id="3" name="Content Placeholder 2"/>
          <p:cNvSpPr>
            <a:spLocks noGrp="1"/>
          </p:cNvSpPr>
          <p:nvPr>
            <p:ph idx="1"/>
          </p:nvPr>
        </p:nvSpPr>
        <p:spPr/>
        <p:txBody>
          <a:bodyPr/>
          <a:lstStyle/>
          <a:p>
            <a:r>
              <a:rPr lang="en-US" dirty="0"/>
              <a:t>.</a:t>
            </a:r>
            <a:r>
              <a:rPr lang="en-US" dirty="0" err="1"/>
              <a:t>tsconfig</a:t>
            </a:r>
            <a:r>
              <a:rPr lang="en-US" dirty="0"/>
              <a:t> to set compiler configurations</a:t>
            </a:r>
          </a:p>
          <a:p>
            <a:r>
              <a:rPr lang="en-US" dirty="0">
                <a:hlinkClick r:id="rId3"/>
              </a:rPr>
              <a:t>https://basarat.gitbooks.io/typescript/docs/project/tsconfig.html</a:t>
            </a:r>
            <a:r>
              <a:rPr lang="en-US" dirty="0"/>
              <a:t> </a:t>
            </a:r>
          </a:p>
        </p:txBody>
      </p:sp>
    </p:spTree>
    <p:extLst>
      <p:ext uri="{BB962C8B-B14F-4D97-AF65-F5344CB8AC3E}">
        <p14:creationId xmlns:p14="http://schemas.microsoft.com/office/powerpoint/2010/main" val="148316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DC6B-8950-44C3-8DE8-FEB13035E8F7}"/>
              </a:ext>
            </a:extLst>
          </p:cNvPr>
          <p:cNvSpPr>
            <a:spLocks noGrp="1"/>
          </p:cNvSpPr>
          <p:nvPr>
            <p:ph type="title"/>
          </p:nvPr>
        </p:nvSpPr>
        <p:spPr/>
        <p:txBody>
          <a:bodyPr/>
          <a:lstStyle/>
          <a:p>
            <a:r>
              <a:rPr lang="en-US" dirty="0"/>
              <a:t>Compiler Options</a:t>
            </a:r>
          </a:p>
        </p:txBody>
      </p:sp>
      <p:sp>
        <p:nvSpPr>
          <p:cNvPr id="3" name="Content Placeholder 2">
            <a:extLst>
              <a:ext uri="{FF2B5EF4-FFF2-40B4-BE49-F238E27FC236}">
                <a16:creationId xmlns:a16="http://schemas.microsoft.com/office/drawing/2014/main" id="{230CAD00-3A33-44D5-BDA1-E8575E814D89}"/>
              </a:ext>
            </a:extLst>
          </p:cNvPr>
          <p:cNvSpPr>
            <a:spLocks noGrp="1"/>
          </p:cNvSpPr>
          <p:nvPr>
            <p:ph idx="1"/>
          </p:nvPr>
        </p:nvSpPr>
        <p:spPr/>
        <p:txBody>
          <a:bodyPr/>
          <a:lstStyle/>
          <a:p>
            <a:r>
              <a:rPr lang="en-US" dirty="0"/>
              <a:t>Basic</a:t>
            </a:r>
          </a:p>
          <a:p>
            <a:r>
              <a:rPr lang="en-US" dirty="0"/>
              <a:t>Type Checking</a:t>
            </a:r>
          </a:p>
          <a:p>
            <a:r>
              <a:rPr lang="en-US" dirty="0"/>
              <a:t>General Compilation</a:t>
            </a:r>
          </a:p>
          <a:p>
            <a:r>
              <a:rPr lang="en-US" dirty="0"/>
              <a:t>Paths &amp; Modules</a:t>
            </a:r>
          </a:p>
          <a:p>
            <a:r>
              <a:rPr lang="en-US" dirty="0"/>
              <a:t>Source map </a:t>
            </a:r>
            <a:r>
              <a:rPr lang="en-US" dirty="0" err="1"/>
              <a:t>optiopns</a:t>
            </a:r>
            <a:endParaRPr lang="en-US" dirty="0"/>
          </a:p>
        </p:txBody>
      </p:sp>
    </p:spTree>
    <p:extLst>
      <p:ext uri="{BB962C8B-B14F-4D97-AF65-F5344CB8AC3E}">
        <p14:creationId xmlns:p14="http://schemas.microsoft.com/office/powerpoint/2010/main" val="99968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TypeScript Overview</a:t>
            </a:r>
          </a:p>
          <a:p>
            <a:r>
              <a:rPr lang="en-US" dirty="0"/>
              <a:t>Features</a:t>
            </a:r>
          </a:p>
          <a:p>
            <a:r>
              <a:rPr lang="en-US" dirty="0"/>
              <a:t>Using TypeScript in VS Code</a:t>
            </a:r>
          </a:p>
          <a:p>
            <a:r>
              <a:rPr lang="en-US" dirty="0"/>
              <a:t>Type Acquisition</a:t>
            </a:r>
          </a:p>
          <a:p>
            <a:r>
              <a:rPr lang="en-US" dirty="0"/>
              <a:t>The TypeScript Compiler</a:t>
            </a:r>
          </a:p>
          <a:p>
            <a:r>
              <a:rPr lang="en-US" dirty="0"/>
              <a:t>Project Configuration</a:t>
            </a:r>
          </a:p>
          <a:p>
            <a:r>
              <a:rPr lang="en-US" dirty="0"/>
              <a:t>Build Tasks </a:t>
            </a:r>
          </a:p>
          <a:p>
            <a:r>
              <a:rPr lang="en-US" dirty="0"/>
              <a:t>Create an Object Model</a:t>
            </a:r>
          </a:p>
        </p:txBody>
      </p:sp>
    </p:spTree>
    <p:extLst>
      <p:ext uri="{BB962C8B-B14F-4D97-AF65-F5344CB8AC3E}">
        <p14:creationId xmlns:p14="http://schemas.microsoft.com/office/powerpoint/2010/main" val="47849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609E-0752-47EE-AA6C-C1CD09516D8C}"/>
              </a:ext>
            </a:extLst>
          </p:cNvPr>
          <p:cNvSpPr>
            <a:spLocks noGrp="1"/>
          </p:cNvSpPr>
          <p:nvPr>
            <p:ph type="title"/>
          </p:nvPr>
        </p:nvSpPr>
        <p:spPr/>
        <p:txBody>
          <a:bodyPr/>
          <a:lstStyle/>
          <a:p>
            <a:r>
              <a:rPr lang="en-US" dirty="0"/>
              <a:t>Basic options</a:t>
            </a:r>
          </a:p>
        </p:txBody>
      </p:sp>
      <p:sp>
        <p:nvSpPr>
          <p:cNvPr id="3" name="Content Placeholder 2">
            <a:extLst>
              <a:ext uri="{FF2B5EF4-FFF2-40B4-BE49-F238E27FC236}">
                <a16:creationId xmlns:a16="http://schemas.microsoft.com/office/drawing/2014/main" id="{48463AAC-D5E5-4521-918B-4107C654D4F8}"/>
              </a:ext>
            </a:extLst>
          </p:cNvPr>
          <p:cNvSpPr>
            <a:spLocks noGrp="1"/>
          </p:cNvSpPr>
          <p:nvPr>
            <p:ph idx="1"/>
          </p:nvPr>
        </p:nvSpPr>
        <p:spPr>
          <a:xfrm>
            <a:off x="838199" y="1825624"/>
            <a:ext cx="11176591" cy="5032375"/>
          </a:xfrm>
        </p:spPr>
        <p:txBody>
          <a:bodyPr>
            <a:noAutofit/>
          </a:bodyPr>
          <a:lstStyle/>
          <a:p>
            <a:pPr marL="0" indent="0">
              <a:buNone/>
            </a:pPr>
            <a:r>
              <a:rPr lang="en-US" sz="1800" dirty="0"/>
              <a:t>"target": "es5",                       /* Specify ECMAScript target version: 'ES3' (default), 'ES5', 'ES2015', 'ES2016', 'ES2017', or 'ESNEXT'. */</a:t>
            </a:r>
          </a:p>
          <a:p>
            <a:pPr marL="0" indent="0">
              <a:buNone/>
            </a:pPr>
            <a:r>
              <a:rPr lang="en-US" sz="1800" dirty="0"/>
              <a:t>"module": "</a:t>
            </a:r>
            <a:r>
              <a:rPr lang="en-US" sz="1800" dirty="0" err="1"/>
              <a:t>commonjs</a:t>
            </a:r>
            <a:r>
              <a:rPr lang="en-US" sz="1800" dirty="0"/>
              <a:t>",                  /* Specify module code generation: '</a:t>
            </a:r>
            <a:r>
              <a:rPr lang="en-US" sz="1800" dirty="0" err="1"/>
              <a:t>commonjs</a:t>
            </a:r>
            <a:r>
              <a:rPr lang="en-US" sz="1800" dirty="0"/>
              <a:t>', '</a:t>
            </a:r>
            <a:r>
              <a:rPr lang="en-US" sz="1800" dirty="0" err="1"/>
              <a:t>amd</a:t>
            </a:r>
            <a:r>
              <a:rPr lang="en-US" sz="1800" dirty="0"/>
              <a:t>', 'system', '</a:t>
            </a:r>
            <a:r>
              <a:rPr lang="en-US" sz="1800" dirty="0" err="1"/>
              <a:t>umd</a:t>
            </a:r>
            <a:r>
              <a:rPr lang="en-US" sz="1800" dirty="0"/>
              <a:t>' or 'es2015'. */</a:t>
            </a:r>
          </a:p>
          <a:p>
            <a:pPr marL="0" indent="0">
              <a:buNone/>
            </a:pPr>
            <a:r>
              <a:rPr lang="en-US" sz="1800" dirty="0"/>
              <a:t>"</a:t>
            </a:r>
            <a:r>
              <a:rPr lang="en-US" sz="1800" dirty="0" err="1"/>
              <a:t>allowJs</a:t>
            </a:r>
            <a:r>
              <a:rPr lang="en-US" sz="1800" dirty="0"/>
              <a:t>": true,                       /* Allow </a:t>
            </a:r>
            <a:r>
              <a:rPr lang="en-US" sz="1800" dirty="0" err="1"/>
              <a:t>javascript</a:t>
            </a:r>
            <a:r>
              <a:rPr lang="en-US" sz="1800" dirty="0"/>
              <a:t> files to be compiled. */</a:t>
            </a:r>
          </a:p>
          <a:p>
            <a:pPr marL="0" indent="0">
              <a:buNone/>
            </a:pPr>
            <a:r>
              <a:rPr lang="en-US" sz="1800" dirty="0"/>
              <a:t>"</a:t>
            </a:r>
            <a:r>
              <a:rPr lang="en-US" sz="1800" dirty="0" err="1"/>
              <a:t>checkJs</a:t>
            </a:r>
            <a:r>
              <a:rPr lang="en-US" sz="1800" dirty="0"/>
              <a:t>": true,                       /* Report errors in .</a:t>
            </a:r>
            <a:r>
              <a:rPr lang="en-US" sz="1800" dirty="0" err="1"/>
              <a:t>js</a:t>
            </a:r>
            <a:r>
              <a:rPr lang="en-US" sz="1800" dirty="0"/>
              <a:t> files. */</a:t>
            </a:r>
          </a:p>
          <a:p>
            <a:pPr marL="0" indent="0">
              <a:buNone/>
            </a:pPr>
            <a:r>
              <a:rPr lang="en-US" sz="1800" dirty="0"/>
              <a:t>"</a:t>
            </a:r>
            <a:r>
              <a:rPr lang="en-US" sz="1800" dirty="0" err="1"/>
              <a:t>sourceMap</a:t>
            </a:r>
            <a:r>
              <a:rPr lang="en-US" sz="1800" dirty="0"/>
              <a:t>": true,                     /* Generates corresponding '.map' file. */</a:t>
            </a:r>
          </a:p>
          <a:p>
            <a:pPr marL="0" indent="0">
              <a:buNone/>
            </a:pPr>
            <a:r>
              <a:rPr lang="en-US" sz="1800" dirty="0"/>
              <a:t>"</a:t>
            </a:r>
            <a:r>
              <a:rPr lang="en-US" sz="1800" dirty="0" err="1"/>
              <a:t>outFile</a:t>
            </a:r>
            <a:r>
              <a:rPr lang="en-US" sz="1800" dirty="0"/>
              <a:t>": "./",                       /* Concatenate and emit output to single file. */</a:t>
            </a:r>
          </a:p>
          <a:p>
            <a:pPr marL="0" indent="0">
              <a:buNone/>
            </a:pPr>
            <a:r>
              <a:rPr lang="en-US" sz="1800" dirty="0"/>
              <a:t>"</a:t>
            </a:r>
            <a:r>
              <a:rPr lang="en-US" sz="1800" dirty="0" err="1"/>
              <a:t>outDir</a:t>
            </a:r>
            <a:r>
              <a:rPr lang="en-US" sz="1800" dirty="0"/>
              <a:t>": "./",                        /* Redirect output structure to the directory. */</a:t>
            </a:r>
          </a:p>
          <a:p>
            <a:pPr marL="0" indent="0">
              <a:buNone/>
            </a:pPr>
            <a:r>
              <a:rPr lang="en-US" sz="1800" dirty="0"/>
              <a:t>"</a:t>
            </a:r>
            <a:r>
              <a:rPr lang="en-US" sz="1800" dirty="0" err="1"/>
              <a:t>rootDir</a:t>
            </a:r>
            <a:r>
              <a:rPr lang="en-US" sz="1800" dirty="0"/>
              <a:t>": "./",                       /* Specify the root directory of input files. Use to control the output directory structure with --</a:t>
            </a:r>
            <a:r>
              <a:rPr lang="en-US" sz="1800" dirty="0" err="1"/>
              <a:t>outDir</a:t>
            </a:r>
            <a:r>
              <a:rPr lang="en-US" sz="1800" dirty="0"/>
              <a:t>. */</a:t>
            </a:r>
          </a:p>
          <a:p>
            <a:pPr marL="0" indent="0">
              <a:buNone/>
            </a:pPr>
            <a:r>
              <a:rPr lang="en-US" sz="1800" dirty="0"/>
              <a:t>"</a:t>
            </a:r>
            <a:r>
              <a:rPr lang="en-US" sz="1800" dirty="0" err="1"/>
              <a:t>removeComments</a:t>
            </a:r>
            <a:r>
              <a:rPr lang="en-US" sz="1800" dirty="0"/>
              <a:t>": true,                /* Do not emit comments to output. */</a:t>
            </a:r>
          </a:p>
          <a:p>
            <a:pPr marL="0" indent="0">
              <a:buNone/>
            </a:pPr>
            <a:r>
              <a:rPr lang="en-US" sz="1800" dirty="0"/>
              <a:t>"</a:t>
            </a:r>
            <a:r>
              <a:rPr lang="en-US" sz="1800" dirty="0" err="1"/>
              <a:t>noEmit</a:t>
            </a:r>
            <a:r>
              <a:rPr lang="en-US" sz="1800" dirty="0"/>
              <a:t>": true,                        /* Do not emit outputs. */</a:t>
            </a:r>
          </a:p>
          <a:p>
            <a:pPr marL="0" indent="0">
              <a:buNone/>
            </a:pPr>
            <a:r>
              <a:rPr lang="en-US" sz="1800" dirty="0"/>
              <a:t>"</a:t>
            </a:r>
            <a:r>
              <a:rPr lang="en-US" sz="1800" dirty="0" err="1"/>
              <a:t>isolatedModules</a:t>
            </a:r>
            <a:r>
              <a:rPr lang="en-US" sz="1800" dirty="0"/>
              <a:t>": true,               /* </a:t>
            </a:r>
            <a:r>
              <a:rPr lang="en-US" sz="1800" dirty="0" err="1"/>
              <a:t>Transpile</a:t>
            </a:r>
            <a:r>
              <a:rPr lang="en-US" sz="1800" dirty="0"/>
              <a:t> each file as a separate module (similar to '</a:t>
            </a:r>
            <a:r>
              <a:rPr lang="en-US" sz="1800" dirty="0" err="1"/>
              <a:t>ts.transpileModule</a:t>
            </a:r>
            <a:r>
              <a:rPr lang="en-US" sz="1800" dirty="0"/>
              <a:t>'). */</a:t>
            </a:r>
          </a:p>
        </p:txBody>
      </p:sp>
    </p:spTree>
    <p:extLst>
      <p:ext uri="{BB962C8B-B14F-4D97-AF65-F5344CB8AC3E}">
        <p14:creationId xmlns:p14="http://schemas.microsoft.com/office/powerpoint/2010/main" val="336875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2A99-8227-4256-8912-73786BEC2E35}"/>
              </a:ext>
            </a:extLst>
          </p:cNvPr>
          <p:cNvSpPr>
            <a:spLocks noGrp="1"/>
          </p:cNvSpPr>
          <p:nvPr>
            <p:ph type="title"/>
          </p:nvPr>
        </p:nvSpPr>
        <p:spPr/>
        <p:txBody>
          <a:bodyPr/>
          <a:lstStyle/>
          <a:p>
            <a:r>
              <a:rPr lang="en-US" dirty="0"/>
              <a:t>Strict Type-Checking Options</a:t>
            </a:r>
          </a:p>
        </p:txBody>
      </p:sp>
      <p:sp>
        <p:nvSpPr>
          <p:cNvPr id="3" name="Content Placeholder 2">
            <a:extLst>
              <a:ext uri="{FF2B5EF4-FFF2-40B4-BE49-F238E27FC236}">
                <a16:creationId xmlns:a16="http://schemas.microsoft.com/office/drawing/2014/main" id="{56B75191-B58E-4E95-8089-9A282D97E6F2}"/>
              </a:ext>
            </a:extLst>
          </p:cNvPr>
          <p:cNvSpPr>
            <a:spLocks noGrp="1"/>
          </p:cNvSpPr>
          <p:nvPr>
            <p:ph idx="1"/>
          </p:nvPr>
        </p:nvSpPr>
        <p:spPr/>
        <p:txBody>
          <a:bodyPr>
            <a:normAutofit/>
          </a:bodyPr>
          <a:lstStyle/>
          <a:p>
            <a:pPr marL="0" indent="0">
              <a:buNone/>
            </a:pPr>
            <a:r>
              <a:rPr lang="en-US" sz="1800" dirty="0"/>
              <a:t>"strict": true, /* Enable all strict type-checking options. */</a:t>
            </a:r>
          </a:p>
          <a:p>
            <a:pPr marL="0" indent="0">
              <a:buNone/>
            </a:pPr>
            <a:r>
              <a:rPr lang="en-US" sz="1800" dirty="0"/>
              <a:t>"</a:t>
            </a:r>
            <a:r>
              <a:rPr lang="en-US" sz="1800" dirty="0" err="1"/>
              <a:t>noImplicitAny</a:t>
            </a:r>
            <a:r>
              <a:rPr lang="en-US" sz="1800" dirty="0"/>
              <a:t>": true, /* Raise error on expressions and declarations with an implied 'any' type. */</a:t>
            </a:r>
          </a:p>
          <a:p>
            <a:pPr marL="0" indent="0">
              <a:buNone/>
            </a:pPr>
            <a:r>
              <a:rPr lang="en-US" sz="1800" dirty="0"/>
              <a:t>"</a:t>
            </a:r>
            <a:r>
              <a:rPr lang="en-US" sz="1800" dirty="0" err="1"/>
              <a:t>strictNullChecks</a:t>
            </a:r>
            <a:r>
              <a:rPr lang="en-US" sz="1800" dirty="0"/>
              <a:t>": true, /* Enable strict null checks. */</a:t>
            </a:r>
          </a:p>
          <a:p>
            <a:pPr marL="0" indent="0">
              <a:buNone/>
            </a:pPr>
            <a:r>
              <a:rPr lang="en-US" sz="1800" dirty="0"/>
              <a:t>"</a:t>
            </a:r>
            <a:r>
              <a:rPr lang="en-US" sz="1800" dirty="0" err="1"/>
              <a:t>noImplicitThis</a:t>
            </a:r>
            <a:r>
              <a:rPr lang="en-US" sz="1800" dirty="0"/>
              <a:t>": true, /* Raise error on 'this' expressions with an implied 'any' type. */</a:t>
            </a:r>
          </a:p>
          <a:p>
            <a:pPr marL="0" indent="0">
              <a:buNone/>
            </a:pPr>
            <a:r>
              <a:rPr lang="en-US" sz="1800" dirty="0"/>
              <a:t>"</a:t>
            </a:r>
            <a:r>
              <a:rPr lang="en-US" sz="1800" dirty="0" err="1"/>
              <a:t>alwaysStrict</a:t>
            </a:r>
            <a:r>
              <a:rPr lang="en-US" sz="1800" dirty="0"/>
              <a:t>": true, /* Parse in strict mode and emit "use strict" for each source file. */</a:t>
            </a:r>
          </a:p>
        </p:txBody>
      </p:sp>
    </p:spTree>
    <p:extLst>
      <p:ext uri="{BB962C8B-B14F-4D97-AF65-F5344CB8AC3E}">
        <p14:creationId xmlns:p14="http://schemas.microsoft.com/office/powerpoint/2010/main" val="778594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TypeScript Works</a:t>
            </a:r>
          </a:p>
        </p:txBody>
      </p:sp>
    </p:spTree>
    <p:extLst>
      <p:ext uri="{BB962C8B-B14F-4D97-AF65-F5344CB8AC3E}">
        <p14:creationId xmlns:p14="http://schemas.microsoft.com/office/powerpoint/2010/main" val="12086023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41F-EBB9-43CC-A70A-E9E72E702CB5}"/>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3D3342E9-FB74-4CF3-A8D2-57939C25CB39}"/>
              </a:ext>
            </a:extLst>
          </p:cNvPr>
          <p:cNvSpPr>
            <a:spLocks noGrp="1"/>
          </p:cNvSpPr>
          <p:nvPr>
            <p:ph idx="1"/>
          </p:nvPr>
        </p:nvSpPr>
        <p:spPr/>
        <p:txBody>
          <a:bodyPr/>
          <a:lstStyle/>
          <a:p>
            <a:r>
              <a:rPr lang="en-US" dirty="0"/>
              <a:t>Transpiles TS to JS</a:t>
            </a:r>
          </a:p>
          <a:p>
            <a:r>
              <a:rPr lang="en-US" dirty="0"/>
              <a:t>TS file as source, JS as output</a:t>
            </a:r>
          </a:p>
          <a:p>
            <a:r>
              <a:rPr lang="en-US" dirty="0"/>
              <a:t>Browser or host runs JS file</a:t>
            </a:r>
          </a:p>
          <a:p>
            <a:r>
              <a:rPr lang="en-US" dirty="0"/>
              <a:t>Use .map files for debugging &amp; tools</a:t>
            </a:r>
          </a:p>
        </p:txBody>
      </p:sp>
    </p:spTree>
    <p:extLst>
      <p:ext uri="{BB962C8B-B14F-4D97-AF65-F5344CB8AC3E}">
        <p14:creationId xmlns:p14="http://schemas.microsoft.com/office/powerpoint/2010/main" val="104398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Visual Studio</a:t>
            </a:r>
          </a:p>
        </p:txBody>
      </p:sp>
    </p:spTree>
    <p:extLst>
      <p:ext uri="{BB962C8B-B14F-4D97-AF65-F5344CB8AC3E}">
        <p14:creationId xmlns:p14="http://schemas.microsoft.com/office/powerpoint/2010/main" val="23089791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FA01-66F5-4DCD-858B-DC26083A4AB4}"/>
              </a:ext>
            </a:extLst>
          </p:cNvPr>
          <p:cNvSpPr>
            <a:spLocks noGrp="1"/>
          </p:cNvSpPr>
          <p:nvPr>
            <p:ph type="title"/>
          </p:nvPr>
        </p:nvSpPr>
        <p:spPr/>
        <p:txBody>
          <a:bodyPr/>
          <a:lstStyle/>
          <a:p>
            <a:r>
              <a:rPr lang="en-US" dirty="0"/>
              <a:t>TypeScript in Visual Studio</a:t>
            </a:r>
          </a:p>
        </p:txBody>
      </p:sp>
      <p:sp>
        <p:nvSpPr>
          <p:cNvPr id="3" name="Content Placeholder 2">
            <a:extLst>
              <a:ext uri="{FF2B5EF4-FFF2-40B4-BE49-F238E27FC236}">
                <a16:creationId xmlns:a16="http://schemas.microsoft.com/office/drawing/2014/main" id="{28B92BDE-C8B9-45F9-8FE3-D9231602B942}"/>
              </a:ext>
            </a:extLst>
          </p:cNvPr>
          <p:cNvSpPr>
            <a:spLocks noGrp="1"/>
          </p:cNvSpPr>
          <p:nvPr>
            <p:ph idx="1"/>
          </p:nvPr>
        </p:nvSpPr>
        <p:spPr>
          <a:xfrm>
            <a:off x="838199" y="1825625"/>
            <a:ext cx="12324907" cy="4351338"/>
          </a:xfrm>
        </p:spPr>
        <p:txBody>
          <a:bodyPr/>
          <a:lstStyle/>
          <a:p>
            <a:r>
              <a:rPr lang="en-US" dirty="0"/>
              <a:t>TypeScript SDK for Visual Studio 2017</a:t>
            </a:r>
          </a:p>
          <a:p>
            <a:pPr marL="0" indent="0">
              <a:buNone/>
            </a:pPr>
            <a:r>
              <a:rPr lang="en-US" dirty="0"/>
              <a:t>	</a:t>
            </a:r>
            <a:r>
              <a:rPr lang="en-US" dirty="0">
                <a:hlinkClick r:id="rId2"/>
              </a:rPr>
              <a:t>http://bit.ly/TSVS2017</a:t>
            </a:r>
            <a:r>
              <a:rPr lang="en-US" dirty="0"/>
              <a:t> </a:t>
            </a:r>
          </a:p>
          <a:p>
            <a:pPr marL="0" indent="0">
              <a:buNone/>
            </a:pPr>
            <a:endParaRPr lang="en-US" dirty="0"/>
          </a:p>
        </p:txBody>
      </p:sp>
    </p:spTree>
    <p:extLst>
      <p:ext uri="{BB962C8B-B14F-4D97-AF65-F5344CB8AC3E}">
        <p14:creationId xmlns:p14="http://schemas.microsoft.com/office/powerpoint/2010/main" val="419523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VS Code</a:t>
            </a:r>
          </a:p>
        </p:txBody>
      </p:sp>
    </p:spTree>
    <p:extLst>
      <p:ext uri="{BB962C8B-B14F-4D97-AF65-F5344CB8AC3E}">
        <p14:creationId xmlns:p14="http://schemas.microsoft.com/office/powerpoint/2010/main" val="5131179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TypeScript in VS Code</a:t>
            </a:r>
          </a:p>
        </p:txBody>
      </p:sp>
      <p:sp>
        <p:nvSpPr>
          <p:cNvPr id="3" name="Content Placeholder 2"/>
          <p:cNvSpPr>
            <a:spLocks noGrp="1"/>
          </p:cNvSpPr>
          <p:nvPr>
            <p:ph idx="1"/>
          </p:nvPr>
        </p:nvSpPr>
        <p:spPr/>
        <p:txBody>
          <a:bodyPr/>
          <a:lstStyle/>
          <a:p>
            <a:r>
              <a:rPr lang="en-US" i="1" dirty="0"/>
              <a:t>Ctrl + Shift + P</a:t>
            </a:r>
            <a:r>
              <a:rPr lang="en-US" dirty="0"/>
              <a:t> command pallet</a:t>
            </a:r>
          </a:p>
          <a:p>
            <a:pPr lvl="1"/>
            <a:r>
              <a:rPr lang="en-US" dirty="0"/>
              <a:t>Type in “task”</a:t>
            </a:r>
          </a:p>
          <a:p>
            <a:r>
              <a:rPr lang="en-US" dirty="0"/>
              <a:t>Set </a:t>
            </a:r>
            <a:r>
              <a:rPr lang="en-US" dirty="0" err="1"/>
              <a:t>tasks.json</a:t>
            </a:r>
            <a:endParaRPr lang="en-US" dirty="0"/>
          </a:p>
          <a:p>
            <a:r>
              <a:rPr lang="en-US" dirty="0" err="1"/>
              <a:t>Tsconfig.json</a:t>
            </a:r>
            <a:r>
              <a:rPr lang="en-US" dirty="0"/>
              <a:t> </a:t>
            </a:r>
          </a:p>
        </p:txBody>
      </p:sp>
    </p:spTree>
    <p:extLst>
      <p:ext uri="{BB962C8B-B14F-4D97-AF65-F5344CB8AC3E}">
        <p14:creationId xmlns:p14="http://schemas.microsoft.com/office/powerpoint/2010/main" val="2762543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Task Runner</a:t>
            </a:r>
          </a:p>
        </p:txBody>
      </p:sp>
      <p:sp>
        <p:nvSpPr>
          <p:cNvPr id="3" name="Content Placeholder 2"/>
          <p:cNvSpPr>
            <a:spLocks noGrp="1"/>
          </p:cNvSpPr>
          <p:nvPr>
            <p:ph idx="1"/>
          </p:nvPr>
        </p:nvSpPr>
        <p:spPr/>
        <p:txBody>
          <a:bodyPr/>
          <a:lstStyle/>
          <a:p>
            <a:r>
              <a:rPr lang="en-US" dirty="0" err="1"/>
              <a:t>tsconfig</a:t>
            </a:r>
            <a:endParaRPr lang="en-US" dirty="0"/>
          </a:p>
          <a:p>
            <a:r>
              <a:rPr lang="en-US" dirty="0"/>
              <a:t>Tasks</a:t>
            </a:r>
          </a:p>
          <a:p>
            <a:endParaRPr lang="en-US" dirty="0"/>
          </a:p>
        </p:txBody>
      </p:sp>
    </p:spTree>
    <p:extLst>
      <p:ext uri="{BB962C8B-B14F-4D97-AF65-F5344CB8AC3E}">
        <p14:creationId xmlns:p14="http://schemas.microsoft.com/office/powerpoint/2010/main" val="174021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Configuration</a:t>
            </a:r>
          </a:p>
        </p:txBody>
      </p:sp>
      <p:sp>
        <p:nvSpPr>
          <p:cNvPr id="3" name="Content Placeholder 2"/>
          <p:cNvSpPr>
            <a:spLocks noGrp="1"/>
          </p:cNvSpPr>
          <p:nvPr>
            <p:ph idx="1"/>
          </p:nvPr>
        </p:nvSpPr>
        <p:spPr/>
        <p:txBody>
          <a:bodyPr/>
          <a:lstStyle/>
          <a:p>
            <a:r>
              <a:rPr lang="en-US" dirty="0"/>
              <a:t>Individual file scope</a:t>
            </a:r>
          </a:p>
          <a:p>
            <a:r>
              <a:rPr lang="en-US" dirty="0"/>
              <a:t>Explicit projects [recommended]</a:t>
            </a:r>
          </a:p>
          <a:p>
            <a:pPr marL="457200" lvl="1" indent="0">
              <a:buNone/>
            </a:pPr>
            <a:r>
              <a:rPr lang="en-US" dirty="0" err="1"/>
              <a:t>tsconfig.json</a:t>
            </a:r>
            <a:endParaRPr lang="en-US" dirty="0"/>
          </a:p>
          <a:p>
            <a:r>
              <a:rPr lang="en-US" dirty="0"/>
              <a:t>Compile .</a:t>
            </a:r>
            <a:r>
              <a:rPr lang="en-US" dirty="0" err="1"/>
              <a:t>ts</a:t>
            </a:r>
            <a:r>
              <a:rPr lang="en-US" dirty="0"/>
              <a:t> files to working folder(s) and .</a:t>
            </a:r>
            <a:r>
              <a:rPr lang="en-US" dirty="0" err="1"/>
              <a:t>js</a:t>
            </a:r>
            <a:r>
              <a:rPr lang="en-US" dirty="0"/>
              <a:t> to output folder</a:t>
            </a:r>
          </a:p>
          <a:p>
            <a:pPr marL="457200" lvl="1" indent="0">
              <a:buNone/>
            </a:pPr>
            <a:r>
              <a:rPr lang="en-US" dirty="0"/>
              <a:t>Minify .</a:t>
            </a:r>
            <a:r>
              <a:rPr lang="en-US" dirty="0" err="1"/>
              <a:t>js</a:t>
            </a:r>
            <a:r>
              <a:rPr lang="en-US"/>
              <a:t> files</a:t>
            </a:r>
            <a:endParaRPr lang="en-US" dirty="0"/>
          </a:p>
        </p:txBody>
      </p:sp>
    </p:spTree>
    <p:extLst>
      <p:ext uri="{BB962C8B-B14F-4D97-AF65-F5344CB8AC3E}">
        <p14:creationId xmlns:p14="http://schemas.microsoft.com/office/powerpoint/2010/main" val="388104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Overview</a:t>
            </a:r>
          </a:p>
        </p:txBody>
      </p:sp>
    </p:spTree>
    <p:extLst>
      <p:ext uri="{BB962C8B-B14F-4D97-AF65-F5344CB8AC3E}">
        <p14:creationId xmlns:p14="http://schemas.microsoft.com/office/powerpoint/2010/main" val="25006472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Tasks </a:t>
            </a:r>
          </a:p>
        </p:txBody>
      </p:sp>
      <p:sp>
        <p:nvSpPr>
          <p:cNvPr id="3" name="Content Placeholder 2"/>
          <p:cNvSpPr>
            <a:spLocks noGrp="1"/>
          </p:cNvSpPr>
          <p:nvPr>
            <p:ph idx="1"/>
          </p:nvPr>
        </p:nvSpPr>
        <p:spPr/>
        <p:txBody>
          <a:bodyPr>
            <a:normAutofit/>
          </a:bodyPr>
          <a:lstStyle/>
          <a:p>
            <a:pPr marL="0" indent="0">
              <a:buNone/>
            </a:pPr>
            <a:r>
              <a:rPr lang="en-US" dirty="0" err="1"/>
              <a:t>tasks.json</a:t>
            </a:r>
            <a:endParaRPr lang="en-US" dirty="0"/>
          </a:p>
          <a:p>
            <a:pPr marL="0" indent="0">
              <a:buNone/>
            </a:pPr>
            <a:r>
              <a:rPr lang="en-US" dirty="0"/>
              <a:t>{</a:t>
            </a:r>
          </a:p>
          <a:p>
            <a:pPr marL="0" indent="0">
              <a:buNone/>
            </a:pPr>
            <a:r>
              <a:rPr lang="en-US" dirty="0"/>
              <a:t>    "version": "0.1.0",</a:t>
            </a:r>
          </a:p>
          <a:p>
            <a:pPr marL="0" indent="0">
              <a:buNone/>
            </a:pPr>
            <a:r>
              <a:rPr lang="en-US" dirty="0"/>
              <a:t>    "command": "echo",</a:t>
            </a:r>
          </a:p>
          <a:p>
            <a:pPr marL="0" indent="0">
              <a:buNone/>
            </a:pPr>
            <a:r>
              <a:rPr lang="en-US" dirty="0"/>
              <a:t>    "</a:t>
            </a:r>
            <a:r>
              <a:rPr lang="en-US" dirty="0" err="1"/>
              <a:t>isShellCommand</a:t>
            </a:r>
            <a:r>
              <a:rPr lang="en-US" dirty="0"/>
              <a:t>": true,</a:t>
            </a:r>
          </a:p>
          <a:p>
            <a:pPr marL="0" indent="0">
              <a:buNone/>
            </a:pPr>
            <a:r>
              <a:rPr lang="en-US" dirty="0"/>
              <a:t>    "</a:t>
            </a:r>
            <a:r>
              <a:rPr lang="en-US" dirty="0" err="1"/>
              <a:t>args</a:t>
            </a:r>
            <a:r>
              <a:rPr lang="en-US" dirty="0"/>
              <a:t>": ["Hello World"],</a:t>
            </a:r>
          </a:p>
          <a:p>
            <a:pPr marL="0" indent="0">
              <a:buNone/>
            </a:pPr>
            <a:r>
              <a:rPr lang="en-US" dirty="0"/>
              <a:t>    "</a:t>
            </a:r>
            <a:r>
              <a:rPr lang="en-US" dirty="0" err="1"/>
              <a:t>showOutput</a:t>
            </a:r>
            <a:r>
              <a:rPr lang="en-US" dirty="0"/>
              <a:t>": "always"</a:t>
            </a:r>
          </a:p>
          <a:p>
            <a:pPr marL="0" indent="0">
              <a:buNone/>
            </a:pPr>
            <a:r>
              <a:rPr lang="en-US" dirty="0"/>
              <a:t>}</a:t>
            </a:r>
          </a:p>
        </p:txBody>
      </p:sp>
      <p:sp>
        <p:nvSpPr>
          <p:cNvPr id="5" name="Rectangle 4"/>
          <p:cNvSpPr/>
          <p:nvPr/>
        </p:nvSpPr>
        <p:spPr>
          <a:xfrm>
            <a:off x="6202136" y="3615415"/>
            <a:ext cx="2971800" cy="4974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echo shell command</a:t>
            </a:r>
          </a:p>
        </p:txBody>
      </p:sp>
      <p:sp>
        <p:nvSpPr>
          <p:cNvPr id="6" name="Rectangle 5"/>
          <p:cNvSpPr/>
          <p:nvPr/>
        </p:nvSpPr>
        <p:spPr>
          <a:xfrm>
            <a:off x="6202136" y="4351564"/>
            <a:ext cx="2971800" cy="440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arguments</a:t>
            </a:r>
          </a:p>
        </p:txBody>
      </p:sp>
      <p:sp>
        <p:nvSpPr>
          <p:cNvPr id="7" name="Right Brace 6"/>
          <p:cNvSpPr/>
          <p:nvPr/>
        </p:nvSpPr>
        <p:spPr>
          <a:xfrm>
            <a:off x="4882243" y="3398779"/>
            <a:ext cx="971550" cy="930729"/>
          </a:xfrm>
          <a:prstGeom prst="rightBrace">
            <a:avLst>
              <a:gd name="adj1" fmla="val 8333"/>
              <a:gd name="adj2" fmla="val 46491"/>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a:stCxn id="6" idx="1"/>
          </p:cNvCxnSpPr>
          <p:nvPr/>
        </p:nvCxnSpPr>
        <p:spPr>
          <a:xfrm flipH="1" flipV="1">
            <a:off x="4808764" y="4571999"/>
            <a:ext cx="139337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202136" y="2798248"/>
            <a:ext cx="2971800" cy="440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Version</a:t>
            </a:r>
          </a:p>
        </p:txBody>
      </p:sp>
      <p:cxnSp>
        <p:nvCxnSpPr>
          <p:cNvPr id="14" name="Straight Arrow Connector 13"/>
          <p:cNvCxnSpPr>
            <a:stCxn id="13" idx="1"/>
          </p:cNvCxnSpPr>
          <p:nvPr/>
        </p:nvCxnSpPr>
        <p:spPr>
          <a:xfrm flipH="1">
            <a:off x="4740729" y="3018684"/>
            <a:ext cx="146140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02136" y="4927372"/>
            <a:ext cx="2971800" cy="977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Window behavior </a:t>
            </a:r>
          </a:p>
          <a:p>
            <a:pPr algn="ctr"/>
            <a:r>
              <a:rPr lang="en-US" dirty="0"/>
              <a:t>[always; never; silent]</a:t>
            </a:r>
          </a:p>
        </p:txBody>
      </p:sp>
      <p:cxnSp>
        <p:nvCxnSpPr>
          <p:cNvPr id="16" name="Straight Arrow Connector 15"/>
          <p:cNvCxnSpPr>
            <a:stCxn id="15" idx="1"/>
          </p:cNvCxnSpPr>
          <p:nvPr/>
        </p:nvCxnSpPr>
        <p:spPr>
          <a:xfrm flipH="1" flipV="1">
            <a:off x="4808764" y="5147808"/>
            <a:ext cx="1393372" cy="2683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12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Tasks</a:t>
            </a:r>
          </a:p>
        </p:txBody>
      </p:sp>
      <p:sp>
        <p:nvSpPr>
          <p:cNvPr id="3" name="Content Placeholder 2"/>
          <p:cNvSpPr>
            <a:spLocks noGrp="1"/>
          </p:cNvSpPr>
          <p:nvPr>
            <p:ph idx="1"/>
          </p:nvPr>
        </p:nvSpPr>
        <p:spPr/>
        <p:txBody>
          <a:bodyPr/>
          <a:lstStyle/>
          <a:p>
            <a:pPr marL="0" indent="0">
              <a:buNone/>
            </a:pPr>
            <a:r>
              <a:rPr lang="en-US" dirty="0">
                <a:hlinkClick r:id="rId3"/>
              </a:rPr>
              <a:t>https://code.visualstudio.com/docs/editor/tasks#_command-and-tasks</a:t>
            </a:r>
            <a:r>
              <a:rPr lang="en-US" dirty="0"/>
              <a:t> </a:t>
            </a:r>
          </a:p>
        </p:txBody>
      </p:sp>
    </p:spTree>
    <p:extLst>
      <p:ext uri="{BB962C8B-B14F-4D97-AF65-F5344CB8AC3E}">
        <p14:creationId xmlns:p14="http://schemas.microsoft.com/office/powerpoint/2010/main" val="1483543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TypeScript Language</a:t>
            </a:r>
          </a:p>
        </p:txBody>
      </p:sp>
    </p:spTree>
    <p:extLst>
      <p:ext uri="{BB962C8B-B14F-4D97-AF65-F5344CB8AC3E}">
        <p14:creationId xmlns:p14="http://schemas.microsoft.com/office/powerpoint/2010/main" val="344602875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Tree>
    <p:extLst>
      <p:ext uri="{BB962C8B-B14F-4D97-AF65-F5344CB8AC3E}">
        <p14:creationId xmlns:p14="http://schemas.microsoft.com/office/powerpoint/2010/main" val="210779626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Types</a:t>
            </a:r>
          </a:p>
        </p:txBody>
      </p:sp>
      <p:sp>
        <p:nvSpPr>
          <p:cNvPr id="3" name="Content Placeholder 2"/>
          <p:cNvSpPr>
            <a:spLocks noGrp="1"/>
          </p:cNvSpPr>
          <p:nvPr>
            <p:ph sz="half" idx="1"/>
          </p:nvPr>
        </p:nvSpPr>
        <p:spPr/>
        <p:txBody>
          <a:bodyPr/>
          <a:lstStyle/>
          <a:p>
            <a:pPr marL="0" indent="0">
              <a:buNone/>
            </a:pPr>
            <a:r>
              <a:rPr lang="en-US" dirty="0"/>
              <a:t>Primitive and Object</a:t>
            </a:r>
          </a:p>
          <a:p>
            <a:pPr marL="0" indent="0">
              <a:buNone/>
            </a:pPr>
            <a:r>
              <a:rPr lang="en-US" dirty="0"/>
              <a:t>Any </a:t>
            </a:r>
          </a:p>
          <a:p>
            <a:pPr marL="0" indent="0">
              <a:buNone/>
            </a:pPr>
            <a:r>
              <a:rPr lang="en-US" dirty="0"/>
              <a:t>Number </a:t>
            </a:r>
          </a:p>
          <a:p>
            <a:pPr marL="0" indent="0">
              <a:buNone/>
            </a:pPr>
            <a:r>
              <a:rPr lang="en-US" dirty="0"/>
              <a:t>Boolean </a:t>
            </a:r>
          </a:p>
          <a:p>
            <a:pPr marL="0" indent="0">
              <a:buNone/>
            </a:pPr>
            <a:r>
              <a:rPr lang="en-US" dirty="0"/>
              <a:t>String </a:t>
            </a:r>
          </a:p>
          <a:p>
            <a:pPr marL="0" indent="0">
              <a:buNone/>
            </a:pPr>
            <a:r>
              <a:rPr lang="en-US" dirty="0"/>
              <a:t>Null</a:t>
            </a:r>
          </a:p>
          <a:p>
            <a:endParaRPr lang="en-US" dirty="0"/>
          </a:p>
        </p:txBody>
      </p:sp>
      <p:sp>
        <p:nvSpPr>
          <p:cNvPr id="4" name="Content Placeholder 3"/>
          <p:cNvSpPr>
            <a:spLocks noGrp="1"/>
          </p:cNvSpPr>
          <p:nvPr>
            <p:ph sz="half" idx="2"/>
          </p:nvPr>
        </p:nvSpPr>
        <p:spPr/>
        <p:txBody>
          <a:bodyPr/>
          <a:lstStyle/>
          <a:p>
            <a:pPr marL="0" indent="0">
              <a:buNone/>
            </a:pPr>
            <a:r>
              <a:rPr lang="en-US" dirty="0"/>
              <a:t>Undefined</a:t>
            </a:r>
          </a:p>
          <a:p>
            <a:pPr marL="0" indent="0">
              <a:buNone/>
            </a:pPr>
            <a:r>
              <a:rPr lang="en-US" dirty="0"/>
              <a:t>Object </a:t>
            </a:r>
          </a:p>
          <a:p>
            <a:pPr marL="0" indent="0">
              <a:buNone/>
            </a:pPr>
            <a:r>
              <a:rPr lang="en-US" dirty="0"/>
              <a:t>Void</a:t>
            </a:r>
          </a:p>
          <a:p>
            <a:pPr marL="0" indent="0">
              <a:buNone/>
            </a:pPr>
            <a:r>
              <a:rPr lang="en-US" dirty="0" err="1"/>
              <a:t>HTMLElement</a:t>
            </a:r>
            <a:r>
              <a:rPr lang="en-US" dirty="0"/>
              <a:t> </a:t>
            </a:r>
          </a:p>
          <a:p>
            <a:pPr marL="0" indent="0">
              <a:buNone/>
            </a:pPr>
            <a:r>
              <a:rPr lang="en-US" dirty="0"/>
              <a:t>Functions </a:t>
            </a:r>
          </a:p>
          <a:p>
            <a:pPr marL="0" indent="0">
              <a:buNone/>
            </a:pPr>
            <a:r>
              <a:rPr lang="en-US" dirty="0" err="1"/>
              <a:t>Enum</a:t>
            </a:r>
            <a:endParaRPr lang="en-US" dirty="0"/>
          </a:p>
          <a:p>
            <a:pPr marL="0" indent="0">
              <a:buNone/>
            </a:pPr>
            <a:r>
              <a:rPr lang="en-US" dirty="0"/>
              <a:t>Never</a:t>
            </a:r>
          </a:p>
          <a:p>
            <a:endParaRPr lang="en-US" dirty="0"/>
          </a:p>
        </p:txBody>
      </p:sp>
    </p:spTree>
    <p:extLst>
      <p:ext uri="{BB962C8B-B14F-4D97-AF65-F5344CB8AC3E}">
        <p14:creationId xmlns:p14="http://schemas.microsoft.com/office/powerpoint/2010/main" val="54967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type</a:t>
            </a:r>
          </a:p>
        </p:txBody>
      </p:sp>
      <p:sp>
        <p:nvSpPr>
          <p:cNvPr id="3" name="Content Placeholder 2"/>
          <p:cNvSpPr>
            <a:spLocks noGrp="1"/>
          </p:cNvSpPr>
          <p:nvPr>
            <p:ph idx="1"/>
          </p:nvPr>
        </p:nvSpPr>
        <p:spPr/>
        <p:txBody>
          <a:bodyPr/>
          <a:lstStyle/>
          <a:p>
            <a:pPr marL="0" indent="0">
              <a:buNone/>
            </a:pPr>
            <a:r>
              <a:rPr lang="en-US" dirty="0"/>
              <a:t>let </a:t>
            </a:r>
            <a:r>
              <a:rPr lang="en-US" dirty="0" err="1"/>
              <a:t>notSure</a:t>
            </a:r>
            <a:r>
              <a:rPr lang="en-US" dirty="0"/>
              <a:t>: any = 4; </a:t>
            </a:r>
          </a:p>
          <a:p>
            <a:pPr marL="0" indent="0">
              <a:buNone/>
            </a:pPr>
            <a:r>
              <a:rPr lang="en-US" dirty="0" err="1"/>
              <a:t>notSure</a:t>
            </a:r>
            <a:r>
              <a:rPr lang="en-US" dirty="0"/>
              <a:t> = "maybe a string instead"; </a:t>
            </a:r>
          </a:p>
          <a:p>
            <a:pPr marL="0" indent="0">
              <a:buNone/>
            </a:pPr>
            <a:r>
              <a:rPr lang="en-US" dirty="0" err="1"/>
              <a:t>notSure</a:t>
            </a:r>
            <a:r>
              <a:rPr lang="en-US" dirty="0"/>
              <a:t> = false; // okay, definitely a </a:t>
            </a:r>
            <a:r>
              <a:rPr lang="en-US" dirty="0" err="1"/>
              <a:t>boolean</a:t>
            </a:r>
            <a:endParaRPr lang="en-US" dirty="0"/>
          </a:p>
        </p:txBody>
      </p:sp>
    </p:spTree>
    <p:extLst>
      <p:ext uri="{BB962C8B-B14F-4D97-AF65-F5344CB8AC3E}">
        <p14:creationId xmlns:p14="http://schemas.microsoft.com/office/powerpoint/2010/main" val="3110640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7133" y="897467"/>
            <a:ext cx="3420534" cy="133773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Any</a:t>
            </a:r>
          </a:p>
        </p:txBody>
      </p:sp>
      <p:sp>
        <p:nvSpPr>
          <p:cNvPr id="3" name="Rectangle 2"/>
          <p:cNvSpPr/>
          <p:nvPr/>
        </p:nvSpPr>
        <p:spPr>
          <a:xfrm>
            <a:off x="1456266" y="3335866"/>
            <a:ext cx="3420534" cy="133773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Built-in</a:t>
            </a:r>
          </a:p>
        </p:txBody>
      </p:sp>
      <p:sp>
        <p:nvSpPr>
          <p:cNvPr id="4" name="Rectangle 3"/>
          <p:cNvSpPr/>
          <p:nvPr/>
        </p:nvSpPr>
        <p:spPr>
          <a:xfrm>
            <a:off x="6790267" y="3335867"/>
            <a:ext cx="3420534" cy="133773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User defined</a:t>
            </a:r>
          </a:p>
        </p:txBody>
      </p:sp>
      <p:cxnSp>
        <p:nvCxnSpPr>
          <p:cNvPr id="6" name="Elbow Connector 5"/>
          <p:cNvCxnSpPr>
            <a:stCxn id="2" idx="2"/>
            <a:endCxn id="3" idx="0"/>
          </p:cNvCxnSpPr>
          <p:nvPr/>
        </p:nvCxnSpPr>
        <p:spPr>
          <a:xfrm rot="5400000">
            <a:off x="3966634" y="1435100"/>
            <a:ext cx="1100666" cy="2700867"/>
          </a:xfrm>
          <a:prstGeom prst="bentConnector3">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 idx="2"/>
            <a:endCxn id="4" idx="0"/>
          </p:cNvCxnSpPr>
          <p:nvPr/>
        </p:nvCxnSpPr>
        <p:spPr>
          <a:xfrm rot="16200000" flipH="1">
            <a:off x="6633634" y="1468966"/>
            <a:ext cx="1100667" cy="2633134"/>
          </a:xfrm>
          <a:prstGeom prst="bentConnector3">
            <a:avLst>
              <a:gd name="adj1" fmla="val 50000"/>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34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types</a:t>
            </a:r>
          </a:p>
        </p:txBody>
      </p:sp>
      <p:sp>
        <p:nvSpPr>
          <p:cNvPr id="3" name="Content Placeholder 2"/>
          <p:cNvSpPr>
            <a:spLocks noGrp="1"/>
          </p:cNvSpPr>
          <p:nvPr>
            <p:ph idx="1"/>
          </p:nvPr>
        </p:nvSpPr>
        <p:spPr/>
        <p:txBody>
          <a:bodyPr/>
          <a:lstStyle/>
          <a:p>
            <a:pPr marL="0" indent="0">
              <a:buNone/>
            </a:pPr>
            <a:r>
              <a:rPr lang="en-US" dirty="0" err="1"/>
              <a:t>var</a:t>
            </a:r>
            <a:r>
              <a:rPr lang="en-US" dirty="0"/>
              <a:t> x = 10;</a:t>
            </a:r>
          </a:p>
          <a:p>
            <a:pPr marL="0" indent="0">
              <a:buNone/>
            </a:pPr>
            <a:r>
              <a:rPr lang="en-US" dirty="0"/>
              <a:t>let message = “hello world”;</a:t>
            </a:r>
          </a:p>
          <a:p>
            <a:pPr marL="0" indent="0">
              <a:buNone/>
            </a:pPr>
            <a:endParaRPr lang="en-US" dirty="0"/>
          </a:p>
          <a:p>
            <a:pPr marL="0" indent="0">
              <a:buNone/>
            </a:pPr>
            <a:endParaRPr lang="en-US" dirty="0"/>
          </a:p>
          <a:p>
            <a:pPr marL="0" indent="0">
              <a:buNone/>
            </a:pPr>
            <a:r>
              <a:rPr lang="en-US" dirty="0"/>
              <a:t>Let has block scoping, where </a:t>
            </a:r>
            <a:r>
              <a:rPr lang="en-US" dirty="0" err="1"/>
              <a:t>var</a:t>
            </a:r>
            <a:r>
              <a:rPr lang="en-US" dirty="0"/>
              <a:t> does not.</a:t>
            </a:r>
          </a:p>
          <a:p>
            <a:pPr marL="0" indent="0">
              <a:buNone/>
            </a:pPr>
            <a:endParaRPr lang="en-US" dirty="0"/>
          </a:p>
        </p:txBody>
      </p:sp>
    </p:spTree>
    <p:extLst>
      <p:ext uri="{BB962C8B-B14F-4D97-AF65-F5344CB8AC3E}">
        <p14:creationId xmlns:p14="http://schemas.microsoft.com/office/powerpoint/2010/main" val="199265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annotations</a:t>
            </a:r>
          </a:p>
        </p:txBody>
      </p:sp>
      <p:sp>
        <p:nvSpPr>
          <p:cNvPr id="3" name="Content Placeholder 2"/>
          <p:cNvSpPr>
            <a:spLocks noGrp="1"/>
          </p:cNvSpPr>
          <p:nvPr>
            <p:ph idx="1"/>
          </p:nvPr>
        </p:nvSpPr>
        <p:spPr/>
        <p:txBody>
          <a:bodyPr/>
          <a:lstStyle/>
          <a:p>
            <a:pPr marL="0" indent="0">
              <a:buNone/>
            </a:pPr>
            <a:r>
              <a:rPr lang="en-US" dirty="0"/>
              <a:t>Argument types</a:t>
            </a:r>
          </a:p>
          <a:p>
            <a:pPr marL="0" indent="0">
              <a:buNone/>
            </a:pPr>
            <a:r>
              <a:rPr lang="en-US" dirty="0"/>
              <a:t>Return types</a:t>
            </a:r>
          </a:p>
          <a:p>
            <a:pPr marL="0" indent="0">
              <a:buNone/>
            </a:pPr>
            <a:r>
              <a:rPr lang="en-US" dirty="0"/>
              <a:t>Type inference</a:t>
            </a:r>
          </a:p>
        </p:txBody>
      </p:sp>
    </p:spTree>
    <p:extLst>
      <p:ext uri="{BB962C8B-B14F-4D97-AF65-F5344CB8AC3E}">
        <p14:creationId xmlns:p14="http://schemas.microsoft.com/office/powerpoint/2010/main" val="483586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Enums</a:t>
            </a:r>
          </a:p>
        </p:txBody>
      </p:sp>
      <p:sp>
        <p:nvSpPr>
          <p:cNvPr id="3" name="Content Placeholder 2"/>
          <p:cNvSpPr>
            <a:spLocks noGrp="1"/>
          </p:cNvSpPr>
          <p:nvPr>
            <p:ph idx="1"/>
          </p:nvPr>
        </p:nvSpPr>
        <p:spPr/>
        <p:txBody>
          <a:bodyPr/>
          <a:lstStyle/>
          <a:p>
            <a:pPr marL="0" indent="0">
              <a:buNone/>
            </a:pPr>
            <a:r>
              <a:rPr lang="en-US" dirty="0" err="1">
                <a:latin typeface="Consolas" panose="020B0609020204030204" pitchFamily="49" charset="0"/>
              </a:rPr>
              <a:t>enum</a:t>
            </a:r>
            <a:r>
              <a:rPr lang="en-US" dirty="0">
                <a:latin typeface="Consolas" panose="020B0609020204030204" pitchFamily="49" charset="0"/>
              </a:rPr>
              <a:t> Color {Red, Green, Blue} </a:t>
            </a:r>
          </a:p>
          <a:p>
            <a:pPr marL="0" indent="0">
              <a:buNone/>
            </a:pPr>
            <a:r>
              <a:rPr lang="en-US" dirty="0">
                <a:latin typeface="Consolas" panose="020B0609020204030204" pitchFamily="49" charset="0"/>
              </a:rPr>
              <a:t>let c: Color = </a:t>
            </a:r>
            <a:r>
              <a:rPr lang="en-US" dirty="0" err="1">
                <a:latin typeface="Consolas" panose="020B0609020204030204" pitchFamily="49" charset="0"/>
              </a:rPr>
              <a:t>Color.Green</a:t>
            </a:r>
            <a:r>
              <a:rPr lang="en-US" dirty="0">
                <a:latin typeface="Consolas" panose="020B0609020204030204" pitchFamily="49" charset="0"/>
              </a:rPr>
              <a:t>;</a:t>
            </a:r>
          </a:p>
        </p:txBody>
      </p:sp>
    </p:spTree>
    <p:extLst>
      <p:ext uri="{BB962C8B-B14F-4D97-AF65-F5344CB8AC3E}">
        <p14:creationId xmlns:p14="http://schemas.microsoft.com/office/powerpoint/2010/main" val="66132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ADF0-1C2F-422D-A143-554CE5A18A1D}"/>
              </a:ext>
            </a:extLst>
          </p:cNvPr>
          <p:cNvSpPr>
            <a:spLocks noGrp="1"/>
          </p:cNvSpPr>
          <p:nvPr>
            <p:ph type="title"/>
          </p:nvPr>
        </p:nvSpPr>
        <p:spPr/>
        <p:txBody>
          <a:bodyPr/>
          <a:lstStyle/>
          <a:p>
            <a:r>
              <a:rPr lang="en-US" dirty="0"/>
              <a:t>Overview: Why TypeScript?</a:t>
            </a:r>
          </a:p>
        </p:txBody>
      </p:sp>
      <p:sp>
        <p:nvSpPr>
          <p:cNvPr id="3" name="Content Placeholder 2">
            <a:extLst>
              <a:ext uri="{FF2B5EF4-FFF2-40B4-BE49-F238E27FC236}">
                <a16:creationId xmlns:a16="http://schemas.microsoft.com/office/drawing/2014/main" id="{6E84415D-D12E-417B-81C8-0A989420012D}"/>
              </a:ext>
            </a:extLst>
          </p:cNvPr>
          <p:cNvSpPr>
            <a:spLocks noGrp="1"/>
          </p:cNvSpPr>
          <p:nvPr>
            <p:ph idx="1"/>
          </p:nvPr>
        </p:nvSpPr>
        <p:spPr/>
        <p:txBody>
          <a:bodyPr/>
          <a:lstStyle/>
          <a:p>
            <a:r>
              <a:rPr lang="en-US" dirty="0"/>
              <a:t>Compile time type safety for JavaScript</a:t>
            </a:r>
          </a:p>
          <a:p>
            <a:r>
              <a:rPr lang="en-US" dirty="0"/>
              <a:t>Object oriented features</a:t>
            </a:r>
          </a:p>
          <a:p>
            <a:r>
              <a:rPr lang="en-US" dirty="0"/>
              <a:t>ES6 now</a:t>
            </a:r>
          </a:p>
          <a:p>
            <a:r>
              <a:rPr lang="en-US" dirty="0"/>
              <a:t>Use existing JavaScript</a:t>
            </a:r>
          </a:p>
          <a:p>
            <a:r>
              <a:rPr lang="en-US" dirty="0"/>
              <a:t>Syntactic Sugar</a:t>
            </a:r>
          </a:p>
          <a:p>
            <a:r>
              <a:rPr lang="en-US" dirty="0"/>
              <a:t>Add things missing from JavaScript</a:t>
            </a:r>
          </a:p>
          <a:p>
            <a:r>
              <a:rPr lang="en-US" dirty="0"/>
              <a:t>Cross platform</a:t>
            </a:r>
          </a:p>
          <a:p>
            <a:endParaRPr lang="en-US" dirty="0"/>
          </a:p>
        </p:txBody>
      </p:sp>
    </p:spTree>
    <p:extLst>
      <p:ext uri="{BB962C8B-B14F-4D97-AF65-F5344CB8AC3E}">
        <p14:creationId xmlns:p14="http://schemas.microsoft.com/office/powerpoint/2010/main" val="4193008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interface Name {</a:t>
            </a:r>
          </a:p>
          <a:p>
            <a:pPr marL="0" indent="0">
              <a:buNone/>
            </a:pPr>
            <a:r>
              <a:rPr lang="en-US" dirty="0">
                <a:latin typeface="Consolas" panose="020B0609020204030204" pitchFamily="49" charset="0"/>
              </a:rPr>
              <a:t>    first: string;</a:t>
            </a:r>
          </a:p>
          <a:p>
            <a:pPr marL="0" indent="0">
              <a:buNone/>
            </a:pPr>
            <a:r>
              <a:rPr lang="en-US" dirty="0">
                <a:latin typeface="Consolas" panose="020B0609020204030204" pitchFamily="49" charset="0"/>
              </a:rPr>
              <a:t>    second: string;</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var name: Name;</a:t>
            </a:r>
          </a:p>
          <a:p>
            <a:pPr marL="0" indent="0">
              <a:buNone/>
            </a:pPr>
            <a:r>
              <a:rPr lang="en-US" dirty="0">
                <a:latin typeface="Consolas" panose="020B0609020204030204" pitchFamily="49" charset="0"/>
              </a:rPr>
              <a:t>name = {</a:t>
            </a:r>
          </a:p>
          <a:p>
            <a:pPr marL="0" indent="0">
              <a:buNone/>
            </a:pPr>
            <a:r>
              <a:rPr lang="en-US" dirty="0">
                <a:latin typeface="Consolas" panose="020B0609020204030204" pitchFamily="49" charset="0"/>
              </a:rPr>
              <a:t>    first: 'John',</a:t>
            </a:r>
          </a:p>
          <a:p>
            <a:pPr marL="0" indent="0">
              <a:buNone/>
            </a:pPr>
            <a:r>
              <a:rPr lang="en-US" dirty="0">
                <a:latin typeface="Consolas" panose="020B0609020204030204" pitchFamily="49" charset="0"/>
              </a:rPr>
              <a:t>    second: 'Doe'</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4284799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undefined, void</a:t>
            </a:r>
          </a:p>
        </p:txBody>
      </p:sp>
      <p:sp>
        <p:nvSpPr>
          <p:cNvPr id="3" name="Content Placeholder 2"/>
          <p:cNvSpPr>
            <a:spLocks noGrp="1"/>
          </p:cNvSpPr>
          <p:nvPr>
            <p:ph idx="1"/>
          </p:nvPr>
        </p:nvSpPr>
        <p:spPr/>
        <p:txBody>
          <a:bodyPr/>
          <a:lstStyle/>
          <a:p>
            <a:r>
              <a:rPr lang="en-US" dirty="0"/>
              <a:t>Null: value is unknown.</a:t>
            </a:r>
          </a:p>
          <a:p>
            <a:r>
              <a:rPr lang="en-US" dirty="0"/>
              <a:t>Undefined: value has not been set yet.</a:t>
            </a:r>
          </a:p>
          <a:p>
            <a:r>
              <a:rPr lang="en-US" dirty="0"/>
              <a:t>Void </a:t>
            </a:r>
          </a:p>
        </p:txBody>
      </p:sp>
    </p:spTree>
    <p:extLst>
      <p:ext uri="{BB962C8B-B14F-4D97-AF65-F5344CB8AC3E}">
        <p14:creationId xmlns:p14="http://schemas.microsoft.com/office/powerpoint/2010/main" val="284048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Never</a:t>
            </a:r>
          </a:p>
        </p:txBody>
      </p:sp>
      <p:sp>
        <p:nvSpPr>
          <p:cNvPr id="3" name="Content Placeholder 2"/>
          <p:cNvSpPr>
            <a:spLocks noGrp="1"/>
          </p:cNvSpPr>
          <p:nvPr>
            <p:ph idx="1"/>
          </p:nvPr>
        </p:nvSpPr>
        <p:spPr/>
        <p:txBody>
          <a:bodyPr/>
          <a:lstStyle/>
          <a:p>
            <a:pPr marL="0" indent="0">
              <a:buNone/>
            </a:pPr>
            <a:r>
              <a:rPr lang="en-US" dirty="0"/>
              <a:t>The never type is a subtype of, and assignable to, every type; however, no type is a subtype of, or assignable to, never (except never itself). Even </a:t>
            </a:r>
            <a:r>
              <a:rPr lang="en-US" i="1" dirty="0"/>
              <a:t>any</a:t>
            </a:r>
            <a:r>
              <a:rPr lang="en-US" dirty="0"/>
              <a:t> isn’t assignable to never.</a:t>
            </a:r>
          </a:p>
          <a:p>
            <a:pPr marL="0" indent="0">
              <a:buNone/>
            </a:pPr>
            <a:endParaRPr lang="en-US" dirty="0"/>
          </a:p>
          <a:p>
            <a:pPr marL="0" indent="0" algn="ctr">
              <a:buNone/>
            </a:pPr>
            <a:r>
              <a:rPr lang="en-US" sz="5400" dirty="0" err="1"/>
              <a:t>Wut</a:t>
            </a:r>
            <a:r>
              <a:rPr lang="en-US" sz="5400" dirty="0"/>
              <a:t>?</a:t>
            </a:r>
          </a:p>
        </p:txBody>
      </p:sp>
    </p:spTree>
    <p:extLst>
      <p:ext uri="{BB962C8B-B14F-4D97-AF65-F5344CB8AC3E}">
        <p14:creationId xmlns:p14="http://schemas.microsoft.com/office/powerpoint/2010/main" val="991254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AABCD-0FDF-4EAA-93D5-FC4C5DBA8930}"/>
              </a:ext>
            </a:extLst>
          </p:cNvPr>
          <p:cNvSpPr>
            <a:spLocks noGrp="1"/>
          </p:cNvSpPr>
          <p:nvPr>
            <p:ph idx="1"/>
          </p:nvPr>
        </p:nvSpPr>
        <p:spPr>
          <a:xfrm>
            <a:off x="693684" y="307428"/>
            <a:ext cx="10618076" cy="6550572"/>
          </a:xfrm>
        </p:spPr>
        <p:txBody>
          <a:bodyPr>
            <a:normAutofit/>
          </a:bodyPr>
          <a:lstStyle/>
          <a:p>
            <a:pPr marL="0" indent="0">
              <a:buNone/>
            </a:pPr>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Shape</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Square</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Rectangle</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Circle</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area</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Shape</a:t>
            </a:r>
            <a:r>
              <a:rPr lang="en-US" dirty="0">
                <a:solidFill>
                  <a:srgbClr val="000000"/>
                </a:solidFill>
                <a:latin typeface="Consolas" panose="020B0609020204030204" pitchFamily="49" charset="0"/>
              </a:rPr>
              <a:t>) {</a:t>
            </a:r>
          </a:p>
          <a:p>
            <a:pPr marL="457200" lvl="1" indent="0">
              <a:buNone/>
            </a:pPr>
            <a:r>
              <a:rPr lang="en-US" sz="2800" dirty="0">
                <a:solidFill>
                  <a:srgbClr val="AF00DB"/>
                </a:solidFill>
                <a:latin typeface="Consolas" panose="020B0609020204030204" pitchFamily="49" charset="0"/>
              </a:rPr>
              <a:t>switch</a:t>
            </a:r>
            <a:r>
              <a:rPr lang="en-US" sz="2800" dirty="0">
                <a:solidFill>
                  <a:srgbClr val="000000"/>
                </a:solidFill>
                <a:latin typeface="Consolas" panose="020B0609020204030204" pitchFamily="49" charset="0"/>
              </a:rPr>
              <a:t> (</a:t>
            </a:r>
            <a:r>
              <a:rPr lang="en-US" sz="2800" dirty="0" err="1">
                <a:solidFill>
                  <a:srgbClr val="001080"/>
                </a:solidFill>
                <a:latin typeface="Consolas" panose="020B0609020204030204" pitchFamily="49" charset="0"/>
              </a:rPr>
              <a:t>s</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kind</a:t>
            </a:r>
            <a:r>
              <a:rPr lang="en-US" sz="2800" dirty="0">
                <a:solidFill>
                  <a:srgbClr val="000000"/>
                </a:solidFill>
                <a:latin typeface="Consolas" panose="020B0609020204030204" pitchFamily="49" charset="0"/>
              </a:rPr>
              <a:t>) {</a:t>
            </a:r>
          </a:p>
          <a:p>
            <a:pPr marL="914400" lvl="2" indent="0">
              <a:buNone/>
            </a:pPr>
            <a:r>
              <a:rPr lang="en-US" sz="2800" dirty="0">
                <a:solidFill>
                  <a:srgbClr val="AF00DB"/>
                </a:solidFill>
                <a:latin typeface="Consolas" panose="020B0609020204030204" pitchFamily="49" charset="0"/>
              </a:rPr>
              <a:t>case</a:t>
            </a:r>
            <a:r>
              <a:rPr lang="en-US" sz="2800" dirty="0">
                <a:solidFill>
                  <a:srgbClr val="000000"/>
                </a:solidFill>
                <a:latin typeface="Consolas" panose="020B0609020204030204" pitchFamily="49" charset="0"/>
              </a:rPr>
              <a:t> </a:t>
            </a:r>
            <a:r>
              <a:rPr lang="en-US" sz="2800" dirty="0">
                <a:solidFill>
                  <a:srgbClr val="A31515"/>
                </a:solidFill>
                <a:latin typeface="Consolas" panose="020B0609020204030204" pitchFamily="49" charset="0"/>
              </a:rPr>
              <a:t>"square"</a:t>
            </a:r>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return</a:t>
            </a:r>
            <a:r>
              <a:rPr lang="en-US" sz="2800" dirty="0">
                <a:solidFill>
                  <a:srgbClr val="000000"/>
                </a:solidFill>
                <a:latin typeface="Consolas" panose="020B0609020204030204" pitchFamily="49" charset="0"/>
              </a:rPr>
              <a:t> </a:t>
            </a:r>
            <a:r>
              <a:rPr lang="en-US" sz="2800" dirty="0" err="1">
                <a:solidFill>
                  <a:srgbClr val="001080"/>
                </a:solidFill>
                <a:latin typeface="Consolas" panose="020B0609020204030204" pitchFamily="49" charset="0"/>
              </a:rPr>
              <a:t>s</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size</a:t>
            </a:r>
            <a:r>
              <a:rPr lang="en-US" sz="2800" dirty="0">
                <a:solidFill>
                  <a:srgbClr val="000000"/>
                </a:solidFill>
                <a:latin typeface="Consolas" panose="020B0609020204030204" pitchFamily="49" charset="0"/>
              </a:rPr>
              <a:t> * </a:t>
            </a:r>
            <a:r>
              <a:rPr lang="en-US" sz="2800" dirty="0" err="1">
                <a:solidFill>
                  <a:srgbClr val="001080"/>
                </a:solidFill>
                <a:latin typeface="Consolas" panose="020B0609020204030204" pitchFamily="49" charset="0"/>
              </a:rPr>
              <a:t>s</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size</a:t>
            </a:r>
            <a:r>
              <a:rPr lang="en-US" sz="2800" dirty="0">
                <a:solidFill>
                  <a:srgbClr val="000000"/>
                </a:solidFill>
                <a:latin typeface="Consolas" panose="020B0609020204030204" pitchFamily="49" charset="0"/>
              </a:rPr>
              <a:t>;</a:t>
            </a:r>
          </a:p>
          <a:p>
            <a:pPr marL="914400" lvl="2" indent="0">
              <a:buNone/>
            </a:pPr>
            <a:r>
              <a:rPr lang="en-US" sz="2800" dirty="0">
                <a:solidFill>
                  <a:srgbClr val="AF00DB"/>
                </a:solidFill>
                <a:latin typeface="Consolas" panose="020B0609020204030204" pitchFamily="49" charset="0"/>
              </a:rPr>
              <a:t>case</a:t>
            </a:r>
            <a:r>
              <a:rPr lang="en-US" sz="2800" dirty="0">
                <a:solidFill>
                  <a:srgbClr val="000000"/>
                </a:solidFill>
                <a:latin typeface="Consolas" panose="020B0609020204030204" pitchFamily="49" charset="0"/>
              </a:rPr>
              <a:t> </a:t>
            </a:r>
            <a:r>
              <a:rPr lang="en-US" sz="2800" dirty="0">
                <a:solidFill>
                  <a:srgbClr val="A31515"/>
                </a:solidFill>
                <a:latin typeface="Consolas" panose="020B0609020204030204" pitchFamily="49" charset="0"/>
              </a:rPr>
              <a:t>"rectangle"</a:t>
            </a:r>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return</a:t>
            </a:r>
            <a:r>
              <a:rPr lang="en-US" sz="2800" dirty="0">
                <a:solidFill>
                  <a:srgbClr val="000000"/>
                </a:solidFill>
                <a:latin typeface="Consolas" panose="020B0609020204030204" pitchFamily="49" charset="0"/>
              </a:rPr>
              <a:t> </a:t>
            </a:r>
            <a:r>
              <a:rPr lang="en-US" sz="2800" dirty="0" err="1">
                <a:solidFill>
                  <a:srgbClr val="001080"/>
                </a:solidFill>
                <a:latin typeface="Consolas" panose="020B0609020204030204" pitchFamily="49" charset="0"/>
              </a:rPr>
              <a:t>s</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height</a:t>
            </a:r>
            <a:r>
              <a:rPr lang="en-US" sz="2800" dirty="0">
                <a:solidFill>
                  <a:srgbClr val="000000"/>
                </a:solidFill>
                <a:latin typeface="Consolas" panose="020B0609020204030204" pitchFamily="49" charset="0"/>
              </a:rPr>
              <a:t> * </a:t>
            </a:r>
            <a:r>
              <a:rPr lang="en-US" sz="2800" dirty="0" err="1">
                <a:solidFill>
                  <a:srgbClr val="001080"/>
                </a:solidFill>
                <a:latin typeface="Consolas" panose="020B0609020204030204" pitchFamily="49" charset="0"/>
              </a:rPr>
              <a:t>s</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width</a:t>
            </a:r>
            <a:r>
              <a:rPr lang="en-US" sz="2800" dirty="0">
                <a:solidFill>
                  <a:srgbClr val="000000"/>
                </a:solidFill>
                <a:latin typeface="Consolas" panose="020B0609020204030204" pitchFamily="49" charset="0"/>
              </a:rPr>
              <a:t>;</a:t>
            </a:r>
          </a:p>
          <a:p>
            <a:pPr marL="914400" lvl="2" indent="0">
              <a:buNone/>
            </a:pPr>
            <a:r>
              <a:rPr lang="en-US" sz="2800" dirty="0">
                <a:solidFill>
                  <a:srgbClr val="AF00DB"/>
                </a:solidFill>
                <a:latin typeface="Consolas" panose="020B0609020204030204" pitchFamily="49" charset="0"/>
              </a:rPr>
              <a:t>case</a:t>
            </a:r>
            <a:r>
              <a:rPr lang="en-US" sz="2800" dirty="0">
                <a:solidFill>
                  <a:srgbClr val="000000"/>
                </a:solidFill>
                <a:latin typeface="Consolas" panose="020B0609020204030204" pitchFamily="49" charset="0"/>
              </a:rPr>
              <a:t> </a:t>
            </a:r>
            <a:r>
              <a:rPr lang="en-US" sz="2800" dirty="0">
                <a:solidFill>
                  <a:srgbClr val="A31515"/>
                </a:solidFill>
                <a:latin typeface="Consolas" panose="020B0609020204030204" pitchFamily="49" charset="0"/>
              </a:rPr>
              <a:t>"circle"</a:t>
            </a:r>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return</a:t>
            </a:r>
            <a:r>
              <a:rPr lang="en-US" sz="2800" dirty="0">
                <a:solidFill>
                  <a:srgbClr val="000000"/>
                </a:solidFill>
                <a:latin typeface="Consolas" panose="020B0609020204030204" pitchFamily="49" charset="0"/>
              </a:rPr>
              <a:t> </a:t>
            </a:r>
            <a:r>
              <a:rPr lang="en-US" sz="2800" dirty="0" err="1">
                <a:solidFill>
                  <a:srgbClr val="267F99"/>
                </a:solidFill>
                <a:latin typeface="Consolas" panose="020B0609020204030204" pitchFamily="49" charset="0"/>
              </a:rPr>
              <a:t>Math</a:t>
            </a:r>
            <a:r>
              <a:rPr lang="en-US" sz="2800" dirty="0" err="1">
                <a:solidFill>
                  <a:srgbClr val="000000"/>
                </a:solidFill>
                <a:latin typeface="Consolas" panose="020B0609020204030204" pitchFamily="49" charset="0"/>
              </a:rPr>
              <a:t>.PI</a:t>
            </a:r>
            <a:r>
              <a:rPr lang="en-US" sz="2800" dirty="0">
                <a:solidFill>
                  <a:srgbClr val="000000"/>
                </a:solidFill>
                <a:latin typeface="Consolas" panose="020B0609020204030204" pitchFamily="49" charset="0"/>
              </a:rPr>
              <a:t> * </a:t>
            </a:r>
            <a:r>
              <a:rPr lang="en-US" sz="2800" dirty="0" err="1">
                <a:solidFill>
                  <a:srgbClr val="001080"/>
                </a:solidFill>
                <a:latin typeface="Consolas" panose="020B0609020204030204" pitchFamily="49" charset="0"/>
              </a:rPr>
              <a:t>s</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radius</a:t>
            </a:r>
            <a:r>
              <a:rPr lang="en-US" sz="2800" dirty="0">
                <a:solidFill>
                  <a:srgbClr val="000000"/>
                </a:solidFill>
                <a:latin typeface="Consolas" panose="020B0609020204030204" pitchFamily="49" charset="0"/>
              </a:rPr>
              <a:t> ** </a:t>
            </a:r>
            <a:r>
              <a:rPr lang="en-US" sz="2800" dirty="0">
                <a:solidFill>
                  <a:srgbClr val="09885A"/>
                </a:solidFill>
                <a:latin typeface="Consolas" panose="020B0609020204030204" pitchFamily="49" charset="0"/>
              </a:rPr>
              <a:t>2</a:t>
            </a:r>
            <a:r>
              <a:rPr lang="en-US" sz="2800" dirty="0">
                <a:solidFill>
                  <a:srgbClr val="000000"/>
                </a:solidFill>
                <a:latin typeface="Consolas" panose="020B0609020204030204" pitchFamily="49" charset="0"/>
              </a:rPr>
              <a:t>;</a:t>
            </a:r>
          </a:p>
          <a:p>
            <a:pPr marL="457200" lvl="1" indent="0">
              <a:buNone/>
            </a:pPr>
            <a:r>
              <a:rPr lang="en-US" sz="2800" dirty="0">
                <a:solidFill>
                  <a:srgbClr val="AF00DB"/>
                </a:solidFill>
                <a:latin typeface="Consolas" panose="020B0609020204030204" pitchFamily="49" charset="0"/>
              </a:rPr>
              <a:t>	default</a:t>
            </a:r>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return</a:t>
            </a:r>
            <a:r>
              <a:rPr lang="en-US" sz="2800" dirty="0">
                <a:solidFill>
                  <a:srgbClr val="000000"/>
                </a:solidFill>
                <a:latin typeface="Consolas" panose="020B0609020204030204" pitchFamily="49" charset="0"/>
              </a:rPr>
              <a:t> </a:t>
            </a:r>
            <a:r>
              <a:rPr lang="en-US" sz="2800" dirty="0" err="1">
                <a:solidFill>
                  <a:srgbClr val="795E26"/>
                </a:solidFill>
                <a:latin typeface="Consolas" panose="020B0609020204030204" pitchFamily="49" charset="0"/>
              </a:rPr>
              <a:t>assertNever</a:t>
            </a:r>
            <a:r>
              <a:rPr lang="en-US" sz="2800" dirty="0">
                <a:solidFill>
                  <a:srgbClr val="000000"/>
                </a:solidFill>
                <a:latin typeface="Consolas" panose="020B0609020204030204" pitchFamily="49" charset="0"/>
              </a:rPr>
              <a:t>(</a:t>
            </a:r>
            <a:r>
              <a:rPr lang="en-US" sz="2800" dirty="0">
                <a:solidFill>
                  <a:srgbClr val="001080"/>
                </a:solidFill>
                <a:latin typeface="Consolas" panose="020B0609020204030204" pitchFamily="49" charset="0"/>
              </a:rPr>
              <a:t>s</a:t>
            </a:r>
            <a:r>
              <a:rPr lang="en-US" sz="2800"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assertNeverShape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never</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never</a:t>
            </a:r>
            <a:r>
              <a:rPr lang="en-US" dirty="0">
                <a:solidFill>
                  <a:srgbClr val="000000"/>
                </a:solidFill>
                <a:latin typeface="Consolas" panose="020B0609020204030204" pitchFamily="49" charset="0"/>
              </a:rPr>
              <a:t> {</a:t>
            </a:r>
          </a:p>
          <a:p>
            <a:pPr marL="0" indent="0">
              <a:buNone/>
            </a:pPr>
            <a:r>
              <a:rPr lang="en-US" dirty="0">
                <a:solidFill>
                  <a:srgbClr val="AF00DB"/>
                </a:solidFill>
                <a:latin typeface="Consolas" panose="020B0609020204030204" pitchFamily="49" charset="0"/>
              </a:rPr>
              <a:t>	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"Unexpected object: "</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x</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48894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Assertions</a:t>
            </a:r>
          </a:p>
        </p:txBody>
      </p:sp>
      <p:sp>
        <p:nvSpPr>
          <p:cNvPr id="3" name="Content Placeholder 2"/>
          <p:cNvSpPr>
            <a:spLocks noGrp="1"/>
          </p:cNvSpPr>
          <p:nvPr>
            <p:ph idx="1"/>
          </p:nvPr>
        </p:nvSpPr>
        <p:spPr/>
        <p:txBody>
          <a:bodyPr/>
          <a:lstStyle/>
          <a:p>
            <a:pPr marL="0" indent="0">
              <a:buNone/>
            </a:pPr>
            <a:r>
              <a:rPr lang="en-US" dirty="0"/>
              <a:t>&lt;&gt; or “as”</a:t>
            </a:r>
          </a:p>
          <a:p>
            <a:pPr marL="0" indent="0">
              <a:buNone/>
            </a:pPr>
            <a:endParaRPr lang="en-US" dirty="0"/>
          </a:p>
          <a:p>
            <a:pPr marL="0" indent="0">
              <a:buNone/>
            </a:pPr>
            <a:r>
              <a:rPr lang="en-US" sz="2400" dirty="0">
                <a:latin typeface="Consolas" panose="020B0609020204030204" pitchFamily="49" charset="0"/>
              </a:rPr>
              <a:t>let </a:t>
            </a:r>
            <a:r>
              <a:rPr lang="en-US" sz="2400" dirty="0" err="1">
                <a:latin typeface="Consolas" panose="020B0609020204030204" pitchFamily="49" charset="0"/>
              </a:rPr>
              <a:t>anotherType</a:t>
            </a:r>
            <a:r>
              <a:rPr lang="en-US" sz="2400" dirty="0">
                <a:latin typeface="Consolas" panose="020B0609020204030204" pitchFamily="49" charset="0"/>
              </a:rPr>
              <a:t>: any = "this is a string"; </a:t>
            </a:r>
          </a:p>
          <a:p>
            <a:pPr marL="0" indent="0">
              <a:buNone/>
            </a:pPr>
            <a:r>
              <a:rPr lang="en-US" sz="2400" dirty="0">
                <a:latin typeface="Consolas" panose="020B0609020204030204" pitchFamily="49" charset="0"/>
              </a:rPr>
              <a:t>let </a:t>
            </a:r>
            <a:r>
              <a:rPr lang="en-US" sz="2400" dirty="0" err="1">
                <a:latin typeface="Consolas" panose="020B0609020204030204" pitchFamily="49" charset="0"/>
              </a:rPr>
              <a:t>strLength</a:t>
            </a:r>
            <a:r>
              <a:rPr lang="en-US" sz="2400" dirty="0">
                <a:latin typeface="Consolas" panose="020B0609020204030204" pitchFamily="49" charset="0"/>
              </a:rPr>
              <a:t>: number = (&lt;string&gt; </a:t>
            </a:r>
            <a:r>
              <a:rPr lang="en-US" sz="2400" dirty="0" err="1">
                <a:latin typeface="Consolas" panose="020B0609020204030204" pitchFamily="49" charset="0"/>
              </a:rPr>
              <a:t>anotherType</a:t>
            </a:r>
            <a:r>
              <a:rPr lang="en-US" sz="2400" dirty="0">
                <a:latin typeface="Consolas" panose="020B0609020204030204" pitchFamily="49" charset="0"/>
              </a:rPr>
              <a:t>).length;</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let </a:t>
            </a:r>
            <a:r>
              <a:rPr lang="en-US" sz="2400" dirty="0" err="1">
                <a:latin typeface="Consolas" panose="020B0609020204030204" pitchFamily="49" charset="0"/>
              </a:rPr>
              <a:t>anotherType</a:t>
            </a:r>
            <a:r>
              <a:rPr lang="en-US" sz="2400" dirty="0">
                <a:latin typeface="Consolas" panose="020B0609020204030204" pitchFamily="49" charset="0"/>
              </a:rPr>
              <a:t> : any = "this is a string"; </a:t>
            </a:r>
          </a:p>
          <a:p>
            <a:pPr marL="0" indent="0">
              <a:buNone/>
            </a:pPr>
            <a:r>
              <a:rPr lang="en-US" sz="2400" dirty="0">
                <a:latin typeface="Consolas" panose="020B0609020204030204" pitchFamily="49" charset="0"/>
              </a:rPr>
              <a:t>let </a:t>
            </a:r>
            <a:r>
              <a:rPr lang="en-US" sz="2400" dirty="0" err="1">
                <a:latin typeface="Consolas" panose="020B0609020204030204" pitchFamily="49" charset="0"/>
              </a:rPr>
              <a:t>strLength</a:t>
            </a:r>
            <a:r>
              <a:rPr lang="en-US" sz="2400" dirty="0">
                <a:latin typeface="Consolas" panose="020B0609020204030204" pitchFamily="49" charset="0"/>
              </a:rPr>
              <a:t>: number = (</a:t>
            </a:r>
            <a:r>
              <a:rPr lang="en-US" sz="2400" dirty="0" err="1">
                <a:latin typeface="Consolas" panose="020B0609020204030204" pitchFamily="49" charset="0"/>
              </a:rPr>
              <a:t>anotherType</a:t>
            </a:r>
            <a:r>
              <a:rPr lang="en-US" sz="2400" dirty="0">
                <a:latin typeface="Consolas" panose="020B0609020204030204" pitchFamily="49" charset="0"/>
              </a:rPr>
              <a:t> as string).length;</a:t>
            </a:r>
          </a:p>
        </p:txBody>
      </p:sp>
    </p:spTree>
    <p:extLst>
      <p:ext uri="{BB962C8B-B14F-4D97-AF65-F5344CB8AC3E}">
        <p14:creationId xmlns:p14="http://schemas.microsoft.com/office/powerpoint/2010/main" val="1781429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2587-128D-4C2F-9CE5-4BB5CC79D194}"/>
              </a:ext>
            </a:extLst>
          </p:cNvPr>
          <p:cNvSpPr>
            <a:spLocks noGrp="1"/>
          </p:cNvSpPr>
          <p:nvPr>
            <p:ph type="title"/>
          </p:nvPr>
        </p:nvSpPr>
        <p:spPr/>
        <p:txBody>
          <a:bodyPr/>
          <a:lstStyle/>
          <a:p>
            <a:r>
              <a:rPr lang="en-US" dirty="0"/>
              <a:t>Type Alias</a:t>
            </a:r>
          </a:p>
        </p:txBody>
      </p:sp>
      <p:sp>
        <p:nvSpPr>
          <p:cNvPr id="3" name="Content Placeholder 2">
            <a:extLst>
              <a:ext uri="{FF2B5EF4-FFF2-40B4-BE49-F238E27FC236}">
                <a16:creationId xmlns:a16="http://schemas.microsoft.com/office/drawing/2014/main" id="{1B16A2B4-E4E6-4104-9165-DB73FAF67E6B}"/>
              </a:ext>
            </a:extLst>
          </p:cNvPr>
          <p:cNvSpPr>
            <a:spLocks noGrp="1"/>
          </p:cNvSpPr>
          <p:nvPr>
            <p:ph idx="1"/>
          </p:nvPr>
        </p:nvSpPr>
        <p:spPr/>
        <p:txBody>
          <a:bodyPr/>
          <a:lstStyle/>
          <a:p>
            <a:r>
              <a:rPr lang="en-US" dirty="0"/>
              <a:t>Not a new type</a:t>
            </a:r>
          </a:p>
          <a:p>
            <a:r>
              <a:rPr lang="en-US" dirty="0"/>
              <a:t>Just a new name for an existing type</a:t>
            </a:r>
          </a:p>
          <a:p>
            <a:r>
              <a:rPr lang="en-US" dirty="0"/>
              <a:t>Like an interface</a:t>
            </a:r>
          </a:p>
        </p:txBody>
      </p:sp>
    </p:spTree>
    <p:extLst>
      <p:ext uri="{BB962C8B-B14F-4D97-AF65-F5344CB8AC3E}">
        <p14:creationId xmlns:p14="http://schemas.microsoft.com/office/powerpoint/2010/main" val="3597373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Alias</a:t>
            </a:r>
          </a:p>
        </p:txBody>
      </p:sp>
      <p:sp>
        <p:nvSpPr>
          <p:cNvPr id="3" name="Content Placeholder 2"/>
          <p:cNvSpPr>
            <a:spLocks noGrp="1"/>
          </p:cNvSpPr>
          <p:nvPr>
            <p:ph idx="1"/>
          </p:nvPr>
        </p:nvSpPr>
        <p:spPr>
          <a:xfrm>
            <a:off x="838199" y="1825624"/>
            <a:ext cx="11072149" cy="5032375"/>
          </a:xfrm>
        </p:spPr>
        <p:txBody>
          <a:bodyPr>
            <a:normAutofit fontScale="92500" lnSpcReduction="10000"/>
          </a:bodyPr>
          <a:lstStyle/>
          <a:p>
            <a:pPr marL="0" indent="0">
              <a:buNone/>
            </a:pPr>
            <a:r>
              <a:rPr lang="en-US" dirty="0">
                <a:latin typeface="Consolas" panose="020B0609020204030204" pitchFamily="49" charset="0"/>
              </a:rPr>
              <a:t>type Name = string;</a:t>
            </a:r>
          </a:p>
          <a:p>
            <a:pPr marL="0" indent="0">
              <a:buNone/>
            </a:pPr>
            <a:r>
              <a:rPr lang="en-US" dirty="0">
                <a:latin typeface="Consolas" panose="020B0609020204030204" pitchFamily="49" charset="0"/>
              </a:rPr>
              <a:t>type </a:t>
            </a:r>
            <a:r>
              <a:rPr lang="en-US" dirty="0" err="1">
                <a:latin typeface="Consolas" panose="020B0609020204030204" pitchFamily="49" charset="0"/>
              </a:rPr>
              <a:t>NameResolver</a:t>
            </a:r>
            <a:r>
              <a:rPr lang="en-US" dirty="0">
                <a:latin typeface="Consolas" panose="020B0609020204030204" pitchFamily="49" charset="0"/>
              </a:rPr>
              <a:t> = () =&gt; string;</a:t>
            </a:r>
          </a:p>
          <a:p>
            <a:pPr marL="0" indent="0">
              <a:buNone/>
            </a:pPr>
            <a:r>
              <a:rPr lang="en-US" dirty="0">
                <a:latin typeface="Consolas" panose="020B0609020204030204" pitchFamily="49" charset="0"/>
              </a:rPr>
              <a:t>type </a:t>
            </a:r>
            <a:r>
              <a:rPr lang="en-US" dirty="0" err="1">
                <a:latin typeface="Consolas" panose="020B0609020204030204" pitchFamily="49" charset="0"/>
              </a:rPr>
              <a:t>NameOrResolver</a:t>
            </a:r>
            <a:r>
              <a:rPr lang="en-US" dirty="0">
                <a:latin typeface="Consolas" panose="020B0609020204030204" pitchFamily="49" charset="0"/>
              </a:rPr>
              <a:t> = Name | </a:t>
            </a:r>
            <a:r>
              <a:rPr lang="en-US" dirty="0" err="1">
                <a:latin typeface="Consolas" panose="020B0609020204030204" pitchFamily="49" charset="0"/>
              </a:rPr>
              <a:t>NameResolver</a:t>
            </a:r>
            <a:r>
              <a:rPr lang="en-US" dirty="0">
                <a:latin typeface="Consolas" panose="020B0609020204030204" pitchFamily="49" charset="0"/>
              </a:rPr>
              <a:t>;</a:t>
            </a:r>
          </a:p>
          <a:p>
            <a:pPr marL="0" indent="0">
              <a:buNone/>
            </a:pPr>
            <a:r>
              <a:rPr lang="en-US" dirty="0">
                <a:latin typeface="Consolas" panose="020B0609020204030204" pitchFamily="49" charset="0"/>
              </a:rPr>
              <a:t>function </a:t>
            </a:r>
            <a:r>
              <a:rPr lang="en-US" dirty="0" err="1">
                <a:latin typeface="Consolas" panose="020B0609020204030204" pitchFamily="49" charset="0"/>
              </a:rPr>
              <a:t>getName</a:t>
            </a:r>
            <a:r>
              <a:rPr lang="en-US" dirty="0">
                <a:latin typeface="Consolas" panose="020B0609020204030204" pitchFamily="49" charset="0"/>
              </a:rPr>
              <a:t>(n: </a:t>
            </a:r>
            <a:r>
              <a:rPr lang="en-US" dirty="0" err="1">
                <a:latin typeface="Consolas" panose="020B0609020204030204" pitchFamily="49" charset="0"/>
              </a:rPr>
              <a:t>NameOrResolver</a:t>
            </a:r>
            <a:r>
              <a:rPr lang="en-US" dirty="0">
                <a:latin typeface="Consolas" panose="020B0609020204030204" pitchFamily="49" charset="0"/>
              </a:rPr>
              <a:t>): Name {</a:t>
            </a:r>
          </a:p>
          <a:p>
            <a:pPr marL="0" indent="0">
              <a:buNone/>
            </a:pPr>
            <a:r>
              <a:rPr lang="en-US" dirty="0">
                <a:latin typeface="Consolas" panose="020B0609020204030204" pitchFamily="49" charset="0"/>
              </a:rPr>
              <a:t>    if (</a:t>
            </a:r>
            <a:r>
              <a:rPr lang="en-US" dirty="0" err="1">
                <a:latin typeface="Consolas" panose="020B0609020204030204" pitchFamily="49" charset="0"/>
              </a:rPr>
              <a:t>typeof</a:t>
            </a:r>
            <a:r>
              <a:rPr lang="en-US" dirty="0">
                <a:latin typeface="Consolas" panose="020B0609020204030204" pitchFamily="49" charset="0"/>
              </a:rPr>
              <a:t> n === "string") {</a:t>
            </a:r>
          </a:p>
          <a:p>
            <a:pPr marL="0" indent="0">
              <a:buNone/>
            </a:pPr>
            <a:r>
              <a:rPr lang="en-US" dirty="0">
                <a:latin typeface="Consolas" panose="020B0609020204030204" pitchFamily="49" charset="0"/>
              </a:rPr>
              <a:t>        return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else {</a:t>
            </a:r>
          </a:p>
          <a:p>
            <a:pPr marL="0" indent="0">
              <a:buNone/>
            </a:pPr>
            <a:r>
              <a:rPr lang="en-US" dirty="0">
                <a:latin typeface="Consolas" panose="020B0609020204030204" pitchFamily="49" charset="0"/>
              </a:rPr>
              <a:t>        return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440797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7871-F46B-4F26-9ED7-069BD240C25E}"/>
              </a:ext>
            </a:extLst>
          </p:cNvPr>
          <p:cNvSpPr>
            <a:spLocks noGrp="1"/>
          </p:cNvSpPr>
          <p:nvPr>
            <p:ph type="title"/>
          </p:nvPr>
        </p:nvSpPr>
        <p:spPr/>
        <p:txBody>
          <a:bodyPr/>
          <a:lstStyle/>
          <a:p>
            <a:r>
              <a:rPr lang="en-US" dirty="0"/>
              <a:t>String Literal Types</a:t>
            </a:r>
          </a:p>
        </p:txBody>
      </p:sp>
      <p:sp>
        <p:nvSpPr>
          <p:cNvPr id="3" name="Content Placeholder 2">
            <a:extLst>
              <a:ext uri="{FF2B5EF4-FFF2-40B4-BE49-F238E27FC236}">
                <a16:creationId xmlns:a16="http://schemas.microsoft.com/office/drawing/2014/main" id="{D449CFF5-369D-4D0A-95B7-72296C874690}"/>
              </a:ext>
            </a:extLst>
          </p:cNvPr>
          <p:cNvSpPr>
            <a:spLocks noGrp="1"/>
          </p:cNvSpPr>
          <p:nvPr>
            <p:ph idx="1"/>
          </p:nvPr>
        </p:nvSpPr>
        <p:spPr/>
        <p:txBody>
          <a:bodyPr/>
          <a:lstStyle/>
          <a:p>
            <a:pPr marL="0" indent="0">
              <a:buNone/>
            </a:pPr>
            <a:r>
              <a:rPr lang="en-US" dirty="0">
                <a:latin typeface="Consolas" panose="020B0609020204030204" pitchFamily="49" charset="0"/>
              </a:rPr>
              <a:t>type Color = “Red” | “Blue” | “Green”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function </a:t>
            </a:r>
            <a:r>
              <a:rPr lang="en-US" dirty="0" err="1">
                <a:latin typeface="Consolas" panose="020B0609020204030204" pitchFamily="49" charset="0"/>
              </a:rPr>
              <a:t>ChooseColor</a:t>
            </a:r>
            <a:r>
              <a:rPr lang="en-US" dirty="0">
                <a:latin typeface="Consolas" panose="020B0609020204030204" pitchFamily="49" charset="0"/>
              </a:rPr>
              <a:t>(</a:t>
            </a:r>
            <a:r>
              <a:rPr lang="en-US" dirty="0" err="1">
                <a:latin typeface="Consolas" panose="020B0609020204030204" pitchFamily="49" charset="0"/>
              </a:rPr>
              <a:t>whichColor</a:t>
            </a:r>
            <a:r>
              <a:rPr lang="en-US" dirty="0">
                <a:latin typeface="Consolas" panose="020B0609020204030204" pitchFamily="49" charset="0"/>
              </a:rPr>
              <a:t>: Color) {</a:t>
            </a:r>
          </a:p>
          <a:p>
            <a:pPr marL="0" indent="0">
              <a:buNone/>
            </a:pPr>
            <a:r>
              <a:rPr lang="en-US" dirty="0">
                <a:latin typeface="Consolas" panose="020B0609020204030204" pitchFamily="49" charset="0"/>
              </a:rPr>
              <a:t>  if (</a:t>
            </a:r>
            <a:r>
              <a:rPr lang="en-US" dirty="0" err="1">
                <a:latin typeface="Consolas" panose="020B0609020204030204" pitchFamily="49" charset="0"/>
              </a:rPr>
              <a:t>whichColor</a:t>
            </a:r>
            <a:r>
              <a:rPr lang="en-US" dirty="0">
                <a:latin typeface="Consolas" panose="020B0609020204030204" pitchFamily="49" charset="0"/>
              </a:rPr>
              <a:t> === “Red”) { }</a:t>
            </a:r>
          </a:p>
          <a:p>
            <a:pPr marL="0" indent="0">
              <a:buNone/>
            </a:pPr>
            <a:r>
              <a:rPr lang="en-US" dirty="0">
                <a:latin typeface="Consolas" panose="020B0609020204030204" pitchFamily="49" charset="0"/>
              </a:rPr>
              <a:t>  else if (</a:t>
            </a:r>
            <a:r>
              <a:rPr lang="en-US" dirty="0" err="1">
                <a:latin typeface="Consolas" panose="020B0609020204030204" pitchFamily="49" charset="0"/>
              </a:rPr>
              <a:t>whichColor</a:t>
            </a:r>
            <a:r>
              <a:rPr lang="en-US" dirty="0">
                <a:latin typeface="Consolas" panose="020B0609020204030204" pitchFamily="49" charset="0"/>
              </a:rPr>
              <a:t> === “Green”) { }</a:t>
            </a:r>
          </a:p>
          <a:p>
            <a:pPr marL="0" indent="0">
              <a:buNone/>
            </a:pPr>
            <a:r>
              <a:rPr lang="en-US" dirty="0">
                <a:latin typeface="Consolas" panose="020B0609020204030204" pitchFamily="49" charset="0"/>
              </a:rPr>
              <a:t>  else if (</a:t>
            </a:r>
            <a:r>
              <a:rPr lang="en-US" dirty="0" err="1">
                <a:latin typeface="Consolas" panose="020B0609020204030204" pitchFamily="49" charset="0"/>
              </a:rPr>
              <a:t>whichColor</a:t>
            </a:r>
            <a:r>
              <a:rPr lang="en-US" dirty="0">
                <a:latin typeface="Consolas" panose="020B0609020204030204" pitchFamily="49" charset="0"/>
              </a:rPr>
              <a:t> === “Blue”) { }</a:t>
            </a:r>
          </a:p>
          <a:p>
            <a:pPr marL="0" indent="0">
              <a:buNone/>
            </a:pPr>
            <a:r>
              <a:rPr lang="en-US" dirty="0">
                <a:latin typeface="Consolas" panose="020B0609020204030204" pitchFamily="49" charset="0"/>
              </a:rPr>
              <a:t>  else {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558797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only</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function foo(</a:t>
            </a:r>
            <a:r>
              <a:rPr lang="en-US" dirty="0" err="1">
                <a:latin typeface="Consolas" panose="020B0609020204030204" pitchFamily="49" charset="0"/>
              </a:rPr>
              <a:t>config</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bar: number,</a:t>
            </a:r>
          </a:p>
          <a:p>
            <a:pPr marL="0" indent="0">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bas: number</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let </a:t>
            </a:r>
            <a:r>
              <a:rPr lang="en-US" dirty="0" err="1">
                <a:latin typeface="Consolas" panose="020B0609020204030204" pitchFamily="49" charset="0"/>
              </a:rPr>
              <a:t>config</a:t>
            </a:r>
            <a:r>
              <a:rPr lang="en-US" dirty="0">
                <a:latin typeface="Consolas" panose="020B0609020204030204" pitchFamily="49" charset="0"/>
              </a:rPr>
              <a:t> = { bar: 123, bas: 123 };</a:t>
            </a:r>
          </a:p>
          <a:p>
            <a:pPr marL="0" indent="0">
              <a:buNone/>
            </a:pPr>
            <a:r>
              <a:rPr lang="en-US" dirty="0">
                <a:latin typeface="Consolas" panose="020B0609020204030204" pitchFamily="49" charset="0"/>
              </a:rPr>
              <a:t>foo(</a:t>
            </a:r>
            <a:r>
              <a:rPr lang="en-US" dirty="0" err="1">
                <a:latin typeface="Consolas" panose="020B0609020204030204" pitchFamily="49" charset="0"/>
              </a:rPr>
              <a:t>config</a:t>
            </a:r>
            <a:r>
              <a:rPr lang="en-US" dirty="0">
                <a:latin typeface="Consolas" panose="020B0609020204030204" pitchFamily="49" charset="0"/>
              </a:rPr>
              <a:t>);</a:t>
            </a:r>
          </a:p>
        </p:txBody>
      </p:sp>
    </p:spTree>
    <p:extLst>
      <p:ext uri="{BB962C8B-B14F-4D97-AF65-F5344CB8AC3E}">
        <p14:creationId xmlns:p14="http://schemas.microsoft.com/office/powerpoint/2010/main" val="1782176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6E09-D4B6-4C82-AB16-F7C02545ECC1}"/>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898C4EB6-1B43-413A-861F-73CBAFFCAB22}"/>
              </a:ext>
            </a:extLst>
          </p:cNvPr>
          <p:cNvSpPr>
            <a:spLocks noGrp="1"/>
          </p:cNvSpPr>
          <p:nvPr>
            <p:ph idx="1"/>
          </p:nvPr>
        </p:nvSpPr>
        <p:spPr/>
        <p:txBody>
          <a:bodyPr/>
          <a:lstStyle/>
          <a:p>
            <a:r>
              <a:rPr lang="en-US" dirty="0"/>
              <a:t>http://www.typescriptlang.org/docs/handbook/generics.html</a:t>
            </a:r>
          </a:p>
        </p:txBody>
      </p:sp>
    </p:spTree>
    <p:extLst>
      <p:ext uri="{BB962C8B-B14F-4D97-AF65-F5344CB8AC3E}">
        <p14:creationId xmlns:p14="http://schemas.microsoft.com/office/powerpoint/2010/main" val="203090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9A09-C745-46A4-BBF1-87957D0B6CAA}"/>
              </a:ext>
            </a:extLst>
          </p:cNvPr>
          <p:cNvSpPr>
            <a:spLocks noGrp="1"/>
          </p:cNvSpPr>
          <p:nvPr>
            <p:ph type="title"/>
          </p:nvPr>
        </p:nvSpPr>
        <p:spPr/>
        <p:txBody>
          <a:bodyPr/>
          <a:lstStyle/>
          <a:p>
            <a:r>
              <a:rPr lang="en-US" dirty="0"/>
              <a:t>Overview: What is it?</a:t>
            </a:r>
          </a:p>
        </p:txBody>
      </p:sp>
      <p:sp>
        <p:nvSpPr>
          <p:cNvPr id="3" name="Content Placeholder 2">
            <a:extLst>
              <a:ext uri="{FF2B5EF4-FFF2-40B4-BE49-F238E27FC236}">
                <a16:creationId xmlns:a16="http://schemas.microsoft.com/office/drawing/2014/main" id="{8C88387E-C1DD-4564-B0A3-8AF8AA9FCB10}"/>
              </a:ext>
            </a:extLst>
          </p:cNvPr>
          <p:cNvSpPr>
            <a:spLocks noGrp="1"/>
          </p:cNvSpPr>
          <p:nvPr>
            <p:ph idx="1"/>
          </p:nvPr>
        </p:nvSpPr>
        <p:spPr/>
        <p:txBody>
          <a:bodyPr/>
          <a:lstStyle/>
          <a:p>
            <a:r>
              <a:rPr lang="en-US" dirty="0"/>
              <a:t>Superset of JavaScript</a:t>
            </a:r>
          </a:p>
          <a:p>
            <a:pPr lvl="1"/>
            <a:r>
              <a:rPr lang="en-US" dirty="0"/>
              <a:t>Valid JS code is valid TS code</a:t>
            </a:r>
          </a:p>
          <a:p>
            <a:r>
              <a:rPr lang="en-US" dirty="0"/>
              <a:t>Transpiles to JavaScript</a:t>
            </a:r>
          </a:p>
          <a:p>
            <a:pPr lvl="1"/>
            <a:r>
              <a:rPr lang="en-US" dirty="0"/>
              <a:t>Commitment to existing ECMA standards</a:t>
            </a:r>
          </a:p>
          <a:p>
            <a:r>
              <a:rPr lang="en-US" dirty="0"/>
              <a:t>Written in JavaScript</a:t>
            </a:r>
          </a:p>
        </p:txBody>
      </p:sp>
    </p:spTree>
    <p:extLst>
      <p:ext uri="{BB962C8B-B14F-4D97-AF65-F5344CB8AC3E}">
        <p14:creationId xmlns:p14="http://schemas.microsoft.com/office/powerpoint/2010/main" val="3297275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9DAD-2782-4BC8-AB82-5003C5E9E3F9}"/>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9C3CDCF0-9F6C-4F0F-BE41-E34F6A41CA80}"/>
              </a:ext>
            </a:extLst>
          </p:cNvPr>
          <p:cNvSpPr>
            <a:spLocks noGrp="1"/>
          </p:cNvSpPr>
          <p:nvPr>
            <p:ph idx="1"/>
          </p:nvPr>
        </p:nvSpPr>
        <p:spPr/>
        <p:txBody>
          <a:bodyPr/>
          <a:lstStyle/>
          <a:p>
            <a:pPr marL="0" indent="0">
              <a:buNone/>
            </a:pPr>
            <a:r>
              <a:rPr lang="en-US" dirty="0">
                <a:hlinkClick r:id="rId2"/>
              </a:rPr>
              <a:t>http://www.typescriptlang.org/docs/handbook/type-inference</a:t>
            </a:r>
            <a:r>
              <a:rPr lang="en-US">
                <a:hlinkClick r:id="rId2"/>
              </a:rPr>
              <a:t>.html</a:t>
            </a:r>
            <a:endParaRPr lang="en-US"/>
          </a:p>
          <a:p>
            <a:pPr marL="0" indent="0">
              <a:buNone/>
            </a:pPr>
            <a:endParaRPr lang="en-US" dirty="0"/>
          </a:p>
        </p:txBody>
      </p:sp>
    </p:spTree>
    <p:extLst>
      <p:ext uri="{BB962C8B-B14F-4D97-AF65-F5344CB8AC3E}">
        <p14:creationId xmlns:p14="http://schemas.microsoft.com/office/powerpoint/2010/main" val="3896506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Declarations</a:t>
            </a:r>
          </a:p>
        </p:txBody>
      </p:sp>
    </p:spTree>
    <p:extLst>
      <p:ext uri="{BB962C8B-B14F-4D97-AF65-F5344CB8AC3E}">
        <p14:creationId xmlns:p14="http://schemas.microsoft.com/office/powerpoint/2010/main" val="396039760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1E0F-2825-4053-9E78-03FC32625148}"/>
              </a:ext>
            </a:extLst>
          </p:cNvPr>
          <p:cNvSpPr>
            <a:spLocks noGrp="1"/>
          </p:cNvSpPr>
          <p:nvPr>
            <p:ph type="title"/>
          </p:nvPr>
        </p:nvSpPr>
        <p:spPr/>
        <p:txBody>
          <a:bodyPr/>
          <a:lstStyle/>
          <a:p>
            <a:r>
              <a:rPr lang="en-US" dirty="0"/>
              <a:t>Declaration file</a:t>
            </a:r>
          </a:p>
        </p:txBody>
      </p:sp>
      <p:sp>
        <p:nvSpPr>
          <p:cNvPr id="3" name="Content Placeholder 2">
            <a:extLst>
              <a:ext uri="{FF2B5EF4-FFF2-40B4-BE49-F238E27FC236}">
                <a16:creationId xmlns:a16="http://schemas.microsoft.com/office/drawing/2014/main" id="{A36ED3DA-B1FD-4940-AA01-9DCC87A2F7DD}"/>
              </a:ext>
            </a:extLst>
          </p:cNvPr>
          <p:cNvSpPr>
            <a:spLocks noGrp="1"/>
          </p:cNvSpPr>
          <p:nvPr>
            <p:ph idx="1"/>
          </p:nvPr>
        </p:nvSpPr>
        <p:spPr/>
        <p:txBody>
          <a:bodyPr/>
          <a:lstStyle/>
          <a:p>
            <a:r>
              <a:rPr lang="en-US" dirty="0"/>
              <a:t>.ds or .</a:t>
            </a:r>
            <a:r>
              <a:rPr lang="en-US" dirty="0" err="1"/>
              <a:t>dts</a:t>
            </a:r>
            <a:endParaRPr lang="en-US" dirty="0"/>
          </a:p>
          <a:p>
            <a:r>
              <a:rPr lang="en-US" dirty="0"/>
              <a:t>Publish to </a:t>
            </a:r>
            <a:r>
              <a:rPr lang="en-US" dirty="0" err="1"/>
              <a:t>npm</a:t>
            </a:r>
            <a:endParaRPr lang="en-US" dirty="0"/>
          </a:p>
          <a:p>
            <a:r>
              <a:rPr lang="en-US" dirty="0"/>
              <a:t>A file filled with declarations/descriptions for types</a:t>
            </a:r>
          </a:p>
          <a:p>
            <a:r>
              <a:rPr lang="en-US" dirty="0"/>
              <a:t>Make and publish your own </a:t>
            </a:r>
          </a:p>
        </p:txBody>
      </p:sp>
    </p:spTree>
    <p:extLst>
      <p:ext uri="{BB962C8B-B14F-4D97-AF65-F5344CB8AC3E}">
        <p14:creationId xmlns:p14="http://schemas.microsoft.com/office/powerpoint/2010/main" val="5104393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TypeScript</a:t>
            </a:r>
          </a:p>
        </p:txBody>
      </p:sp>
    </p:spTree>
    <p:extLst>
      <p:ext uri="{BB962C8B-B14F-4D97-AF65-F5344CB8AC3E}">
        <p14:creationId xmlns:p14="http://schemas.microsoft.com/office/powerpoint/2010/main" val="157280140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Object Model</a:t>
            </a:r>
          </a:p>
        </p:txBody>
      </p:sp>
      <p:sp>
        <p:nvSpPr>
          <p:cNvPr id="3" name="Content Placeholder 2"/>
          <p:cNvSpPr>
            <a:spLocks noGrp="1"/>
          </p:cNvSpPr>
          <p:nvPr>
            <p:ph idx="1"/>
          </p:nvPr>
        </p:nvSpPr>
        <p:spPr/>
        <p:txBody>
          <a:bodyPr/>
          <a:lstStyle/>
          <a:p>
            <a:r>
              <a:rPr lang="en-US" dirty="0"/>
              <a:t>Object Orientation</a:t>
            </a:r>
          </a:p>
          <a:p>
            <a:r>
              <a:rPr lang="en-US" dirty="0"/>
              <a:t>Classes</a:t>
            </a:r>
          </a:p>
          <a:p>
            <a:pPr lvl="1"/>
            <a:r>
              <a:rPr lang="en-US" dirty="0"/>
              <a:t>Getters/setters</a:t>
            </a:r>
          </a:p>
          <a:p>
            <a:pPr lvl="1"/>
            <a:r>
              <a:rPr lang="en-US" dirty="0"/>
              <a:t>Methods</a:t>
            </a:r>
          </a:p>
          <a:p>
            <a:pPr lvl="1"/>
            <a:r>
              <a:rPr lang="en-US" dirty="0"/>
              <a:t>Types </a:t>
            </a:r>
          </a:p>
          <a:p>
            <a:r>
              <a:rPr lang="en-US" dirty="0"/>
              <a:t>Interfaces</a:t>
            </a:r>
          </a:p>
          <a:p>
            <a:r>
              <a:rPr lang="en-US" dirty="0"/>
              <a:t>Abstraction</a:t>
            </a:r>
          </a:p>
          <a:p>
            <a:r>
              <a:rPr lang="en-US" dirty="0"/>
              <a:t>Encapsulation</a:t>
            </a:r>
          </a:p>
          <a:p>
            <a:r>
              <a:rPr lang="en-US" dirty="0"/>
              <a:t>Inheritance</a:t>
            </a:r>
          </a:p>
          <a:p>
            <a:endParaRPr lang="en-US" dirty="0"/>
          </a:p>
          <a:p>
            <a:endParaRPr lang="en-US" dirty="0"/>
          </a:p>
        </p:txBody>
      </p:sp>
    </p:spTree>
    <p:extLst>
      <p:ext uri="{BB962C8B-B14F-4D97-AF65-F5344CB8AC3E}">
        <p14:creationId xmlns:p14="http://schemas.microsoft.com/office/powerpoint/2010/main" val="4042874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5D0D-4E57-4536-8B26-CB467386D204}"/>
              </a:ext>
            </a:extLst>
          </p:cNvPr>
          <p:cNvSpPr>
            <a:spLocks noGrp="1"/>
          </p:cNvSpPr>
          <p:nvPr>
            <p:ph type="title"/>
          </p:nvPr>
        </p:nvSpPr>
        <p:spPr/>
        <p:txBody>
          <a:bodyPr/>
          <a:lstStyle/>
          <a:p>
            <a:r>
              <a:rPr lang="en-US" dirty="0"/>
              <a:t>Namespaces and Modules</a:t>
            </a:r>
          </a:p>
        </p:txBody>
      </p:sp>
      <p:sp>
        <p:nvSpPr>
          <p:cNvPr id="3" name="Content Placeholder 2">
            <a:extLst>
              <a:ext uri="{FF2B5EF4-FFF2-40B4-BE49-F238E27FC236}">
                <a16:creationId xmlns:a16="http://schemas.microsoft.com/office/drawing/2014/main" id="{75C35972-3C4C-41D0-B12E-706249E4C2A9}"/>
              </a:ext>
            </a:extLst>
          </p:cNvPr>
          <p:cNvSpPr>
            <a:spLocks noGrp="1"/>
          </p:cNvSpPr>
          <p:nvPr>
            <p:ph idx="1"/>
          </p:nvPr>
        </p:nvSpPr>
        <p:spPr/>
        <p:txBody>
          <a:bodyPr/>
          <a:lstStyle/>
          <a:p>
            <a:r>
              <a:rPr lang="en-US" dirty="0"/>
              <a:t>Namespaces are simply named JavaScript objects in the global namespace. </a:t>
            </a:r>
          </a:p>
        </p:txBody>
      </p:sp>
    </p:spTree>
    <p:extLst>
      <p:ext uri="{BB962C8B-B14F-4D97-AF65-F5344CB8AC3E}">
        <p14:creationId xmlns:p14="http://schemas.microsoft.com/office/powerpoint/2010/main" val="192765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5D0D-4E57-4536-8B26-CB467386D204}"/>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75C35972-3C4C-41D0-B12E-706249E4C2A9}"/>
              </a:ext>
            </a:extLst>
          </p:cNvPr>
          <p:cNvSpPr>
            <a:spLocks noGrp="1"/>
          </p:cNvSpPr>
          <p:nvPr>
            <p:ph idx="1"/>
          </p:nvPr>
        </p:nvSpPr>
        <p:spPr>
          <a:xfrm>
            <a:off x="838200" y="1825626"/>
            <a:ext cx="11175123" cy="1600856"/>
          </a:xfrm>
        </p:spPr>
        <p:txBody>
          <a:bodyPr>
            <a:normAutofit/>
          </a:bodyPr>
          <a:lstStyle/>
          <a:p>
            <a:pPr marL="0" indent="0">
              <a:buNone/>
            </a:pPr>
            <a:r>
              <a:rPr lang="en-US" sz="2200" dirty="0">
                <a:solidFill>
                  <a:srgbClr val="0000FF"/>
                </a:solidFill>
                <a:latin typeface="Consolas" panose="020B0609020204030204" pitchFamily="49" charset="0"/>
              </a:rPr>
              <a:t>export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module</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BankOfTypeScript</a:t>
            </a:r>
            <a:r>
              <a:rPr lang="en-US" sz="2200" dirty="0">
                <a:solidFill>
                  <a:srgbClr val="000000"/>
                </a:solidFill>
                <a:latin typeface="Consolas" panose="020B0609020204030204" pitchFamily="49" charset="0"/>
              </a:rPr>
              <a:t> { </a:t>
            </a:r>
          </a:p>
          <a:p>
            <a:pPr marL="0" indent="0">
              <a:buNone/>
            </a:pPr>
            <a:r>
              <a:rPr lang="en-US" sz="2200" dirty="0">
                <a:solidFill>
                  <a:srgbClr val="0000FF"/>
                </a:solidFill>
                <a:latin typeface="Consolas" panose="020B0609020204030204" pitchFamily="49" charset="0"/>
              </a:rPr>
              <a:t>  export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class</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BankAccount</a:t>
            </a:r>
            <a:r>
              <a:rPr lang="en-US" sz="2200" dirty="0">
                <a:solidFill>
                  <a:srgbClr val="000000"/>
                </a:solidFill>
                <a:latin typeface="Consolas" panose="020B0609020204030204" pitchFamily="49" charset="0"/>
              </a:rPr>
              <a:t> { }</a:t>
            </a:r>
          </a:p>
          <a:p>
            <a:pPr marL="0" indent="0">
              <a:buNone/>
            </a:pPr>
            <a:r>
              <a:rPr lang="en-US" sz="2200"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40039CF8-816E-4953-B4C7-22502404C957}"/>
              </a:ext>
            </a:extLst>
          </p:cNvPr>
          <p:cNvSpPr txBox="1"/>
          <p:nvPr/>
        </p:nvSpPr>
        <p:spPr>
          <a:xfrm>
            <a:off x="838200" y="3205765"/>
            <a:ext cx="10954405" cy="3427605"/>
          </a:xfrm>
          <a:prstGeom prst="rect">
            <a:avLst/>
          </a:prstGeom>
          <a:noFill/>
        </p:spPr>
        <p:txBody>
          <a:bodyPr wrap="square" rtlCol="0">
            <a:spAutoFit/>
          </a:bodyPr>
          <a:lstStyle/>
          <a:p>
            <a:pPr lvl="0">
              <a:lnSpc>
                <a:spcPct val="90000"/>
              </a:lnSpc>
              <a:spcBef>
                <a:spcPts val="1000"/>
              </a:spcBef>
            </a:pP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BankOfTypeScript</a:t>
            </a:r>
            <a:r>
              <a:rPr lang="en-US" sz="2200" dirty="0">
                <a:solidFill>
                  <a:srgbClr val="000000"/>
                </a:solidFill>
                <a:latin typeface="Consolas" panose="020B0609020204030204" pitchFamily="49" charset="0"/>
              </a:rPr>
              <a:t>) {</a:t>
            </a:r>
          </a:p>
          <a:p>
            <a:pPr lvl="0">
              <a:lnSpc>
                <a:spcPct val="90000"/>
              </a:lnSpc>
              <a:spcBef>
                <a:spcPts val="1000"/>
              </a:spcBef>
            </a:pP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var</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BankAccount</a:t>
            </a:r>
            <a:r>
              <a:rPr lang="en-US" sz="2200" dirty="0">
                <a:solidFill>
                  <a:srgbClr val="000000"/>
                </a:solidFill>
                <a:latin typeface="Consolas" panose="020B0609020204030204" pitchFamily="49" charset="0"/>
              </a:rPr>
              <a:t> = </a:t>
            </a:r>
            <a:r>
              <a:rPr lang="en-US" sz="2200" dirty="0">
                <a:solidFill>
                  <a:srgbClr val="008000"/>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808080"/>
                </a:solidFill>
                <a:latin typeface="Consolas" panose="020B0609020204030204" pitchFamily="49" charset="0"/>
              </a:rPr>
              <a:t>class</a:t>
            </a:r>
            <a:r>
              <a:rPr lang="en-US" sz="2200" dirty="0">
                <a:solidFill>
                  <a:srgbClr val="008000"/>
                </a:solidFill>
                <a:latin typeface="Consolas" panose="020B0609020204030204" pitchFamily="49" charset="0"/>
              </a:rPr>
              <a:t> */</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 {</a:t>
            </a:r>
          </a:p>
          <a:p>
            <a:pPr lvl="0">
              <a:lnSpc>
                <a:spcPct val="90000"/>
              </a:lnSpc>
              <a:spcBef>
                <a:spcPts val="1000"/>
              </a:spcBef>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BankAccount</a:t>
            </a:r>
            <a:r>
              <a:rPr lang="en-US" sz="2200" dirty="0">
                <a:solidFill>
                  <a:srgbClr val="000000"/>
                </a:solidFill>
                <a:latin typeface="Consolas" panose="020B0609020204030204" pitchFamily="49" charset="0"/>
              </a:rPr>
              <a:t>() {</a:t>
            </a:r>
          </a:p>
          <a:p>
            <a:pPr lvl="0">
              <a:lnSpc>
                <a:spcPct val="90000"/>
              </a:lnSpc>
              <a:spcBef>
                <a:spcPts val="1000"/>
              </a:spcBef>
            </a:pPr>
            <a:r>
              <a:rPr lang="en-US" sz="2200" dirty="0">
                <a:solidFill>
                  <a:srgbClr val="000000"/>
                </a:solidFill>
                <a:latin typeface="Consolas" panose="020B0609020204030204" pitchFamily="49" charset="0"/>
              </a:rPr>
              <a:t>        }</a:t>
            </a:r>
          </a:p>
          <a:p>
            <a:pPr lvl="0">
              <a:lnSpc>
                <a:spcPct val="90000"/>
              </a:lnSpc>
              <a:spcBef>
                <a:spcPts val="1000"/>
              </a:spcBef>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BankAccount</a:t>
            </a:r>
            <a:r>
              <a:rPr lang="en-US" sz="2200" dirty="0">
                <a:solidFill>
                  <a:srgbClr val="000000"/>
                </a:solidFill>
                <a:latin typeface="Consolas" panose="020B0609020204030204" pitchFamily="49" charset="0"/>
              </a:rPr>
              <a:t>;</a:t>
            </a:r>
          </a:p>
          <a:p>
            <a:pPr lvl="0">
              <a:lnSpc>
                <a:spcPct val="90000"/>
              </a:lnSpc>
              <a:spcBef>
                <a:spcPts val="1000"/>
              </a:spcBef>
            </a:pPr>
            <a:r>
              <a:rPr lang="en-US" sz="2200" dirty="0">
                <a:solidFill>
                  <a:srgbClr val="000000"/>
                </a:solidFill>
                <a:latin typeface="Consolas" panose="020B0609020204030204" pitchFamily="49" charset="0"/>
              </a:rPr>
              <a:t>    }());</a:t>
            </a:r>
          </a:p>
          <a:p>
            <a:pPr lvl="0">
              <a:lnSpc>
                <a:spcPct val="90000"/>
              </a:lnSpc>
              <a:spcBef>
                <a:spcPts val="1000"/>
              </a:spcBef>
            </a:pP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BankOfTypeScript.BankAccount</a:t>
            </a:r>
            <a:r>
              <a:rPr lang="en-US" sz="2200" dirty="0">
                <a:solidFill>
                  <a:srgbClr val="000000"/>
                </a:solidFill>
                <a:latin typeface="Consolas" panose="020B0609020204030204" pitchFamily="49" charset="0"/>
              </a:rPr>
              <a:t> = </a:t>
            </a:r>
            <a:r>
              <a:rPr lang="en-US" sz="2200" dirty="0" err="1">
                <a:solidFill>
                  <a:srgbClr val="000000"/>
                </a:solidFill>
                <a:latin typeface="Consolas" panose="020B0609020204030204" pitchFamily="49" charset="0"/>
              </a:rPr>
              <a:t>BankAccount</a:t>
            </a:r>
            <a:r>
              <a:rPr lang="en-US" sz="2200" dirty="0">
                <a:solidFill>
                  <a:srgbClr val="000000"/>
                </a:solidFill>
                <a:latin typeface="Consolas" panose="020B0609020204030204" pitchFamily="49" charset="0"/>
              </a:rPr>
              <a:t>;</a:t>
            </a:r>
          </a:p>
          <a:p>
            <a:pPr lvl="0">
              <a:lnSpc>
                <a:spcPct val="90000"/>
              </a:lnSpc>
              <a:spcBef>
                <a:spcPts val="1000"/>
              </a:spcBef>
            </a:pPr>
            <a:r>
              <a:rPr lang="en-US" sz="2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2446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171" y="764345"/>
            <a:ext cx="9825949" cy="851697"/>
          </a:xfrm>
        </p:spPr>
        <p:txBody>
          <a:bodyPr/>
          <a:lstStyle/>
          <a:p>
            <a:r>
              <a:rPr lang="en-US" dirty="0"/>
              <a:t>Classes: Members</a:t>
            </a:r>
          </a:p>
        </p:txBody>
      </p:sp>
      <p:sp>
        <p:nvSpPr>
          <p:cNvPr id="6" name="Explosion 1 5"/>
          <p:cNvSpPr/>
          <p:nvPr/>
        </p:nvSpPr>
        <p:spPr>
          <a:xfrm>
            <a:off x="8621623" y="2560407"/>
            <a:ext cx="797442" cy="66985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7" name="Explosion 1 6"/>
          <p:cNvSpPr/>
          <p:nvPr/>
        </p:nvSpPr>
        <p:spPr>
          <a:xfrm>
            <a:off x="8621623" y="4634890"/>
            <a:ext cx="797442" cy="66985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a:t>
            </a:r>
          </a:p>
        </p:txBody>
      </p:sp>
      <p:pic>
        <p:nvPicPr>
          <p:cNvPr id="8" name="Picture 7"/>
          <p:cNvPicPr>
            <a:picLocks noChangeAspect="1"/>
          </p:cNvPicPr>
          <p:nvPr/>
        </p:nvPicPr>
        <p:blipFill>
          <a:blip r:embed="rId3"/>
          <a:stretch>
            <a:fillRect/>
          </a:stretch>
        </p:blipFill>
        <p:spPr>
          <a:xfrm>
            <a:off x="1167170" y="1825625"/>
            <a:ext cx="7343917" cy="2286471"/>
          </a:xfrm>
          <a:prstGeom prst="rect">
            <a:avLst/>
          </a:prstGeom>
          <a:ln>
            <a:solidFill>
              <a:schemeClr val="accent5">
                <a:shade val="50000"/>
              </a:schemeClr>
            </a:solidFill>
          </a:ln>
        </p:spPr>
      </p:pic>
      <p:pic>
        <p:nvPicPr>
          <p:cNvPr id="9" name="Picture 8"/>
          <p:cNvPicPr>
            <a:picLocks noChangeAspect="1"/>
          </p:cNvPicPr>
          <p:nvPr/>
        </p:nvPicPr>
        <p:blipFill>
          <a:blip r:embed="rId4"/>
          <a:stretch>
            <a:fillRect/>
          </a:stretch>
        </p:blipFill>
        <p:spPr>
          <a:xfrm>
            <a:off x="1167171" y="4212398"/>
            <a:ext cx="7343917" cy="2064868"/>
          </a:xfrm>
          <a:prstGeom prst="rect">
            <a:avLst/>
          </a:prstGeom>
          <a:ln>
            <a:solidFill>
              <a:schemeClr val="accent5">
                <a:shade val="50000"/>
              </a:schemeClr>
            </a:solidFill>
          </a:ln>
        </p:spPr>
      </p:pic>
    </p:spTree>
    <p:extLst>
      <p:ext uri="{BB962C8B-B14F-4D97-AF65-F5344CB8AC3E}">
        <p14:creationId xmlns:p14="http://schemas.microsoft.com/office/powerpoint/2010/main" val="87731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C0A1-99AF-4004-B225-428D041F513A}"/>
              </a:ext>
            </a:extLst>
          </p:cNvPr>
          <p:cNvSpPr>
            <a:spLocks noGrp="1"/>
          </p:cNvSpPr>
          <p:nvPr>
            <p:ph type="title"/>
          </p:nvPr>
        </p:nvSpPr>
        <p:spPr>
          <a:xfrm>
            <a:off x="328680" y="2365200"/>
            <a:ext cx="2985655" cy="1981257"/>
          </a:xfrm>
        </p:spPr>
        <p:txBody>
          <a:bodyPr/>
          <a:lstStyle/>
          <a:p>
            <a:r>
              <a:rPr lang="en-US" dirty="0"/>
              <a:t>Inheritance</a:t>
            </a:r>
          </a:p>
        </p:txBody>
      </p:sp>
      <p:sp>
        <p:nvSpPr>
          <p:cNvPr id="4" name="Rectangle 3">
            <a:extLst>
              <a:ext uri="{FF2B5EF4-FFF2-40B4-BE49-F238E27FC236}">
                <a16:creationId xmlns:a16="http://schemas.microsoft.com/office/drawing/2014/main" id="{D588A37A-3DF0-4370-8629-D47800AD7F0C}"/>
              </a:ext>
            </a:extLst>
          </p:cNvPr>
          <p:cNvSpPr/>
          <p:nvPr/>
        </p:nvSpPr>
        <p:spPr>
          <a:xfrm>
            <a:off x="4319935" y="277157"/>
            <a:ext cx="2331980" cy="13341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Banking Account</a:t>
            </a:r>
          </a:p>
        </p:txBody>
      </p:sp>
      <p:sp>
        <p:nvSpPr>
          <p:cNvPr id="5" name="Rectangle 4">
            <a:extLst>
              <a:ext uri="{FF2B5EF4-FFF2-40B4-BE49-F238E27FC236}">
                <a16:creationId xmlns:a16="http://schemas.microsoft.com/office/drawing/2014/main" id="{E3057CD2-4601-423D-B255-2ED4BE183AE9}"/>
              </a:ext>
            </a:extLst>
          </p:cNvPr>
          <p:cNvSpPr/>
          <p:nvPr/>
        </p:nvSpPr>
        <p:spPr>
          <a:xfrm>
            <a:off x="4418100" y="2386000"/>
            <a:ext cx="2331980" cy="13341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Savings Account</a:t>
            </a:r>
          </a:p>
        </p:txBody>
      </p:sp>
      <p:sp>
        <p:nvSpPr>
          <p:cNvPr id="6" name="Rectangle 5">
            <a:extLst>
              <a:ext uri="{FF2B5EF4-FFF2-40B4-BE49-F238E27FC236}">
                <a16:creationId xmlns:a16="http://schemas.microsoft.com/office/drawing/2014/main" id="{F5015E29-3157-44A6-98A7-E8E7D0CCFAFE}"/>
              </a:ext>
            </a:extLst>
          </p:cNvPr>
          <p:cNvSpPr/>
          <p:nvPr/>
        </p:nvSpPr>
        <p:spPr>
          <a:xfrm>
            <a:off x="4418100" y="4494843"/>
            <a:ext cx="2331980" cy="13341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Money Market Account</a:t>
            </a:r>
          </a:p>
        </p:txBody>
      </p:sp>
      <p:sp>
        <p:nvSpPr>
          <p:cNvPr id="9" name="Arrow: Up 8">
            <a:extLst>
              <a:ext uri="{FF2B5EF4-FFF2-40B4-BE49-F238E27FC236}">
                <a16:creationId xmlns:a16="http://schemas.microsoft.com/office/drawing/2014/main" id="{F1730B23-7EBE-4F77-8B7D-0624620A6911}"/>
              </a:ext>
            </a:extLst>
          </p:cNvPr>
          <p:cNvSpPr/>
          <p:nvPr/>
        </p:nvSpPr>
        <p:spPr>
          <a:xfrm>
            <a:off x="5261923" y="1611340"/>
            <a:ext cx="448003" cy="753860"/>
          </a:xfrm>
          <a:prstGeom prs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53257D7E-C78F-4A0A-91B5-C84AB451642D}"/>
              </a:ext>
            </a:extLst>
          </p:cNvPr>
          <p:cNvSpPr/>
          <p:nvPr/>
        </p:nvSpPr>
        <p:spPr>
          <a:xfrm>
            <a:off x="5261922" y="3720183"/>
            <a:ext cx="448003" cy="753860"/>
          </a:xfrm>
          <a:prstGeom prs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D59558-01AA-49A5-A842-29490A47C811}"/>
              </a:ext>
            </a:extLst>
          </p:cNvPr>
          <p:cNvSpPr/>
          <p:nvPr/>
        </p:nvSpPr>
        <p:spPr>
          <a:xfrm>
            <a:off x="9788335" y="5291222"/>
            <a:ext cx="1614664" cy="107560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Minimum Deposit</a:t>
            </a:r>
          </a:p>
        </p:txBody>
      </p:sp>
      <p:sp>
        <p:nvSpPr>
          <p:cNvPr id="14" name="Rectangle 13">
            <a:extLst>
              <a:ext uri="{FF2B5EF4-FFF2-40B4-BE49-F238E27FC236}">
                <a16:creationId xmlns:a16="http://schemas.microsoft.com/office/drawing/2014/main" id="{A0B48531-7160-4398-AC21-49B0F50F6057}"/>
              </a:ext>
            </a:extLst>
          </p:cNvPr>
          <p:cNvSpPr/>
          <p:nvPr/>
        </p:nvSpPr>
        <p:spPr>
          <a:xfrm>
            <a:off x="6313600" y="961934"/>
            <a:ext cx="1614664" cy="107560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Accountholder Information</a:t>
            </a:r>
          </a:p>
          <a:p>
            <a:pPr algn="ctr"/>
            <a:r>
              <a:rPr lang="en-US" dirty="0"/>
              <a:t>Balance</a:t>
            </a:r>
          </a:p>
          <a:p>
            <a:pPr algn="ctr"/>
            <a:r>
              <a:rPr lang="en-US" dirty="0" err="1"/>
              <a:t>Etc</a:t>
            </a:r>
            <a:r>
              <a:rPr lang="en-US" dirty="0"/>
              <a:t>…</a:t>
            </a:r>
          </a:p>
        </p:txBody>
      </p:sp>
      <p:sp>
        <p:nvSpPr>
          <p:cNvPr id="16" name="Rectangle 15">
            <a:extLst>
              <a:ext uri="{FF2B5EF4-FFF2-40B4-BE49-F238E27FC236}">
                <a16:creationId xmlns:a16="http://schemas.microsoft.com/office/drawing/2014/main" id="{474F583F-55EC-48FB-BDFD-B9072FB287E8}"/>
              </a:ext>
            </a:extLst>
          </p:cNvPr>
          <p:cNvSpPr/>
          <p:nvPr/>
        </p:nvSpPr>
        <p:spPr>
          <a:xfrm>
            <a:off x="6403655" y="3021506"/>
            <a:ext cx="1614664" cy="107560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Accountholder Information</a:t>
            </a:r>
          </a:p>
          <a:p>
            <a:pPr algn="ctr"/>
            <a:r>
              <a:rPr lang="en-US" dirty="0"/>
              <a:t>Balance</a:t>
            </a:r>
          </a:p>
          <a:p>
            <a:pPr algn="ctr"/>
            <a:r>
              <a:rPr lang="en-US" dirty="0" err="1"/>
              <a:t>Etc</a:t>
            </a:r>
            <a:r>
              <a:rPr lang="en-US" dirty="0"/>
              <a:t>…</a:t>
            </a:r>
          </a:p>
        </p:txBody>
      </p:sp>
      <p:sp>
        <p:nvSpPr>
          <p:cNvPr id="11" name="Rectangle 10">
            <a:extLst>
              <a:ext uri="{FF2B5EF4-FFF2-40B4-BE49-F238E27FC236}">
                <a16:creationId xmlns:a16="http://schemas.microsoft.com/office/drawing/2014/main" id="{D2997401-643B-450B-8DC4-540EEE0645C7}"/>
              </a:ext>
            </a:extLst>
          </p:cNvPr>
          <p:cNvSpPr/>
          <p:nvPr/>
        </p:nvSpPr>
        <p:spPr>
          <a:xfrm>
            <a:off x="8095995" y="3021505"/>
            <a:ext cx="1614664" cy="107560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Interest Rate</a:t>
            </a:r>
          </a:p>
          <a:p>
            <a:pPr algn="ctr"/>
            <a:r>
              <a:rPr lang="en-US" dirty="0"/>
              <a:t>Interest Paid</a:t>
            </a:r>
          </a:p>
        </p:txBody>
      </p:sp>
      <p:sp>
        <p:nvSpPr>
          <p:cNvPr id="17" name="Rectangle 16">
            <a:extLst>
              <a:ext uri="{FF2B5EF4-FFF2-40B4-BE49-F238E27FC236}">
                <a16:creationId xmlns:a16="http://schemas.microsoft.com/office/drawing/2014/main" id="{398F0BCF-E431-4D38-8BD1-CA133E36A250}"/>
              </a:ext>
            </a:extLst>
          </p:cNvPr>
          <p:cNvSpPr/>
          <p:nvPr/>
        </p:nvSpPr>
        <p:spPr>
          <a:xfrm>
            <a:off x="6403655" y="5291222"/>
            <a:ext cx="1614664" cy="107560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Accountholder Information</a:t>
            </a:r>
          </a:p>
          <a:p>
            <a:pPr algn="ctr"/>
            <a:r>
              <a:rPr lang="en-US" dirty="0"/>
              <a:t>Balance</a:t>
            </a:r>
          </a:p>
          <a:p>
            <a:pPr algn="ctr"/>
            <a:r>
              <a:rPr lang="en-US" dirty="0" err="1"/>
              <a:t>Etc</a:t>
            </a:r>
            <a:r>
              <a:rPr lang="en-US" dirty="0"/>
              <a:t>…</a:t>
            </a:r>
          </a:p>
        </p:txBody>
      </p:sp>
      <p:sp>
        <p:nvSpPr>
          <p:cNvPr id="18" name="Rectangle 17">
            <a:extLst>
              <a:ext uri="{FF2B5EF4-FFF2-40B4-BE49-F238E27FC236}">
                <a16:creationId xmlns:a16="http://schemas.microsoft.com/office/drawing/2014/main" id="{87B2EB8F-D4E7-4C52-A311-6D4DB9D236BD}"/>
              </a:ext>
            </a:extLst>
          </p:cNvPr>
          <p:cNvSpPr/>
          <p:nvPr/>
        </p:nvSpPr>
        <p:spPr>
          <a:xfrm>
            <a:off x="8095995" y="5291221"/>
            <a:ext cx="1614664" cy="107560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Interest Rate</a:t>
            </a:r>
          </a:p>
          <a:p>
            <a:pPr algn="ctr"/>
            <a:r>
              <a:rPr lang="en-US" dirty="0"/>
              <a:t>Interest Paid</a:t>
            </a:r>
          </a:p>
        </p:txBody>
      </p:sp>
    </p:spTree>
    <p:extLst>
      <p:ext uri="{BB962C8B-B14F-4D97-AF65-F5344CB8AC3E}">
        <p14:creationId xmlns:p14="http://schemas.microsoft.com/office/powerpoint/2010/main" val="18420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2" grpId="0" animBg="1"/>
      <p:bldP spid="13" grpId="0" animBg="1"/>
      <p:bldP spid="14" grpId="0" animBg="1"/>
      <p:bldP spid="16" grpId="0" animBg="1"/>
      <p:bldP spid="11" grpId="0" animBg="1"/>
      <p:bldP spid="17"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pic>
        <p:nvPicPr>
          <p:cNvPr id="4" name="Content Placeholder 3"/>
          <p:cNvPicPr>
            <a:picLocks noGrp="1" noChangeAspect="1"/>
          </p:cNvPicPr>
          <p:nvPr>
            <p:ph idx="1"/>
          </p:nvPr>
        </p:nvPicPr>
        <p:blipFill>
          <a:blip r:embed="rId3"/>
          <a:stretch>
            <a:fillRect/>
          </a:stretch>
        </p:blipFill>
        <p:spPr>
          <a:xfrm>
            <a:off x="838201" y="1690688"/>
            <a:ext cx="6688441" cy="689989"/>
          </a:xfrm>
          <a:prstGeom prst="rect">
            <a:avLst/>
          </a:prstGeom>
          <a:ln>
            <a:solidFill>
              <a:srgbClr val="0070C0"/>
            </a:solidFill>
          </a:ln>
        </p:spPr>
      </p:pic>
      <p:pic>
        <p:nvPicPr>
          <p:cNvPr id="5" name="Picture 4"/>
          <p:cNvPicPr>
            <a:picLocks noChangeAspect="1"/>
          </p:cNvPicPr>
          <p:nvPr/>
        </p:nvPicPr>
        <p:blipFill>
          <a:blip r:embed="rId4"/>
          <a:stretch>
            <a:fillRect/>
          </a:stretch>
        </p:blipFill>
        <p:spPr>
          <a:xfrm>
            <a:off x="838200" y="2668772"/>
            <a:ext cx="6870405" cy="3005802"/>
          </a:xfrm>
          <a:prstGeom prst="rect">
            <a:avLst/>
          </a:prstGeom>
          <a:ln>
            <a:solidFill>
              <a:schemeClr val="accent5">
                <a:shade val="50000"/>
              </a:schemeClr>
            </a:solidFill>
          </a:ln>
        </p:spPr>
      </p:pic>
      <p:sp>
        <p:nvSpPr>
          <p:cNvPr id="6" name="Explosion 1 5"/>
          <p:cNvSpPr/>
          <p:nvPr/>
        </p:nvSpPr>
        <p:spPr>
          <a:xfrm>
            <a:off x="7800198" y="3270101"/>
            <a:ext cx="797442" cy="66985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a:t>
            </a:r>
          </a:p>
        </p:txBody>
      </p:sp>
      <p:sp>
        <p:nvSpPr>
          <p:cNvPr id="7" name="Explosion 1 6"/>
          <p:cNvSpPr/>
          <p:nvPr/>
        </p:nvSpPr>
        <p:spPr>
          <a:xfrm>
            <a:off x="7800198" y="1810543"/>
            <a:ext cx="797442" cy="66985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Tree>
    <p:extLst>
      <p:ext uri="{BB962C8B-B14F-4D97-AF65-F5344CB8AC3E}">
        <p14:creationId xmlns:p14="http://schemas.microsoft.com/office/powerpoint/2010/main" val="10961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D972-CF79-4D56-B3A8-7A776B0BDB28}"/>
              </a:ext>
            </a:extLst>
          </p:cNvPr>
          <p:cNvSpPr>
            <a:spLocks noGrp="1"/>
          </p:cNvSpPr>
          <p:nvPr>
            <p:ph type="title"/>
          </p:nvPr>
        </p:nvSpPr>
        <p:spPr/>
        <p:txBody>
          <a:bodyPr>
            <a:normAutofit/>
          </a:bodyPr>
          <a:lstStyle/>
          <a:p>
            <a:pPr algn="ctr"/>
            <a:r>
              <a:rPr lang="en-US" sz="4800" dirty="0">
                <a:solidFill>
                  <a:schemeClr val="bg1"/>
                </a:solidFill>
              </a:rPr>
              <a:t>typescriptlang.org</a:t>
            </a:r>
            <a:br>
              <a:rPr lang="en-US" sz="4800" dirty="0">
                <a:solidFill>
                  <a:schemeClr val="bg1"/>
                </a:solidFill>
              </a:rPr>
            </a:br>
            <a:br>
              <a:rPr lang="en-US" sz="4800" dirty="0">
                <a:solidFill>
                  <a:schemeClr val="bg1"/>
                </a:solidFill>
              </a:rPr>
            </a:br>
            <a:r>
              <a:rPr lang="en-US" sz="4800" dirty="0">
                <a:solidFill>
                  <a:schemeClr val="bg1"/>
                </a:solidFill>
              </a:rPr>
              <a:t>https://github.com/Microsoft/TypeScript</a:t>
            </a:r>
          </a:p>
        </p:txBody>
      </p:sp>
    </p:spTree>
    <p:extLst>
      <p:ext uri="{BB962C8B-B14F-4D97-AF65-F5344CB8AC3E}">
        <p14:creationId xmlns:p14="http://schemas.microsoft.com/office/powerpoint/2010/main" val="3692697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75DD-963C-4D2D-87CF-4EB1ABC728FA}"/>
              </a:ext>
            </a:extLst>
          </p:cNvPr>
          <p:cNvSpPr>
            <a:spLocks noGrp="1"/>
          </p:cNvSpPr>
          <p:nvPr>
            <p:ph type="title"/>
          </p:nvPr>
        </p:nvSpPr>
        <p:spPr/>
        <p:txBody>
          <a:bodyPr/>
          <a:lstStyle/>
          <a:p>
            <a:r>
              <a:rPr lang="en-US" dirty="0"/>
              <a:t>Reference Base Class</a:t>
            </a:r>
          </a:p>
        </p:txBody>
      </p:sp>
      <p:sp>
        <p:nvSpPr>
          <p:cNvPr id="3" name="Content Placeholder 2">
            <a:extLst>
              <a:ext uri="{FF2B5EF4-FFF2-40B4-BE49-F238E27FC236}">
                <a16:creationId xmlns:a16="http://schemas.microsoft.com/office/drawing/2014/main" id="{1D458234-4C4F-4FE6-A7E5-B1BA4E31A54B}"/>
              </a:ext>
            </a:extLst>
          </p:cNvPr>
          <p:cNvSpPr>
            <a:spLocks noGrp="1"/>
          </p:cNvSpPr>
          <p:nvPr>
            <p:ph idx="1"/>
          </p:nvPr>
        </p:nvSpPr>
        <p:spPr/>
        <p:txBody>
          <a:bodyPr/>
          <a:lstStyle/>
          <a:p>
            <a:pPr marL="0" indent="0">
              <a:buNone/>
            </a:pPr>
            <a:r>
              <a:rPr lang="en-US" dirty="0"/>
              <a:t>super() method</a:t>
            </a:r>
          </a:p>
        </p:txBody>
      </p:sp>
    </p:spTree>
    <p:extLst>
      <p:ext uri="{BB962C8B-B14F-4D97-AF65-F5344CB8AC3E}">
        <p14:creationId xmlns:p14="http://schemas.microsoft.com/office/powerpoint/2010/main" val="2410028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67D6-71D0-4221-A987-E06A5162AAD5}"/>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DD0EE0A0-C260-4BC1-A5F0-F9F3C5CF95A8}"/>
              </a:ext>
            </a:extLst>
          </p:cNvPr>
          <p:cNvSpPr>
            <a:spLocks noGrp="1"/>
          </p:cNvSpPr>
          <p:nvPr>
            <p:ph idx="1"/>
          </p:nvPr>
        </p:nvSpPr>
        <p:spPr/>
        <p:txBody>
          <a:bodyPr/>
          <a:lstStyle/>
          <a:p>
            <a:pPr marL="0" indent="0">
              <a:buNone/>
            </a:pPr>
            <a:r>
              <a:rPr lang="en-US" dirty="0">
                <a:solidFill>
                  <a:srgbClr val="AF00DB"/>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Fee</a:t>
            </a:r>
            <a:r>
              <a:rPr lang="en-US" dirty="0">
                <a:solidFill>
                  <a:srgbClr val="000000"/>
                </a:solidFill>
                <a:latin typeface="Consolas" panose="020B0609020204030204" pitchFamily="49" charset="0"/>
              </a:rPr>
              <a:t> {</a:t>
            </a:r>
          </a:p>
          <a:p>
            <a:pPr marL="0" indent="0">
              <a:buNone/>
            </a:pPr>
            <a:r>
              <a:rPr lang="en-US" dirty="0">
                <a:solidFill>
                  <a:srgbClr val="795E26"/>
                </a:solidFill>
                <a:latin typeface="Consolas" panose="020B0609020204030204" pitchFamily="49" charset="0"/>
              </a:rPr>
              <a:t>  </a:t>
            </a:r>
            <a:r>
              <a:rPr lang="en-US" dirty="0" err="1">
                <a:solidFill>
                  <a:srgbClr val="795E26"/>
                </a:solidFill>
                <a:latin typeface="Consolas" panose="020B0609020204030204" pitchFamily="49" charset="0"/>
              </a:rPr>
              <a:t>ChargeFee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number</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number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687625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838200" y="1825625"/>
            <a:ext cx="8158759" cy="4351338"/>
          </a:xfrm>
          <a:prstGeom prst="rect">
            <a:avLst/>
          </a:prstGeom>
        </p:spPr>
      </p:pic>
    </p:spTree>
    <p:extLst>
      <p:ext uri="{BB962C8B-B14F-4D97-AF65-F5344CB8AC3E}">
        <p14:creationId xmlns:p14="http://schemas.microsoft.com/office/powerpoint/2010/main" val="26321905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Overloads</a:t>
            </a:r>
          </a:p>
        </p:txBody>
      </p:sp>
      <p:sp>
        <p:nvSpPr>
          <p:cNvPr id="3" name="Content Placeholder 2"/>
          <p:cNvSpPr>
            <a:spLocks noGrp="1"/>
          </p:cNvSpPr>
          <p:nvPr>
            <p:ph idx="1"/>
          </p:nvPr>
        </p:nvSpPr>
        <p:spPr/>
        <p:txBody>
          <a:bodyPr/>
          <a:lstStyle/>
          <a:p>
            <a:pPr marL="0" indent="0">
              <a:buNone/>
            </a:pPr>
            <a:r>
              <a:rPr lang="en-US" dirty="0"/>
              <a:t>declare function </a:t>
            </a:r>
            <a:r>
              <a:rPr lang="en-US" dirty="0" err="1"/>
              <a:t>fn</a:t>
            </a:r>
            <a:r>
              <a:rPr lang="en-US" dirty="0"/>
              <a:t>(x: </a:t>
            </a:r>
            <a:r>
              <a:rPr lang="en-US" dirty="0" err="1"/>
              <a:t>HTMLDivElement</a:t>
            </a:r>
            <a:r>
              <a:rPr lang="en-US" dirty="0"/>
              <a:t>): string; </a:t>
            </a:r>
          </a:p>
          <a:p>
            <a:pPr marL="0" indent="0">
              <a:buNone/>
            </a:pPr>
            <a:r>
              <a:rPr lang="en-US" dirty="0"/>
              <a:t>declare function </a:t>
            </a:r>
            <a:r>
              <a:rPr lang="en-US" dirty="0" err="1"/>
              <a:t>fn</a:t>
            </a:r>
            <a:r>
              <a:rPr lang="en-US" dirty="0"/>
              <a:t>(x: </a:t>
            </a:r>
            <a:r>
              <a:rPr lang="en-US" dirty="0" err="1"/>
              <a:t>HTMLElement</a:t>
            </a:r>
            <a:r>
              <a:rPr lang="en-US" dirty="0"/>
              <a:t>): number; </a:t>
            </a:r>
          </a:p>
          <a:p>
            <a:pPr marL="0" indent="0">
              <a:buNone/>
            </a:pPr>
            <a:r>
              <a:rPr lang="en-US" dirty="0"/>
              <a:t>declare function </a:t>
            </a:r>
            <a:r>
              <a:rPr lang="en-US" dirty="0" err="1"/>
              <a:t>fn</a:t>
            </a:r>
            <a:r>
              <a:rPr lang="en-US" dirty="0"/>
              <a:t>(x: any): any; </a:t>
            </a:r>
          </a:p>
          <a:p>
            <a:pPr marL="0" indent="0">
              <a:buNone/>
            </a:pPr>
            <a:endParaRPr lang="en-US" dirty="0"/>
          </a:p>
          <a:p>
            <a:pPr marL="0" indent="0">
              <a:buNone/>
            </a:pPr>
            <a:r>
              <a:rPr lang="en-US" dirty="0"/>
              <a:t>var </a:t>
            </a:r>
            <a:r>
              <a:rPr lang="en-US" dirty="0" err="1"/>
              <a:t>myElem</a:t>
            </a:r>
            <a:r>
              <a:rPr lang="en-US" dirty="0"/>
              <a:t>: </a:t>
            </a:r>
            <a:r>
              <a:rPr lang="en-US" dirty="0" err="1"/>
              <a:t>HTMLDivElement</a:t>
            </a:r>
            <a:r>
              <a:rPr lang="en-US" dirty="0"/>
              <a:t>; </a:t>
            </a:r>
          </a:p>
          <a:p>
            <a:pPr marL="0" indent="0">
              <a:buNone/>
            </a:pPr>
            <a:r>
              <a:rPr lang="en-US" dirty="0"/>
              <a:t>var x = </a:t>
            </a:r>
            <a:r>
              <a:rPr lang="en-US" dirty="0" err="1"/>
              <a:t>fn</a:t>
            </a:r>
            <a:r>
              <a:rPr lang="en-US" dirty="0"/>
              <a:t>(</a:t>
            </a:r>
            <a:r>
              <a:rPr lang="en-US" dirty="0" err="1"/>
              <a:t>myElem</a:t>
            </a:r>
            <a:r>
              <a:rPr lang="en-US" dirty="0"/>
              <a:t>); // x: string, </a:t>
            </a:r>
          </a:p>
        </p:txBody>
      </p:sp>
    </p:spTree>
    <p:extLst>
      <p:ext uri="{BB962C8B-B14F-4D97-AF65-F5344CB8AC3E}">
        <p14:creationId xmlns:p14="http://schemas.microsoft.com/office/powerpoint/2010/main" val="1859659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Class and its members</a:t>
            </a:r>
          </a:p>
        </p:txBody>
      </p:sp>
      <p:pic>
        <p:nvPicPr>
          <p:cNvPr id="4" name="Picture 3"/>
          <p:cNvPicPr>
            <a:picLocks noChangeAspect="1"/>
          </p:cNvPicPr>
          <p:nvPr/>
        </p:nvPicPr>
        <p:blipFill>
          <a:blip r:embed="rId3"/>
          <a:stretch>
            <a:fillRect/>
          </a:stretch>
        </p:blipFill>
        <p:spPr>
          <a:xfrm>
            <a:off x="838200" y="1825625"/>
            <a:ext cx="9643115" cy="2608152"/>
          </a:xfrm>
          <a:prstGeom prst="rect">
            <a:avLst/>
          </a:prstGeom>
        </p:spPr>
      </p:pic>
    </p:spTree>
    <p:extLst>
      <p:ext uri="{BB962C8B-B14F-4D97-AF65-F5344CB8AC3E}">
        <p14:creationId xmlns:p14="http://schemas.microsoft.com/office/powerpoint/2010/main" val="378109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Migrate from JavaScript</a:t>
            </a:r>
          </a:p>
        </p:txBody>
      </p:sp>
    </p:spTree>
    <p:extLst>
      <p:ext uri="{BB962C8B-B14F-4D97-AF65-F5344CB8AC3E}">
        <p14:creationId xmlns:p14="http://schemas.microsoft.com/office/powerpoint/2010/main" val="138304852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93C7-2E11-4482-BB81-D4AA1253B05E}"/>
              </a:ext>
            </a:extLst>
          </p:cNvPr>
          <p:cNvSpPr>
            <a:spLocks noGrp="1"/>
          </p:cNvSpPr>
          <p:nvPr>
            <p:ph type="title"/>
          </p:nvPr>
        </p:nvSpPr>
        <p:spPr/>
        <p:txBody>
          <a:bodyPr/>
          <a:lstStyle/>
          <a:p>
            <a:r>
              <a:rPr lang="en-US" dirty="0"/>
              <a:t>Migration</a:t>
            </a:r>
          </a:p>
        </p:txBody>
      </p:sp>
      <p:sp>
        <p:nvSpPr>
          <p:cNvPr id="3" name="Content Placeholder 2">
            <a:extLst>
              <a:ext uri="{FF2B5EF4-FFF2-40B4-BE49-F238E27FC236}">
                <a16:creationId xmlns:a16="http://schemas.microsoft.com/office/drawing/2014/main" id="{BE6840CB-F74A-4BE4-B7E1-5F9C406AD0E5}"/>
              </a:ext>
            </a:extLst>
          </p:cNvPr>
          <p:cNvSpPr>
            <a:spLocks noGrp="1"/>
          </p:cNvSpPr>
          <p:nvPr>
            <p:ph idx="1"/>
          </p:nvPr>
        </p:nvSpPr>
        <p:spPr/>
        <p:txBody>
          <a:bodyPr/>
          <a:lstStyle/>
          <a:p>
            <a:r>
              <a:rPr lang="en-US" dirty="0"/>
              <a:t>Good news! It’s JavaScript</a:t>
            </a:r>
          </a:p>
          <a:p>
            <a:r>
              <a:rPr lang="en-US" dirty="0"/>
              <a:t>Directory and project structures</a:t>
            </a:r>
          </a:p>
          <a:p>
            <a:r>
              <a:rPr lang="en-US" dirty="0"/>
              <a:t>External libraries</a:t>
            </a:r>
          </a:p>
          <a:p>
            <a:r>
              <a:rPr lang="en-US" dirty="0"/>
              <a:t>Build processes</a:t>
            </a:r>
          </a:p>
          <a:p>
            <a:r>
              <a:rPr lang="en-US" dirty="0"/>
              <a:t>Bundling and minification</a:t>
            </a:r>
          </a:p>
          <a:p>
            <a:r>
              <a:rPr lang="en-US" dirty="0"/>
              <a:t>Config files</a:t>
            </a:r>
          </a:p>
          <a:p>
            <a:r>
              <a:rPr lang="en-US" dirty="0"/>
              <a:t>http://www.typescriptlang.org/docs/handbook/migrating-from-javascript.html</a:t>
            </a:r>
          </a:p>
        </p:txBody>
      </p:sp>
    </p:spTree>
    <p:extLst>
      <p:ext uri="{BB962C8B-B14F-4D97-AF65-F5344CB8AC3E}">
        <p14:creationId xmlns:p14="http://schemas.microsoft.com/office/powerpoint/2010/main" val="21489655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sp>
        <p:nvSpPr>
          <p:cNvPr id="3" name="Text Placeholder 4">
            <a:extLst>
              <a:ext uri="{FF2B5EF4-FFF2-40B4-BE49-F238E27FC236}">
                <a16:creationId xmlns:a16="http://schemas.microsoft.com/office/drawing/2014/main" id="{5BFB7B51-3FEE-4902-BAA0-92A9EA293C0A}"/>
              </a:ext>
            </a:extLst>
          </p:cNvPr>
          <p:cNvSpPr txBox="1">
            <a:spLocks/>
          </p:cNvSpPr>
          <p:nvPr/>
        </p:nvSpPr>
        <p:spPr>
          <a:xfrm>
            <a:off x="269239" y="4076000"/>
            <a:ext cx="9860611" cy="2673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Rachel Appel</a:t>
            </a:r>
          </a:p>
          <a:p>
            <a:pPr marL="0" indent="0">
              <a:buNone/>
            </a:pPr>
            <a:r>
              <a:rPr lang="en-US" dirty="0"/>
              <a:t>Microsoft</a:t>
            </a:r>
          </a:p>
          <a:p>
            <a:pPr marL="0" indent="0">
              <a:buNone/>
            </a:pPr>
            <a:r>
              <a:rPr lang="en-US" dirty="0"/>
              <a:t>rachel@rachelappel.com</a:t>
            </a:r>
          </a:p>
          <a:p>
            <a:pPr marL="0" indent="0">
              <a:buNone/>
            </a:pPr>
            <a:r>
              <a:rPr lang="en-US" dirty="0"/>
              <a:t>rachelap@microsoft.com</a:t>
            </a:r>
          </a:p>
          <a:p>
            <a:pPr marL="0" indent="0">
              <a:buNone/>
            </a:pPr>
            <a:r>
              <a:rPr lang="en-US" dirty="0"/>
              <a:t>http://rachelappel.com</a:t>
            </a:r>
          </a:p>
        </p:txBody>
      </p:sp>
    </p:spTree>
    <p:extLst>
      <p:ext uri="{BB962C8B-B14F-4D97-AF65-F5344CB8AC3E}">
        <p14:creationId xmlns:p14="http://schemas.microsoft.com/office/powerpoint/2010/main" val="35461554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938" y="0"/>
            <a:ext cx="10515600" cy="1325563"/>
          </a:xfrm>
        </p:spPr>
        <p:txBody>
          <a:bodyPr/>
          <a:lstStyle/>
          <a:p>
            <a:r>
              <a:rPr lang="en-US" dirty="0"/>
              <a:t>New features</a:t>
            </a:r>
          </a:p>
        </p:txBody>
      </p:sp>
      <p:sp>
        <p:nvSpPr>
          <p:cNvPr id="4" name="Text Placeholder 3"/>
          <p:cNvSpPr>
            <a:spLocks noGrp="1"/>
          </p:cNvSpPr>
          <p:nvPr>
            <p:ph type="body" sz="quarter" idx="10"/>
          </p:nvPr>
        </p:nvSpPr>
        <p:spPr>
          <a:xfrm>
            <a:off x="568047" y="1194417"/>
            <a:ext cx="5378548" cy="5322453"/>
          </a:xfrm>
        </p:spPr>
        <p:txBody>
          <a:bodyPr/>
          <a:lstStyle/>
          <a:p>
            <a:pPr>
              <a:lnSpc>
                <a:spcPct val="120000"/>
              </a:lnSpc>
              <a:spcBef>
                <a:spcPts val="588"/>
              </a:spcBef>
              <a:buClr>
                <a:srgbClr val="505050"/>
              </a:buClr>
            </a:pPr>
            <a:r>
              <a:rPr lang="en-US" sz="1765" dirty="0">
                <a:gradFill>
                  <a:gsLst>
                    <a:gs pos="1250">
                      <a:srgbClr val="505050"/>
                    </a:gs>
                    <a:gs pos="100000">
                      <a:srgbClr val="505050"/>
                    </a:gs>
                  </a:gsLst>
                  <a:lin ang="5400000" scaled="0"/>
                </a:gradFill>
              </a:rPr>
              <a:t>Non-</a:t>
            </a:r>
            <a:r>
              <a:rPr lang="en-US" sz="1765" dirty="0" err="1">
                <a:gradFill>
                  <a:gsLst>
                    <a:gs pos="1250">
                      <a:srgbClr val="505050"/>
                    </a:gs>
                    <a:gs pos="100000">
                      <a:srgbClr val="505050"/>
                    </a:gs>
                  </a:gsLst>
                  <a:lin ang="5400000" scaled="0"/>
                </a:gradFill>
              </a:rPr>
              <a:t>nullable</a:t>
            </a:r>
            <a:r>
              <a:rPr lang="en-US" sz="1765" dirty="0">
                <a:gradFill>
                  <a:gsLst>
                    <a:gs pos="1250">
                      <a:srgbClr val="505050"/>
                    </a:gs>
                    <a:gs pos="100000">
                      <a:srgbClr val="505050"/>
                    </a:gs>
                  </a:gsLst>
                  <a:lin ang="5400000" scaled="0"/>
                </a:gradFill>
              </a:rPr>
              <a:t> types</a:t>
            </a:r>
          </a:p>
          <a:p>
            <a:pPr>
              <a:lnSpc>
                <a:spcPct val="120000"/>
              </a:lnSpc>
              <a:spcBef>
                <a:spcPts val="588"/>
              </a:spcBef>
              <a:buClr>
                <a:srgbClr val="505050"/>
              </a:buClr>
            </a:pPr>
            <a:r>
              <a:rPr lang="en-US" sz="1765" dirty="0">
                <a:gradFill>
                  <a:gsLst>
                    <a:gs pos="1250">
                      <a:srgbClr val="505050"/>
                    </a:gs>
                    <a:gs pos="100000">
                      <a:srgbClr val="505050"/>
                    </a:gs>
                  </a:gsLst>
                  <a:lin ang="5400000" scaled="0"/>
                </a:gradFill>
              </a:rPr>
              <a:t>Control flow analysis</a:t>
            </a:r>
          </a:p>
          <a:p>
            <a:pPr>
              <a:lnSpc>
                <a:spcPct val="120000"/>
              </a:lnSpc>
              <a:spcBef>
                <a:spcPts val="588"/>
              </a:spcBef>
            </a:pPr>
            <a:r>
              <a:rPr lang="en-US" sz="1765" dirty="0"/>
              <a:t>Discriminated union types</a:t>
            </a:r>
          </a:p>
          <a:p>
            <a:pPr>
              <a:lnSpc>
                <a:spcPct val="120000"/>
              </a:lnSpc>
              <a:spcBef>
                <a:spcPts val="588"/>
              </a:spcBef>
            </a:pPr>
            <a:r>
              <a:rPr lang="en-US" sz="1765" dirty="0"/>
              <a:t>Literal types</a:t>
            </a:r>
          </a:p>
          <a:p>
            <a:pPr>
              <a:lnSpc>
                <a:spcPct val="120000"/>
              </a:lnSpc>
              <a:spcBef>
                <a:spcPts val="588"/>
              </a:spcBef>
            </a:pPr>
            <a:r>
              <a:rPr lang="en-US" sz="1765" dirty="0"/>
              <a:t>Definition files as NPM packages (@types)</a:t>
            </a:r>
          </a:p>
          <a:p>
            <a:pPr>
              <a:lnSpc>
                <a:spcPct val="120000"/>
              </a:lnSpc>
              <a:spcBef>
                <a:spcPts val="588"/>
              </a:spcBef>
            </a:pPr>
            <a:r>
              <a:rPr lang="en-US" sz="1765" dirty="0" err="1"/>
              <a:t>Downlevel</a:t>
            </a:r>
            <a:r>
              <a:rPr lang="en-US" sz="1765" dirty="0"/>
              <a:t> </a:t>
            </a:r>
            <a:r>
              <a:rPr lang="en-US" sz="1765" dirty="0" err="1"/>
              <a:t>async</a:t>
            </a:r>
            <a:r>
              <a:rPr lang="en-US" sz="1765" dirty="0"/>
              <a:t>/await</a:t>
            </a:r>
          </a:p>
          <a:p>
            <a:pPr>
              <a:lnSpc>
                <a:spcPct val="120000"/>
              </a:lnSpc>
              <a:spcBef>
                <a:spcPts val="588"/>
              </a:spcBef>
            </a:pPr>
            <a:r>
              <a:rPr lang="en-US" sz="1765" dirty="0"/>
              <a:t>Generator support for ES3/ES5</a:t>
            </a:r>
          </a:p>
          <a:p>
            <a:pPr>
              <a:lnSpc>
                <a:spcPct val="120000"/>
              </a:lnSpc>
              <a:spcBef>
                <a:spcPts val="588"/>
              </a:spcBef>
            </a:pPr>
            <a:r>
              <a:rPr lang="en-US" sz="1765" dirty="0"/>
              <a:t>Asynchronous iterators</a:t>
            </a:r>
          </a:p>
          <a:p>
            <a:pPr>
              <a:lnSpc>
                <a:spcPct val="120000"/>
              </a:lnSpc>
              <a:spcBef>
                <a:spcPts val="588"/>
              </a:spcBef>
            </a:pPr>
            <a:r>
              <a:rPr lang="en-US" sz="1765" dirty="0"/>
              <a:t>Type parameter defaults</a:t>
            </a:r>
          </a:p>
          <a:p>
            <a:pPr>
              <a:lnSpc>
                <a:spcPct val="120000"/>
              </a:lnSpc>
              <a:spcBef>
                <a:spcPts val="588"/>
              </a:spcBef>
            </a:pPr>
            <a:r>
              <a:rPr lang="en-US" sz="1765" dirty="0"/>
              <a:t>Object spread and rest</a:t>
            </a:r>
          </a:p>
          <a:p>
            <a:pPr>
              <a:lnSpc>
                <a:spcPct val="120000"/>
              </a:lnSpc>
              <a:spcBef>
                <a:spcPts val="588"/>
              </a:spcBef>
            </a:pPr>
            <a:r>
              <a:rPr lang="en-US" sz="1765" dirty="0" err="1"/>
              <a:t>Mixin</a:t>
            </a:r>
            <a:r>
              <a:rPr lang="en-US" sz="1765" dirty="0"/>
              <a:t> classes</a:t>
            </a:r>
          </a:p>
          <a:p>
            <a:pPr>
              <a:lnSpc>
                <a:spcPct val="120000"/>
              </a:lnSpc>
              <a:spcBef>
                <a:spcPts val="588"/>
              </a:spcBef>
            </a:pPr>
            <a:r>
              <a:rPr lang="en-US" sz="1765" dirty="0"/>
              <a:t>Mapped types</a:t>
            </a:r>
          </a:p>
          <a:p>
            <a:pPr>
              <a:lnSpc>
                <a:spcPct val="120000"/>
              </a:lnSpc>
              <a:spcBef>
                <a:spcPts val="588"/>
              </a:spcBef>
            </a:pPr>
            <a:r>
              <a:rPr lang="en-US" sz="1765" dirty="0"/>
              <a:t>Lookup types and ‘</a:t>
            </a:r>
            <a:r>
              <a:rPr lang="en-US" sz="1765" dirty="0" err="1"/>
              <a:t>keyof</a:t>
            </a:r>
            <a:r>
              <a:rPr lang="en-US" sz="1765" dirty="0"/>
              <a:t>’ type operator</a:t>
            </a:r>
          </a:p>
        </p:txBody>
      </p:sp>
      <p:sp>
        <p:nvSpPr>
          <p:cNvPr id="5" name="Text Placeholder 4"/>
          <p:cNvSpPr>
            <a:spLocks noGrp="1"/>
          </p:cNvSpPr>
          <p:nvPr>
            <p:ph type="body" sz="quarter" idx="11"/>
          </p:nvPr>
        </p:nvSpPr>
        <p:spPr>
          <a:xfrm>
            <a:off x="6170703" y="1194417"/>
            <a:ext cx="5378548" cy="5322453"/>
          </a:xfrm>
        </p:spPr>
        <p:txBody>
          <a:bodyPr/>
          <a:lstStyle/>
          <a:p>
            <a:pPr>
              <a:lnSpc>
                <a:spcPct val="120000"/>
              </a:lnSpc>
              <a:spcBef>
                <a:spcPts val="588"/>
              </a:spcBef>
            </a:pPr>
            <a:r>
              <a:rPr lang="en-US" sz="1765" dirty="0"/>
              <a:t>Type checking for plain JavaScript</a:t>
            </a:r>
          </a:p>
          <a:p>
            <a:pPr>
              <a:lnSpc>
                <a:spcPct val="120000"/>
              </a:lnSpc>
              <a:spcBef>
                <a:spcPts val="588"/>
              </a:spcBef>
            </a:pPr>
            <a:r>
              <a:rPr lang="en-US" sz="1765" dirty="0"/>
              <a:t>Infer types from </a:t>
            </a:r>
            <a:r>
              <a:rPr lang="en-US" sz="1765" dirty="0" err="1"/>
              <a:t>JSDoc</a:t>
            </a:r>
            <a:r>
              <a:rPr lang="en-US" sz="1765" dirty="0"/>
              <a:t> in JavaScript files</a:t>
            </a:r>
          </a:p>
          <a:p>
            <a:pPr>
              <a:lnSpc>
                <a:spcPct val="120000"/>
              </a:lnSpc>
              <a:spcBef>
                <a:spcPts val="588"/>
              </a:spcBef>
            </a:pPr>
            <a:r>
              <a:rPr lang="en-US" sz="1765" dirty="0"/>
              <a:t>Language service extensibility</a:t>
            </a:r>
          </a:p>
          <a:p>
            <a:pPr>
              <a:lnSpc>
                <a:spcPct val="120000"/>
              </a:lnSpc>
              <a:spcBef>
                <a:spcPts val="588"/>
              </a:spcBef>
            </a:pPr>
            <a:r>
              <a:rPr lang="en-US" sz="1765" dirty="0"/>
              <a:t>Configuration inheritance</a:t>
            </a:r>
          </a:p>
          <a:p>
            <a:pPr>
              <a:lnSpc>
                <a:spcPct val="120000"/>
              </a:lnSpc>
              <a:spcBef>
                <a:spcPts val="588"/>
              </a:spcBef>
              <a:buClr>
                <a:srgbClr val="505050"/>
              </a:buClr>
            </a:pPr>
            <a:r>
              <a:rPr lang="en-US" sz="1765" dirty="0"/>
              <a:t>Transformation based emitter</a:t>
            </a:r>
          </a:p>
          <a:p>
            <a:pPr>
              <a:lnSpc>
                <a:spcPct val="120000"/>
              </a:lnSpc>
              <a:spcBef>
                <a:spcPts val="588"/>
              </a:spcBef>
              <a:buClr>
                <a:srgbClr val="505050"/>
              </a:buClr>
            </a:pPr>
            <a:r>
              <a:rPr lang="en-US" sz="1765" dirty="0"/>
              <a:t>Quick fixes</a:t>
            </a:r>
          </a:p>
          <a:p>
            <a:pPr>
              <a:lnSpc>
                <a:spcPct val="120000"/>
              </a:lnSpc>
              <a:spcBef>
                <a:spcPts val="588"/>
              </a:spcBef>
              <a:buClr>
                <a:srgbClr val="505050"/>
              </a:buClr>
            </a:pPr>
            <a:r>
              <a:rPr lang="en-US" sz="1765" dirty="0" err="1"/>
              <a:t>Untyped</a:t>
            </a:r>
            <a:r>
              <a:rPr lang="en-US" sz="1765" dirty="0"/>
              <a:t> imports</a:t>
            </a:r>
          </a:p>
          <a:p>
            <a:pPr>
              <a:lnSpc>
                <a:spcPct val="120000"/>
              </a:lnSpc>
              <a:spcBef>
                <a:spcPts val="588"/>
              </a:spcBef>
              <a:buClr>
                <a:srgbClr val="505050"/>
              </a:buClr>
            </a:pPr>
            <a:r>
              <a:rPr lang="en-US" sz="1765" dirty="0"/>
              <a:t>New ‘object’ type</a:t>
            </a:r>
            <a:endParaRPr lang="en-US" sz="1765" dirty="0">
              <a:gradFill>
                <a:gsLst>
                  <a:gs pos="1250">
                    <a:srgbClr val="505050"/>
                  </a:gs>
                  <a:gs pos="100000">
                    <a:srgbClr val="505050"/>
                  </a:gs>
                </a:gsLst>
                <a:lin ang="5400000" scaled="0"/>
              </a:gradFill>
            </a:endParaRPr>
          </a:p>
          <a:p>
            <a:pPr>
              <a:lnSpc>
                <a:spcPct val="120000"/>
              </a:lnSpc>
              <a:spcBef>
                <a:spcPts val="588"/>
              </a:spcBef>
              <a:buClr>
                <a:srgbClr val="505050"/>
              </a:buClr>
            </a:pPr>
            <a:r>
              <a:rPr lang="en-US" sz="1765" dirty="0">
                <a:gradFill>
                  <a:gsLst>
                    <a:gs pos="1250">
                      <a:srgbClr val="505050"/>
                    </a:gs>
                    <a:gs pos="100000">
                      <a:srgbClr val="505050"/>
                    </a:gs>
                  </a:gsLst>
                  <a:lin ang="5400000" scaled="0"/>
                </a:gradFill>
              </a:rPr>
              <a:t>Explicitly typed ‘this’ in functions</a:t>
            </a:r>
          </a:p>
          <a:p>
            <a:pPr>
              <a:lnSpc>
                <a:spcPct val="120000"/>
              </a:lnSpc>
              <a:spcBef>
                <a:spcPts val="588"/>
              </a:spcBef>
              <a:buClr>
                <a:srgbClr val="505050"/>
              </a:buClr>
            </a:pPr>
            <a:r>
              <a:rPr lang="en-US" sz="1765" dirty="0" err="1">
                <a:gradFill>
                  <a:gsLst>
                    <a:gs pos="1250">
                      <a:srgbClr val="505050"/>
                    </a:gs>
                    <a:gs pos="100000">
                      <a:srgbClr val="505050"/>
                    </a:gs>
                  </a:gsLst>
                  <a:lin ang="5400000" scaled="0"/>
                </a:gradFill>
              </a:rPr>
              <a:t>Readonly</a:t>
            </a:r>
            <a:r>
              <a:rPr lang="en-US" sz="1765" dirty="0">
                <a:gradFill>
                  <a:gsLst>
                    <a:gs pos="1250">
                      <a:srgbClr val="505050"/>
                    </a:gs>
                    <a:gs pos="100000">
                      <a:srgbClr val="505050"/>
                    </a:gs>
                  </a:gsLst>
                  <a:lin ang="5400000" scaled="0"/>
                </a:gradFill>
              </a:rPr>
              <a:t> properties and index signatures</a:t>
            </a:r>
          </a:p>
          <a:p>
            <a:pPr>
              <a:lnSpc>
                <a:spcPct val="120000"/>
              </a:lnSpc>
              <a:spcBef>
                <a:spcPts val="588"/>
              </a:spcBef>
              <a:buClr>
                <a:srgbClr val="505050"/>
              </a:buClr>
            </a:pPr>
            <a:r>
              <a:rPr lang="en-US" sz="1765" dirty="0">
                <a:gradFill>
                  <a:gsLst>
                    <a:gs pos="1250">
                      <a:srgbClr val="505050"/>
                    </a:gs>
                    <a:gs pos="100000">
                      <a:srgbClr val="505050"/>
                    </a:gs>
                  </a:gsLst>
                  <a:lin ang="5400000" scaled="0"/>
                </a:gradFill>
              </a:rPr>
              <a:t>Path mappings in module resolution</a:t>
            </a:r>
          </a:p>
          <a:p>
            <a:pPr>
              <a:lnSpc>
                <a:spcPct val="120000"/>
              </a:lnSpc>
              <a:spcBef>
                <a:spcPts val="588"/>
              </a:spcBef>
              <a:buClr>
                <a:srgbClr val="505050"/>
              </a:buClr>
            </a:pPr>
            <a:r>
              <a:rPr lang="en-US" sz="1765" dirty="0">
                <a:gradFill>
                  <a:gsLst>
                    <a:gs pos="1250">
                      <a:srgbClr val="505050"/>
                    </a:gs>
                    <a:gs pos="100000">
                      <a:srgbClr val="505050"/>
                    </a:gs>
                  </a:gsLst>
                  <a:lin ang="5400000" scaled="0"/>
                </a:gradFill>
              </a:rPr>
              <a:t>Glob support in </a:t>
            </a:r>
            <a:r>
              <a:rPr lang="en-US" sz="1765" dirty="0" err="1">
                <a:gradFill>
                  <a:gsLst>
                    <a:gs pos="1250">
                      <a:srgbClr val="505050"/>
                    </a:gs>
                    <a:gs pos="100000">
                      <a:srgbClr val="505050"/>
                    </a:gs>
                  </a:gsLst>
                  <a:lin ang="5400000" scaled="0"/>
                </a:gradFill>
              </a:rPr>
              <a:t>tsconfig.json</a:t>
            </a:r>
            <a:endParaRPr lang="en-US" sz="1765" dirty="0">
              <a:gradFill>
                <a:gsLst>
                  <a:gs pos="1250">
                    <a:srgbClr val="505050"/>
                  </a:gs>
                  <a:gs pos="100000">
                    <a:srgbClr val="505050"/>
                  </a:gs>
                </a:gsLst>
                <a:lin ang="5400000" scaled="0"/>
              </a:gradFill>
            </a:endParaRPr>
          </a:p>
          <a:p>
            <a:pPr>
              <a:lnSpc>
                <a:spcPct val="120000"/>
              </a:lnSpc>
              <a:spcBef>
                <a:spcPts val="588"/>
              </a:spcBef>
              <a:buClr>
                <a:srgbClr val="505050"/>
              </a:buClr>
            </a:pPr>
            <a:r>
              <a:rPr lang="en-US" sz="1765" dirty="0"/>
              <a:t>UMD module definitions</a:t>
            </a:r>
          </a:p>
        </p:txBody>
      </p:sp>
    </p:spTree>
    <p:extLst>
      <p:ext uri="{BB962C8B-B14F-4D97-AF65-F5344CB8AC3E}">
        <p14:creationId xmlns:p14="http://schemas.microsoft.com/office/powerpoint/2010/main" val="27160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28"/>
          <p:cNvSpPr>
            <a:spLocks noGrp="1"/>
          </p:cNvSpPr>
          <p:nvPr>
            <p:ph type="title"/>
          </p:nvPr>
        </p:nvSpPr>
        <p:spPr/>
        <p:txBody>
          <a:bodyPr/>
          <a:lstStyle/>
          <a:p>
            <a:r>
              <a:rPr lang="en-US" dirty="0"/>
              <a:t>The feature gap</a:t>
            </a:r>
          </a:p>
        </p:txBody>
      </p:sp>
      <p:grpSp>
        <p:nvGrpSpPr>
          <p:cNvPr id="24" name="Group 23"/>
          <p:cNvGrpSpPr/>
          <p:nvPr/>
        </p:nvGrpSpPr>
        <p:grpSpPr>
          <a:xfrm>
            <a:off x="6605471" y="2294560"/>
            <a:ext cx="1573389" cy="1567341"/>
            <a:chOff x="8101855" y="2009972"/>
            <a:chExt cx="1604939" cy="2800010"/>
          </a:xfrm>
        </p:grpSpPr>
        <p:cxnSp>
          <p:nvCxnSpPr>
            <p:cNvPr id="105" name="Straight Connector 104"/>
            <p:cNvCxnSpPr/>
            <p:nvPr/>
          </p:nvCxnSpPr>
          <p:spPr>
            <a:xfrm flipH="1">
              <a:off x="8904325" y="2009972"/>
              <a:ext cx="3883" cy="1501336"/>
            </a:xfrm>
            <a:prstGeom prst="line">
              <a:avLst/>
            </a:prstGeom>
            <a:ln w="38100">
              <a:solidFill>
                <a:schemeClr val="tx1"/>
              </a:solidFill>
              <a:headEnd type="none"/>
              <a:tailEnd type="none"/>
            </a:ln>
          </p:spPr>
          <p:style>
            <a:lnRef idx="1">
              <a:schemeClr val="accent6"/>
            </a:lnRef>
            <a:fillRef idx="0">
              <a:schemeClr val="accent6"/>
            </a:fillRef>
            <a:effectRef idx="0">
              <a:schemeClr val="accent6"/>
            </a:effectRef>
            <a:fontRef idx="minor">
              <a:schemeClr val="tx1"/>
            </a:fontRef>
          </p:style>
        </p:cxnSp>
        <p:sp>
          <p:nvSpPr>
            <p:cNvPr id="108" name="TextBox 107"/>
            <p:cNvSpPr txBox="1"/>
            <p:nvPr/>
          </p:nvSpPr>
          <p:spPr>
            <a:xfrm>
              <a:off x="8101855" y="3419295"/>
              <a:ext cx="1604939" cy="139068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765" kern="0" dirty="0">
                  <a:gradFill>
                    <a:gsLst>
                      <a:gs pos="2917">
                        <a:srgbClr val="505050"/>
                      </a:gs>
                      <a:gs pos="30000">
                        <a:srgbClr val="505050"/>
                      </a:gs>
                    </a:gsLst>
                    <a:lin ang="5400000" scaled="0"/>
                  </a:gradFill>
                  <a:latin typeface="Segoe UI Semilight"/>
                </a:rPr>
                <a:t>State of</a:t>
              </a:r>
              <a:br>
                <a:rPr lang="en-US" sz="1765" kern="0" dirty="0">
                  <a:gradFill>
                    <a:gsLst>
                      <a:gs pos="2917">
                        <a:srgbClr val="505050"/>
                      </a:gs>
                      <a:gs pos="30000">
                        <a:srgbClr val="505050"/>
                      </a:gs>
                    </a:gsLst>
                    <a:lin ang="5400000" scaled="0"/>
                  </a:gradFill>
                  <a:latin typeface="Segoe UI Semilight"/>
                </a:rPr>
              </a:br>
              <a:r>
                <a:rPr lang="en-US" sz="1765" kern="0" dirty="0">
                  <a:gradFill>
                    <a:gsLst>
                      <a:gs pos="2917">
                        <a:srgbClr val="505050"/>
                      </a:gs>
                      <a:gs pos="30000">
                        <a:srgbClr val="505050"/>
                      </a:gs>
                    </a:gsLst>
                    <a:lin ang="5400000" scaled="0"/>
                  </a:gradFill>
                  <a:latin typeface="Segoe UI Semilight"/>
                </a:rPr>
                <a:t>the art JS</a:t>
              </a:r>
            </a:p>
          </p:txBody>
        </p:sp>
      </p:grpSp>
      <p:grpSp>
        <p:nvGrpSpPr>
          <p:cNvPr id="23" name="Group 22"/>
          <p:cNvGrpSpPr/>
          <p:nvPr/>
        </p:nvGrpSpPr>
        <p:grpSpPr>
          <a:xfrm>
            <a:off x="4783225" y="2316730"/>
            <a:ext cx="1428898" cy="1534783"/>
            <a:chOff x="6055494" y="1997231"/>
            <a:chExt cx="1457550" cy="2786423"/>
          </a:xfrm>
        </p:grpSpPr>
        <p:cxnSp>
          <p:nvCxnSpPr>
            <p:cNvPr id="121" name="Straight Connector 120"/>
            <p:cNvCxnSpPr/>
            <p:nvPr/>
          </p:nvCxnSpPr>
          <p:spPr>
            <a:xfrm>
              <a:off x="6788290" y="1997231"/>
              <a:ext cx="8742" cy="1494582"/>
            </a:xfrm>
            <a:prstGeom prst="line">
              <a:avLst/>
            </a:prstGeom>
            <a:ln w="38100">
              <a:solidFill>
                <a:schemeClr val="tx1"/>
              </a:solidFill>
              <a:headEnd type="none"/>
              <a:tailEnd type="none"/>
            </a:ln>
          </p:spPr>
          <p:style>
            <a:lnRef idx="1">
              <a:schemeClr val="accent6"/>
            </a:lnRef>
            <a:fillRef idx="0">
              <a:schemeClr val="accent6"/>
            </a:fillRef>
            <a:effectRef idx="0">
              <a:schemeClr val="accent6"/>
            </a:effectRef>
            <a:fontRef idx="minor">
              <a:schemeClr val="tx1"/>
            </a:fontRef>
          </p:style>
        </p:cxnSp>
        <p:sp>
          <p:nvSpPr>
            <p:cNvPr id="122" name="TextBox 121"/>
            <p:cNvSpPr txBox="1"/>
            <p:nvPr/>
          </p:nvSpPr>
          <p:spPr>
            <a:xfrm>
              <a:off x="6055494" y="3370358"/>
              <a:ext cx="1457550" cy="1413296"/>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765" kern="0" dirty="0">
                  <a:gradFill>
                    <a:gsLst>
                      <a:gs pos="2917">
                        <a:srgbClr val="505050"/>
                      </a:gs>
                      <a:gs pos="30000">
                        <a:srgbClr val="505050"/>
                      </a:gs>
                    </a:gsLst>
                    <a:lin ang="5400000" scaled="0"/>
                  </a:gradFill>
                  <a:latin typeface="Segoe UI Semilight"/>
                </a:rPr>
                <a:t>State of server JS</a:t>
              </a:r>
            </a:p>
          </p:txBody>
        </p:sp>
      </p:grpSp>
      <p:grpSp>
        <p:nvGrpSpPr>
          <p:cNvPr id="22" name="Group 21"/>
          <p:cNvGrpSpPr/>
          <p:nvPr/>
        </p:nvGrpSpPr>
        <p:grpSpPr>
          <a:xfrm>
            <a:off x="3537325" y="2304383"/>
            <a:ext cx="1425011" cy="1560448"/>
            <a:chOff x="1874070" y="2016284"/>
            <a:chExt cx="1453585" cy="2806196"/>
          </a:xfrm>
        </p:grpSpPr>
        <p:cxnSp>
          <p:nvCxnSpPr>
            <p:cNvPr id="109" name="Straight Connector 108"/>
            <p:cNvCxnSpPr/>
            <p:nvPr/>
          </p:nvCxnSpPr>
          <p:spPr>
            <a:xfrm>
              <a:off x="2600680" y="2016284"/>
              <a:ext cx="11286" cy="1501337"/>
            </a:xfrm>
            <a:prstGeom prst="line">
              <a:avLst/>
            </a:prstGeom>
            <a:ln w="38100">
              <a:solidFill>
                <a:schemeClr val="tx1"/>
              </a:solidFill>
              <a:headEnd type="none"/>
              <a:tailEnd type="none"/>
            </a:ln>
          </p:spPr>
          <p:style>
            <a:lnRef idx="1">
              <a:schemeClr val="accent6"/>
            </a:lnRef>
            <a:fillRef idx="0">
              <a:schemeClr val="accent6"/>
            </a:fillRef>
            <a:effectRef idx="0">
              <a:schemeClr val="accent6"/>
            </a:effectRef>
            <a:fontRef idx="minor">
              <a:schemeClr val="tx1"/>
            </a:fontRef>
          </p:style>
        </p:cxnSp>
        <p:sp>
          <p:nvSpPr>
            <p:cNvPr id="123" name="TextBox 122"/>
            <p:cNvSpPr txBox="1"/>
            <p:nvPr/>
          </p:nvSpPr>
          <p:spPr>
            <a:xfrm>
              <a:off x="1874070" y="3422564"/>
              <a:ext cx="1453585" cy="1399916"/>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765" kern="0" dirty="0">
                  <a:gradFill>
                    <a:gsLst>
                      <a:gs pos="2917">
                        <a:srgbClr val="505050"/>
                      </a:gs>
                      <a:gs pos="30000">
                        <a:srgbClr val="505050"/>
                      </a:gs>
                    </a:gsLst>
                    <a:lin ang="5400000" scaled="0"/>
                  </a:gradFill>
                  <a:latin typeface="Segoe UI Semilight"/>
                </a:rPr>
                <a:t>State of</a:t>
              </a:r>
              <a:br>
                <a:rPr lang="en-US" sz="1765" kern="0" dirty="0">
                  <a:gradFill>
                    <a:gsLst>
                      <a:gs pos="2917">
                        <a:srgbClr val="505050"/>
                      </a:gs>
                      <a:gs pos="30000">
                        <a:srgbClr val="505050"/>
                      </a:gs>
                    </a:gsLst>
                    <a:lin ang="5400000" scaled="0"/>
                  </a:gradFill>
                  <a:latin typeface="Segoe UI Semilight"/>
                </a:rPr>
              </a:br>
              <a:r>
                <a:rPr lang="en-US" sz="1765" kern="0" dirty="0">
                  <a:gradFill>
                    <a:gsLst>
                      <a:gs pos="2917">
                        <a:srgbClr val="505050"/>
                      </a:gs>
                      <a:gs pos="30000">
                        <a:srgbClr val="505050"/>
                      </a:gs>
                    </a:gsLst>
                    <a:lin ang="5400000" scaled="0"/>
                  </a:gradFill>
                  <a:latin typeface="Segoe UI Semilight"/>
                </a:rPr>
                <a:t>web JS</a:t>
              </a:r>
            </a:p>
          </p:txBody>
        </p:sp>
      </p:grpSp>
      <p:grpSp>
        <p:nvGrpSpPr>
          <p:cNvPr id="159" name="Group 158"/>
          <p:cNvGrpSpPr/>
          <p:nvPr/>
        </p:nvGrpSpPr>
        <p:grpSpPr>
          <a:xfrm>
            <a:off x="1448088" y="3766821"/>
            <a:ext cx="8772030" cy="2027193"/>
            <a:chOff x="3598723" y="4747616"/>
            <a:chExt cx="8947927" cy="2067842"/>
          </a:xfrm>
        </p:grpSpPr>
        <p:sp>
          <p:nvSpPr>
            <p:cNvPr id="131" name="Right Brace 130"/>
            <p:cNvSpPr/>
            <p:nvPr/>
          </p:nvSpPr>
          <p:spPr>
            <a:xfrm rot="5400000">
              <a:off x="7546437" y="3909711"/>
              <a:ext cx="1052500" cy="3359643"/>
            </a:xfrm>
            <a:prstGeom prst="rightBrace">
              <a:avLst>
                <a:gd name="adj1" fmla="val 34297"/>
                <a:gd name="adj2" fmla="val 50000"/>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defRPr/>
              </a:pPr>
              <a:endParaRPr lang="en-US" sz="1765" kern="0" dirty="0">
                <a:solidFill>
                  <a:sysClr val="windowText" lastClr="000000"/>
                </a:solidFill>
                <a:latin typeface="Segoe UI Semilight"/>
              </a:endParaRPr>
            </a:p>
          </p:txBody>
        </p:sp>
        <p:sp>
          <p:nvSpPr>
            <p:cNvPr id="139" name="TextBox 138"/>
            <p:cNvSpPr txBox="1"/>
            <p:nvPr/>
          </p:nvSpPr>
          <p:spPr>
            <a:xfrm>
              <a:off x="3598723" y="6187594"/>
              <a:ext cx="8947927" cy="6278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gradFill>
                    <a:gsLst>
                      <a:gs pos="2917">
                        <a:srgbClr val="505050"/>
                      </a:gs>
                      <a:gs pos="30000">
                        <a:srgbClr val="505050"/>
                      </a:gs>
                    </a:gsLst>
                    <a:lin ang="5400000" scaled="0"/>
                  </a:gradFill>
                  <a:latin typeface="Segoe UI Semilight"/>
                </a:rPr>
                <a:t>JavaScript feature gap </a:t>
              </a:r>
            </a:p>
          </p:txBody>
        </p:sp>
        <p:sp>
          <p:nvSpPr>
            <p:cNvPr id="144" name="Right Arrow 143"/>
            <p:cNvSpPr/>
            <p:nvPr/>
          </p:nvSpPr>
          <p:spPr bwMode="auto">
            <a:xfrm>
              <a:off x="4322674" y="4747616"/>
              <a:ext cx="1894614" cy="1069215"/>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r>
                <a:rPr lang="en-US" sz="1568" kern="0" dirty="0">
                  <a:gradFill>
                    <a:gsLst>
                      <a:gs pos="0">
                        <a:srgbClr val="FFFFFF"/>
                      </a:gs>
                      <a:gs pos="100000">
                        <a:srgbClr val="FFFFFF"/>
                      </a:gs>
                    </a:gsLst>
                    <a:lin ang="5400000" scaled="0"/>
                  </a:gradFill>
                  <a:latin typeface="Segoe UI Semilight"/>
                  <a:ea typeface="Segoe UI" pitchFamily="34" charset="0"/>
                  <a:cs typeface="Segoe UI" pitchFamily="34" charset="0"/>
                </a:rPr>
                <a:t>Target</a:t>
              </a:r>
            </a:p>
            <a:p>
              <a:pPr algn="ctr" defTabSz="914038">
                <a:defRPr/>
              </a:pPr>
              <a:endParaRPr lang="en-US" sz="882"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7" name="Left Arrow 146"/>
            <p:cNvSpPr/>
            <p:nvPr/>
          </p:nvSpPr>
          <p:spPr bwMode="auto">
            <a:xfrm>
              <a:off x="9947704" y="4747616"/>
              <a:ext cx="1841431" cy="1048319"/>
            </a:xfrm>
            <a:prstGeom prst="leftArrow">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r>
                <a:rPr lang="en-US" sz="1568" kern="0" dirty="0">
                  <a:gradFill>
                    <a:gsLst>
                      <a:gs pos="0">
                        <a:srgbClr val="FFFFFF"/>
                      </a:gs>
                      <a:gs pos="100000">
                        <a:srgbClr val="FFFFFF"/>
                      </a:gs>
                    </a:gsLst>
                    <a:lin ang="5400000" scaled="0"/>
                  </a:gradFill>
                  <a:latin typeface="Segoe UI Semilight"/>
                  <a:ea typeface="Segoe UI" pitchFamily="34" charset="0"/>
                  <a:cs typeface="Segoe UI" pitchFamily="34" charset="0"/>
                </a:rPr>
                <a:t>Productivity</a:t>
              </a:r>
            </a:p>
            <a:p>
              <a:pPr algn="ctr" defTabSz="914038">
                <a:defRPr/>
              </a:pPr>
              <a:endParaRPr lang="en-US" sz="784"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48" name="Group 147"/>
          <p:cNvGrpSpPr/>
          <p:nvPr/>
        </p:nvGrpSpPr>
        <p:grpSpPr>
          <a:xfrm>
            <a:off x="792153" y="963832"/>
            <a:ext cx="10092296" cy="1729255"/>
            <a:chOff x="876569" y="415568"/>
            <a:chExt cx="10294668" cy="1763930"/>
          </a:xfrm>
        </p:grpSpPr>
        <p:cxnSp>
          <p:nvCxnSpPr>
            <p:cNvPr id="3" name="Straight Connector 2"/>
            <p:cNvCxnSpPr/>
            <p:nvPr/>
          </p:nvCxnSpPr>
          <p:spPr>
            <a:xfrm>
              <a:off x="2560637" y="1784287"/>
              <a:ext cx="8610600" cy="0"/>
            </a:xfrm>
            <a:prstGeom prst="line">
              <a:avLst/>
            </a:prstGeom>
            <a:ln w="38100">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702651" y="1327087"/>
              <a:ext cx="0" cy="4572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680466" y="1338394"/>
              <a:ext cx="0" cy="4572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80438" y="1327087"/>
              <a:ext cx="0" cy="4572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246451" y="1327087"/>
              <a:ext cx="0" cy="4572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452783" y="1327087"/>
              <a:ext cx="0" cy="4572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28054" y="1327087"/>
              <a:ext cx="0" cy="4572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6569" y="1385434"/>
              <a:ext cx="1582715" cy="794064"/>
            </a:xfrm>
            <a:prstGeom prst="rect">
              <a:avLst/>
            </a:prstGeom>
            <a:noFill/>
          </p:spPr>
          <p:txBody>
            <a:bodyPr wrap="square" lIns="179285" tIns="143428" rIns="179285" bIns="143428" rtlCol="0">
              <a:spAutoFit/>
            </a:bodyPr>
            <a:lstStyle/>
            <a:p>
              <a:pPr algn="r" defTabSz="896386">
                <a:lnSpc>
                  <a:spcPct val="90000"/>
                </a:lnSpc>
                <a:spcAft>
                  <a:spcPts val="588"/>
                </a:spcAft>
                <a:defRPr/>
              </a:pPr>
              <a:r>
                <a:rPr lang="en-US" sz="1765" kern="0" dirty="0">
                  <a:gradFill>
                    <a:gsLst>
                      <a:gs pos="2917">
                        <a:srgbClr val="505050"/>
                      </a:gs>
                      <a:gs pos="30000">
                        <a:srgbClr val="505050"/>
                      </a:gs>
                    </a:gsLst>
                    <a:lin ang="5400000" scaled="0"/>
                  </a:gradFill>
                  <a:latin typeface="Segoe UI Semilight"/>
                </a:rPr>
                <a:t>JavaScript</a:t>
              </a:r>
              <a:br>
                <a:rPr lang="en-US" sz="1765" kern="0" dirty="0">
                  <a:gradFill>
                    <a:gsLst>
                      <a:gs pos="2917">
                        <a:srgbClr val="505050"/>
                      </a:gs>
                      <a:gs pos="30000">
                        <a:srgbClr val="505050"/>
                      </a:gs>
                    </a:gsLst>
                    <a:lin ang="5400000" scaled="0"/>
                  </a:gradFill>
                  <a:latin typeface="Segoe UI Semilight"/>
                </a:rPr>
              </a:br>
              <a:r>
                <a:rPr lang="en-US" sz="1765" kern="0" dirty="0">
                  <a:gradFill>
                    <a:gsLst>
                      <a:gs pos="2917">
                        <a:srgbClr val="505050"/>
                      </a:gs>
                      <a:gs pos="30000">
                        <a:srgbClr val="505050"/>
                      </a:gs>
                    </a:gsLst>
                    <a:lin ang="5400000" scaled="0"/>
                  </a:gradFill>
                  <a:latin typeface="Segoe UI Semilight"/>
                </a:rPr>
                <a:t>Evolution</a:t>
              </a:r>
            </a:p>
          </p:txBody>
        </p:sp>
        <p:sp>
          <p:nvSpPr>
            <p:cNvPr id="98" name="TextBox 97"/>
            <p:cNvSpPr txBox="1"/>
            <p:nvPr/>
          </p:nvSpPr>
          <p:spPr>
            <a:xfrm>
              <a:off x="2348746" y="945553"/>
              <a:ext cx="762000"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gradFill>
                    <a:gsLst>
                      <a:gs pos="2917">
                        <a:srgbClr val="505050"/>
                      </a:gs>
                      <a:gs pos="30000">
                        <a:srgbClr val="505050"/>
                      </a:gs>
                    </a:gsLst>
                    <a:lin ang="5400000" scaled="0"/>
                  </a:gradFill>
                  <a:latin typeface="Segoe UI Semilight"/>
                </a:rPr>
                <a:t>ES3</a:t>
              </a:r>
              <a:endParaRPr lang="en-US" sz="2353" kern="0" dirty="0">
                <a:gradFill>
                  <a:gsLst>
                    <a:gs pos="2917">
                      <a:srgbClr val="505050"/>
                    </a:gs>
                    <a:gs pos="30000">
                      <a:srgbClr val="505050"/>
                    </a:gs>
                  </a:gsLst>
                  <a:lin ang="5400000" scaled="0"/>
                </a:gradFill>
                <a:latin typeface="Segoe UI Semilight"/>
              </a:endParaRPr>
            </a:p>
          </p:txBody>
        </p:sp>
        <p:sp>
          <p:nvSpPr>
            <p:cNvPr id="99" name="TextBox 98"/>
            <p:cNvSpPr txBox="1"/>
            <p:nvPr/>
          </p:nvSpPr>
          <p:spPr>
            <a:xfrm>
              <a:off x="5303837" y="946087"/>
              <a:ext cx="762000"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gradFill>
                    <a:gsLst>
                      <a:gs pos="2917">
                        <a:srgbClr val="505050"/>
                      </a:gs>
                      <a:gs pos="30000">
                        <a:srgbClr val="505050"/>
                      </a:gs>
                    </a:gsLst>
                    <a:lin ang="5400000" scaled="0"/>
                  </a:gradFill>
                  <a:latin typeface="Segoe UI Semilight"/>
                </a:rPr>
                <a:t>ES5</a:t>
              </a:r>
              <a:endParaRPr lang="en-US" sz="2353" kern="0" dirty="0">
                <a:gradFill>
                  <a:gsLst>
                    <a:gs pos="2917">
                      <a:srgbClr val="505050"/>
                    </a:gs>
                    <a:gs pos="30000">
                      <a:srgbClr val="505050"/>
                    </a:gs>
                  </a:gsLst>
                  <a:lin ang="5400000" scaled="0"/>
                </a:gradFill>
                <a:latin typeface="Segoe UI Semilight"/>
              </a:endParaRPr>
            </a:p>
          </p:txBody>
        </p:sp>
        <p:sp>
          <p:nvSpPr>
            <p:cNvPr id="100" name="TextBox 99"/>
            <p:cNvSpPr txBox="1"/>
            <p:nvPr/>
          </p:nvSpPr>
          <p:spPr>
            <a:xfrm rot="18302700">
              <a:off x="8189245" y="750297"/>
              <a:ext cx="1042103"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gradFill>
                    <a:gsLst>
                      <a:gs pos="2917">
                        <a:srgbClr val="505050"/>
                      </a:gs>
                      <a:gs pos="30000">
                        <a:srgbClr val="505050"/>
                      </a:gs>
                    </a:gsLst>
                    <a:lin ang="5400000" scaled="0"/>
                  </a:gradFill>
                  <a:latin typeface="Segoe UI Semilight"/>
                </a:rPr>
                <a:t>ES2016</a:t>
              </a:r>
              <a:endParaRPr lang="en-US" sz="2353" kern="0" dirty="0">
                <a:gradFill>
                  <a:gsLst>
                    <a:gs pos="2917">
                      <a:srgbClr val="505050"/>
                    </a:gs>
                    <a:gs pos="30000">
                      <a:srgbClr val="505050"/>
                    </a:gs>
                  </a:gsLst>
                  <a:lin ang="5400000" scaled="0"/>
                </a:gradFill>
                <a:latin typeface="Segoe UI Semilight"/>
              </a:endParaRPr>
            </a:p>
          </p:txBody>
        </p:sp>
        <p:sp>
          <p:nvSpPr>
            <p:cNvPr id="101" name="TextBox 100"/>
            <p:cNvSpPr txBox="1"/>
            <p:nvPr/>
          </p:nvSpPr>
          <p:spPr>
            <a:xfrm rot="18302700">
              <a:off x="9096384" y="695139"/>
              <a:ext cx="1076208"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gradFill>
                    <a:gsLst>
                      <a:gs pos="2917">
                        <a:srgbClr val="505050"/>
                      </a:gs>
                      <a:gs pos="30000">
                        <a:srgbClr val="505050"/>
                      </a:gs>
                    </a:gsLst>
                    <a:lin ang="5400000" scaled="0"/>
                  </a:gradFill>
                  <a:latin typeface="Segoe UI Semilight"/>
                </a:rPr>
                <a:t>ES2017</a:t>
              </a:r>
              <a:endParaRPr lang="en-US" sz="2353" kern="0" dirty="0">
                <a:gradFill>
                  <a:gsLst>
                    <a:gs pos="2917">
                      <a:srgbClr val="505050"/>
                    </a:gs>
                    <a:gs pos="30000">
                      <a:srgbClr val="505050"/>
                    </a:gs>
                  </a:gsLst>
                  <a:lin ang="5400000" scaled="0"/>
                </a:gradFill>
                <a:latin typeface="Segoe UI Semilight"/>
              </a:endParaRPr>
            </a:p>
          </p:txBody>
        </p:sp>
        <p:sp>
          <p:nvSpPr>
            <p:cNvPr id="102" name="TextBox 101"/>
            <p:cNvSpPr txBox="1"/>
            <p:nvPr/>
          </p:nvSpPr>
          <p:spPr>
            <a:xfrm rot="18302700">
              <a:off x="9939783" y="730155"/>
              <a:ext cx="1091308"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gradFill>
                    <a:gsLst>
                      <a:gs pos="2917">
                        <a:srgbClr val="505050"/>
                      </a:gs>
                      <a:gs pos="30000">
                        <a:srgbClr val="505050"/>
                      </a:gs>
                    </a:gsLst>
                    <a:lin ang="5400000" scaled="0"/>
                  </a:gradFill>
                  <a:latin typeface="Segoe UI Semilight"/>
                </a:rPr>
                <a:t>ES2018</a:t>
              </a:r>
              <a:endParaRPr lang="en-US" sz="2353" kern="0" dirty="0">
                <a:gradFill>
                  <a:gsLst>
                    <a:gs pos="2917">
                      <a:srgbClr val="505050"/>
                    </a:gs>
                    <a:gs pos="30000">
                      <a:srgbClr val="505050"/>
                    </a:gs>
                  </a:gsLst>
                  <a:lin ang="5400000" scaled="0"/>
                </a:gradFill>
                <a:latin typeface="Segoe UI Semilight"/>
              </a:endParaRPr>
            </a:p>
          </p:txBody>
        </p:sp>
        <p:sp>
          <p:nvSpPr>
            <p:cNvPr id="103" name="TextBox 102"/>
            <p:cNvSpPr txBox="1"/>
            <p:nvPr/>
          </p:nvSpPr>
          <p:spPr>
            <a:xfrm rot="18302700">
              <a:off x="7259539" y="720866"/>
              <a:ext cx="111399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gradFill>
                    <a:gsLst>
                      <a:gs pos="2917">
                        <a:srgbClr val="505050"/>
                      </a:gs>
                      <a:gs pos="30000">
                        <a:srgbClr val="505050"/>
                      </a:gs>
                    </a:gsLst>
                    <a:lin ang="5400000" scaled="0"/>
                  </a:gradFill>
                  <a:latin typeface="Segoe UI Semilight"/>
                </a:rPr>
                <a:t>ES2015</a:t>
              </a:r>
              <a:endParaRPr lang="en-US" sz="2353" kern="0" dirty="0">
                <a:gradFill>
                  <a:gsLst>
                    <a:gs pos="2917">
                      <a:srgbClr val="505050"/>
                    </a:gs>
                    <a:gs pos="30000">
                      <a:srgbClr val="505050"/>
                    </a:gs>
                  </a:gsLst>
                  <a:lin ang="5400000" scaled="0"/>
                </a:gradFill>
                <a:latin typeface="Segoe UI Semilight"/>
              </a:endParaRPr>
            </a:p>
          </p:txBody>
        </p:sp>
      </p:grpSp>
      <p:sp>
        <p:nvSpPr>
          <p:cNvPr id="2" name="TextBox 1"/>
          <p:cNvSpPr txBox="1"/>
          <p:nvPr/>
        </p:nvSpPr>
        <p:spPr>
          <a:xfrm>
            <a:off x="5002118" y="5965256"/>
            <a:ext cx="1663968" cy="53405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765" dirty="0">
                <a:gradFill>
                  <a:gsLst>
                    <a:gs pos="2917">
                      <a:srgbClr val="505050"/>
                    </a:gs>
                    <a:gs pos="30000">
                      <a:srgbClr val="505050"/>
                    </a:gs>
                  </a:gsLst>
                  <a:lin ang="5400000" scaled="0"/>
                </a:gradFill>
                <a:latin typeface="Segoe UI Semilight"/>
              </a:rPr>
              <a:t>May 2015</a:t>
            </a:r>
            <a:endParaRPr lang="en-US" sz="2353" dirty="0">
              <a:gradFill>
                <a:gsLst>
                  <a:gs pos="2917">
                    <a:srgbClr val="505050"/>
                  </a:gs>
                  <a:gs pos="30000">
                    <a:srgbClr val="505050"/>
                  </a:gs>
                </a:gsLst>
                <a:lin ang="5400000" scaled="0"/>
              </a:gradFill>
              <a:latin typeface="Segoe UI Semilight"/>
            </a:endParaRPr>
          </a:p>
        </p:txBody>
      </p:sp>
      <p:sp>
        <p:nvSpPr>
          <p:cNvPr id="38" name="TextBox 37"/>
          <p:cNvSpPr txBox="1"/>
          <p:nvPr/>
        </p:nvSpPr>
        <p:spPr>
          <a:xfrm>
            <a:off x="6338608" y="5965256"/>
            <a:ext cx="1874239" cy="53405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765" dirty="0">
                <a:gradFill>
                  <a:gsLst>
                    <a:gs pos="2917">
                      <a:srgbClr val="505050"/>
                    </a:gs>
                    <a:gs pos="30000">
                      <a:srgbClr val="505050"/>
                    </a:gs>
                  </a:gsLst>
                  <a:lin ang="5400000" scaled="0"/>
                </a:gradFill>
                <a:latin typeface="Segoe UI Semilight"/>
              </a:rPr>
              <a:t>May 2017</a:t>
            </a:r>
            <a:endParaRPr lang="en-US" sz="2353" dirty="0">
              <a:gradFill>
                <a:gsLst>
                  <a:gs pos="2917">
                    <a:srgbClr val="505050"/>
                  </a:gs>
                  <a:gs pos="30000">
                    <a:srgbClr val="505050"/>
                  </a:gs>
                </a:gsLst>
                <a:lin ang="5400000" scaled="0"/>
              </a:gradFill>
              <a:latin typeface="Segoe UI Semilight"/>
            </a:endParaRPr>
          </a:p>
        </p:txBody>
      </p:sp>
    </p:spTree>
    <p:extLst>
      <p:ext uri="{BB962C8B-B14F-4D97-AF65-F5344CB8AC3E}">
        <p14:creationId xmlns:p14="http://schemas.microsoft.com/office/powerpoint/2010/main" val="33828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1.37861E-7 -2.41943E-6 L 0.11425 0.00273 " pathEditMode="relative" rAng="0" ptsTypes="AA">
                                      <p:cBhvr>
                                        <p:cTn id="22" dur="2000" fill="hold"/>
                                        <p:tgtEl>
                                          <p:spTgt spid="24"/>
                                        </p:tgtEl>
                                        <p:attrNameLst>
                                          <p:attrName>ppt_x</p:attrName>
                                          <p:attrName>ppt_y</p:attrName>
                                        </p:attrNameLst>
                                      </p:cBhvr>
                                      <p:rCtr x="5706" y="136"/>
                                    </p:animMotion>
                                  </p:childTnLst>
                                </p:cTn>
                              </p:par>
                              <p:par>
                                <p:cTn id="23" presetID="63" presetClass="path" presetSubtype="0" accel="50000" decel="50000" fill="hold" nodeType="withEffect">
                                  <p:stCondLst>
                                    <p:cond delay="0"/>
                                  </p:stCondLst>
                                  <p:childTnLst>
                                    <p:animMotion origin="layout" path="M 3.19122E-7 -4.35315E-6 L 0.11144 -0.00363 " pathEditMode="relative" rAng="0" ptsTypes="AA">
                                      <p:cBhvr>
                                        <p:cTn id="24" dur="2000" fill="hold"/>
                                        <p:tgtEl>
                                          <p:spTgt spid="23"/>
                                        </p:tgtEl>
                                        <p:attrNameLst>
                                          <p:attrName>ppt_x</p:attrName>
                                          <p:attrName>ppt_y</p:attrName>
                                        </p:attrNameLst>
                                      </p:cBhvr>
                                      <p:rCtr x="5565" y="-182"/>
                                    </p:animMotion>
                                  </p:childTnLst>
                                </p:cTn>
                              </p:par>
                              <p:par>
                                <p:cTn id="25" presetID="63" presetClass="path" presetSubtype="0" accel="50000" decel="50000" fill="hold" nodeType="withEffect">
                                  <p:stCondLst>
                                    <p:cond delay="0"/>
                                  </p:stCondLst>
                                  <p:childTnLst>
                                    <p:animMotion origin="layout" path="M 1.85346E-6 1.44803E-6 L 0.10952 -0.00204 " pathEditMode="relative" rAng="0" ptsTypes="AA">
                                      <p:cBhvr>
                                        <p:cTn id="26" dur="2000" fill="hold"/>
                                        <p:tgtEl>
                                          <p:spTgt spid="22"/>
                                        </p:tgtEl>
                                        <p:attrNameLst>
                                          <p:attrName>ppt_x</p:attrName>
                                          <p:attrName>ppt_y</p:attrName>
                                        </p:attrNameLst>
                                      </p:cBhvr>
                                      <p:rCtr x="5412" y="0"/>
                                    </p:animMotion>
                                  </p:childTnLst>
                                </p:cTn>
                              </p:par>
                              <p:par>
                                <p:cTn id="27" presetID="63" presetClass="path" presetSubtype="0" accel="50000" decel="50000" fill="hold" nodeType="withEffect">
                                  <p:stCondLst>
                                    <p:cond delay="0"/>
                                  </p:stCondLst>
                                  <p:childTnLst>
                                    <p:animMotion origin="layout" path="M 2.98443E-6 -4.21698E-6 L 0.11463 0.00341 " pathEditMode="relative" rAng="0" ptsTypes="AA">
                                      <p:cBhvr>
                                        <p:cTn id="28" dur="2000" fill="hold"/>
                                        <p:tgtEl>
                                          <p:spTgt spid="159"/>
                                        </p:tgtEl>
                                        <p:attrNameLst>
                                          <p:attrName>ppt_x</p:attrName>
                                          <p:attrName>ppt_y</p:attrName>
                                        </p:attrNameLst>
                                      </p:cBhvr>
                                      <p:rCtr x="5731" y="159"/>
                                    </p:animMotion>
                                  </p:childTnLst>
                                </p:cTn>
                              </p:par>
                              <p:par>
                                <p:cTn id="29" presetID="10" presetClass="entr" presetSubtype="0" fill="hold" grpId="0" nodeType="withEffect">
                                  <p:stCondLst>
                                    <p:cond delay="1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3"/>
          <a:srcRect l="28938" t="9692" r="6559" b="10781"/>
          <a:stretch/>
        </p:blipFill>
        <p:spPr>
          <a:xfrm>
            <a:off x="418643" y="487"/>
            <a:ext cx="9205324" cy="6857027"/>
          </a:xfrm>
          <a:prstGeom prst="rect">
            <a:avLst/>
          </a:prstGeom>
        </p:spPr>
      </p:pic>
      <p:pic>
        <p:nvPicPr>
          <p:cNvPr id="4" name="Picture 3"/>
          <p:cNvPicPr>
            <a:picLocks noChangeAspect="1"/>
          </p:cNvPicPr>
          <p:nvPr/>
        </p:nvPicPr>
        <p:blipFill rotWithShape="1">
          <a:blip r:embed="rId3"/>
          <a:srcRect l="7217" t="8602" r="77645" b="83772"/>
          <a:stretch/>
        </p:blipFill>
        <p:spPr>
          <a:xfrm>
            <a:off x="7888849" y="289957"/>
            <a:ext cx="2988083" cy="909416"/>
          </a:xfrm>
          <a:prstGeom prst="rect">
            <a:avLst/>
          </a:prstGeom>
        </p:spPr>
      </p:pic>
      <p:sp>
        <p:nvSpPr>
          <p:cNvPr id="7" name="Freeform: Shape 6"/>
          <p:cNvSpPr/>
          <p:nvPr/>
        </p:nvSpPr>
        <p:spPr bwMode="auto">
          <a:xfrm>
            <a:off x="2448569" y="2664861"/>
            <a:ext cx="1294836" cy="481374"/>
          </a:xfrm>
          <a:custGeom>
            <a:avLst/>
            <a:gdLst>
              <a:gd name="connsiteX0" fmla="*/ 762000 w 1320800"/>
              <a:gd name="connsiteY0" fmla="*/ 0 h 491027"/>
              <a:gd name="connsiteX1" fmla="*/ 347133 w 1320800"/>
              <a:gd name="connsiteY1" fmla="*/ 8467 h 491027"/>
              <a:gd name="connsiteX2" fmla="*/ 296333 w 1320800"/>
              <a:gd name="connsiteY2" fmla="*/ 16933 h 491027"/>
              <a:gd name="connsiteX3" fmla="*/ 203200 w 1320800"/>
              <a:gd name="connsiteY3" fmla="*/ 42333 h 491027"/>
              <a:gd name="connsiteX4" fmla="*/ 152400 w 1320800"/>
              <a:gd name="connsiteY4" fmla="*/ 59267 h 491027"/>
              <a:gd name="connsiteX5" fmla="*/ 127000 w 1320800"/>
              <a:gd name="connsiteY5" fmla="*/ 67733 h 491027"/>
              <a:gd name="connsiteX6" fmla="*/ 101600 w 1320800"/>
              <a:gd name="connsiteY6" fmla="*/ 84667 h 491027"/>
              <a:gd name="connsiteX7" fmla="*/ 59266 w 1320800"/>
              <a:gd name="connsiteY7" fmla="*/ 127000 h 491027"/>
              <a:gd name="connsiteX8" fmla="*/ 33866 w 1320800"/>
              <a:gd name="connsiteY8" fmla="*/ 143933 h 491027"/>
              <a:gd name="connsiteX9" fmla="*/ 0 w 1320800"/>
              <a:gd name="connsiteY9" fmla="*/ 228600 h 491027"/>
              <a:gd name="connsiteX10" fmla="*/ 8466 w 1320800"/>
              <a:gd name="connsiteY10" fmla="*/ 287867 h 491027"/>
              <a:gd name="connsiteX11" fmla="*/ 76200 w 1320800"/>
              <a:gd name="connsiteY11" fmla="*/ 347133 h 491027"/>
              <a:gd name="connsiteX12" fmla="*/ 101600 w 1320800"/>
              <a:gd name="connsiteY12" fmla="*/ 355600 h 491027"/>
              <a:gd name="connsiteX13" fmla="*/ 127000 w 1320800"/>
              <a:gd name="connsiteY13" fmla="*/ 372533 h 491027"/>
              <a:gd name="connsiteX14" fmla="*/ 194733 w 1320800"/>
              <a:gd name="connsiteY14" fmla="*/ 389467 h 491027"/>
              <a:gd name="connsiteX15" fmla="*/ 220133 w 1320800"/>
              <a:gd name="connsiteY15" fmla="*/ 406400 h 491027"/>
              <a:gd name="connsiteX16" fmla="*/ 254000 w 1320800"/>
              <a:gd name="connsiteY16" fmla="*/ 414867 h 491027"/>
              <a:gd name="connsiteX17" fmla="*/ 279400 w 1320800"/>
              <a:gd name="connsiteY17" fmla="*/ 423333 h 491027"/>
              <a:gd name="connsiteX18" fmla="*/ 347133 w 1320800"/>
              <a:gd name="connsiteY18" fmla="*/ 440267 h 491027"/>
              <a:gd name="connsiteX19" fmla="*/ 372533 w 1320800"/>
              <a:gd name="connsiteY19" fmla="*/ 448733 h 491027"/>
              <a:gd name="connsiteX20" fmla="*/ 516466 w 1320800"/>
              <a:gd name="connsiteY20" fmla="*/ 465667 h 491027"/>
              <a:gd name="connsiteX21" fmla="*/ 939800 w 1320800"/>
              <a:gd name="connsiteY21" fmla="*/ 474133 h 491027"/>
              <a:gd name="connsiteX22" fmla="*/ 965200 w 1320800"/>
              <a:gd name="connsiteY22" fmla="*/ 465667 h 491027"/>
              <a:gd name="connsiteX23" fmla="*/ 1049866 w 1320800"/>
              <a:gd name="connsiteY23" fmla="*/ 448733 h 491027"/>
              <a:gd name="connsiteX24" fmla="*/ 1143000 w 1320800"/>
              <a:gd name="connsiteY24" fmla="*/ 431800 h 491027"/>
              <a:gd name="connsiteX25" fmla="*/ 1253066 w 1320800"/>
              <a:gd name="connsiteY25" fmla="*/ 397933 h 491027"/>
              <a:gd name="connsiteX26" fmla="*/ 1270000 w 1320800"/>
              <a:gd name="connsiteY26" fmla="*/ 381000 h 491027"/>
              <a:gd name="connsiteX27" fmla="*/ 1295400 w 1320800"/>
              <a:gd name="connsiteY27" fmla="*/ 338667 h 491027"/>
              <a:gd name="connsiteX28" fmla="*/ 1312333 w 1320800"/>
              <a:gd name="connsiteY28" fmla="*/ 287867 h 491027"/>
              <a:gd name="connsiteX29" fmla="*/ 1320800 w 1320800"/>
              <a:gd name="connsiteY29" fmla="*/ 262467 h 491027"/>
              <a:gd name="connsiteX30" fmla="*/ 1312333 w 1320800"/>
              <a:gd name="connsiteY30" fmla="*/ 169333 h 491027"/>
              <a:gd name="connsiteX31" fmla="*/ 1303866 w 1320800"/>
              <a:gd name="connsiteY31" fmla="*/ 143933 h 491027"/>
              <a:gd name="connsiteX32" fmla="*/ 1227666 w 1320800"/>
              <a:gd name="connsiteY32" fmla="*/ 84667 h 491027"/>
              <a:gd name="connsiteX33" fmla="*/ 1202266 w 1320800"/>
              <a:gd name="connsiteY33" fmla="*/ 76200 h 491027"/>
              <a:gd name="connsiteX34" fmla="*/ 1176866 w 1320800"/>
              <a:gd name="connsiteY34" fmla="*/ 59267 h 491027"/>
              <a:gd name="connsiteX35" fmla="*/ 1151466 w 1320800"/>
              <a:gd name="connsiteY35" fmla="*/ 50800 h 491027"/>
              <a:gd name="connsiteX36" fmla="*/ 1083733 w 1320800"/>
              <a:gd name="connsiteY36" fmla="*/ 33867 h 491027"/>
              <a:gd name="connsiteX37" fmla="*/ 880533 w 1320800"/>
              <a:gd name="connsiteY37" fmla="*/ 16933 h 491027"/>
              <a:gd name="connsiteX38" fmla="*/ 762000 w 1320800"/>
              <a:gd name="connsiteY38" fmla="*/ 0 h 49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20800" h="491027">
                <a:moveTo>
                  <a:pt x="762000" y="0"/>
                </a:moveTo>
                <a:lnTo>
                  <a:pt x="347133" y="8467"/>
                </a:lnTo>
                <a:cubicBezTo>
                  <a:pt x="329977" y="9091"/>
                  <a:pt x="313223" y="13862"/>
                  <a:pt x="296333" y="16933"/>
                </a:cubicBezTo>
                <a:cubicBezTo>
                  <a:pt x="243685" y="26505"/>
                  <a:pt x="258737" y="23821"/>
                  <a:pt x="203200" y="42333"/>
                </a:cubicBezTo>
                <a:lnTo>
                  <a:pt x="152400" y="59267"/>
                </a:lnTo>
                <a:lnTo>
                  <a:pt x="127000" y="67733"/>
                </a:lnTo>
                <a:cubicBezTo>
                  <a:pt x="118533" y="73378"/>
                  <a:pt x="109258" y="77966"/>
                  <a:pt x="101600" y="84667"/>
                </a:cubicBezTo>
                <a:cubicBezTo>
                  <a:pt x="86581" y="97808"/>
                  <a:pt x="75871" y="115930"/>
                  <a:pt x="59266" y="127000"/>
                </a:cubicBezTo>
                <a:lnTo>
                  <a:pt x="33866" y="143933"/>
                </a:lnTo>
                <a:cubicBezTo>
                  <a:pt x="12942" y="206707"/>
                  <a:pt x="24915" y="178768"/>
                  <a:pt x="0" y="228600"/>
                </a:cubicBezTo>
                <a:cubicBezTo>
                  <a:pt x="2822" y="248356"/>
                  <a:pt x="-459" y="270018"/>
                  <a:pt x="8466" y="287867"/>
                </a:cubicBezTo>
                <a:cubicBezTo>
                  <a:pt x="15823" y="302580"/>
                  <a:pt x="55699" y="336883"/>
                  <a:pt x="76200" y="347133"/>
                </a:cubicBezTo>
                <a:cubicBezTo>
                  <a:pt x="84182" y="351124"/>
                  <a:pt x="93618" y="351609"/>
                  <a:pt x="101600" y="355600"/>
                </a:cubicBezTo>
                <a:cubicBezTo>
                  <a:pt x="110701" y="360151"/>
                  <a:pt x="117472" y="368960"/>
                  <a:pt x="127000" y="372533"/>
                </a:cubicBezTo>
                <a:cubicBezTo>
                  <a:pt x="165647" y="387026"/>
                  <a:pt x="163394" y="373798"/>
                  <a:pt x="194733" y="389467"/>
                </a:cubicBezTo>
                <a:cubicBezTo>
                  <a:pt x="203834" y="394018"/>
                  <a:pt x="210780" y="402392"/>
                  <a:pt x="220133" y="406400"/>
                </a:cubicBezTo>
                <a:cubicBezTo>
                  <a:pt x="230829" y="410984"/>
                  <a:pt x="242811" y="411670"/>
                  <a:pt x="254000" y="414867"/>
                </a:cubicBezTo>
                <a:cubicBezTo>
                  <a:pt x="262581" y="417319"/>
                  <a:pt x="270790" y="420985"/>
                  <a:pt x="279400" y="423333"/>
                </a:cubicBezTo>
                <a:cubicBezTo>
                  <a:pt x="301853" y="429456"/>
                  <a:pt x="325055" y="432908"/>
                  <a:pt x="347133" y="440267"/>
                </a:cubicBezTo>
                <a:cubicBezTo>
                  <a:pt x="355600" y="443089"/>
                  <a:pt x="363821" y="446797"/>
                  <a:pt x="372533" y="448733"/>
                </a:cubicBezTo>
                <a:cubicBezTo>
                  <a:pt x="419585" y="459189"/>
                  <a:pt x="468877" y="461341"/>
                  <a:pt x="516466" y="465667"/>
                </a:cubicBezTo>
                <a:cubicBezTo>
                  <a:pt x="699227" y="511356"/>
                  <a:pt x="560934" y="483154"/>
                  <a:pt x="939800" y="474133"/>
                </a:cubicBezTo>
                <a:cubicBezTo>
                  <a:pt x="948267" y="471311"/>
                  <a:pt x="956504" y="467674"/>
                  <a:pt x="965200" y="465667"/>
                </a:cubicBezTo>
                <a:cubicBezTo>
                  <a:pt x="993244" y="459195"/>
                  <a:pt x="1022562" y="457834"/>
                  <a:pt x="1049866" y="448733"/>
                </a:cubicBezTo>
                <a:cubicBezTo>
                  <a:pt x="1096852" y="433072"/>
                  <a:pt x="1066410" y="441374"/>
                  <a:pt x="1143000" y="431800"/>
                </a:cubicBezTo>
                <a:cubicBezTo>
                  <a:pt x="1230239" y="402720"/>
                  <a:pt x="1193226" y="412894"/>
                  <a:pt x="1253066" y="397933"/>
                </a:cubicBezTo>
                <a:cubicBezTo>
                  <a:pt x="1258711" y="392289"/>
                  <a:pt x="1265893" y="387845"/>
                  <a:pt x="1270000" y="381000"/>
                </a:cubicBezTo>
                <a:cubicBezTo>
                  <a:pt x="1302973" y="326046"/>
                  <a:pt x="1252493" y="381572"/>
                  <a:pt x="1295400" y="338667"/>
                </a:cubicBezTo>
                <a:lnTo>
                  <a:pt x="1312333" y="287867"/>
                </a:lnTo>
                <a:lnTo>
                  <a:pt x="1320800" y="262467"/>
                </a:lnTo>
                <a:cubicBezTo>
                  <a:pt x="1317978" y="231422"/>
                  <a:pt x="1316742" y="200192"/>
                  <a:pt x="1312333" y="169333"/>
                </a:cubicBezTo>
                <a:cubicBezTo>
                  <a:pt x="1311071" y="160498"/>
                  <a:pt x="1308817" y="151359"/>
                  <a:pt x="1303866" y="143933"/>
                </a:cubicBezTo>
                <a:cubicBezTo>
                  <a:pt x="1291342" y="125147"/>
                  <a:pt x="1242085" y="89473"/>
                  <a:pt x="1227666" y="84667"/>
                </a:cubicBezTo>
                <a:cubicBezTo>
                  <a:pt x="1219199" y="81845"/>
                  <a:pt x="1210248" y="80191"/>
                  <a:pt x="1202266" y="76200"/>
                </a:cubicBezTo>
                <a:cubicBezTo>
                  <a:pt x="1193165" y="71649"/>
                  <a:pt x="1185967" y="63818"/>
                  <a:pt x="1176866" y="59267"/>
                </a:cubicBezTo>
                <a:cubicBezTo>
                  <a:pt x="1168884" y="55276"/>
                  <a:pt x="1160076" y="53148"/>
                  <a:pt x="1151466" y="50800"/>
                </a:cubicBezTo>
                <a:cubicBezTo>
                  <a:pt x="1129014" y="44677"/>
                  <a:pt x="1106311" y="39511"/>
                  <a:pt x="1083733" y="33867"/>
                </a:cubicBezTo>
                <a:cubicBezTo>
                  <a:pt x="995035" y="11693"/>
                  <a:pt x="1061504" y="25982"/>
                  <a:pt x="880533" y="16933"/>
                </a:cubicBezTo>
                <a:cubicBezTo>
                  <a:pt x="836391" y="2220"/>
                  <a:pt x="850900" y="1411"/>
                  <a:pt x="762000" y="0"/>
                </a:cubicBezTo>
                <a:close/>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953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4550</TotalTime>
  <Words>2979</Words>
  <Application>Microsoft Office PowerPoint</Application>
  <PresentationFormat>Widescreen</PresentationFormat>
  <Paragraphs>530</Paragraphs>
  <Slides>67</Slides>
  <Notes>47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Calibri Light</vt:lpstr>
      <vt:lpstr>Consolas</vt:lpstr>
      <vt:lpstr>Segoe UI</vt:lpstr>
      <vt:lpstr>Segoe UI Semilight</vt:lpstr>
      <vt:lpstr>Wingdings</vt:lpstr>
      <vt:lpstr>Office Theme</vt:lpstr>
      <vt:lpstr>Write OO JavaScript with TypeScript  </vt:lpstr>
      <vt:lpstr>Agenda</vt:lpstr>
      <vt:lpstr>TypeScript Overview</vt:lpstr>
      <vt:lpstr>Overview: Why TypeScript?</vt:lpstr>
      <vt:lpstr>Overview: What is it?</vt:lpstr>
      <vt:lpstr>typescriptlang.org  https://github.com/Microsoft/TypeScript</vt:lpstr>
      <vt:lpstr>New features</vt:lpstr>
      <vt:lpstr>The feature gap</vt:lpstr>
      <vt:lpstr>PowerPoint Presentation</vt:lpstr>
      <vt:lpstr>Developers</vt:lpstr>
      <vt:lpstr>Installation</vt:lpstr>
      <vt:lpstr>How TypeScript works</vt:lpstr>
      <vt:lpstr>Program organization</vt:lpstr>
      <vt:lpstr>Type Acquisition</vt:lpstr>
      <vt:lpstr>Type Acquisition</vt:lpstr>
      <vt:lpstr>TypeScript transpiler</vt:lpstr>
      <vt:lpstr>The TypeScript Transpiler </vt:lpstr>
      <vt:lpstr>Compilation</vt:lpstr>
      <vt:lpstr>Compiler Options</vt:lpstr>
      <vt:lpstr>Basic options</vt:lpstr>
      <vt:lpstr>Strict Type-Checking Options</vt:lpstr>
      <vt:lpstr>How TypeScript Works</vt:lpstr>
      <vt:lpstr>How it works</vt:lpstr>
      <vt:lpstr>Visual Studio</vt:lpstr>
      <vt:lpstr>TypeScript in Visual Studio</vt:lpstr>
      <vt:lpstr>VS Code</vt:lpstr>
      <vt:lpstr>Using TypeScript in VS Code</vt:lpstr>
      <vt:lpstr>Configure the Task Runner</vt:lpstr>
      <vt:lpstr>Project Configuration</vt:lpstr>
      <vt:lpstr>Build Tasks </vt:lpstr>
      <vt:lpstr>Build Tasks</vt:lpstr>
      <vt:lpstr>The TypeScript Language</vt:lpstr>
      <vt:lpstr>Types</vt:lpstr>
      <vt:lpstr>TypeScript Types</vt:lpstr>
      <vt:lpstr>Any type</vt:lpstr>
      <vt:lpstr>PowerPoint Presentation</vt:lpstr>
      <vt:lpstr>Declaring types</vt:lpstr>
      <vt:lpstr>Type annotations</vt:lpstr>
      <vt:lpstr>Enums</vt:lpstr>
      <vt:lpstr>Interfaces</vt:lpstr>
      <vt:lpstr>Null, undefined, void</vt:lpstr>
      <vt:lpstr>Never</vt:lpstr>
      <vt:lpstr>PowerPoint Presentation</vt:lpstr>
      <vt:lpstr>Type Assertions</vt:lpstr>
      <vt:lpstr>Type Alias</vt:lpstr>
      <vt:lpstr>Type Alias</vt:lpstr>
      <vt:lpstr>String Literal Types</vt:lpstr>
      <vt:lpstr>Read only</vt:lpstr>
      <vt:lpstr>Generics</vt:lpstr>
      <vt:lpstr>Type Inference</vt:lpstr>
      <vt:lpstr>Type Declarations</vt:lpstr>
      <vt:lpstr>Declaration file</vt:lpstr>
      <vt:lpstr>OOP TypeScript</vt:lpstr>
      <vt:lpstr>Create an Object Model</vt:lpstr>
      <vt:lpstr>Namespaces and Modules</vt:lpstr>
      <vt:lpstr>Classes</vt:lpstr>
      <vt:lpstr>Classes: Members</vt:lpstr>
      <vt:lpstr>Inheritance</vt:lpstr>
      <vt:lpstr>Inheritance</vt:lpstr>
      <vt:lpstr>Reference Base Class</vt:lpstr>
      <vt:lpstr>Interfaces</vt:lpstr>
      <vt:lpstr>Access modifiers</vt:lpstr>
      <vt:lpstr>Overloads</vt:lpstr>
      <vt:lpstr>Accessing a Class and its members</vt:lpstr>
      <vt:lpstr>Migrate from JavaScript</vt:lpstr>
      <vt:lpstr>Migration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Rachel Appel</dc:creator>
  <cp:lastModifiedBy>Rachel Appel</cp:lastModifiedBy>
  <cp:revision>136</cp:revision>
  <dcterms:created xsi:type="dcterms:W3CDTF">2016-10-15T03:28:36Z</dcterms:created>
  <dcterms:modified xsi:type="dcterms:W3CDTF">2018-05-16T14:42:43Z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rachelap@microsoft.com</vt:lpwstr>
  </property>
  <property fmtid="{D5CDD505-2E9C-101B-9397-08002B2CF9AE}" pid="6" name="MSIP_Label_f42aa342-8706-4288-bd11-ebb85995028c_SetDate">
    <vt:lpwstr>2017-05-17T10:04:54.6524286+01:00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