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1" d="100"/>
          <a:sy n="111" d="100"/>
        </p:scale>
        <p:origin x="59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2E9299-D994-4246-9E01-F1A533970758}" type="datetimeFigureOut">
              <a:rPr lang="en-US" smtClean="0"/>
              <a:t>4/10/2017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BFC1A-911C-4575-BBC1-55888CBACBF6}" type="slidenum">
              <a:rPr lang="en-US" smtClean="0"/>
              <a:t>‹#›</a:t>
            </a:fld>
            <a:endParaRPr lang="en-US"/>
          </a:p>
        </p:txBody>
      </p:sp>
    </p:spTree>
    <p:extLst>
      <p:ext uri="{BB962C8B-B14F-4D97-AF65-F5344CB8AC3E}">
        <p14:creationId xmlns:p14="http://schemas.microsoft.com/office/powerpoint/2010/main" val="4253387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msdn.microsoft.com/en-us/library/windows/desktop/dd936223.aspx"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w3.org/WAI/intro/aria"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www.w3.org/WAI/PF/aria/roles#main" TargetMode="External"/><Relationship Id="rId3" Type="http://schemas.openxmlformats.org/officeDocument/2006/relationships/hyperlink" Target="http://www.w3.org/WAI/PF/aria/roles#application" TargetMode="External"/><Relationship Id="rId7" Type="http://schemas.openxmlformats.org/officeDocument/2006/relationships/hyperlink" Target="http://www.w3.org/WAI/PF/aria/roles#form"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www.w3.org/WAI/PF/aria/roles#contentinfo" TargetMode="External"/><Relationship Id="rId5" Type="http://schemas.openxmlformats.org/officeDocument/2006/relationships/hyperlink" Target="http://www.w3.org/WAI/PF/aria/roles#complementary" TargetMode="External"/><Relationship Id="rId10" Type="http://schemas.openxmlformats.org/officeDocument/2006/relationships/hyperlink" Target="http://www.w3.org/WAI/PF/aria/roles#search" TargetMode="External"/><Relationship Id="rId4" Type="http://schemas.openxmlformats.org/officeDocument/2006/relationships/hyperlink" Target="http://www.w3.org/WAI/PF/aria/roles#banner" TargetMode="External"/><Relationship Id="rId9" Type="http://schemas.openxmlformats.org/officeDocument/2006/relationships/hyperlink" Target="http://www.w3.org/WAI/PF/aria/roles#navigatio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apodder.org/blog/NVDA-quick-start.html"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ncbi.nlm.nih.gov/pubmed/19378286"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microsoft.com/enable/research/phase1.aspx"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www.w3.org/WAI/intro/wai-age-literature.php" TargetMode="External"/><Relationship Id="rId5" Type="http://schemas.openxmlformats.org/officeDocument/2006/relationships/hyperlink" Target="http://www.w3.org/WAI/presentations/ageing/" TargetMode="External"/><Relationship Id="rId4" Type="http://schemas.openxmlformats.org/officeDocument/2006/relationships/hyperlink" Target="http://www.realising-potential.org/case-studies/industry/e-commerce.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and 11 letters and </a:t>
            </a:r>
            <a:r>
              <a:rPr lang="en-US" baseline="0" dirty="0" smtClean="0"/>
              <a:t>Y is the #A11Y hash tag on twitter to talk about </a:t>
            </a:r>
            <a:r>
              <a:rPr lang="en-US" baseline="0" dirty="0" err="1" smtClean="0"/>
              <a:t>AccessibiliY</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1</a:t>
            </a:fld>
            <a:endParaRPr lang="en-US"/>
          </a:p>
        </p:txBody>
      </p:sp>
    </p:spTree>
    <p:extLst>
      <p:ext uri="{BB962C8B-B14F-4D97-AF65-F5344CB8AC3E}">
        <p14:creationId xmlns:p14="http://schemas.microsoft.com/office/powerpoint/2010/main" val="1115575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NVDA</a:t>
            </a:r>
          </a:p>
          <a:p>
            <a:r>
              <a:rPr lang="en-US" dirty="0" smtClean="0"/>
              <a:t>http://www.nvaccess.org/</a:t>
            </a:r>
          </a:p>
          <a:p>
            <a:endParaRPr lang="en-US" dirty="0" smtClean="0"/>
          </a:p>
          <a:p>
            <a:r>
              <a:rPr lang="en-US" dirty="0" err="1" smtClean="0"/>
              <a:t>Webanywhere</a:t>
            </a:r>
            <a:endParaRPr lang="en-US" dirty="0" smtClean="0"/>
          </a:p>
          <a:p>
            <a:r>
              <a:rPr lang="en-US" dirty="0" smtClean="0"/>
              <a:t>http://webanywhere.cs.washington.edu/wa.php</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17</a:t>
            </a:fld>
            <a:endParaRPr lang="en-US"/>
          </a:p>
        </p:txBody>
      </p:sp>
    </p:spTree>
    <p:extLst>
      <p:ext uri="{BB962C8B-B14F-4D97-AF65-F5344CB8AC3E}">
        <p14:creationId xmlns:p14="http://schemas.microsoft.com/office/powerpoint/2010/main" val="1267539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http://rachelappel.com/designing-and-programming-accessible-websites-and-apps</a:t>
            </a:r>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18</a:t>
            </a:fld>
            <a:endParaRPr lang="en-US"/>
          </a:p>
        </p:txBody>
      </p:sp>
    </p:spTree>
    <p:extLst>
      <p:ext uri="{BB962C8B-B14F-4D97-AF65-F5344CB8AC3E}">
        <p14:creationId xmlns:p14="http://schemas.microsoft.com/office/powerpoint/2010/main" val="4225319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http://www.youtube.com/watch?v=6RuOt28orRI</a:t>
            </a:r>
          </a:p>
          <a:p>
            <a:r>
              <a:rPr lang="en-US" dirty="0" smtClean="0"/>
              <a:t>http://www.youtube.com/watch?v=wZLABgekBfI</a:t>
            </a:r>
          </a:p>
          <a:p>
            <a:r>
              <a:rPr lang="en-US" dirty="0" smtClean="0"/>
              <a:t>http://www.youtube.com/watch?v=xGNDXM5DLPo</a:t>
            </a:r>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20</a:t>
            </a:fld>
            <a:endParaRPr lang="en-US"/>
          </a:p>
        </p:txBody>
      </p:sp>
    </p:spTree>
    <p:extLst>
      <p:ext uri="{BB962C8B-B14F-4D97-AF65-F5344CB8AC3E}">
        <p14:creationId xmlns:p14="http://schemas.microsoft.com/office/powerpoint/2010/main" val="2133176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22</a:t>
            </a:fld>
            <a:endParaRPr lang="en-US"/>
          </a:p>
        </p:txBody>
      </p:sp>
    </p:spTree>
    <p:extLst>
      <p:ext uri="{BB962C8B-B14F-4D97-AF65-F5344CB8AC3E}">
        <p14:creationId xmlns:p14="http://schemas.microsoft.com/office/powerpoint/2010/main" val="1532782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hlinkClick r:id="rId3"/>
              </a:rPr>
              <a:t>http://msdn.microsoft.com/en-us/library/windows/desktop/dd936223.aspx</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26</a:t>
            </a:fld>
            <a:endParaRPr lang="en-US"/>
          </a:p>
        </p:txBody>
      </p:sp>
    </p:spTree>
    <p:extLst>
      <p:ext uri="{BB962C8B-B14F-4D97-AF65-F5344CB8AC3E}">
        <p14:creationId xmlns:p14="http://schemas.microsoft.com/office/powerpoint/2010/main" val="2907099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the default </a:t>
            </a:r>
            <a:r>
              <a:rPr lang="en-US" dirty="0" err="1" smtClean="0"/>
              <a:t>taborder</a:t>
            </a:r>
            <a:r>
              <a:rPr lang="en-US" dirty="0" smtClean="0"/>
              <a:t> is sufficient, </a:t>
            </a:r>
            <a:r>
              <a:rPr lang="en-US" dirty="0" err="1" smtClean="0"/>
              <a:t>tabindex</a:t>
            </a:r>
            <a:r>
              <a:rPr lang="en-US" dirty="0" smtClean="0"/>
              <a:t> should almost always be avoided.</a:t>
            </a:r>
          </a:p>
          <a:p>
            <a:endParaRPr lang="en-US" dirty="0" smtClean="0"/>
          </a:p>
          <a:p>
            <a:r>
              <a:rPr lang="en-US" dirty="0" smtClean="0"/>
              <a:t>A commonly used method of implementing skip links uses the CSS display: none; rule. A skip link is a normal HTML &lt;a&gt; tag providing a link to a section of content or navigation within your web page (but this doesn't work well, as readers can't do the visibility thing.)</a:t>
            </a:r>
          </a:p>
          <a:p>
            <a:endParaRPr lang="en-US" dirty="0" smtClean="0"/>
          </a:p>
          <a:p>
            <a:r>
              <a:rPr lang="en-US" dirty="0" smtClean="0"/>
              <a:t>http://www.jimthatcher.com/skipnav.htm </a:t>
            </a:r>
            <a:r>
              <a:rPr lang="en-US" dirty="0" smtClean="0">
                <a:sym typeface="Wingdings" panose="05000000000000000000" pitchFamily="2" charset="2"/>
              </a:rPr>
              <a:t> great piece on skip links</a:t>
            </a:r>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27</a:t>
            </a:fld>
            <a:endParaRPr lang="en-US"/>
          </a:p>
        </p:txBody>
      </p:sp>
    </p:spTree>
    <p:extLst>
      <p:ext uri="{BB962C8B-B14F-4D97-AF65-F5344CB8AC3E}">
        <p14:creationId xmlns:p14="http://schemas.microsoft.com/office/powerpoint/2010/main" val="2046742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offscreen</a:t>
            </a:r>
            <a:r>
              <a:rPr lang="en-US" sz="1200" b="1" i="0" kern="1200" dirty="0" smtClean="0">
                <a:solidFill>
                  <a:schemeClr val="tx1"/>
                </a:solidFill>
                <a:effectLst/>
                <a:latin typeface="+mn-lt"/>
                <a:ea typeface="+mn-ea"/>
                <a:cs typeface="+mn-cs"/>
              </a:rPr>
              <a:t> {</a:t>
            </a:r>
            <a:r>
              <a:rPr lang="en-US" dirty="0" smtClean="0"/>
              <a:t/>
            </a:r>
            <a:br>
              <a:rPr lang="en-US" dirty="0" smtClean="0"/>
            </a:br>
            <a:r>
              <a:rPr lang="en-US" dirty="0" err="1" smtClean="0"/>
              <a:t>position:absolute</a:t>
            </a:r>
            <a:r>
              <a:rPr lang="en-US" dirty="0" smtClean="0"/>
              <a:t>;</a:t>
            </a:r>
            <a:br>
              <a:rPr lang="en-US" dirty="0" smtClean="0"/>
            </a:br>
            <a:r>
              <a:rPr lang="en-US" dirty="0" smtClean="0"/>
              <a:t>left:-10000px;</a:t>
            </a:r>
            <a:br>
              <a:rPr lang="en-US" dirty="0" smtClean="0"/>
            </a:br>
            <a:r>
              <a:rPr lang="en-US" dirty="0" err="1" smtClean="0"/>
              <a:t>top:auto</a:t>
            </a:r>
            <a:r>
              <a:rPr lang="en-US" dirty="0" smtClean="0"/>
              <a:t>;</a:t>
            </a:r>
            <a:br>
              <a:rPr lang="en-US" dirty="0" smtClean="0"/>
            </a:br>
            <a:r>
              <a:rPr lang="en-US" dirty="0" smtClean="0"/>
              <a:t>width:1px;</a:t>
            </a:r>
            <a:br>
              <a:rPr lang="en-US" dirty="0" smtClean="0"/>
            </a:br>
            <a:r>
              <a:rPr lang="en-US" dirty="0" smtClean="0"/>
              <a:t>height:1px;</a:t>
            </a:r>
            <a:br>
              <a:rPr lang="en-US" dirty="0" smtClean="0"/>
            </a:br>
            <a:r>
              <a:rPr lang="en-US" dirty="0" err="1" smtClean="0"/>
              <a:t>overflow:hidden</a:t>
            </a:r>
            <a:r>
              <a:rPr lang="en-US" dirty="0" smtClean="0"/>
              <a:t>;</a:t>
            </a:r>
            <a:br>
              <a:rPr lang="en-US" dirty="0" smtClean="0"/>
            </a:br>
            <a:r>
              <a:rPr lang="en-US" dirty="0" smtClean="0"/>
              <a:t>}</a:t>
            </a:r>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30</a:t>
            </a:fld>
            <a:endParaRPr lang="en-US"/>
          </a:p>
        </p:txBody>
      </p:sp>
    </p:spTree>
    <p:extLst>
      <p:ext uri="{BB962C8B-B14F-4D97-AF65-F5344CB8AC3E}">
        <p14:creationId xmlns:p14="http://schemas.microsoft.com/office/powerpoint/2010/main" val="2738336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Addresses semantics in dynamic apps</a:t>
            </a:r>
          </a:p>
          <a:p>
            <a:r>
              <a:rPr lang="en-US" dirty="0" smtClean="0"/>
              <a:t>-readers/</a:t>
            </a:r>
            <a:r>
              <a:rPr lang="en-US" dirty="0" err="1" smtClean="0"/>
              <a:t>asst</a:t>
            </a:r>
            <a:r>
              <a:rPr lang="en-US" dirty="0" smtClean="0"/>
              <a:t> tech is great at reading html</a:t>
            </a:r>
          </a:p>
          <a:p>
            <a:r>
              <a:rPr lang="en-US" dirty="0" smtClean="0"/>
              <a:t>-not</a:t>
            </a:r>
            <a:r>
              <a:rPr lang="en-US" baseline="0" dirty="0" smtClean="0"/>
              <a:t> so great at reading dynamically created content or SPA style apps. for obvious hopefully reasons. </a:t>
            </a:r>
            <a:r>
              <a:rPr lang="en-US" sz="1200" b="0" i="0" kern="1200" dirty="0" smtClean="0">
                <a:solidFill>
                  <a:schemeClr val="tx1"/>
                </a:solidFill>
                <a:effectLst/>
                <a:latin typeface="+mn-lt"/>
                <a:ea typeface="+mn-ea"/>
                <a:cs typeface="+mn-cs"/>
              </a:rPr>
              <a:t> (such as tree menus, drag and drop, sliders, sort controls, etc.), </a:t>
            </a:r>
            <a:endParaRPr lang="en-US" baseline="0" dirty="0" smtClean="0"/>
          </a:p>
          <a:p>
            <a:r>
              <a:rPr lang="en-US" dirty="0" smtClean="0">
                <a:hlinkClick r:id="rId3"/>
              </a:rPr>
              <a:t>http://www.w3.org/WAI/intro/aria</a:t>
            </a:r>
            <a:r>
              <a:rPr lang="en-US" dirty="0" smtClean="0"/>
              <a:t> </a:t>
            </a:r>
            <a:endParaRPr lang="en-US" baseline="0" dirty="0" smtClean="0"/>
          </a:p>
        </p:txBody>
      </p:sp>
      <p:sp>
        <p:nvSpPr>
          <p:cNvPr id="4" name="Slide Number Placeholder 3"/>
          <p:cNvSpPr>
            <a:spLocks noGrp="1"/>
          </p:cNvSpPr>
          <p:nvPr>
            <p:ph type="sldNum" sz="quarter" idx="10"/>
          </p:nvPr>
        </p:nvSpPr>
        <p:spPr/>
        <p:txBody>
          <a:bodyPr/>
          <a:lstStyle/>
          <a:p>
            <a:fld id="{8B775307-CEA8-4F42-8F33-C543984F12A6}" type="slidenum">
              <a:rPr lang="en-US" smtClean="0"/>
              <a:t>32</a:t>
            </a:fld>
            <a:endParaRPr lang="en-US"/>
          </a:p>
        </p:txBody>
      </p:sp>
    </p:spTree>
    <p:extLst>
      <p:ext uri="{BB962C8B-B14F-4D97-AF65-F5344CB8AC3E}">
        <p14:creationId xmlns:p14="http://schemas.microsoft.com/office/powerpoint/2010/main" val="4118891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Aria has roles, states, and properties. Roles describe widgets that aren't otherwise available in HTML 4, such as sliders, menu bars, tabs, and dialogs. </a:t>
            </a:r>
          </a:p>
          <a:p>
            <a:r>
              <a:rPr lang="en-US" sz="1200" b="0" i="0" kern="1200" dirty="0" smtClean="0">
                <a:solidFill>
                  <a:schemeClr val="tx1"/>
                </a:solidFill>
                <a:effectLst/>
                <a:latin typeface="+mn-lt"/>
                <a:ea typeface="+mn-ea"/>
                <a:cs typeface="+mn-cs"/>
              </a:rPr>
              <a:t>Properties describe characteristics of these widgets, such as if they are </a:t>
            </a:r>
            <a:r>
              <a:rPr lang="en-US" sz="1200" b="0" i="0" kern="1200" dirty="0" err="1" smtClean="0">
                <a:solidFill>
                  <a:schemeClr val="tx1"/>
                </a:solidFill>
                <a:effectLst/>
                <a:latin typeface="+mn-lt"/>
                <a:ea typeface="+mn-ea"/>
                <a:cs typeface="+mn-cs"/>
              </a:rPr>
              <a:t>draggable</a:t>
            </a:r>
            <a:r>
              <a:rPr lang="en-US" sz="1200" b="0" i="0" kern="1200" dirty="0" smtClean="0">
                <a:solidFill>
                  <a:schemeClr val="tx1"/>
                </a:solidFill>
                <a:effectLst/>
                <a:latin typeface="+mn-lt"/>
                <a:ea typeface="+mn-ea"/>
                <a:cs typeface="+mn-cs"/>
              </a:rPr>
              <a:t>, have a required element, or have a popup associated with them. </a:t>
            </a:r>
          </a:p>
          <a:p>
            <a:r>
              <a:rPr lang="en-US" sz="1200" b="0" i="0" kern="1200" dirty="0" smtClean="0">
                <a:solidFill>
                  <a:schemeClr val="tx1"/>
                </a:solidFill>
                <a:effectLst/>
                <a:latin typeface="+mn-lt"/>
                <a:ea typeface="+mn-ea"/>
                <a:cs typeface="+mn-cs"/>
              </a:rPr>
              <a:t>States describe the current interaction state of an element, informing the assistive technology if it is busy, disabled, selected, or hidden.</a:t>
            </a:r>
            <a:endParaRPr lang="en-US" dirty="0" smtClean="0"/>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33</a:t>
            </a:fld>
            <a:endParaRPr lang="en-US"/>
          </a:p>
        </p:txBody>
      </p:sp>
    </p:spTree>
    <p:extLst>
      <p:ext uri="{BB962C8B-B14F-4D97-AF65-F5344CB8AC3E}">
        <p14:creationId xmlns:p14="http://schemas.microsoft.com/office/powerpoint/2010/main" val="2237596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landmark roles</a:t>
            </a:r>
            <a:endParaRPr lang="en-US" dirty="0" smtClean="0">
              <a:hlinkClick r:id="rId3"/>
            </a:endParaRPr>
          </a:p>
          <a:p>
            <a:endParaRPr lang="en-US" dirty="0" smtClean="0">
              <a:hlinkClick r:id="rId3"/>
            </a:endParaRPr>
          </a:p>
          <a:p>
            <a:r>
              <a:rPr lang="en-US" dirty="0" smtClean="0">
                <a:hlinkClick r:id="rId3"/>
              </a:rPr>
              <a:t>application</a:t>
            </a:r>
            <a:endParaRPr lang="en-US" dirty="0" smtClean="0"/>
          </a:p>
          <a:p>
            <a:r>
              <a:rPr lang="en-US" dirty="0" smtClean="0">
                <a:hlinkClick r:id="rId4"/>
              </a:rPr>
              <a:t>banner</a:t>
            </a:r>
            <a:endParaRPr lang="en-US" dirty="0" smtClean="0"/>
          </a:p>
          <a:p>
            <a:r>
              <a:rPr lang="en-US" dirty="0" smtClean="0">
                <a:hlinkClick r:id="rId5"/>
              </a:rPr>
              <a:t>complementary</a:t>
            </a:r>
            <a:endParaRPr lang="en-US" dirty="0" smtClean="0"/>
          </a:p>
          <a:p>
            <a:r>
              <a:rPr lang="en-US" dirty="0" err="1" smtClean="0">
                <a:hlinkClick r:id="rId6"/>
              </a:rPr>
              <a:t>contentinfo</a:t>
            </a:r>
            <a:endParaRPr lang="en-US" dirty="0" smtClean="0"/>
          </a:p>
          <a:p>
            <a:r>
              <a:rPr lang="en-US" dirty="0" smtClean="0">
                <a:hlinkClick r:id="rId7"/>
              </a:rPr>
              <a:t>form</a:t>
            </a:r>
            <a:endParaRPr lang="en-US" dirty="0" smtClean="0"/>
          </a:p>
          <a:p>
            <a:r>
              <a:rPr lang="en-US" dirty="0" smtClean="0">
                <a:hlinkClick r:id="rId8"/>
              </a:rPr>
              <a:t>main</a:t>
            </a:r>
            <a:endParaRPr lang="en-US" dirty="0" smtClean="0"/>
          </a:p>
          <a:p>
            <a:r>
              <a:rPr lang="en-US" dirty="0" smtClean="0">
                <a:hlinkClick r:id="rId9"/>
              </a:rPr>
              <a:t>navigation</a:t>
            </a:r>
            <a:endParaRPr lang="en-US" dirty="0" smtClean="0"/>
          </a:p>
          <a:p>
            <a:r>
              <a:rPr lang="en-US" dirty="0" smtClean="0">
                <a:hlinkClick r:id="rId10"/>
              </a:rPr>
              <a:t>search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34</a:t>
            </a:fld>
            <a:endParaRPr lang="en-US"/>
          </a:p>
        </p:txBody>
      </p:sp>
    </p:spTree>
    <p:extLst>
      <p:ext uri="{BB962C8B-B14F-4D97-AF65-F5344CB8AC3E}">
        <p14:creationId xmlns:p14="http://schemas.microsoft.com/office/powerpoint/2010/main" val="3282949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2</a:t>
            </a:fld>
            <a:endParaRPr lang="en-US"/>
          </a:p>
        </p:txBody>
      </p:sp>
    </p:spTree>
    <p:extLst>
      <p:ext uri="{BB962C8B-B14F-4D97-AF65-F5344CB8AC3E}">
        <p14:creationId xmlns:p14="http://schemas.microsoft.com/office/powerpoint/2010/main" val="2953477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dirty="0" smtClean="0"/>
              <a:t>The</a:t>
            </a:r>
            <a:r>
              <a:rPr lang="en-US" baseline="0" dirty="0" smtClean="0"/>
              <a:t> </a:t>
            </a:r>
            <a:r>
              <a:rPr lang="en-US" dirty="0" smtClean="0"/>
              <a:t>attributes in red have a corresponding</a:t>
            </a:r>
            <a:r>
              <a:rPr lang="en-US" baseline="0" dirty="0" smtClean="0"/>
              <a:t> HTML element or attribute, and their values need to stay in sync. For example, there is already an HTML "checked" property of a checkbox. When the user clicks on the checkbox then the value of the checked attribute toggles between true or false.  While the checked attribute's value changes, the aria attribute does  not. This means that you must use JavaScript to synchronize the values of the aria attributes and the HTML elements and attributes. In addition, specific screen readers may show some quirks depending on whether they deal with HTML or ARIA better.</a:t>
            </a:r>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35</a:t>
            </a:fld>
            <a:endParaRPr lang="en-US"/>
          </a:p>
        </p:txBody>
      </p:sp>
    </p:spTree>
    <p:extLst>
      <p:ext uri="{BB962C8B-B14F-4D97-AF65-F5344CB8AC3E}">
        <p14:creationId xmlns:p14="http://schemas.microsoft.com/office/powerpoint/2010/main" val="1762813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hide form labels if</a:t>
            </a:r>
            <a:r>
              <a:rPr lang="en-US" baseline="0" dirty="0" smtClean="0"/>
              <a:t> necessary to fit in with visual design, yet still have them work with screen readers</a:t>
            </a:r>
          </a:p>
          <a:p>
            <a:r>
              <a:rPr lang="en-US" dirty="0" smtClean="0"/>
              <a:t>http://webaim.org/techniques/css/invisiblecontent/</a:t>
            </a:r>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40</a:t>
            </a:fld>
            <a:endParaRPr lang="en-US"/>
          </a:p>
        </p:txBody>
      </p:sp>
    </p:spTree>
    <p:extLst>
      <p:ext uri="{BB962C8B-B14F-4D97-AF65-F5344CB8AC3E}">
        <p14:creationId xmlns:p14="http://schemas.microsoft.com/office/powerpoint/2010/main" val="1796172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41</a:t>
            </a:fld>
            <a:endParaRPr lang="en-US"/>
          </a:p>
        </p:txBody>
      </p:sp>
    </p:spTree>
    <p:extLst>
      <p:ext uri="{BB962C8B-B14F-4D97-AF65-F5344CB8AC3E}">
        <p14:creationId xmlns:p14="http://schemas.microsoft.com/office/powerpoint/2010/main" val="2699929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http://wave.webaim.org/ </a:t>
            </a:r>
          </a:p>
          <a:p>
            <a:r>
              <a:rPr lang="en-US" dirty="0" smtClean="0"/>
              <a:t>http://webaim.org/standards/wcag/checklist</a:t>
            </a:r>
          </a:p>
          <a:p>
            <a:r>
              <a:rPr lang="en-US" dirty="0" smtClean="0"/>
              <a:t>http://webaim.org/standards/508/checklist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http://webaim.org/resources/contrastchecker/</a:t>
            </a:r>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43</a:t>
            </a:fld>
            <a:endParaRPr lang="en-US"/>
          </a:p>
        </p:txBody>
      </p:sp>
    </p:spTree>
    <p:extLst>
      <p:ext uri="{BB962C8B-B14F-4D97-AF65-F5344CB8AC3E}">
        <p14:creationId xmlns:p14="http://schemas.microsoft.com/office/powerpoint/2010/main" val="1043845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http://apodder.org/blog/NVDA-quick-start.html</a:t>
            </a:r>
            <a:endParaRPr lang="en-US" dirty="0" smtClean="0"/>
          </a:p>
          <a:p>
            <a:r>
              <a:rPr lang="en-US" dirty="0" smtClean="0"/>
              <a:t>http://usabilitygeek.com/10-free-screen-reader-blind-visually-impaired-users/ </a:t>
            </a:r>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44</a:t>
            </a:fld>
            <a:endParaRPr lang="en-US"/>
          </a:p>
        </p:txBody>
      </p:sp>
    </p:spTree>
    <p:extLst>
      <p:ext uri="{BB962C8B-B14F-4D97-AF65-F5344CB8AC3E}">
        <p14:creationId xmlns:p14="http://schemas.microsoft.com/office/powerpoint/2010/main" val="2707756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and 11 letters and </a:t>
            </a:r>
            <a:r>
              <a:rPr lang="en-US" baseline="0" dirty="0" smtClean="0"/>
              <a:t>Y is the #A11Y hash tag on twitter to talk about </a:t>
            </a:r>
            <a:r>
              <a:rPr lang="en-US" baseline="0" dirty="0" err="1" smtClean="0"/>
              <a:t>AccessibiliY</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3</a:t>
            </a:fld>
            <a:endParaRPr lang="en-US"/>
          </a:p>
        </p:txBody>
      </p:sp>
    </p:spTree>
    <p:extLst>
      <p:ext uri="{BB962C8B-B14F-4D97-AF65-F5344CB8AC3E}">
        <p14:creationId xmlns:p14="http://schemas.microsoft.com/office/powerpoint/2010/main" val="3120437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stats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a:t>
            </a:r>
            <a:r>
              <a:rPr lang="en-US" sz="1200" b="0" i="0" kern="1200" dirty="0" smtClean="0">
                <a:solidFill>
                  <a:schemeClr val="tx1"/>
                </a:solidFill>
                <a:effectLst/>
                <a:latin typeface="+mn-lt"/>
                <a:ea typeface="+mn-ea"/>
                <a:cs typeface="+mn-cs"/>
                <a:hlinkClick r:id="rId3"/>
              </a:rPr>
              <a:t>study in 2009 by Cass Business School</a:t>
            </a:r>
            <a:r>
              <a:rPr lang="en-US" sz="1200" b="0" i="0" kern="1200" dirty="0" smtClean="0">
                <a:solidFill>
                  <a:schemeClr val="tx1"/>
                </a:solidFill>
                <a:effectLst/>
                <a:latin typeface="+mn-lt"/>
                <a:ea typeface="+mn-ea"/>
                <a:cs typeface="+mn-cs"/>
              </a:rPr>
              <a:t> found that around 20% of UK entrepreneurs and 35% of US entrepreneurs are dyslexic</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8% of males in the US suffer from some form of color blindness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7% of working age adults have a severe dexterity difficulty </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4%-5% of people in the US, UK and Canada suffer from difficulty hearing.</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Incidence increases sharply in over-60s, with more than 20% of over-75s affected.</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4</a:t>
            </a:fld>
            <a:endParaRPr lang="en-US"/>
          </a:p>
        </p:txBody>
      </p:sp>
    </p:spTree>
    <p:extLst>
      <p:ext uri="{BB962C8B-B14F-4D97-AF65-F5344CB8AC3E}">
        <p14:creationId xmlns:p14="http://schemas.microsoft.com/office/powerpoint/2010/main" val="3863745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http://www.microsoft.com/enable/research/de</a:t>
            </a:r>
          </a:p>
          <a:p>
            <a:r>
              <a:rPr lang="en-US" dirty="0" smtClean="0"/>
              <a:t>http://webaim.org/articles/userperspective/fault.aspx</a:t>
            </a:r>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5</a:t>
            </a:fld>
            <a:endParaRPr lang="en-US"/>
          </a:p>
        </p:txBody>
      </p:sp>
    </p:spTree>
    <p:extLst>
      <p:ext uri="{BB962C8B-B14F-4D97-AF65-F5344CB8AC3E}">
        <p14:creationId xmlns:p14="http://schemas.microsoft.com/office/powerpoint/2010/main" val="3723752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kern="1200" dirty="0" smtClean="0">
                <a:solidFill>
                  <a:schemeClr val="tx1"/>
                </a:solidFill>
                <a:effectLst/>
                <a:latin typeface="+mn-lt"/>
                <a:ea typeface="+mn-ea"/>
                <a:cs typeface="+mn-cs"/>
              </a:rPr>
              <a:t>FROM the W3C</a:t>
            </a:r>
          </a:p>
          <a:p>
            <a:r>
              <a:rPr lang="en-US" sz="1200" b="0" i="0" kern="1200" dirty="0" smtClean="0">
                <a:solidFill>
                  <a:schemeClr val="tx1"/>
                </a:solidFill>
                <a:effectLst/>
                <a:latin typeface="+mn-lt"/>
                <a:ea typeface="+mn-ea"/>
                <a:cs typeface="+mn-cs"/>
                <a:hlinkClick r:id="rId3"/>
              </a:rPr>
              <a:t>The Market for Accessible Technology </a:t>
            </a:r>
            <a:r>
              <a:rPr lang="en-US" sz="1200" b="0" i="0" kern="1200" dirty="0" smtClean="0">
                <a:solidFill>
                  <a:schemeClr val="tx1"/>
                </a:solidFill>
                <a:effectLst/>
                <a:latin typeface="+mn-lt"/>
                <a:ea typeface="+mn-ea"/>
                <a:cs typeface="+mn-cs"/>
              </a:rPr>
              <a:t> - Research by Forrester, commissioned by Microsoft. Example: Among US computer users in 2003 ranging from 18 to 64, 57% (74.2 million) are likely to directly or indirectly benefit from the use of accessible technology due to difficulties and impairments that may impact computer use.</a:t>
            </a:r>
          </a:p>
          <a:p>
            <a:r>
              <a:rPr lang="en-US" sz="1200" b="0" i="0" kern="1200" dirty="0" smtClean="0">
                <a:solidFill>
                  <a:schemeClr val="tx1"/>
                </a:solidFill>
                <a:effectLst/>
                <a:latin typeface="+mn-lt"/>
                <a:ea typeface="+mn-ea"/>
                <a:cs typeface="+mn-cs"/>
                <a:hlinkClick r:id="rId4"/>
              </a:rPr>
              <a:t>Industry sector case studies: ecommerce </a:t>
            </a:r>
            <a:r>
              <a:rPr lang="en-US" sz="1200" b="0" i="0" kern="1200" dirty="0" smtClean="0">
                <a:solidFill>
                  <a:schemeClr val="tx1"/>
                </a:solidFill>
                <a:effectLst/>
                <a:latin typeface="+mn-lt"/>
                <a:ea typeface="+mn-ea"/>
                <a:cs typeface="+mn-cs"/>
              </a:rPr>
              <a:t> - a round up of data from a number of sources by the UK Employers Forum on Disability. Example: 71% of people with disabilities in the UK use the Web to find information on goods and services.</a:t>
            </a:r>
          </a:p>
          <a:p>
            <a:r>
              <a:rPr lang="en-US" sz="1200" b="0" i="0" kern="1200" dirty="0" smtClean="0">
                <a:solidFill>
                  <a:schemeClr val="tx1"/>
                </a:solidFill>
                <a:effectLst/>
                <a:latin typeface="+mn-lt"/>
                <a:ea typeface="+mn-ea"/>
                <a:cs typeface="+mn-cs"/>
                <a:hlinkClick r:id="rId5"/>
              </a:rPr>
              <a:t>Web Accessibility for Older Users Presentation</a:t>
            </a:r>
            <a:r>
              <a:rPr lang="en-US" sz="1200" b="0" i="0" kern="1200" dirty="0" smtClean="0">
                <a:solidFill>
                  <a:schemeClr val="tx1"/>
                </a:solidFill>
                <a:effectLst/>
                <a:latin typeface="+mn-lt"/>
                <a:ea typeface="+mn-ea"/>
                <a:cs typeface="+mn-cs"/>
              </a:rPr>
              <a:t> and </a:t>
            </a:r>
            <a:r>
              <a:rPr lang="en-US" sz="1200" b="0" i="0" kern="1200" dirty="0" smtClean="0">
                <a:solidFill>
                  <a:schemeClr val="tx1"/>
                </a:solidFill>
                <a:effectLst/>
                <a:latin typeface="+mn-lt"/>
                <a:ea typeface="+mn-ea"/>
                <a:cs typeface="+mn-cs"/>
                <a:hlinkClick r:id="rId6"/>
              </a:rPr>
              <a:t>Web Accessibility for Older Users: A Literature Review</a:t>
            </a:r>
            <a:r>
              <a:rPr lang="en-US" sz="1200" b="0" i="0" kern="1200" dirty="0" smtClean="0">
                <a:solidFill>
                  <a:schemeClr val="tx1"/>
                </a:solidFill>
                <a:effectLst/>
                <a:latin typeface="+mn-lt"/>
                <a:ea typeface="+mn-ea"/>
                <a:cs typeface="+mn-cs"/>
              </a:rPr>
              <a:t> - includes statistics on older users online. Example: number of people over 65 is increasing rapidly; in 2020 (just 10 years away) it is expected to be nearly 30% in Japan, 20% in Europe, and 16% in U.S. </a:t>
            </a:r>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6</a:t>
            </a:fld>
            <a:endParaRPr lang="en-US"/>
          </a:p>
        </p:txBody>
      </p:sp>
    </p:spTree>
    <p:extLst>
      <p:ext uri="{BB962C8B-B14F-4D97-AF65-F5344CB8AC3E}">
        <p14:creationId xmlns:p14="http://schemas.microsoft.com/office/powerpoint/2010/main" val="4104835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http://webaim.org/projects/screenreadersurvey5/#demographics</a:t>
            </a:r>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9</a:t>
            </a:fld>
            <a:endParaRPr lang="en-US"/>
          </a:p>
        </p:txBody>
      </p:sp>
    </p:spTree>
    <p:extLst>
      <p:ext uri="{BB962C8B-B14F-4D97-AF65-F5344CB8AC3E}">
        <p14:creationId xmlns:p14="http://schemas.microsoft.com/office/powerpoint/2010/main" val="229104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10</a:t>
            </a:fld>
            <a:endParaRPr lang="en-US"/>
          </a:p>
        </p:txBody>
      </p:sp>
    </p:spTree>
    <p:extLst>
      <p:ext uri="{BB962C8B-B14F-4D97-AF65-F5344CB8AC3E}">
        <p14:creationId xmlns:p14="http://schemas.microsoft.com/office/powerpoint/2010/main" val="791260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https://encrypted-tbn3.gstatic.com/images?q=tbn:ANd9GcS2iWsJ4AhXGLXfN07M_mZ8mwgF2ALwiI2dWoLwkP7iNrAx2Os_Bg</a:t>
            </a:r>
          </a:p>
          <a:p>
            <a:r>
              <a:rPr lang="en-US" dirty="0" smtClean="0"/>
              <a:t>http://webaim.org/articles/motor/assistive/</a:t>
            </a:r>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16</a:t>
            </a:fld>
            <a:endParaRPr lang="en-US"/>
          </a:p>
        </p:txBody>
      </p:sp>
    </p:spTree>
    <p:extLst>
      <p:ext uri="{BB962C8B-B14F-4D97-AF65-F5344CB8AC3E}">
        <p14:creationId xmlns:p14="http://schemas.microsoft.com/office/powerpoint/2010/main" val="3468690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E9B134-2E62-46A3-AE3F-78CA112D332B}"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601BA-AAFF-4F2E-A151-54671962488C}" type="slidenum">
              <a:rPr lang="en-US" smtClean="0"/>
              <a:t>‹#›</a:t>
            </a:fld>
            <a:endParaRPr lang="en-US"/>
          </a:p>
        </p:txBody>
      </p:sp>
    </p:spTree>
    <p:extLst>
      <p:ext uri="{BB962C8B-B14F-4D97-AF65-F5344CB8AC3E}">
        <p14:creationId xmlns:p14="http://schemas.microsoft.com/office/powerpoint/2010/main" val="1599600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E9B134-2E62-46A3-AE3F-78CA112D332B}"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601BA-AAFF-4F2E-A151-54671962488C}" type="slidenum">
              <a:rPr lang="en-US" smtClean="0"/>
              <a:t>‹#›</a:t>
            </a:fld>
            <a:endParaRPr lang="en-US"/>
          </a:p>
        </p:txBody>
      </p:sp>
    </p:spTree>
    <p:extLst>
      <p:ext uri="{BB962C8B-B14F-4D97-AF65-F5344CB8AC3E}">
        <p14:creationId xmlns:p14="http://schemas.microsoft.com/office/powerpoint/2010/main" val="1549604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E9B134-2E62-46A3-AE3F-78CA112D332B}"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601BA-AAFF-4F2E-A151-54671962488C}" type="slidenum">
              <a:rPr lang="en-US" smtClean="0"/>
              <a:t>‹#›</a:t>
            </a:fld>
            <a:endParaRPr lang="en-US"/>
          </a:p>
        </p:txBody>
      </p:sp>
    </p:spTree>
    <p:extLst>
      <p:ext uri="{BB962C8B-B14F-4D97-AF65-F5344CB8AC3E}">
        <p14:creationId xmlns:p14="http://schemas.microsoft.com/office/powerpoint/2010/main" val="402495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E9B134-2E62-46A3-AE3F-78CA112D332B}"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601BA-AAFF-4F2E-A151-54671962488C}" type="slidenum">
              <a:rPr lang="en-US" smtClean="0"/>
              <a:t>‹#›</a:t>
            </a:fld>
            <a:endParaRPr lang="en-US"/>
          </a:p>
        </p:txBody>
      </p:sp>
    </p:spTree>
    <p:extLst>
      <p:ext uri="{BB962C8B-B14F-4D97-AF65-F5344CB8AC3E}">
        <p14:creationId xmlns:p14="http://schemas.microsoft.com/office/powerpoint/2010/main" val="2019152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E9B134-2E62-46A3-AE3F-78CA112D332B}"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601BA-AAFF-4F2E-A151-54671962488C}" type="slidenum">
              <a:rPr lang="en-US" smtClean="0"/>
              <a:t>‹#›</a:t>
            </a:fld>
            <a:endParaRPr lang="en-US"/>
          </a:p>
        </p:txBody>
      </p:sp>
    </p:spTree>
    <p:extLst>
      <p:ext uri="{BB962C8B-B14F-4D97-AF65-F5344CB8AC3E}">
        <p14:creationId xmlns:p14="http://schemas.microsoft.com/office/powerpoint/2010/main" val="2192326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E9B134-2E62-46A3-AE3F-78CA112D332B}"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601BA-AAFF-4F2E-A151-54671962488C}" type="slidenum">
              <a:rPr lang="en-US" smtClean="0"/>
              <a:t>‹#›</a:t>
            </a:fld>
            <a:endParaRPr lang="en-US"/>
          </a:p>
        </p:txBody>
      </p:sp>
    </p:spTree>
    <p:extLst>
      <p:ext uri="{BB962C8B-B14F-4D97-AF65-F5344CB8AC3E}">
        <p14:creationId xmlns:p14="http://schemas.microsoft.com/office/powerpoint/2010/main" val="151426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E9B134-2E62-46A3-AE3F-78CA112D332B}" type="datetimeFigureOut">
              <a:rPr lang="en-US" smtClean="0"/>
              <a:t>4/10/2017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5601BA-AAFF-4F2E-A151-54671962488C}" type="slidenum">
              <a:rPr lang="en-US" smtClean="0"/>
              <a:t>‹#›</a:t>
            </a:fld>
            <a:endParaRPr lang="en-US"/>
          </a:p>
        </p:txBody>
      </p:sp>
    </p:spTree>
    <p:extLst>
      <p:ext uri="{BB962C8B-B14F-4D97-AF65-F5344CB8AC3E}">
        <p14:creationId xmlns:p14="http://schemas.microsoft.com/office/powerpoint/2010/main" val="344732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E9B134-2E62-46A3-AE3F-78CA112D332B}" type="datetimeFigureOut">
              <a:rPr lang="en-US" smtClean="0"/>
              <a:t>4/10/2017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5601BA-AAFF-4F2E-A151-54671962488C}" type="slidenum">
              <a:rPr lang="en-US" smtClean="0"/>
              <a:t>‹#›</a:t>
            </a:fld>
            <a:endParaRPr lang="en-US"/>
          </a:p>
        </p:txBody>
      </p:sp>
    </p:spTree>
    <p:extLst>
      <p:ext uri="{BB962C8B-B14F-4D97-AF65-F5344CB8AC3E}">
        <p14:creationId xmlns:p14="http://schemas.microsoft.com/office/powerpoint/2010/main" val="24872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E9B134-2E62-46A3-AE3F-78CA112D332B}" type="datetimeFigureOut">
              <a:rPr lang="en-US" smtClean="0"/>
              <a:t>4/10/2017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5601BA-AAFF-4F2E-A151-54671962488C}" type="slidenum">
              <a:rPr lang="en-US" smtClean="0"/>
              <a:t>‹#›</a:t>
            </a:fld>
            <a:endParaRPr lang="en-US"/>
          </a:p>
        </p:txBody>
      </p:sp>
    </p:spTree>
    <p:extLst>
      <p:ext uri="{BB962C8B-B14F-4D97-AF65-F5344CB8AC3E}">
        <p14:creationId xmlns:p14="http://schemas.microsoft.com/office/powerpoint/2010/main" val="123185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E9B134-2E62-46A3-AE3F-78CA112D332B}"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601BA-AAFF-4F2E-A151-54671962488C}" type="slidenum">
              <a:rPr lang="en-US" smtClean="0"/>
              <a:t>‹#›</a:t>
            </a:fld>
            <a:endParaRPr lang="en-US"/>
          </a:p>
        </p:txBody>
      </p:sp>
    </p:spTree>
    <p:extLst>
      <p:ext uri="{BB962C8B-B14F-4D97-AF65-F5344CB8AC3E}">
        <p14:creationId xmlns:p14="http://schemas.microsoft.com/office/powerpoint/2010/main" val="3212006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E9B134-2E62-46A3-AE3F-78CA112D332B}"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601BA-AAFF-4F2E-A151-54671962488C}" type="slidenum">
              <a:rPr lang="en-US" smtClean="0"/>
              <a:t>‹#›</a:t>
            </a:fld>
            <a:endParaRPr lang="en-US"/>
          </a:p>
        </p:txBody>
      </p:sp>
    </p:spTree>
    <p:extLst>
      <p:ext uri="{BB962C8B-B14F-4D97-AF65-F5344CB8AC3E}">
        <p14:creationId xmlns:p14="http://schemas.microsoft.com/office/powerpoint/2010/main" val="3703715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E9B134-2E62-46A3-AE3F-78CA112D332B}" type="datetimeFigureOut">
              <a:rPr lang="en-US" smtClean="0"/>
              <a:t>4/10/2017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601BA-AAFF-4F2E-A151-54671962488C}" type="slidenum">
              <a:rPr lang="en-US" smtClean="0"/>
              <a:t>‹#›</a:t>
            </a:fld>
            <a:endParaRPr lang="en-US"/>
          </a:p>
        </p:txBody>
      </p:sp>
    </p:spTree>
    <p:extLst>
      <p:ext uri="{BB962C8B-B14F-4D97-AF65-F5344CB8AC3E}">
        <p14:creationId xmlns:p14="http://schemas.microsoft.com/office/powerpoint/2010/main" val="4169798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hyperlink" Target="http://techcrunch.com/2014/04/17/mits-fingerreader-helps-the-blind-read-with-a-swipe-of-a-digi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rachelappel.com/designing-and-programming-accessible-websites-and-app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gmazzocato.altervista.org/colorwheel/wheel.php" TargetMode="External"/><Relationship Id="rId4" Type="http://schemas.openxmlformats.org/officeDocument/2006/relationships/image" Target="../media/image11.png"/><Relationship Id="rId9" Type="http://schemas.openxmlformats.org/officeDocument/2006/relationships/hyperlink" Target="http://msdn.microsoft.com/en-us/library/aa511283.aspx"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ebaim.org/standards/508/checklis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ave.webaim.org/"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msdn.microsoft.com/en-us/library/windows/desktop/dd936223.asp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Do the Right Thing AND make a profit</a:t>
            </a:r>
            <a:br>
              <a:rPr lang="en-US" dirty="0" smtClean="0"/>
            </a:br>
            <a:r>
              <a:rPr lang="en-US" sz="2400" dirty="0" smtClean="0"/>
              <a:t>(with accessible design and development)</a:t>
            </a:r>
            <a:endParaRPr lang="en-US" sz="2400" dirty="0"/>
          </a:p>
        </p:txBody>
      </p:sp>
      <p:sp>
        <p:nvSpPr>
          <p:cNvPr id="3" name="Subtitle 2"/>
          <p:cNvSpPr>
            <a:spLocks noGrp="1"/>
          </p:cNvSpPr>
          <p:nvPr>
            <p:ph type="subTitle" idx="1"/>
          </p:nvPr>
        </p:nvSpPr>
        <p:spPr>
          <a:xfrm>
            <a:off x="1524000" y="4342702"/>
            <a:ext cx="9144000" cy="1655762"/>
          </a:xfrm>
        </p:spPr>
        <p:txBody>
          <a:bodyPr/>
          <a:lstStyle/>
          <a:p>
            <a:r>
              <a:rPr lang="en-US" dirty="0"/>
              <a:t>Rachel Appel</a:t>
            </a:r>
          </a:p>
          <a:p>
            <a:r>
              <a:rPr lang="en-US" dirty="0"/>
              <a:t>http://rachelappel.com</a:t>
            </a:r>
          </a:p>
          <a:p>
            <a:r>
              <a:rPr lang="en-US" dirty="0"/>
              <a:t>rachel@rachelappel.com </a:t>
            </a:r>
          </a:p>
          <a:p>
            <a:endParaRPr lang="en-US" dirty="0"/>
          </a:p>
        </p:txBody>
      </p:sp>
    </p:spTree>
    <p:extLst>
      <p:ext uri="{BB962C8B-B14F-4D97-AF65-F5344CB8AC3E}">
        <p14:creationId xmlns:p14="http://schemas.microsoft.com/office/powerpoint/2010/main" val="488589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Differences</a:t>
            </a:r>
          </a:p>
        </p:txBody>
      </p:sp>
      <p:sp>
        <p:nvSpPr>
          <p:cNvPr id="3" name="Content Placeholder 2"/>
          <p:cNvSpPr>
            <a:spLocks noGrp="1"/>
          </p:cNvSpPr>
          <p:nvPr>
            <p:ph idx="1"/>
          </p:nvPr>
        </p:nvSpPr>
        <p:spPr/>
        <p:txBody>
          <a:bodyPr/>
          <a:lstStyle/>
          <a:p>
            <a:r>
              <a:rPr lang="en-US" dirty="0"/>
              <a:t>Low Vision</a:t>
            </a:r>
          </a:p>
          <a:p>
            <a:r>
              <a:rPr lang="en-US" dirty="0"/>
              <a:t>Blindness</a:t>
            </a:r>
          </a:p>
          <a:p>
            <a:r>
              <a:rPr lang="en-US" dirty="0" smtClean="0"/>
              <a:t>Color </a:t>
            </a:r>
            <a:r>
              <a:rPr lang="en-US" dirty="0"/>
              <a:t>blindness </a:t>
            </a:r>
          </a:p>
          <a:p>
            <a:r>
              <a:rPr lang="en-US" dirty="0" smtClean="0"/>
              <a:t>Color </a:t>
            </a:r>
            <a:r>
              <a:rPr lang="en-US" dirty="0"/>
              <a:t>Contrast </a:t>
            </a:r>
            <a:r>
              <a:rPr lang="en-US" dirty="0" smtClean="0"/>
              <a:t>Sensitivity</a:t>
            </a:r>
          </a:p>
          <a:p>
            <a:pPr marL="0" indent="0">
              <a:buNone/>
            </a:pPr>
            <a:endParaRPr lang="en-US" dirty="0"/>
          </a:p>
        </p:txBody>
      </p:sp>
    </p:spTree>
    <p:extLst>
      <p:ext uri="{BB962C8B-B14F-4D97-AF65-F5344CB8AC3E}">
        <p14:creationId xmlns:p14="http://schemas.microsoft.com/office/powerpoint/2010/main" val="1950227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Blindness</a:t>
            </a:r>
            <a:endParaRPr lang="en-US" dirty="0"/>
          </a:p>
        </p:txBody>
      </p:sp>
      <p:sp>
        <p:nvSpPr>
          <p:cNvPr id="3" name="Content Placeholder 2"/>
          <p:cNvSpPr>
            <a:spLocks noGrp="1"/>
          </p:cNvSpPr>
          <p:nvPr>
            <p:ph idx="1"/>
          </p:nvPr>
        </p:nvSpPr>
        <p:spPr/>
        <p:txBody>
          <a:bodyPr/>
          <a:lstStyle/>
          <a:p>
            <a:r>
              <a:rPr lang="en-US" dirty="0" smtClean="0"/>
              <a:t>Color Oracle</a:t>
            </a:r>
          </a:p>
          <a:p>
            <a:r>
              <a:rPr lang="en-US" dirty="0" smtClean="0"/>
              <a:t>Color Blindness Simulator Online</a:t>
            </a:r>
          </a:p>
          <a:p>
            <a:pPr marL="457200" lvl="1" indent="0">
              <a:buNone/>
            </a:pPr>
            <a:r>
              <a:rPr lang="en-US" dirty="0" smtClean="0"/>
              <a:t>http</a:t>
            </a:r>
            <a:r>
              <a:rPr lang="en-US" dirty="0"/>
              <a:t>://www.color-blindness.com/coblis-color-blindness-simulator</a:t>
            </a:r>
            <a:r>
              <a:rPr lang="en-US" dirty="0" smtClean="0"/>
              <a:t>/</a:t>
            </a:r>
            <a:endParaRPr lang="en-US" dirty="0"/>
          </a:p>
        </p:txBody>
      </p:sp>
    </p:spTree>
    <p:extLst>
      <p:ext uri="{BB962C8B-B14F-4D97-AF65-F5344CB8AC3E}">
        <p14:creationId xmlns:p14="http://schemas.microsoft.com/office/powerpoint/2010/main" val="4248812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Auditory Differences</a:t>
            </a:r>
          </a:p>
        </p:txBody>
      </p:sp>
      <p:sp>
        <p:nvSpPr>
          <p:cNvPr id="3" name="Content Placeholder 2"/>
          <p:cNvSpPr>
            <a:spLocks noGrp="1"/>
          </p:cNvSpPr>
          <p:nvPr>
            <p:ph idx="1"/>
          </p:nvPr>
        </p:nvSpPr>
        <p:spPr/>
        <p:txBody>
          <a:bodyPr/>
          <a:lstStyle/>
          <a:p>
            <a:r>
              <a:rPr lang="en-US" dirty="0"/>
              <a:t>Low Hearing</a:t>
            </a:r>
          </a:p>
          <a:p>
            <a:r>
              <a:rPr lang="en-US" dirty="0"/>
              <a:t>Deafness</a:t>
            </a:r>
          </a:p>
          <a:p>
            <a:r>
              <a:rPr lang="en-US" dirty="0" smtClean="0"/>
              <a:t>Background noise interference</a:t>
            </a:r>
            <a:endParaRPr lang="en-US" dirty="0"/>
          </a:p>
          <a:p>
            <a:endParaRPr lang="en-US" dirty="0"/>
          </a:p>
        </p:txBody>
      </p:sp>
    </p:spTree>
    <p:extLst>
      <p:ext uri="{BB962C8B-B14F-4D97-AF65-F5344CB8AC3E}">
        <p14:creationId xmlns:p14="http://schemas.microsoft.com/office/powerpoint/2010/main" val="3014655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Motor/Dexterity Differences</a:t>
            </a:r>
          </a:p>
        </p:txBody>
      </p:sp>
      <p:sp>
        <p:nvSpPr>
          <p:cNvPr id="3" name="Content Placeholder 2"/>
          <p:cNvSpPr>
            <a:spLocks noGrp="1"/>
          </p:cNvSpPr>
          <p:nvPr>
            <p:ph idx="1"/>
          </p:nvPr>
        </p:nvSpPr>
        <p:spPr/>
        <p:txBody>
          <a:bodyPr>
            <a:normAutofit fontScale="85000" lnSpcReduction="20000"/>
          </a:bodyPr>
          <a:lstStyle/>
          <a:p>
            <a:r>
              <a:rPr lang="en-US" dirty="0"/>
              <a:t>Traumatic Injuries</a:t>
            </a:r>
          </a:p>
          <a:p>
            <a:r>
              <a:rPr lang="en-US" dirty="0"/>
              <a:t>Spinal cord injury</a:t>
            </a:r>
          </a:p>
          <a:p>
            <a:r>
              <a:rPr lang="en-US" dirty="0"/>
              <a:t>Loss or damage of limb(s)</a:t>
            </a:r>
          </a:p>
          <a:p>
            <a:r>
              <a:rPr lang="en-US" dirty="0"/>
              <a:t>Diseases and Congenital Conditions</a:t>
            </a:r>
          </a:p>
          <a:p>
            <a:r>
              <a:rPr lang="en-US" dirty="0"/>
              <a:t>Cerebral palsy</a:t>
            </a:r>
          </a:p>
          <a:p>
            <a:r>
              <a:rPr lang="en-US" dirty="0"/>
              <a:t>Muscular dystrophy</a:t>
            </a:r>
          </a:p>
          <a:p>
            <a:r>
              <a:rPr lang="en-US" dirty="0"/>
              <a:t>Multiple </a:t>
            </a:r>
            <a:r>
              <a:rPr lang="en-US" dirty="0" smtClean="0"/>
              <a:t>sclerosis</a:t>
            </a:r>
            <a:endParaRPr lang="en-US" dirty="0"/>
          </a:p>
          <a:p>
            <a:r>
              <a:rPr lang="en-US" dirty="0"/>
              <a:t>ALS (Lou Gehrig's Disease)</a:t>
            </a:r>
          </a:p>
          <a:p>
            <a:r>
              <a:rPr lang="en-US" dirty="0"/>
              <a:t>Arthritis</a:t>
            </a:r>
          </a:p>
          <a:p>
            <a:r>
              <a:rPr lang="en-US" dirty="0"/>
              <a:t>Parkinson's disease</a:t>
            </a:r>
          </a:p>
          <a:p>
            <a:r>
              <a:rPr lang="en-US" dirty="0"/>
              <a:t>Essential tremor</a:t>
            </a:r>
          </a:p>
        </p:txBody>
      </p:sp>
    </p:spTree>
    <p:extLst>
      <p:ext uri="{BB962C8B-B14F-4D97-AF65-F5344CB8AC3E}">
        <p14:creationId xmlns:p14="http://schemas.microsoft.com/office/powerpoint/2010/main" val="3799776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Differences</a:t>
            </a:r>
          </a:p>
        </p:txBody>
      </p:sp>
      <p:sp>
        <p:nvSpPr>
          <p:cNvPr id="3" name="Content Placeholder 2"/>
          <p:cNvSpPr>
            <a:spLocks noGrp="1"/>
          </p:cNvSpPr>
          <p:nvPr>
            <p:ph idx="1"/>
          </p:nvPr>
        </p:nvSpPr>
        <p:spPr/>
        <p:txBody>
          <a:bodyPr/>
          <a:lstStyle/>
          <a:p>
            <a:r>
              <a:rPr lang="en-US" dirty="0"/>
              <a:t>Dyslexia</a:t>
            </a:r>
          </a:p>
          <a:p>
            <a:r>
              <a:rPr lang="en-US" dirty="0"/>
              <a:t>ADHD, </a:t>
            </a:r>
            <a:r>
              <a:rPr lang="en-US" dirty="0" smtClean="0"/>
              <a:t>ADD</a:t>
            </a:r>
          </a:p>
          <a:p>
            <a:r>
              <a:rPr lang="en-US" dirty="0" smtClean="0"/>
              <a:t>Autism spectrum</a:t>
            </a:r>
            <a:endParaRPr lang="en-US" dirty="0"/>
          </a:p>
          <a:p>
            <a:r>
              <a:rPr lang="en-US" dirty="0" smtClean="0"/>
              <a:t>Injuries</a:t>
            </a:r>
          </a:p>
          <a:p>
            <a:r>
              <a:rPr lang="en-US" dirty="0" smtClean="0"/>
              <a:t>Visual Comprehension</a:t>
            </a:r>
          </a:p>
          <a:p>
            <a:r>
              <a:rPr lang="en-US" dirty="0" smtClean="0"/>
              <a:t>Learning disabilities</a:t>
            </a:r>
          </a:p>
          <a:p>
            <a:r>
              <a:rPr lang="en-US" dirty="0"/>
              <a:t>Seizures</a:t>
            </a:r>
          </a:p>
          <a:p>
            <a:endParaRPr lang="en-US" dirty="0"/>
          </a:p>
          <a:p>
            <a:endParaRPr lang="en-US" dirty="0"/>
          </a:p>
        </p:txBody>
      </p:sp>
    </p:spTree>
    <p:extLst>
      <p:ext uri="{BB962C8B-B14F-4D97-AF65-F5344CB8AC3E}">
        <p14:creationId xmlns:p14="http://schemas.microsoft.com/office/powerpoint/2010/main" val="40936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Assistive Technology</a:t>
            </a:r>
            <a:endParaRPr lang="en-US" dirty="0"/>
          </a:p>
        </p:txBody>
      </p:sp>
      <p:sp>
        <p:nvSpPr>
          <p:cNvPr id="3" name="Content Placeholder 2"/>
          <p:cNvSpPr>
            <a:spLocks noGrp="1"/>
          </p:cNvSpPr>
          <p:nvPr>
            <p:ph idx="1"/>
          </p:nvPr>
        </p:nvSpPr>
        <p:spPr>
          <a:xfrm>
            <a:off x="838200" y="1825625"/>
            <a:ext cx="4564117" cy="389392"/>
          </a:xfrm>
        </p:spPr>
        <p:txBody>
          <a:bodyPr>
            <a:normAutofit fontScale="92500" lnSpcReduction="20000"/>
          </a:bodyPr>
          <a:lstStyle/>
          <a:p>
            <a:pPr marL="0" indent="0">
              <a:buNone/>
            </a:pPr>
            <a:r>
              <a:rPr lang="en-US" dirty="0" smtClean="0"/>
              <a:t>You're already using it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68" y="2215017"/>
            <a:ext cx="3799566" cy="18997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2327" y="3164908"/>
            <a:ext cx="3407033" cy="2259011"/>
          </a:xfrm>
          <a:prstGeom prst="rect">
            <a:avLst/>
          </a:prstGeom>
        </p:spPr>
      </p:pic>
      <p:pic>
        <p:nvPicPr>
          <p:cNvPr id="6" name="Picture 2" descr="http://upload.wikimedia.org/wikipedia/commons/7/70/Fonts-x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4668" y="3385042"/>
            <a:ext cx="2779863" cy="32692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magnifying gla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2317" y="4114800"/>
            <a:ext cx="1864564" cy="162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72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Assistive Technology</a:t>
            </a:r>
          </a:p>
        </p:txBody>
      </p:sp>
      <p:sp>
        <p:nvSpPr>
          <p:cNvPr id="3" name="Content Placeholder 2"/>
          <p:cNvSpPr>
            <a:spLocks noGrp="1"/>
          </p:cNvSpPr>
          <p:nvPr>
            <p:ph idx="1"/>
          </p:nvPr>
        </p:nvSpPr>
        <p:spPr>
          <a:xfrm>
            <a:off x="838200" y="1825625"/>
            <a:ext cx="4742793" cy="4351338"/>
          </a:xfrm>
        </p:spPr>
        <p:txBody>
          <a:bodyPr>
            <a:normAutofit fontScale="92500" lnSpcReduction="20000"/>
          </a:bodyPr>
          <a:lstStyle/>
          <a:p>
            <a:r>
              <a:rPr lang="en-US" dirty="0"/>
              <a:t>Screen Narrators</a:t>
            </a:r>
          </a:p>
          <a:p>
            <a:r>
              <a:rPr lang="en-US" dirty="0"/>
              <a:t>Braille Readers</a:t>
            </a:r>
          </a:p>
          <a:p>
            <a:r>
              <a:rPr lang="en-US" dirty="0"/>
              <a:t>Mouth stick</a:t>
            </a:r>
          </a:p>
          <a:p>
            <a:r>
              <a:rPr lang="en-US" dirty="0"/>
              <a:t>Head wand</a:t>
            </a:r>
          </a:p>
          <a:p>
            <a:r>
              <a:rPr lang="en-US" dirty="0"/>
              <a:t>Single-switch access</a:t>
            </a:r>
          </a:p>
          <a:p>
            <a:r>
              <a:rPr lang="en-US" dirty="0"/>
              <a:t>Sip and puff switch</a:t>
            </a:r>
          </a:p>
          <a:p>
            <a:r>
              <a:rPr lang="en-US" dirty="0"/>
              <a:t>Oversized trackball mouse</a:t>
            </a:r>
          </a:p>
          <a:p>
            <a:r>
              <a:rPr lang="en-US" dirty="0"/>
              <a:t>Adaptive keyboard</a:t>
            </a:r>
          </a:p>
          <a:p>
            <a:r>
              <a:rPr lang="en-US" dirty="0"/>
              <a:t>Eye tracking glasses</a:t>
            </a:r>
          </a:p>
          <a:p>
            <a:r>
              <a:rPr lang="en-US" dirty="0"/>
              <a:t>Voice recognition </a:t>
            </a:r>
            <a:r>
              <a:rPr lang="en-US" dirty="0" smtClean="0"/>
              <a:t>software</a:t>
            </a:r>
            <a:endParaRPr lang="en-US" dirty="0"/>
          </a:p>
        </p:txBody>
      </p:sp>
      <p:pic>
        <p:nvPicPr>
          <p:cNvPr id="4" name="Picture 2" descr="expanded key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141" y="487260"/>
            <a:ext cx="3187700" cy="1397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www.afb.org/afbpress/Image.asp?ImageID=aw060406f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5531" y="2077243"/>
            <a:ext cx="3810000" cy="19240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encrypted-tbn3.gstatic.com/images?q=tbn:ANd9GcS2iWsJ4AhXGLXfN07M_mZ8mwgF2ALwiI2dWoLwkP7iNrAx2Os_B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00531" y="4271023"/>
            <a:ext cx="2676525" cy="17049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bltt.org/assets/images/devices/thumbnails/jellybean_medium_thumb.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4465981"/>
            <a:ext cx="15240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60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a:t>Narrators</a:t>
            </a:r>
          </a:p>
        </p:txBody>
      </p:sp>
      <p:sp>
        <p:nvSpPr>
          <p:cNvPr id="3" name="Content Placeholder 2"/>
          <p:cNvSpPr>
            <a:spLocks noGrp="1"/>
          </p:cNvSpPr>
          <p:nvPr>
            <p:ph idx="1"/>
          </p:nvPr>
        </p:nvSpPr>
        <p:spPr>
          <a:xfrm>
            <a:off x="838200" y="1825625"/>
            <a:ext cx="10515600" cy="3237694"/>
          </a:xfrm>
        </p:spPr>
        <p:txBody>
          <a:bodyPr/>
          <a:lstStyle/>
          <a:p>
            <a:r>
              <a:rPr lang="en-US" dirty="0" smtClean="0"/>
              <a:t>NVDA</a:t>
            </a:r>
          </a:p>
          <a:p>
            <a:r>
              <a:rPr lang="en-US" dirty="0" smtClean="0"/>
              <a:t>Web </a:t>
            </a:r>
            <a:r>
              <a:rPr lang="en-US" dirty="0"/>
              <a:t>Anywhere</a:t>
            </a:r>
          </a:p>
          <a:p>
            <a:r>
              <a:rPr lang="en-US" dirty="0"/>
              <a:t>Browser Specific Narrators</a:t>
            </a:r>
          </a:p>
          <a:p>
            <a:pPr lvl="1"/>
            <a:r>
              <a:rPr lang="en-US" dirty="0"/>
              <a:t>Spoken Web [IE]</a:t>
            </a:r>
          </a:p>
          <a:p>
            <a:pPr lvl="1"/>
            <a:r>
              <a:rPr lang="en-US" dirty="0" err="1"/>
              <a:t>ChromeVis</a:t>
            </a:r>
            <a:r>
              <a:rPr lang="en-US" dirty="0"/>
              <a:t> [Chrome]</a:t>
            </a:r>
          </a:p>
          <a:p>
            <a:pPr lvl="1"/>
            <a:r>
              <a:rPr lang="en-US" dirty="0" err="1"/>
              <a:t>ChromeVox</a:t>
            </a:r>
            <a:r>
              <a:rPr lang="en-US" dirty="0"/>
              <a:t> [Chrome]</a:t>
            </a:r>
          </a:p>
          <a:p>
            <a:pPr lvl="1"/>
            <a:r>
              <a:rPr lang="en-US" dirty="0"/>
              <a:t>Apple </a:t>
            </a:r>
            <a:r>
              <a:rPr lang="en-US" dirty="0" err="1"/>
              <a:t>VoiceOver</a:t>
            </a:r>
            <a:r>
              <a:rPr lang="en-US" dirty="0"/>
              <a:t> </a:t>
            </a:r>
          </a:p>
          <a:p>
            <a:endParaRPr lang="en-US" dirty="0"/>
          </a:p>
        </p:txBody>
      </p:sp>
      <p:sp>
        <p:nvSpPr>
          <p:cNvPr id="4" name="TextBox 3"/>
          <p:cNvSpPr txBox="1"/>
          <p:nvPr/>
        </p:nvSpPr>
        <p:spPr>
          <a:xfrm>
            <a:off x="7874758" y="3862316"/>
            <a:ext cx="2961564" cy="2308324"/>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endParaRPr lang="en-US" dirty="0" smtClean="0"/>
          </a:p>
          <a:p>
            <a:endParaRPr lang="en-US" dirty="0" smtClean="0">
              <a:hlinkClick r:id="rId3"/>
            </a:endParaRPr>
          </a:p>
          <a:p>
            <a:r>
              <a:rPr lang="en-US" sz="2400" dirty="0" smtClean="0">
                <a:hlinkClick r:id="rId3"/>
              </a:rPr>
              <a:t>MIT Finger Reader Experimental Technology</a:t>
            </a:r>
            <a:endParaRPr lang="en-US" sz="2400" dirty="0" smtClean="0"/>
          </a:p>
          <a:p>
            <a:endParaRPr lang="en-US" dirty="0" smtClean="0"/>
          </a:p>
          <a:p>
            <a:endParaRPr lang="en-US" dirty="0"/>
          </a:p>
        </p:txBody>
      </p:sp>
    </p:spTree>
    <p:extLst>
      <p:ext uri="{BB962C8B-B14F-4D97-AF65-F5344CB8AC3E}">
        <p14:creationId xmlns:p14="http://schemas.microsoft.com/office/powerpoint/2010/main" val="4035914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Accessible Content</a:t>
            </a:r>
            <a:endParaRPr lang="en-US" dirty="0"/>
          </a:p>
        </p:txBody>
      </p:sp>
      <p:sp>
        <p:nvSpPr>
          <p:cNvPr id="3" name="Content Placeholder 2"/>
          <p:cNvSpPr>
            <a:spLocks noGrp="1"/>
          </p:cNvSpPr>
          <p:nvPr>
            <p:ph idx="1"/>
          </p:nvPr>
        </p:nvSpPr>
        <p:spPr>
          <a:xfrm>
            <a:off x="838200" y="1825625"/>
            <a:ext cx="10515600" cy="2759627"/>
          </a:xfrm>
        </p:spPr>
        <p:txBody>
          <a:bodyPr/>
          <a:lstStyle/>
          <a:p>
            <a:r>
              <a:rPr lang="en-US" dirty="0"/>
              <a:t>Fonts should be large, clear, and without unnecessary décor</a:t>
            </a:r>
          </a:p>
          <a:p>
            <a:r>
              <a:rPr lang="en-US" dirty="0"/>
              <a:t>Organize content into distinct sections with clear headings</a:t>
            </a:r>
          </a:p>
          <a:p>
            <a:r>
              <a:rPr lang="en-US" dirty="0"/>
              <a:t>Colors should have high contrast </a:t>
            </a:r>
          </a:p>
          <a:p>
            <a:r>
              <a:rPr lang="en-US" dirty="0"/>
              <a:t>Label fields and elements clearly</a:t>
            </a:r>
          </a:p>
          <a:p>
            <a:r>
              <a:rPr lang="en-US" dirty="0"/>
              <a:t>Movies and animations should provide captions or </a:t>
            </a:r>
            <a:r>
              <a:rPr lang="en-US" dirty="0" smtClean="0"/>
              <a:t>transcripts</a:t>
            </a:r>
            <a:endParaRPr lang="en-US" dirty="0"/>
          </a:p>
        </p:txBody>
      </p:sp>
      <p:sp>
        <p:nvSpPr>
          <p:cNvPr id="4" name="Content Placeholder 2"/>
          <p:cNvSpPr txBox="1">
            <a:spLocks/>
          </p:cNvSpPr>
          <p:nvPr/>
        </p:nvSpPr>
        <p:spPr>
          <a:xfrm>
            <a:off x="838200" y="4585252"/>
            <a:ext cx="10515600" cy="1795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Box 4"/>
          <p:cNvSpPr txBox="1"/>
          <p:nvPr/>
        </p:nvSpPr>
        <p:spPr>
          <a:xfrm>
            <a:off x="838200" y="4635284"/>
            <a:ext cx="9829800" cy="1015663"/>
          </a:xfrm>
          <a:prstGeom prst="rect">
            <a:avLst/>
          </a:prstGeom>
        </p:spPr>
        <p:style>
          <a:lnRef idx="1">
            <a:schemeClr val="accent6"/>
          </a:lnRef>
          <a:fillRef idx="3">
            <a:schemeClr val="accent6"/>
          </a:fillRef>
          <a:effectRef idx="2">
            <a:schemeClr val="accent6"/>
          </a:effectRef>
          <a:fontRef idx="minor">
            <a:schemeClr val="lt1"/>
          </a:fontRef>
        </p:style>
        <p:txBody>
          <a:bodyPr wrap="square" rtlCol="0" anchor="b">
            <a:spAutoFit/>
          </a:bodyPr>
          <a:lstStyle/>
          <a:p>
            <a:pPr algn="ctr"/>
            <a:endParaRPr lang="en-US" sz="2000" dirty="0" smtClean="0"/>
          </a:p>
          <a:p>
            <a:pPr algn="ctr"/>
            <a:r>
              <a:rPr lang="en-US" sz="2000" dirty="0" smtClean="0">
                <a:hlinkClick r:id="rId3"/>
              </a:rPr>
              <a:t>http</a:t>
            </a:r>
            <a:r>
              <a:rPr lang="en-US" sz="2000" dirty="0">
                <a:hlinkClick r:id="rId3"/>
              </a:rPr>
              <a:t>://</a:t>
            </a:r>
            <a:r>
              <a:rPr lang="en-US" sz="2000" dirty="0" smtClean="0">
                <a:hlinkClick r:id="rId3"/>
              </a:rPr>
              <a:t>rachelappel.com/designing-and-programming-accessible-websites-and-apps</a:t>
            </a:r>
            <a:endParaRPr lang="en-US" sz="2000" dirty="0" smtClean="0"/>
          </a:p>
          <a:p>
            <a:pPr algn="ctr"/>
            <a:endParaRPr lang="en-US" sz="2000" dirty="0"/>
          </a:p>
        </p:txBody>
      </p:sp>
    </p:spTree>
    <p:extLst>
      <p:ext uri="{BB962C8B-B14F-4D97-AF65-F5344CB8AC3E}">
        <p14:creationId xmlns:p14="http://schemas.microsoft.com/office/powerpoint/2010/main" val="16359415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30654"/>
            <a:ext cx="59032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accent4">
                    <a:lumMod val="40000"/>
                    <a:lumOff val="60000"/>
                  </a:schemeClr>
                </a:solidFill>
                <a:latin typeface="Segoe UI" panose="020B0502040204020203" pitchFamily="34" charset="0"/>
                <a:cs typeface="Segoe UI" panose="020B0502040204020203" pitchFamily="34" charset="0"/>
              </a:rPr>
              <a:t>Contrast Sensitivity</a:t>
            </a:r>
            <a:endParaRPr lang="en-US" dirty="0">
              <a:solidFill>
                <a:schemeClr val="accent4">
                  <a:lumMod val="40000"/>
                  <a:lumOff val="60000"/>
                </a:schemeClr>
              </a:solidFill>
              <a:latin typeface="Segoe UI" panose="020B0502040204020203" pitchFamily="34" charset="0"/>
              <a:cs typeface="Segoe UI" panose="020B0502040204020203" pitchFamily="34" charset="0"/>
            </a:endParaRPr>
          </a:p>
        </p:txBody>
      </p:sp>
      <p:sp>
        <p:nvSpPr>
          <p:cNvPr id="5" name="Title 1"/>
          <p:cNvSpPr txBox="1">
            <a:spLocks/>
          </p:cNvSpPr>
          <p:nvPr/>
        </p:nvSpPr>
        <p:spPr>
          <a:xfrm>
            <a:off x="5903259" y="230654"/>
            <a:ext cx="6288741" cy="1325563"/>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accent4">
                    <a:lumMod val="40000"/>
                    <a:lumOff val="60000"/>
                  </a:schemeClr>
                </a:solidFill>
                <a:latin typeface="Segoe UI" panose="020B0502040204020203" pitchFamily="34" charset="0"/>
                <a:cs typeface="Segoe UI" panose="020B0502040204020203" pitchFamily="34" charset="0"/>
              </a:rPr>
              <a:t>Contrast Sensitivity</a:t>
            </a:r>
            <a:endParaRPr lang="en-US" dirty="0">
              <a:solidFill>
                <a:schemeClr val="accent4">
                  <a:lumMod val="40000"/>
                  <a:lumOff val="60000"/>
                </a:schemeClr>
              </a:solidFill>
              <a:latin typeface="Segoe UI" panose="020B0502040204020203" pitchFamily="34" charset="0"/>
              <a:cs typeface="Segoe UI" panose="020B0502040204020203" pitchFamily="34" charset="0"/>
            </a:endParaRPr>
          </a:p>
        </p:txBody>
      </p:sp>
      <p:sp>
        <p:nvSpPr>
          <p:cNvPr id="6" name="Title 1"/>
          <p:cNvSpPr txBox="1">
            <a:spLocks/>
          </p:cNvSpPr>
          <p:nvPr/>
        </p:nvSpPr>
        <p:spPr>
          <a:xfrm>
            <a:off x="-1" y="1556217"/>
            <a:ext cx="5903259" cy="1325563"/>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accent4">
                    <a:lumMod val="40000"/>
                    <a:lumOff val="60000"/>
                  </a:schemeClr>
                </a:solidFill>
                <a:latin typeface="Segoe UI" panose="020B0502040204020203" pitchFamily="34" charset="0"/>
                <a:cs typeface="Segoe UI" panose="020B0502040204020203" pitchFamily="34" charset="0"/>
              </a:rPr>
              <a:t>Contrast Sensitivity</a:t>
            </a:r>
            <a:endParaRPr lang="en-US" dirty="0">
              <a:solidFill>
                <a:schemeClr val="accent4">
                  <a:lumMod val="40000"/>
                  <a:lumOff val="60000"/>
                </a:schemeClr>
              </a:solidFill>
              <a:latin typeface="Segoe UI" panose="020B0502040204020203" pitchFamily="34" charset="0"/>
              <a:cs typeface="Segoe UI" panose="020B0502040204020203" pitchFamily="34" charset="0"/>
            </a:endParaRPr>
          </a:p>
        </p:txBody>
      </p:sp>
      <p:sp>
        <p:nvSpPr>
          <p:cNvPr id="7" name="Title 1"/>
          <p:cNvSpPr txBox="1">
            <a:spLocks/>
          </p:cNvSpPr>
          <p:nvPr/>
        </p:nvSpPr>
        <p:spPr>
          <a:xfrm>
            <a:off x="5903258" y="1556217"/>
            <a:ext cx="6288742" cy="1325563"/>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latin typeface="Segoe UI" panose="020B0502040204020203" pitchFamily="34" charset="0"/>
                <a:cs typeface="Segoe UI" panose="020B0502040204020203" pitchFamily="34" charset="0"/>
              </a:rPr>
              <a:t>Contrast Sensitivity</a:t>
            </a:r>
            <a:endParaRPr lang="en-US" dirty="0">
              <a:latin typeface="Segoe UI" panose="020B0502040204020203" pitchFamily="34" charset="0"/>
              <a:cs typeface="Segoe UI" panose="020B0502040204020203" pitchFamily="34" charset="0"/>
            </a:endParaRPr>
          </a:p>
        </p:txBody>
      </p:sp>
      <p:sp>
        <p:nvSpPr>
          <p:cNvPr id="8" name="Title 1"/>
          <p:cNvSpPr txBox="1">
            <a:spLocks/>
          </p:cNvSpPr>
          <p:nvPr/>
        </p:nvSpPr>
        <p:spPr>
          <a:xfrm>
            <a:off x="0" y="2881780"/>
            <a:ext cx="5903257" cy="1325563"/>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7030A0"/>
                </a:solidFill>
                <a:latin typeface="Segoe UI" panose="020B0502040204020203" pitchFamily="34" charset="0"/>
                <a:cs typeface="Segoe UI" panose="020B0502040204020203" pitchFamily="34" charset="0"/>
              </a:rPr>
              <a:t>Contrast Sensitivity</a:t>
            </a:r>
            <a:endParaRPr lang="en-US" dirty="0">
              <a:solidFill>
                <a:srgbClr val="7030A0"/>
              </a:solidFill>
              <a:latin typeface="Segoe UI" panose="020B0502040204020203" pitchFamily="34" charset="0"/>
              <a:cs typeface="Segoe UI" panose="020B0502040204020203" pitchFamily="34" charset="0"/>
            </a:endParaRPr>
          </a:p>
        </p:txBody>
      </p:sp>
      <p:sp>
        <p:nvSpPr>
          <p:cNvPr id="9" name="Title 1"/>
          <p:cNvSpPr txBox="1">
            <a:spLocks/>
          </p:cNvSpPr>
          <p:nvPr/>
        </p:nvSpPr>
        <p:spPr>
          <a:xfrm>
            <a:off x="5822731" y="2881780"/>
            <a:ext cx="6369269" cy="1325563"/>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latin typeface="Segoe UI" panose="020B0502040204020203" pitchFamily="34" charset="0"/>
                <a:cs typeface="Segoe UI" panose="020B0502040204020203" pitchFamily="34" charset="0"/>
              </a:rPr>
              <a:t>Contrast Sensitivity</a:t>
            </a:r>
            <a:endParaRPr lang="en-US" dirty="0">
              <a:solidFill>
                <a:schemeClr val="bg1"/>
              </a:solidFill>
              <a:latin typeface="Segoe UI" panose="020B0502040204020203" pitchFamily="34" charset="0"/>
              <a:cs typeface="Segoe UI" panose="020B0502040204020203" pitchFamily="34" charset="0"/>
            </a:endParaRPr>
          </a:p>
        </p:txBody>
      </p:sp>
      <p:sp>
        <p:nvSpPr>
          <p:cNvPr id="10" name="Title 1"/>
          <p:cNvSpPr txBox="1">
            <a:spLocks/>
          </p:cNvSpPr>
          <p:nvPr/>
        </p:nvSpPr>
        <p:spPr>
          <a:xfrm>
            <a:off x="-1" y="4207343"/>
            <a:ext cx="5903257" cy="1325563"/>
          </a:xfrm>
          <a:prstGeom prst="rect">
            <a:avLst/>
          </a:prstGeom>
          <a:solidFill>
            <a:srgbClr val="00B05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FF0000"/>
                </a:solidFill>
                <a:latin typeface="Segoe UI" panose="020B0502040204020203" pitchFamily="34" charset="0"/>
                <a:cs typeface="Segoe UI" panose="020B0502040204020203" pitchFamily="34" charset="0"/>
              </a:rPr>
              <a:t>Contrast Sensitivity</a:t>
            </a:r>
            <a:endParaRPr lang="en-US" dirty="0">
              <a:solidFill>
                <a:srgbClr val="FF0000"/>
              </a:solidFill>
              <a:latin typeface="Segoe UI" panose="020B0502040204020203" pitchFamily="34" charset="0"/>
              <a:cs typeface="Segoe UI" panose="020B0502040204020203" pitchFamily="34" charset="0"/>
            </a:endParaRPr>
          </a:p>
        </p:txBody>
      </p:sp>
      <p:sp>
        <p:nvSpPr>
          <p:cNvPr id="11" name="Title 1"/>
          <p:cNvSpPr txBox="1">
            <a:spLocks/>
          </p:cNvSpPr>
          <p:nvPr/>
        </p:nvSpPr>
        <p:spPr>
          <a:xfrm>
            <a:off x="5903257" y="4207342"/>
            <a:ext cx="6288744" cy="1325563"/>
          </a:xfrm>
          <a:prstGeom prst="rect">
            <a:avLst/>
          </a:prstGeom>
          <a:solidFill>
            <a:srgbClr val="00B05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latin typeface="Segoe UI" panose="020B0502040204020203" pitchFamily="34" charset="0"/>
                <a:cs typeface="Segoe UI" panose="020B0502040204020203" pitchFamily="34" charset="0"/>
              </a:rPr>
              <a:t>Contrast Sensitivity</a:t>
            </a:r>
            <a:endParaRPr lang="en-US" dirty="0">
              <a:solidFill>
                <a:schemeClr val="bg1"/>
              </a:solidFill>
              <a:latin typeface="Segoe UI" panose="020B0502040204020203" pitchFamily="34" charset="0"/>
              <a:cs typeface="Segoe UI" panose="020B0502040204020203" pitchFamily="34" charset="0"/>
            </a:endParaRPr>
          </a:p>
        </p:txBody>
      </p:sp>
      <p:sp>
        <p:nvSpPr>
          <p:cNvPr id="12" name="Title 1"/>
          <p:cNvSpPr txBox="1">
            <a:spLocks/>
          </p:cNvSpPr>
          <p:nvPr/>
        </p:nvSpPr>
        <p:spPr>
          <a:xfrm>
            <a:off x="-2" y="5532905"/>
            <a:ext cx="5903257" cy="132556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FF0000"/>
                </a:solidFill>
                <a:latin typeface="Segoe UI" panose="020B0502040204020203" pitchFamily="34" charset="0"/>
                <a:cs typeface="Segoe UI" panose="020B0502040204020203" pitchFamily="34" charset="0"/>
              </a:rPr>
              <a:t>Contrast Sensitivity</a:t>
            </a:r>
            <a:endParaRPr lang="en-US" dirty="0">
              <a:solidFill>
                <a:srgbClr val="FF0000"/>
              </a:solidFill>
              <a:latin typeface="Segoe UI" panose="020B0502040204020203" pitchFamily="34" charset="0"/>
              <a:cs typeface="Segoe UI" panose="020B0502040204020203" pitchFamily="34" charset="0"/>
            </a:endParaRPr>
          </a:p>
        </p:txBody>
      </p:sp>
      <p:sp>
        <p:nvSpPr>
          <p:cNvPr id="13" name="Title 1"/>
          <p:cNvSpPr txBox="1">
            <a:spLocks/>
          </p:cNvSpPr>
          <p:nvPr/>
        </p:nvSpPr>
        <p:spPr>
          <a:xfrm>
            <a:off x="5983781" y="5532437"/>
            <a:ext cx="6208219" cy="132556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accent3">
                    <a:lumMod val="75000"/>
                  </a:schemeClr>
                </a:solidFill>
                <a:latin typeface="Segoe UI" panose="020B0502040204020203" pitchFamily="34" charset="0"/>
                <a:cs typeface="Segoe UI" panose="020B0502040204020203" pitchFamily="34" charset="0"/>
              </a:rPr>
              <a:t>Contrast Sensitivity</a:t>
            </a:r>
            <a:endParaRPr lang="en-US" dirty="0">
              <a:solidFill>
                <a:schemeClr val="accent3">
                  <a:lumMod val="7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8706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Creating </a:t>
            </a:r>
            <a:r>
              <a:rPr lang="en-US" dirty="0"/>
              <a:t>Accessible Content</a:t>
            </a:r>
          </a:p>
          <a:p>
            <a:r>
              <a:rPr lang="en-US" dirty="0"/>
              <a:t>Designing Accessible Site Layouts</a:t>
            </a:r>
          </a:p>
          <a:p>
            <a:r>
              <a:rPr lang="en-US" dirty="0"/>
              <a:t>Coding Accessible Webpages</a:t>
            </a:r>
          </a:p>
          <a:p>
            <a:r>
              <a:rPr lang="en-US" dirty="0" smtClean="0"/>
              <a:t>Tools for Accessible Development</a:t>
            </a:r>
            <a:endParaRPr lang="en-US" dirty="0"/>
          </a:p>
          <a:p>
            <a:endParaRPr lang="en-US" dirty="0"/>
          </a:p>
        </p:txBody>
      </p:sp>
    </p:spTree>
    <p:extLst>
      <p:ext uri="{BB962C8B-B14F-4D97-AF65-F5344CB8AC3E}">
        <p14:creationId xmlns:p14="http://schemas.microsoft.com/office/powerpoint/2010/main" val="1018312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35563" y="7950"/>
            <a:ext cx="3060607" cy="2824527"/>
          </a:xfrm>
          <a:prstGeom prst="rect">
            <a:avLst/>
          </a:prstGeom>
        </p:spPr>
      </p:pic>
      <p:sp>
        <p:nvSpPr>
          <p:cNvPr id="9" name="TextBox 8"/>
          <p:cNvSpPr txBox="1"/>
          <p:nvPr/>
        </p:nvSpPr>
        <p:spPr>
          <a:xfrm>
            <a:off x="9180231" y="1446942"/>
            <a:ext cx="2774731" cy="646331"/>
          </a:xfrm>
          <a:prstGeom prst="rect">
            <a:avLst/>
          </a:prstGeom>
          <a:noFill/>
        </p:spPr>
        <p:txBody>
          <a:bodyPr wrap="square" rtlCol="0">
            <a:spAutoFit/>
          </a:bodyPr>
          <a:lstStyle/>
          <a:p>
            <a:r>
              <a:rPr lang="en-US" dirty="0" smtClean="0"/>
              <a:t>Color Oracle</a:t>
            </a:r>
          </a:p>
          <a:p>
            <a:r>
              <a:rPr lang="en-US" dirty="0" smtClean="0"/>
              <a:t>http</a:t>
            </a:r>
            <a:r>
              <a:rPr lang="en-US" dirty="0"/>
              <a:t>://colororacle.org/</a:t>
            </a:r>
          </a:p>
        </p:txBody>
      </p:sp>
      <p:pic>
        <p:nvPicPr>
          <p:cNvPr id="11" name="Picture 10"/>
          <p:cNvPicPr>
            <a:picLocks noChangeAspect="1"/>
          </p:cNvPicPr>
          <p:nvPr/>
        </p:nvPicPr>
        <p:blipFill>
          <a:blip r:embed="rId4"/>
          <a:stretch>
            <a:fillRect/>
          </a:stretch>
        </p:blipFill>
        <p:spPr>
          <a:xfrm>
            <a:off x="9180231" y="2093273"/>
            <a:ext cx="2171888" cy="1478408"/>
          </a:xfrm>
          <a:prstGeom prst="rect">
            <a:avLst/>
          </a:prstGeom>
        </p:spPr>
      </p:pic>
      <p:sp>
        <p:nvSpPr>
          <p:cNvPr id="3" name="Rectangle 2"/>
          <p:cNvSpPr/>
          <p:nvPr/>
        </p:nvSpPr>
        <p:spPr>
          <a:xfrm>
            <a:off x="5366884" y="219885"/>
            <a:ext cx="6359477" cy="918152"/>
          </a:xfrm>
          <a:prstGeom prst="rect">
            <a:avLst/>
          </a:prstGeom>
          <a:ln/>
        </p:spPr>
        <p:style>
          <a:lnRef idx="1">
            <a:schemeClr val="accent6"/>
          </a:lnRef>
          <a:fillRef idx="3">
            <a:schemeClr val="accent6"/>
          </a:fillRef>
          <a:effectRef idx="2">
            <a:schemeClr val="accent6"/>
          </a:effectRef>
          <a:fontRef idx="minor">
            <a:schemeClr val="lt1"/>
          </a:fontRef>
        </p:style>
        <p:txBody>
          <a:bodyPr wrap="square">
            <a:spAutoFit/>
          </a:bodyPr>
          <a:lstStyle/>
          <a:p>
            <a:r>
              <a:rPr lang="en-US" dirty="0" smtClean="0"/>
              <a:t>Accessibility Color Wheel Tool</a:t>
            </a:r>
          </a:p>
          <a:p>
            <a:endParaRPr lang="en-US" dirty="0"/>
          </a:p>
          <a:p>
            <a:r>
              <a:rPr lang="en-US" dirty="0" smtClean="0">
                <a:hlinkClick r:id="rId5"/>
              </a:rPr>
              <a:t>http</a:t>
            </a:r>
            <a:r>
              <a:rPr lang="en-US" dirty="0">
                <a:hlinkClick r:id="rId5"/>
              </a:rPr>
              <a:t>://</a:t>
            </a:r>
            <a:r>
              <a:rPr lang="en-US" dirty="0" smtClean="0">
                <a:hlinkClick r:id="rId5"/>
              </a:rPr>
              <a:t>gmazzocato.altervista.org/colorwheel/wheel.php</a:t>
            </a:r>
            <a:r>
              <a:rPr lang="en-US" dirty="0" smtClean="0"/>
              <a:t> </a:t>
            </a:r>
            <a:endParaRPr lang="en-US" dirty="0"/>
          </a:p>
        </p:txBody>
      </p:sp>
      <p:pic>
        <p:nvPicPr>
          <p:cNvPr id="7" name="Picture 6"/>
          <p:cNvPicPr>
            <a:picLocks noChangeAspect="1"/>
          </p:cNvPicPr>
          <p:nvPr/>
        </p:nvPicPr>
        <p:blipFill>
          <a:blip r:embed="rId6"/>
          <a:stretch>
            <a:fillRect/>
          </a:stretch>
        </p:blipFill>
        <p:spPr>
          <a:xfrm>
            <a:off x="1056830" y="1138036"/>
            <a:ext cx="3176474" cy="2971260"/>
          </a:xfrm>
          <a:prstGeom prst="rect">
            <a:avLst/>
          </a:prstGeom>
        </p:spPr>
      </p:pic>
      <p:pic>
        <p:nvPicPr>
          <p:cNvPr id="6" name="Picture 5"/>
          <p:cNvPicPr>
            <a:picLocks noChangeAspect="1"/>
          </p:cNvPicPr>
          <p:nvPr/>
        </p:nvPicPr>
        <p:blipFill>
          <a:blip r:embed="rId7"/>
          <a:stretch>
            <a:fillRect/>
          </a:stretch>
        </p:blipFill>
        <p:spPr>
          <a:xfrm>
            <a:off x="2464859" y="2577946"/>
            <a:ext cx="3230018" cy="2971260"/>
          </a:xfrm>
          <a:prstGeom prst="rect">
            <a:avLst/>
          </a:prstGeom>
        </p:spPr>
      </p:pic>
      <p:pic>
        <p:nvPicPr>
          <p:cNvPr id="4" name="Content Placeholder 3"/>
          <p:cNvPicPr>
            <a:picLocks noGrp="1" noChangeAspect="1"/>
          </p:cNvPicPr>
          <p:nvPr>
            <p:ph idx="1"/>
          </p:nvPr>
        </p:nvPicPr>
        <p:blipFill>
          <a:blip r:embed="rId8"/>
          <a:stretch>
            <a:fillRect/>
          </a:stretch>
        </p:blipFill>
        <p:spPr>
          <a:xfrm>
            <a:off x="4339423" y="3983566"/>
            <a:ext cx="3223313" cy="2971260"/>
          </a:xfrm>
          <a:prstGeom prst="rect">
            <a:avLst/>
          </a:prstGeom>
        </p:spPr>
      </p:pic>
      <p:sp>
        <p:nvSpPr>
          <p:cNvPr id="5" name="Rectangle 4"/>
          <p:cNvSpPr/>
          <p:nvPr/>
        </p:nvSpPr>
        <p:spPr>
          <a:xfrm>
            <a:off x="8065827" y="4967785"/>
            <a:ext cx="3642997" cy="120032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dirty="0" smtClean="0"/>
              <a:t>MSDN Designing with Color</a:t>
            </a:r>
          </a:p>
          <a:p>
            <a:r>
              <a:rPr lang="en-US" dirty="0" smtClean="0"/>
              <a:t/>
            </a:r>
            <a:br>
              <a:rPr lang="en-US" dirty="0" smtClean="0"/>
            </a:br>
            <a:r>
              <a:rPr lang="en-US" dirty="0" smtClean="0">
                <a:hlinkClick r:id="rId9"/>
              </a:rPr>
              <a:t>http</a:t>
            </a:r>
            <a:r>
              <a:rPr lang="en-US" dirty="0">
                <a:hlinkClick r:id="rId9"/>
              </a:rPr>
              <a:t>://</a:t>
            </a:r>
            <a:r>
              <a:rPr lang="en-US" dirty="0" smtClean="0">
                <a:hlinkClick r:id="rId9"/>
              </a:rPr>
              <a:t>msdn.microsoft.com/en-us/library/aa511283.aspx</a:t>
            </a:r>
            <a:r>
              <a:rPr lang="en-US" dirty="0" smtClean="0"/>
              <a:t> </a:t>
            </a:r>
            <a:endParaRPr lang="en-US" dirty="0"/>
          </a:p>
        </p:txBody>
      </p:sp>
    </p:spTree>
    <p:extLst>
      <p:ext uri="{BB962C8B-B14F-4D97-AF65-F5344CB8AC3E}">
        <p14:creationId xmlns:p14="http://schemas.microsoft.com/office/powerpoint/2010/main" val="123344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Accessible Web Pages</a:t>
            </a:r>
            <a:endParaRPr lang="en-US" dirty="0"/>
          </a:p>
        </p:txBody>
      </p:sp>
      <p:sp>
        <p:nvSpPr>
          <p:cNvPr id="3" name="Content Placeholder 2"/>
          <p:cNvSpPr>
            <a:spLocks noGrp="1"/>
          </p:cNvSpPr>
          <p:nvPr>
            <p:ph idx="1"/>
          </p:nvPr>
        </p:nvSpPr>
        <p:spPr>
          <a:xfrm>
            <a:off x="838200" y="1836135"/>
            <a:ext cx="10515600" cy="4351338"/>
          </a:xfrm>
        </p:spPr>
        <p:txBody>
          <a:bodyPr/>
          <a:lstStyle/>
          <a:p>
            <a:r>
              <a:rPr lang="en-US" dirty="0"/>
              <a:t>Use a consistent and clear navigation </a:t>
            </a:r>
            <a:r>
              <a:rPr lang="en-US" dirty="0" smtClean="0"/>
              <a:t>scheme</a:t>
            </a:r>
          </a:p>
          <a:p>
            <a:r>
              <a:rPr lang="en-US" dirty="0"/>
              <a:t>Use a consistent and clear </a:t>
            </a:r>
            <a:r>
              <a:rPr lang="en-US" dirty="0" smtClean="0"/>
              <a:t>page layout and structure</a:t>
            </a:r>
            <a:endParaRPr lang="en-US" dirty="0"/>
          </a:p>
          <a:p>
            <a:r>
              <a:rPr lang="en-US" dirty="0"/>
              <a:t>Organize content into distinct sections with clear headings  </a:t>
            </a:r>
          </a:p>
          <a:p>
            <a:r>
              <a:rPr lang="en-US" dirty="0" smtClean="0"/>
              <a:t>JUST SAY NO to advertising </a:t>
            </a:r>
            <a:r>
              <a:rPr lang="en-US" dirty="0"/>
              <a:t>popups</a:t>
            </a:r>
            <a:r>
              <a:rPr lang="en-US" dirty="0" smtClean="0"/>
              <a:t>!</a:t>
            </a:r>
            <a:endParaRPr lang="en-US" dirty="0"/>
          </a:p>
          <a:p>
            <a:pPr lvl="1"/>
            <a:r>
              <a:rPr lang="en-US" dirty="0"/>
              <a:t>They make it </a:t>
            </a:r>
            <a:r>
              <a:rPr lang="en-US" b="1" dirty="0"/>
              <a:t>impossible</a:t>
            </a:r>
            <a:r>
              <a:rPr lang="en-US" dirty="0"/>
              <a:t> for screen readers to work correctly </a:t>
            </a:r>
          </a:p>
          <a:p>
            <a:pPr lvl="1"/>
            <a:r>
              <a:rPr lang="en-US" b="1" dirty="0" smtClean="0"/>
              <a:t>Many users </a:t>
            </a:r>
            <a:r>
              <a:rPr lang="en-US" b="1" dirty="0"/>
              <a:t>immediately leave your </a:t>
            </a:r>
            <a:r>
              <a:rPr lang="en-US" b="1" dirty="0" smtClean="0"/>
              <a:t>site. They cannot use it.</a:t>
            </a:r>
          </a:p>
          <a:p>
            <a:pPr lvl="1"/>
            <a:r>
              <a:rPr lang="en-US" dirty="0" smtClean="0"/>
              <a:t>They’re also annoying</a:t>
            </a:r>
            <a:endParaRPr lang="en-US" dirty="0"/>
          </a:p>
        </p:txBody>
      </p:sp>
    </p:spTree>
    <p:extLst>
      <p:ext uri="{BB962C8B-B14F-4D97-AF65-F5344CB8AC3E}">
        <p14:creationId xmlns:p14="http://schemas.microsoft.com/office/powerpoint/2010/main" val="1398353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Accessible Web Pages</a:t>
            </a:r>
            <a:endParaRPr lang="en-US" dirty="0"/>
          </a:p>
        </p:txBody>
      </p:sp>
      <p:sp>
        <p:nvSpPr>
          <p:cNvPr id="3" name="Content Placeholder 2"/>
          <p:cNvSpPr>
            <a:spLocks noGrp="1"/>
          </p:cNvSpPr>
          <p:nvPr>
            <p:ph idx="1"/>
          </p:nvPr>
        </p:nvSpPr>
        <p:spPr>
          <a:xfrm>
            <a:off x="1639613" y="2207171"/>
            <a:ext cx="3426373" cy="3128963"/>
          </a:xfrm>
        </p:spPr>
        <p:style>
          <a:lnRef idx="2">
            <a:schemeClr val="accent5">
              <a:shade val="50000"/>
            </a:schemeClr>
          </a:lnRef>
          <a:fillRef idx="1">
            <a:schemeClr val="accent5"/>
          </a:fillRef>
          <a:effectRef idx="0">
            <a:schemeClr val="accent5"/>
          </a:effectRef>
          <a:fontRef idx="minor">
            <a:schemeClr val="lt1"/>
          </a:fontRef>
        </p:style>
        <p:txBody>
          <a:bodyPr anchor="ctr"/>
          <a:lstStyle/>
          <a:p>
            <a:pPr marL="0" indent="0" algn="ctr">
              <a:buNone/>
            </a:pPr>
            <a:r>
              <a:rPr lang="en-US" dirty="0">
                <a:solidFill>
                  <a:schemeClr val="bg1"/>
                </a:solidFill>
              </a:rPr>
              <a:t>The Section 508 Checklist at </a:t>
            </a:r>
            <a:r>
              <a:rPr lang="en-US" dirty="0" err="1" smtClean="0">
                <a:solidFill>
                  <a:schemeClr val="bg1"/>
                </a:solidFill>
              </a:rPr>
              <a:t>WebAIM</a:t>
            </a:r>
            <a:endParaRPr lang="en-US" dirty="0" smtClean="0">
              <a:solidFill>
                <a:schemeClr val="bg1"/>
              </a:solidFill>
            </a:endParaRPr>
          </a:p>
          <a:p>
            <a:pPr marL="0" indent="0" algn="ctr">
              <a:buNone/>
            </a:pPr>
            <a:r>
              <a:rPr lang="en-US" sz="2000" dirty="0" smtClean="0">
                <a:solidFill>
                  <a:srgbClr val="FF0000"/>
                </a:solidFill>
                <a:hlinkClick r:id="rId3"/>
              </a:rPr>
              <a:t>http</a:t>
            </a:r>
            <a:r>
              <a:rPr lang="en-US" sz="2000" dirty="0">
                <a:solidFill>
                  <a:srgbClr val="FF0000"/>
                </a:solidFill>
                <a:hlinkClick r:id="rId3"/>
              </a:rPr>
              <a:t>://</a:t>
            </a:r>
            <a:r>
              <a:rPr lang="en-US" sz="2000" dirty="0" smtClean="0">
                <a:solidFill>
                  <a:srgbClr val="FF0000"/>
                </a:solidFill>
                <a:hlinkClick r:id="rId3"/>
              </a:rPr>
              <a:t>webaim.org/standards/508/checklist</a:t>
            </a:r>
            <a:endParaRPr lang="en-US" sz="2000" dirty="0">
              <a:solidFill>
                <a:srgbClr val="FF0000"/>
              </a:solidFill>
            </a:endParaRPr>
          </a:p>
        </p:txBody>
      </p:sp>
      <p:sp>
        <p:nvSpPr>
          <p:cNvPr id="4" name="Content Placeholder 2"/>
          <p:cNvSpPr txBox="1">
            <a:spLocks/>
          </p:cNvSpPr>
          <p:nvPr/>
        </p:nvSpPr>
        <p:spPr>
          <a:xfrm>
            <a:off x="6668814" y="2207171"/>
            <a:ext cx="3426373" cy="3128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solidFill>
                  <a:schemeClr val="bg1"/>
                </a:solidFill>
              </a:rPr>
              <a:t>WebAIM WAVE Tool</a:t>
            </a:r>
          </a:p>
          <a:p>
            <a:pPr marL="0" indent="0" algn="ctr">
              <a:buNone/>
            </a:pPr>
            <a:r>
              <a:rPr lang="en-US" sz="2000" dirty="0" smtClean="0">
                <a:hlinkClick r:id="rId4"/>
              </a:rPr>
              <a:t>http</a:t>
            </a:r>
            <a:r>
              <a:rPr lang="en-US" sz="2000" dirty="0">
                <a:hlinkClick r:id="rId4"/>
              </a:rPr>
              <a:t>://</a:t>
            </a:r>
            <a:r>
              <a:rPr lang="en-US" sz="2000" dirty="0" smtClean="0">
                <a:hlinkClick r:id="rId4"/>
              </a:rPr>
              <a:t>wave.webaim.org</a:t>
            </a:r>
            <a:r>
              <a:rPr lang="en-US" sz="2000" dirty="0"/>
              <a:t> </a:t>
            </a:r>
          </a:p>
        </p:txBody>
      </p:sp>
    </p:spTree>
    <p:extLst>
      <p:ext uri="{BB962C8B-B14F-4D97-AF65-F5344CB8AC3E}">
        <p14:creationId xmlns:p14="http://schemas.microsoft.com/office/powerpoint/2010/main" val="1330856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62294" y="0"/>
            <a:ext cx="9610503" cy="6877975"/>
          </a:xfrm>
          <a:prstGeom prst="rect">
            <a:avLst/>
          </a:prstGeom>
        </p:spPr>
      </p:pic>
    </p:spTree>
    <p:extLst>
      <p:ext uri="{BB962C8B-B14F-4D97-AF65-F5344CB8AC3E}">
        <p14:creationId xmlns:p14="http://schemas.microsoft.com/office/powerpoint/2010/main" val="19806479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345324" y="0"/>
            <a:ext cx="9660760" cy="6944125"/>
          </a:xfrm>
          <a:prstGeom prst="rect">
            <a:avLst/>
          </a:prstGeom>
        </p:spPr>
      </p:pic>
      <p:sp>
        <p:nvSpPr>
          <p:cNvPr id="7" name="Oval 6"/>
          <p:cNvSpPr/>
          <p:nvPr/>
        </p:nvSpPr>
        <p:spPr>
          <a:xfrm>
            <a:off x="2427889" y="1177004"/>
            <a:ext cx="1334814" cy="79878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382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3000" fill="hold" grpId="0" nodeType="clickEffect">
                                  <p:stCondLst>
                                    <p:cond delay="0"/>
                                  </p:stCondLst>
                                  <p:childTnLst>
                                    <p:animEffect transition="out" filter="fade">
                                      <p:cBhvr>
                                        <p:cTn id="6" dur="1000" tmFilter="0, 0; .2, .5; .8, .5; 1, 0"/>
                                        <p:tgtEl>
                                          <p:spTgt spid="7"/>
                                        </p:tgtEl>
                                      </p:cBhvr>
                                    </p:animEffect>
                                    <p:animScale>
                                      <p:cBhvr>
                                        <p:cTn id="7" dur="50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err="1" smtClean="0"/>
              <a:t>WebAIM</a:t>
            </a:r>
            <a:r>
              <a:rPr lang="en-US" dirty="0" smtClean="0"/>
              <a:t> Wave tool</a:t>
            </a:r>
            <a:endParaRPr lang="en-US" dirty="0"/>
          </a:p>
        </p:txBody>
      </p:sp>
    </p:spTree>
    <p:extLst>
      <p:ext uri="{BB962C8B-B14F-4D97-AF65-F5344CB8AC3E}">
        <p14:creationId xmlns:p14="http://schemas.microsoft.com/office/powerpoint/2010/main" val="1999351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Accessible Webpages</a:t>
            </a:r>
            <a:endParaRPr lang="en-US" dirty="0"/>
          </a:p>
        </p:txBody>
      </p:sp>
      <p:sp>
        <p:nvSpPr>
          <p:cNvPr id="3" name="Content Placeholder 2"/>
          <p:cNvSpPr>
            <a:spLocks noGrp="1"/>
          </p:cNvSpPr>
          <p:nvPr>
            <p:ph idx="1"/>
          </p:nvPr>
        </p:nvSpPr>
        <p:spPr>
          <a:xfrm>
            <a:off x="2394045" y="1852921"/>
            <a:ext cx="5685430" cy="4302220"/>
          </a:xfrm>
        </p:spPr>
        <p:style>
          <a:lnRef idx="0">
            <a:schemeClr val="accent5"/>
          </a:lnRef>
          <a:fillRef idx="3">
            <a:schemeClr val="accent5"/>
          </a:fillRef>
          <a:effectRef idx="3">
            <a:schemeClr val="accent5"/>
          </a:effectRef>
          <a:fontRef idx="minor">
            <a:schemeClr val="lt1"/>
          </a:fontRef>
        </p:style>
        <p:txBody>
          <a:bodyPr anchor="ctr">
            <a:normAutofit/>
          </a:bodyPr>
          <a:lstStyle/>
          <a:p>
            <a:pPr marL="0" indent="0" algn="ctr">
              <a:buNone/>
            </a:pPr>
            <a:r>
              <a:rPr lang="en-US" sz="4000" dirty="0" smtClean="0">
                <a:hlinkClick r:id="rId3"/>
              </a:rPr>
              <a:t>Microsoft Accessibility Engineering Center</a:t>
            </a:r>
            <a:endParaRPr lang="en-US" sz="4000" dirty="0" smtClean="0"/>
          </a:p>
        </p:txBody>
      </p:sp>
    </p:spTree>
    <p:extLst>
      <p:ext uri="{BB962C8B-B14F-4D97-AF65-F5344CB8AC3E}">
        <p14:creationId xmlns:p14="http://schemas.microsoft.com/office/powerpoint/2010/main" val="1006354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Accessible Web Pages</a:t>
            </a:r>
            <a:endParaRPr lang="en-US" dirty="0"/>
          </a:p>
        </p:txBody>
      </p:sp>
      <p:sp>
        <p:nvSpPr>
          <p:cNvPr id="3" name="Content Placeholder 2"/>
          <p:cNvSpPr>
            <a:spLocks noGrp="1"/>
          </p:cNvSpPr>
          <p:nvPr>
            <p:ph idx="1"/>
          </p:nvPr>
        </p:nvSpPr>
        <p:spPr/>
        <p:txBody>
          <a:bodyPr/>
          <a:lstStyle/>
          <a:p>
            <a:r>
              <a:rPr lang="en-US" dirty="0"/>
              <a:t>Design &amp; code with a "Mobile First" mission.</a:t>
            </a:r>
          </a:p>
          <a:p>
            <a:r>
              <a:rPr lang="en-US" dirty="0" smtClean="0"/>
              <a:t>HTML &amp; ARIA</a:t>
            </a:r>
            <a:endParaRPr lang="en-US" dirty="0"/>
          </a:p>
          <a:p>
            <a:r>
              <a:rPr lang="en-US" dirty="0" smtClean="0"/>
              <a:t>Use skip </a:t>
            </a:r>
            <a:r>
              <a:rPr lang="en-US" dirty="0"/>
              <a:t>links</a:t>
            </a:r>
          </a:p>
          <a:p>
            <a:r>
              <a:rPr lang="en-US" dirty="0" smtClean="0"/>
              <a:t>Must be keyboard and alternative input friendly </a:t>
            </a:r>
            <a:endParaRPr lang="en-US" dirty="0"/>
          </a:p>
          <a:p>
            <a:r>
              <a:rPr lang="en-US" dirty="0" smtClean="0"/>
              <a:t>Avoid </a:t>
            </a:r>
            <a:r>
              <a:rPr lang="en-US" dirty="0"/>
              <a:t>strobing, flickering, or flashing effects and </a:t>
            </a:r>
            <a:r>
              <a:rPr lang="en-US" dirty="0" smtClean="0"/>
              <a:t>images</a:t>
            </a:r>
          </a:p>
          <a:p>
            <a:r>
              <a:rPr lang="en-US" dirty="0" smtClean="0"/>
              <a:t>Avoid crazy JavaScript popups</a:t>
            </a:r>
          </a:p>
          <a:p>
            <a:pPr marL="0" indent="0">
              <a:buNone/>
            </a:pPr>
            <a:endParaRPr lang="en-US" dirty="0"/>
          </a:p>
          <a:p>
            <a:endParaRPr lang="en-US" dirty="0"/>
          </a:p>
        </p:txBody>
      </p:sp>
    </p:spTree>
    <p:extLst>
      <p:ext uri="{BB962C8B-B14F-4D97-AF65-F5344CB8AC3E}">
        <p14:creationId xmlns:p14="http://schemas.microsoft.com/office/powerpoint/2010/main" val="36849954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 Links</a:t>
            </a:r>
            <a:endParaRPr lang="en-US" dirty="0"/>
          </a:p>
        </p:txBody>
      </p:sp>
      <p:sp>
        <p:nvSpPr>
          <p:cNvPr id="3" name="Content Placeholder 2"/>
          <p:cNvSpPr>
            <a:spLocks noGrp="1"/>
          </p:cNvSpPr>
          <p:nvPr>
            <p:ph idx="1"/>
          </p:nvPr>
        </p:nvSpPr>
        <p:spPr/>
        <p:txBody>
          <a:bodyPr/>
          <a:lstStyle/>
          <a:p>
            <a:pPr marL="0" indent="0">
              <a:buNone/>
            </a:pPr>
            <a:r>
              <a:rPr lang="en-US" dirty="0" smtClean="0"/>
              <a:t>Visible at top of page</a:t>
            </a:r>
          </a:p>
          <a:p>
            <a:pPr marL="0" indent="0">
              <a:buNone/>
            </a:pPr>
            <a:r>
              <a:rPr lang="en-US" dirty="0" smtClean="0"/>
              <a:t>Not visible needs an offset</a:t>
            </a:r>
            <a:endParaRPr lang="en-US" dirty="0"/>
          </a:p>
        </p:txBody>
      </p:sp>
    </p:spTree>
    <p:extLst>
      <p:ext uri="{BB962C8B-B14F-4D97-AF65-F5344CB8AC3E}">
        <p14:creationId xmlns:p14="http://schemas.microsoft.com/office/powerpoint/2010/main" val="2760756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 Links</a:t>
            </a:r>
            <a:endParaRPr lang="en-US" dirty="0"/>
          </a:p>
        </p:txBody>
      </p:sp>
      <p:sp>
        <p:nvSpPr>
          <p:cNvPr id="3" name="Content Placeholder 2"/>
          <p:cNvSpPr>
            <a:spLocks noGrp="1"/>
          </p:cNvSpPr>
          <p:nvPr>
            <p:ph idx="1"/>
          </p:nvPr>
        </p:nvSpPr>
        <p:spPr/>
        <p:txBody>
          <a:bodyPr>
            <a:normAutofit/>
          </a:bodyPr>
          <a:lstStyle/>
          <a:p>
            <a:pPr marL="0" indent="0">
              <a:buNone/>
            </a:pPr>
            <a:r>
              <a:rPr lang="en-US" dirty="0"/>
              <a:t>.</a:t>
            </a:r>
            <a:r>
              <a:rPr lang="en-US" dirty="0" err="1"/>
              <a:t>offscreen</a:t>
            </a:r>
            <a:r>
              <a:rPr lang="en-US" dirty="0"/>
              <a:t> {</a:t>
            </a:r>
          </a:p>
          <a:p>
            <a:pPr marL="457200" lvl="1" indent="0">
              <a:buNone/>
            </a:pPr>
            <a:r>
              <a:rPr lang="en-US" sz="2800" dirty="0" err="1"/>
              <a:t>position:absolute</a:t>
            </a:r>
            <a:r>
              <a:rPr lang="en-US" sz="2800" dirty="0"/>
              <a:t>;</a:t>
            </a:r>
          </a:p>
          <a:p>
            <a:pPr marL="457200" lvl="1" indent="0">
              <a:buNone/>
            </a:pPr>
            <a:r>
              <a:rPr lang="en-US" sz="2800" dirty="0"/>
              <a:t>left:-10000px;</a:t>
            </a:r>
          </a:p>
          <a:p>
            <a:pPr marL="457200" lvl="1" indent="0">
              <a:buNone/>
            </a:pPr>
            <a:r>
              <a:rPr lang="en-US" sz="2800" dirty="0" err="1"/>
              <a:t>top:auto</a:t>
            </a:r>
            <a:r>
              <a:rPr lang="en-US" sz="2800" dirty="0"/>
              <a:t>;</a:t>
            </a:r>
          </a:p>
          <a:p>
            <a:pPr marL="457200" lvl="1" indent="0">
              <a:buNone/>
            </a:pPr>
            <a:r>
              <a:rPr lang="en-US" sz="2800" dirty="0"/>
              <a:t>width:1px;</a:t>
            </a:r>
          </a:p>
          <a:p>
            <a:pPr marL="457200" lvl="1" indent="0">
              <a:buNone/>
            </a:pPr>
            <a:r>
              <a:rPr lang="en-US" sz="2800" dirty="0"/>
              <a:t>height:1px;</a:t>
            </a:r>
          </a:p>
          <a:p>
            <a:pPr marL="457200" lvl="1" indent="0">
              <a:buNone/>
            </a:pPr>
            <a:r>
              <a:rPr lang="en-US" sz="2800" dirty="0" err="1"/>
              <a:t>overflow:hidden</a:t>
            </a:r>
            <a:r>
              <a:rPr lang="en-US" sz="2800" dirty="0"/>
              <a:t>;</a:t>
            </a:r>
          </a:p>
          <a:p>
            <a:pPr marL="0" indent="0">
              <a:buNone/>
            </a:pPr>
            <a:r>
              <a:rPr lang="en-US" dirty="0"/>
              <a:t>}</a:t>
            </a:r>
          </a:p>
        </p:txBody>
      </p:sp>
    </p:spTree>
    <p:extLst>
      <p:ext uri="{BB962C8B-B14F-4D97-AF65-F5344CB8AC3E}">
        <p14:creationId xmlns:p14="http://schemas.microsoft.com/office/powerpoint/2010/main" val="3056575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Your website </a:t>
            </a:r>
            <a:r>
              <a:rPr lang="en-US" dirty="0" smtClean="0"/>
              <a:t>can't reach 1.4 </a:t>
            </a:r>
            <a:r>
              <a:rPr lang="en-US" dirty="0"/>
              <a:t>billion users worldwide. </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47263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DMEO</a:t>
            </a:r>
            <a:endParaRPr lang="en-US" dirty="0"/>
          </a:p>
        </p:txBody>
      </p:sp>
      <p:sp>
        <p:nvSpPr>
          <p:cNvPr id="3" name="Content Placeholder 2"/>
          <p:cNvSpPr>
            <a:spLocks noGrp="1"/>
          </p:cNvSpPr>
          <p:nvPr>
            <p:ph idx="1"/>
          </p:nvPr>
        </p:nvSpPr>
        <p:spPr/>
        <p:txBody>
          <a:bodyPr/>
          <a:lstStyle/>
          <a:p>
            <a:r>
              <a:rPr lang="en-US" dirty="0" smtClean="0"/>
              <a:t>Skip links</a:t>
            </a:r>
          </a:p>
          <a:p>
            <a:pPr marL="0" indent="0">
              <a:buNone/>
            </a:pPr>
            <a:r>
              <a:rPr lang="en-US" dirty="0" smtClean="0"/>
              <a:t>	http</a:t>
            </a:r>
            <a:r>
              <a:rPr lang="en-US" dirty="0"/>
              <a:t>://webaim.org/techniques/skipnav/</a:t>
            </a:r>
          </a:p>
        </p:txBody>
      </p:sp>
    </p:spTree>
    <p:extLst>
      <p:ext uri="{BB962C8B-B14F-4D97-AF65-F5344CB8AC3E}">
        <p14:creationId xmlns:p14="http://schemas.microsoft.com/office/powerpoint/2010/main" val="671541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Accessible Web Pages</a:t>
            </a:r>
            <a:endParaRPr lang="en-US" dirty="0"/>
          </a:p>
        </p:txBody>
      </p:sp>
      <p:sp>
        <p:nvSpPr>
          <p:cNvPr id="3" name="Content Placeholder 2"/>
          <p:cNvSpPr>
            <a:spLocks noGrp="1"/>
          </p:cNvSpPr>
          <p:nvPr>
            <p:ph idx="1"/>
          </p:nvPr>
        </p:nvSpPr>
        <p:spPr/>
        <p:txBody>
          <a:bodyPr/>
          <a:lstStyle/>
          <a:p>
            <a:r>
              <a:rPr lang="en-US" dirty="0" smtClean="0"/>
              <a:t>Use semantic tags over aria if one exists</a:t>
            </a:r>
          </a:p>
        </p:txBody>
      </p:sp>
    </p:spTree>
    <p:extLst>
      <p:ext uri="{BB962C8B-B14F-4D97-AF65-F5344CB8AC3E}">
        <p14:creationId xmlns:p14="http://schemas.microsoft.com/office/powerpoint/2010/main" val="1999341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WAI-ARIA </a:t>
            </a:r>
            <a:endParaRPr lang="en-US" dirty="0"/>
          </a:p>
        </p:txBody>
      </p:sp>
      <p:sp>
        <p:nvSpPr>
          <p:cNvPr id="3" name="Content Placeholder 2"/>
          <p:cNvSpPr>
            <a:spLocks noGrp="1"/>
          </p:cNvSpPr>
          <p:nvPr>
            <p:ph idx="1"/>
          </p:nvPr>
        </p:nvSpPr>
        <p:spPr/>
        <p:txBody>
          <a:bodyPr/>
          <a:lstStyle/>
          <a:p>
            <a:r>
              <a:rPr lang="en-US" dirty="0" smtClean="0"/>
              <a:t>Web Accessibility Initiative Accessible Rich Internet Applications</a:t>
            </a:r>
          </a:p>
          <a:p>
            <a:r>
              <a:rPr lang="en-US" dirty="0"/>
              <a:t>W3C </a:t>
            </a:r>
            <a:r>
              <a:rPr lang="en-US" dirty="0" smtClean="0"/>
              <a:t>protocol</a:t>
            </a:r>
          </a:p>
          <a:p>
            <a:r>
              <a:rPr lang="en-US" dirty="0" smtClean="0"/>
              <a:t>Addresses missing semantics in dynamic apps</a:t>
            </a:r>
          </a:p>
        </p:txBody>
      </p:sp>
    </p:spTree>
    <p:extLst>
      <p:ext uri="{BB962C8B-B14F-4D97-AF65-F5344CB8AC3E}">
        <p14:creationId xmlns:p14="http://schemas.microsoft.com/office/powerpoint/2010/main" val="31270678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ARIA</a:t>
            </a:r>
            <a:endParaRPr lang="en-US" dirty="0"/>
          </a:p>
        </p:txBody>
      </p:sp>
      <p:sp>
        <p:nvSpPr>
          <p:cNvPr id="3" name="Content Placeholder 2"/>
          <p:cNvSpPr>
            <a:spLocks noGrp="1"/>
          </p:cNvSpPr>
          <p:nvPr>
            <p:ph idx="1"/>
          </p:nvPr>
        </p:nvSpPr>
        <p:spPr/>
        <p:txBody>
          <a:bodyPr/>
          <a:lstStyle/>
          <a:p>
            <a:r>
              <a:rPr lang="en-US" dirty="0" smtClean="0"/>
              <a:t>Roles</a:t>
            </a:r>
          </a:p>
          <a:p>
            <a:pPr marL="457200" lvl="1" indent="0">
              <a:buNone/>
            </a:pPr>
            <a:r>
              <a:rPr lang="en-US" dirty="0" smtClean="0"/>
              <a:t>What an element does (its function or purpose)</a:t>
            </a:r>
          </a:p>
          <a:p>
            <a:r>
              <a:rPr lang="en-US" dirty="0" smtClean="0"/>
              <a:t>States</a:t>
            </a:r>
          </a:p>
          <a:p>
            <a:pPr marL="457200" lvl="1" indent="0">
              <a:buNone/>
            </a:pPr>
            <a:r>
              <a:rPr lang="en-US" dirty="0" smtClean="0"/>
              <a:t>What condition an element is in (e.g., enabled/disabled, on/off)</a:t>
            </a:r>
          </a:p>
          <a:p>
            <a:r>
              <a:rPr lang="en-US" dirty="0" smtClean="0"/>
              <a:t>Properties</a:t>
            </a:r>
          </a:p>
          <a:p>
            <a:pPr marL="457200" lvl="1" indent="0">
              <a:buNone/>
            </a:pPr>
            <a:r>
              <a:rPr lang="en-US" dirty="0" smtClean="0"/>
              <a:t>Characteristics </a:t>
            </a:r>
            <a:r>
              <a:rPr lang="en-US" dirty="0"/>
              <a:t>of </a:t>
            </a:r>
            <a:r>
              <a:rPr lang="en-US" dirty="0" smtClean="0"/>
              <a:t>element (e.g., required)</a:t>
            </a:r>
          </a:p>
          <a:p>
            <a:pPr marL="228600" lvl="1">
              <a:spcBef>
                <a:spcPts val="1000"/>
              </a:spcBef>
            </a:pPr>
            <a:r>
              <a:rPr lang="en-US" sz="2800" dirty="0" smtClean="0"/>
              <a:t>All these enable assistive technologies to work better</a:t>
            </a:r>
          </a:p>
        </p:txBody>
      </p:sp>
    </p:spTree>
    <p:extLst>
      <p:ext uri="{BB962C8B-B14F-4D97-AF65-F5344CB8AC3E}">
        <p14:creationId xmlns:p14="http://schemas.microsoft.com/office/powerpoint/2010/main" val="17871018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ARIA Roles</a:t>
            </a:r>
            <a:endParaRPr lang="en-US" dirty="0"/>
          </a:p>
        </p:txBody>
      </p:sp>
      <p:sp>
        <p:nvSpPr>
          <p:cNvPr id="3" name="Content Placeholder 2"/>
          <p:cNvSpPr>
            <a:spLocks noGrp="1"/>
          </p:cNvSpPr>
          <p:nvPr>
            <p:ph idx="1"/>
          </p:nvPr>
        </p:nvSpPr>
        <p:spPr/>
        <p:txBody>
          <a:bodyPr>
            <a:normAutofit/>
          </a:bodyPr>
          <a:lstStyle/>
          <a:p>
            <a:r>
              <a:rPr lang="en-US" dirty="0" smtClean="0"/>
              <a:t>application</a:t>
            </a:r>
            <a:endParaRPr lang="en-US" dirty="0"/>
          </a:p>
          <a:p>
            <a:r>
              <a:rPr lang="en-US" dirty="0"/>
              <a:t>banner</a:t>
            </a:r>
          </a:p>
          <a:p>
            <a:r>
              <a:rPr lang="en-US" dirty="0"/>
              <a:t>complementary</a:t>
            </a:r>
          </a:p>
          <a:p>
            <a:r>
              <a:rPr lang="en-US" dirty="0" err="1"/>
              <a:t>contentinfo</a:t>
            </a:r>
            <a:endParaRPr lang="en-US" dirty="0"/>
          </a:p>
          <a:p>
            <a:r>
              <a:rPr lang="en-US" dirty="0"/>
              <a:t>form</a:t>
            </a:r>
          </a:p>
          <a:p>
            <a:r>
              <a:rPr lang="en-US" dirty="0"/>
              <a:t>main</a:t>
            </a:r>
          </a:p>
          <a:p>
            <a:r>
              <a:rPr lang="en-US" dirty="0" smtClean="0"/>
              <a:t>navigation (</a:t>
            </a:r>
            <a:r>
              <a:rPr lang="en-US" dirty="0" err="1" smtClean="0"/>
              <a:t>nav</a:t>
            </a:r>
            <a:r>
              <a:rPr lang="en-US" dirty="0" smtClean="0"/>
              <a:t>)</a:t>
            </a:r>
            <a:endParaRPr lang="en-US" dirty="0"/>
          </a:p>
          <a:p>
            <a:r>
              <a:rPr lang="en-US" dirty="0"/>
              <a:t>search</a:t>
            </a:r>
          </a:p>
        </p:txBody>
      </p:sp>
    </p:spTree>
    <p:extLst>
      <p:ext uri="{BB962C8B-B14F-4D97-AF65-F5344CB8AC3E}">
        <p14:creationId xmlns:p14="http://schemas.microsoft.com/office/powerpoint/2010/main" val="8175559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ARIA States &amp; Properties</a:t>
            </a:r>
            <a:endParaRPr lang="en-US" dirty="0"/>
          </a:p>
        </p:txBody>
      </p:sp>
      <p:sp>
        <p:nvSpPr>
          <p:cNvPr id="5" name="Content Placeholder 2"/>
          <p:cNvSpPr txBox="1">
            <a:spLocks/>
          </p:cNvSpPr>
          <p:nvPr/>
        </p:nvSpPr>
        <p:spPr>
          <a:xfrm>
            <a:off x="990600" y="1978025"/>
            <a:ext cx="425241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rgbClr val="FF0000"/>
                </a:solidFill>
              </a:rPr>
              <a:t>aria-checked</a:t>
            </a:r>
          </a:p>
          <a:p>
            <a:pPr marL="0" indent="0">
              <a:buNone/>
            </a:pPr>
            <a:r>
              <a:rPr lang="en-US" dirty="0" smtClean="0">
                <a:solidFill>
                  <a:srgbClr val="FF0000"/>
                </a:solidFill>
              </a:rPr>
              <a:t>aria-disabled</a:t>
            </a:r>
          </a:p>
          <a:p>
            <a:pPr marL="0" indent="0">
              <a:buNone/>
            </a:pPr>
            <a:r>
              <a:rPr lang="en-US" dirty="0" smtClean="0"/>
              <a:t>aria-atomic</a:t>
            </a:r>
          </a:p>
          <a:p>
            <a:pPr marL="0" indent="0">
              <a:buNone/>
            </a:pPr>
            <a:r>
              <a:rPr lang="en-US" dirty="0" smtClean="0"/>
              <a:t>aria-busy (state)</a:t>
            </a:r>
          </a:p>
          <a:p>
            <a:pPr marL="0" indent="0">
              <a:buNone/>
            </a:pPr>
            <a:r>
              <a:rPr lang="en-US" dirty="0" smtClean="0"/>
              <a:t>aria-controls</a:t>
            </a:r>
          </a:p>
          <a:p>
            <a:pPr marL="0" indent="0">
              <a:buNone/>
            </a:pPr>
            <a:r>
              <a:rPr lang="en-US" dirty="0" smtClean="0">
                <a:solidFill>
                  <a:srgbClr val="FF0000"/>
                </a:solidFill>
              </a:rPr>
              <a:t>aria-</a:t>
            </a:r>
            <a:r>
              <a:rPr lang="en-US" dirty="0" err="1" smtClean="0">
                <a:solidFill>
                  <a:srgbClr val="FF0000"/>
                </a:solidFill>
              </a:rPr>
              <a:t>describedby</a:t>
            </a:r>
            <a:endParaRPr lang="en-US" dirty="0" smtClean="0">
              <a:solidFill>
                <a:srgbClr val="FF0000"/>
              </a:solidFill>
            </a:endParaRPr>
          </a:p>
          <a:p>
            <a:pPr marL="0" indent="0">
              <a:buNone/>
            </a:pPr>
            <a:r>
              <a:rPr lang="en-US" dirty="0" smtClean="0"/>
              <a:t>aria-disabled (state)</a:t>
            </a:r>
          </a:p>
          <a:p>
            <a:pPr marL="0" indent="0">
              <a:buNone/>
            </a:pPr>
            <a:r>
              <a:rPr lang="en-US" dirty="0" smtClean="0"/>
              <a:t>aria-</a:t>
            </a:r>
            <a:r>
              <a:rPr lang="en-US" dirty="0" err="1" smtClean="0"/>
              <a:t>dropeffect</a:t>
            </a:r>
            <a:endParaRPr lang="en-US" dirty="0" smtClean="0"/>
          </a:p>
          <a:p>
            <a:pPr marL="0" indent="0">
              <a:buNone/>
            </a:pPr>
            <a:r>
              <a:rPr lang="en-US" dirty="0" smtClean="0"/>
              <a:t>aria-</a:t>
            </a:r>
            <a:r>
              <a:rPr lang="en-US" dirty="0" err="1" smtClean="0"/>
              <a:t>flowto</a:t>
            </a:r>
            <a:endParaRPr lang="en-US" dirty="0"/>
          </a:p>
        </p:txBody>
      </p:sp>
      <p:sp>
        <p:nvSpPr>
          <p:cNvPr id="6" name="Content Placeholder 2"/>
          <p:cNvSpPr txBox="1">
            <a:spLocks/>
          </p:cNvSpPr>
          <p:nvPr/>
        </p:nvSpPr>
        <p:spPr>
          <a:xfrm>
            <a:off x="5699078" y="1950730"/>
            <a:ext cx="4252415" cy="4930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aria-grabbed (state)</a:t>
            </a:r>
          </a:p>
          <a:p>
            <a:pPr marL="0" indent="0">
              <a:buFont typeface="Arial" panose="020B0604020202020204" pitchFamily="34" charset="0"/>
              <a:buNone/>
            </a:pPr>
            <a:r>
              <a:rPr lang="en-US" dirty="0" smtClean="0"/>
              <a:t>aria-</a:t>
            </a:r>
            <a:r>
              <a:rPr lang="en-US" dirty="0" err="1" smtClean="0"/>
              <a:t>haspopup</a:t>
            </a:r>
            <a:endParaRPr lang="en-US" dirty="0" smtClean="0"/>
          </a:p>
          <a:p>
            <a:pPr marL="0" indent="0">
              <a:buFont typeface="Arial" panose="020B0604020202020204" pitchFamily="34" charset="0"/>
              <a:buNone/>
            </a:pPr>
            <a:r>
              <a:rPr lang="en-US" dirty="0" smtClean="0"/>
              <a:t>aria-hidden (state)</a:t>
            </a:r>
          </a:p>
          <a:p>
            <a:pPr marL="0" indent="0">
              <a:buFont typeface="Arial" panose="020B0604020202020204" pitchFamily="34" charset="0"/>
              <a:buNone/>
            </a:pPr>
            <a:r>
              <a:rPr lang="en-US" dirty="0" smtClean="0"/>
              <a:t>aria-invalid (state)</a:t>
            </a:r>
          </a:p>
          <a:p>
            <a:pPr marL="0" indent="0">
              <a:buFont typeface="Arial" panose="020B0604020202020204" pitchFamily="34" charset="0"/>
              <a:buNone/>
            </a:pPr>
            <a:r>
              <a:rPr lang="en-US" dirty="0" smtClean="0">
                <a:solidFill>
                  <a:srgbClr val="FF0000"/>
                </a:solidFill>
              </a:rPr>
              <a:t>aria-label</a:t>
            </a:r>
          </a:p>
          <a:p>
            <a:pPr marL="0" indent="0">
              <a:buFont typeface="Arial" panose="020B0604020202020204" pitchFamily="34" charset="0"/>
              <a:buNone/>
            </a:pPr>
            <a:r>
              <a:rPr lang="en-US" dirty="0" smtClean="0">
                <a:solidFill>
                  <a:srgbClr val="FF0000"/>
                </a:solidFill>
              </a:rPr>
              <a:t>aria-</a:t>
            </a:r>
            <a:r>
              <a:rPr lang="en-US" dirty="0" err="1" smtClean="0">
                <a:solidFill>
                  <a:srgbClr val="FF0000"/>
                </a:solidFill>
              </a:rPr>
              <a:t>labelledby</a:t>
            </a:r>
            <a:endParaRPr lang="en-US" dirty="0" smtClean="0">
              <a:solidFill>
                <a:srgbClr val="FF0000"/>
              </a:solidFill>
            </a:endParaRPr>
          </a:p>
          <a:p>
            <a:pPr marL="0" indent="0">
              <a:buFont typeface="Arial" panose="020B0604020202020204" pitchFamily="34" charset="0"/>
              <a:buNone/>
            </a:pPr>
            <a:r>
              <a:rPr lang="en-US" dirty="0" smtClean="0"/>
              <a:t>aria-live</a:t>
            </a:r>
          </a:p>
          <a:p>
            <a:pPr marL="0" indent="0">
              <a:buFont typeface="Arial" panose="020B0604020202020204" pitchFamily="34" charset="0"/>
              <a:buNone/>
            </a:pPr>
            <a:r>
              <a:rPr lang="en-US" dirty="0" smtClean="0"/>
              <a:t>aria-owns</a:t>
            </a:r>
          </a:p>
          <a:p>
            <a:pPr marL="0" indent="0">
              <a:buFont typeface="Arial" panose="020B0604020202020204" pitchFamily="34" charset="0"/>
              <a:buNone/>
            </a:pPr>
            <a:r>
              <a:rPr lang="en-US" dirty="0" smtClean="0"/>
              <a:t>aria-relevant</a:t>
            </a:r>
            <a:endParaRPr lang="en-US" dirty="0"/>
          </a:p>
        </p:txBody>
      </p:sp>
    </p:spTree>
    <p:extLst>
      <p:ext uri="{BB962C8B-B14F-4D97-AF65-F5344CB8AC3E}">
        <p14:creationId xmlns:p14="http://schemas.microsoft.com/office/powerpoint/2010/main" val="22270026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ARIA</a:t>
            </a:r>
            <a:endParaRPr lang="en-US" dirty="0"/>
          </a:p>
        </p:txBody>
      </p:sp>
    </p:spTree>
    <p:extLst>
      <p:ext uri="{BB962C8B-B14F-4D97-AF65-F5344CB8AC3E}">
        <p14:creationId xmlns:p14="http://schemas.microsoft.com/office/powerpoint/2010/main" val="2168724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Accessible Forms</a:t>
            </a:r>
            <a:endParaRPr lang="en-US" dirty="0"/>
          </a:p>
        </p:txBody>
      </p:sp>
      <p:sp>
        <p:nvSpPr>
          <p:cNvPr id="3" name="Content Placeholder 2"/>
          <p:cNvSpPr>
            <a:spLocks noGrp="1"/>
          </p:cNvSpPr>
          <p:nvPr>
            <p:ph idx="1"/>
          </p:nvPr>
        </p:nvSpPr>
        <p:spPr/>
        <p:txBody>
          <a:bodyPr/>
          <a:lstStyle/>
          <a:p>
            <a:r>
              <a:rPr lang="en-US" dirty="0"/>
              <a:t>The form can be completed and submitted without interruption from validation alerts, errors, or warnings.</a:t>
            </a:r>
          </a:p>
          <a:p>
            <a:r>
              <a:rPr lang="en-US" dirty="0"/>
              <a:t>Functionality does not require that scripting be enabled or supported on the web browser.</a:t>
            </a:r>
          </a:p>
          <a:p>
            <a:r>
              <a:rPr lang="en-US" dirty="0"/>
              <a:t>More secure - the validation mechanisms cannot be easily bypassed or modified.</a:t>
            </a:r>
          </a:p>
          <a:p>
            <a:endParaRPr lang="en-US" dirty="0"/>
          </a:p>
        </p:txBody>
      </p:sp>
    </p:spTree>
    <p:extLst>
      <p:ext uri="{BB962C8B-B14F-4D97-AF65-F5344CB8AC3E}">
        <p14:creationId xmlns:p14="http://schemas.microsoft.com/office/powerpoint/2010/main" val="2223867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Accessible HTML Forms</a:t>
            </a:r>
            <a:endParaRPr lang="en-US" dirty="0"/>
          </a:p>
        </p:txBody>
      </p:sp>
      <p:sp>
        <p:nvSpPr>
          <p:cNvPr id="3" name="Content Placeholder 2"/>
          <p:cNvSpPr>
            <a:spLocks noGrp="1"/>
          </p:cNvSpPr>
          <p:nvPr>
            <p:ph idx="1"/>
          </p:nvPr>
        </p:nvSpPr>
        <p:spPr/>
        <p:txBody>
          <a:bodyPr/>
          <a:lstStyle/>
          <a:p>
            <a:r>
              <a:rPr lang="en-US" dirty="0"/>
              <a:t>Accessible Forms</a:t>
            </a:r>
          </a:p>
          <a:p>
            <a:pPr lvl="1"/>
            <a:r>
              <a:rPr lang="en-US" dirty="0"/>
              <a:t>Labels</a:t>
            </a:r>
          </a:p>
          <a:p>
            <a:pPr lvl="1"/>
            <a:r>
              <a:rPr lang="en-US" dirty="0"/>
              <a:t>Tab </a:t>
            </a:r>
            <a:r>
              <a:rPr lang="en-US" dirty="0" smtClean="0"/>
              <a:t>Order</a:t>
            </a:r>
          </a:p>
          <a:p>
            <a:pPr lvl="1"/>
            <a:r>
              <a:rPr lang="en-US" dirty="0" smtClean="0"/>
              <a:t>No Focus</a:t>
            </a:r>
            <a:endParaRPr lang="en-US" dirty="0"/>
          </a:p>
          <a:p>
            <a:pPr lvl="1"/>
            <a:r>
              <a:rPr lang="en-US" dirty="0" smtClean="0"/>
              <a:t>Required</a:t>
            </a:r>
          </a:p>
          <a:p>
            <a:pPr lvl="1"/>
            <a:r>
              <a:rPr lang="en-US" dirty="0" smtClean="0"/>
              <a:t>Buttons, Links</a:t>
            </a:r>
          </a:p>
          <a:p>
            <a:r>
              <a:rPr lang="en-US" dirty="0" smtClean="0"/>
              <a:t>ARIA</a:t>
            </a:r>
          </a:p>
          <a:p>
            <a:pPr marL="457200" lvl="1" indent="0">
              <a:buNone/>
            </a:pPr>
            <a:endParaRPr lang="en-US" dirty="0"/>
          </a:p>
          <a:p>
            <a:endParaRPr lang="en-US" dirty="0"/>
          </a:p>
        </p:txBody>
      </p:sp>
    </p:spTree>
    <p:extLst>
      <p:ext uri="{BB962C8B-B14F-4D97-AF65-F5344CB8AC3E}">
        <p14:creationId xmlns:p14="http://schemas.microsoft.com/office/powerpoint/2010/main" val="29871671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Accessible HTML Forms</a:t>
            </a:r>
            <a:endParaRPr lang="en-US" dirty="0"/>
          </a:p>
        </p:txBody>
      </p:sp>
      <p:sp>
        <p:nvSpPr>
          <p:cNvPr id="3" name="Content Placeholder 2"/>
          <p:cNvSpPr>
            <a:spLocks noGrp="1"/>
          </p:cNvSpPr>
          <p:nvPr>
            <p:ph idx="1"/>
          </p:nvPr>
        </p:nvSpPr>
        <p:spPr/>
        <p:txBody>
          <a:bodyPr/>
          <a:lstStyle/>
          <a:p>
            <a:pPr marL="0" indent="0">
              <a:buNone/>
            </a:pPr>
            <a:r>
              <a:rPr lang="en-US" dirty="0" smtClean="0"/>
              <a:t>&lt;</a:t>
            </a:r>
            <a:r>
              <a:rPr lang="en-US" dirty="0" err="1" smtClean="0"/>
              <a:t>fieldset</a:t>
            </a:r>
            <a:r>
              <a:rPr lang="en-US" dirty="0" smtClean="0"/>
              <a:t>&gt;</a:t>
            </a:r>
          </a:p>
          <a:p>
            <a:pPr marL="0" indent="0">
              <a:buNone/>
            </a:pPr>
            <a:r>
              <a:rPr lang="en-US" dirty="0"/>
              <a:t> </a:t>
            </a:r>
            <a:r>
              <a:rPr lang="en-US" dirty="0" smtClean="0"/>
              <a:t>    &lt;!-- fields --&gt;</a:t>
            </a:r>
          </a:p>
          <a:p>
            <a:pPr marL="457200" lvl="1" indent="0">
              <a:buNone/>
            </a:pPr>
            <a:r>
              <a:rPr lang="en-US" sz="2800" dirty="0" smtClean="0"/>
              <a:t>&lt;</a:t>
            </a:r>
            <a:r>
              <a:rPr lang="en-US" sz="2800" dirty="0"/>
              <a:t>legend&gt;</a:t>
            </a:r>
          </a:p>
          <a:p>
            <a:pPr marL="457200" lvl="1" indent="0">
              <a:buNone/>
            </a:pPr>
            <a:r>
              <a:rPr lang="en-US" sz="2800" dirty="0"/>
              <a:t>  &lt;!-- </a:t>
            </a:r>
            <a:r>
              <a:rPr lang="en-US" sz="2800" dirty="0" smtClean="0"/>
              <a:t>group </a:t>
            </a:r>
            <a:r>
              <a:rPr lang="en-US" sz="2800" dirty="0"/>
              <a:t>checkboxes, </a:t>
            </a:r>
            <a:r>
              <a:rPr lang="en-US" sz="2800" dirty="0" smtClean="0"/>
              <a:t>radios --&gt;</a:t>
            </a:r>
            <a:endParaRPr lang="en-US" sz="2800" dirty="0"/>
          </a:p>
          <a:p>
            <a:pPr marL="457200" lvl="1" indent="0">
              <a:buNone/>
            </a:pPr>
            <a:r>
              <a:rPr lang="en-US" sz="2800" dirty="0"/>
              <a:t>&lt;/legend</a:t>
            </a:r>
            <a:r>
              <a:rPr lang="en-US" sz="2800" dirty="0" smtClean="0"/>
              <a:t>&gt;</a:t>
            </a:r>
          </a:p>
          <a:p>
            <a:pPr marL="457200" lvl="1" indent="0">
              <a:buNone/>
            </a:pPr>
            <a:r>
              <a:rPr lang="en-US" sz="2800" dirty="0"/>
              <a:t>&lt;!-- fields </a:t>
            </a:r>
            <a:r>
              <a:rPr lang="en-US" sz="2800" dirty="0" smtClean="0"/>
              <a:t>--&gt;</a:t>
            </a:r>
          </a:p>
          <a:p>
            <a:pPr marL="0" indent="0">
              <a:buNone/>
            </a:pPr>
            <a:r>
              <a:rPr lang="en-US" dirty="0" smtClean="0"/>
              <a:t>&lt;/</a:t>
            </a:r>
            <a:r>
              <a:rPr lang="en-US" dirty="0" err="1" smtClean="0"/>
              <a:t>fieldset</a:t>
            </a:r>
            <a:r>
              <a:rPr lang="en-US" dirty="0"/>
              <a:t>&gt;</a:t>
            </a:r>
          </a:p>
        </p:txBody>
      </p:sp>
    </p:spTree>
    <p:extLst>
      <p:ext uri="{BB962C8B-B14F-4D97-AF65-F5344CB8AC3E}">
        <p14:creationId xmlns:p14="http://schemas.microsoft.com/office/powerpoint/2010/main" val="382829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Billion Users</a:t>
            </a:r>
            <a:endParaRPr lang="en-US" dirty="0"/>
          </a:p>
        </p:txBody>
      </p:sp>
      <p:sp>
        <p:nvSpPr>
          <p:cNvPr id="3" name="Content Placeholder 2"/>
          <p:cNvSpPr>
            <a:spLocks noGrp="1"/>
          </p:cNvSpPr>
          <p:nvPr>
            <p:ph idx="1"/>
          </p:nvPr>
        </p:nvSpPr>
        <p:spPr/>
        <p:txBody>
          <a:bodyPr/>
          <a:lstStyle/>
          <a:p>
            <a:r>
              <a:rPr lang="en-US" dirty="0"/>
              <a:t>About 20% of the world population have accessibility needs</a:t>
            </a:r>
          </a:p>
          <a:p>
            <a:r>
              <a:rPr lang="en-US" dirty="0"/>
              <a:t>Yet accessibility is almost always overlooked by developers/authors</a:t>
            </a:r>
          </a:p>
          <a:p>
            <a:r>
              <a:rPr lang="en-US" dirty="0"/>
              <a:t>62.8 million Americans and 1.4 billion people worldwide require assistive technology. </a:t>
            </a:r>
          </a:p>
          <a:p>
            <a:r>
              <a:rPr lang="en-US" dirty="0"/>
              <a:t>Many simply cannot use popular webpages at all as they are not accessible</a:t>
            </a:r>
          </a:p>
          <a:p>
            <a:r>
              <a:rPr lang="en-US" dirty="0"/>
              <a:t>You must design for accessibility to really reach ALL of your customers</a:t>
            </a:r>
          </a:p>
        </p:txBody>
      </p:sp>
    </p:spTree>
    <p:extLst>
      <p:ext uri="{BB962C8B-B14F-4D97-AF65-F5344CB8AC3E}">
        <p14:creationId xmlns:p14="http://schemas.microsoft.com/office/powerpoint/2010/main" val="541664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Accessible HTML Forms</a:t>
            </a:r>
          </a:p>
        </p:txBody>
      </p:sp>
      <p:sp>
        <p:nvSpPr>
          <p:cNvPr id="3" name="Content Placeholder 2"/>
          <p:cNvSpPr>
            <a:spLocks noGrp="1"/>
          </p:cNvSpPr>
          <p:nvPr>
            <p:ph idx="1"/>
          </p:nvPr>
        </p:nvSpPr>
        <p:spPr/>
        <p:txBody>
          <a:bodyPr>
            <a:normAutofit/>
          </a:bodyPr>
          <a:lstStyle/>
          <a:p>
            <a:pPr marL="0" indent="0">
              <a:buNone/>
            </a:pPr>
            <a:r>
              <a:rPr lang="en-US" dirty="0" smtClean="0"/>
              <a:t>&lt;label </a:t>
            </a:r>
            <a:r>
              <a:rPr lang="en-US" b="1" dirty="0"/>
              <a:t>for="</a:t>
            </a:r>
            <a:r>
              <a:rPr lang="en-US" b="1" dirty="0" err="1"/>
              <a:t>fullName</a:t>
            </a:r>
            <a:r>
              <a:rPr lang="en-US" b="1" dirty="0"/>
              <a:t>"</a:t>
            </a:r>
            <a:r>
              <a:rPr lang="en-US" dirty="0"/>
              <a:t>&gt;Full Name&lt;/label&gt;</a:t>
            </a:r>
          </a:p>
          <a:p>
            <a:pPr marL="0" indent="0">
              <a:buNone/>
            </a:pPr>
            <a:r>
              <a:rPr lang="en-US" dirty="0"/>
              <a:t>&lt;input </a:t>
            </a:r>
            <a:r>
              <a:rPr lang="en-US" b="1" dirty="0"/>
              <a:t>id="</a:t>
            </a:r>
            <a:r>
              <a:rPr lang="en-US" b="1" dirty="0" err="1"/>
              <a:t>fullName</a:t>
            </a:r>
            <a:r>
              <a:rPr lang="en-US" b="1" dirty="0"/>
              <a:t>"</a:t>
            </a:r>
            <a:r>
              <a:rPr lang="en-US" dirty="0"/>
              <a:t> type="text</a:t>
            </a:r>
            <a:r>
              <a:rPr lang="en-US" dirty="0" smtClean="0"/>
              <a:t>"  /&gt;</a:t>
            </a:r>
          </a:p>
          <a:p>
            <a:pPr marL="0" indent="0">
              <a:buNone/>
            </a:pPr>
            <a:r>
              <a:rPr lang="en-US" dirty="0"/>
              <a:t>&lt;span class="required"&gt;[Required]&lt;/span</a:t>
            </a:r>
            <a:r>
              <a:rPr lang="en-US" dirty="0" smtClean="0"/>
              <a:t>&gt;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576434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Accessible HTML Forms</a:t>
            </a:r>
          </a:p>
        </p:txBody>
      </p:sp>
      <p:sp>
        <p:nvSpPr>
          <p:cNvPr id="3" name="Content Placeholder 2"/>
          <p:cNvSpPr>
            <a:spLocks noGrp="1"/>
          </p:cNvSpPr>
          <p:nvPr>
            <p:ph idx="1"/>
          </p:nvPr>
        </p:nvSpPr>
        <p:spPr>
          <a:xfrm>
            <a:off x="838199" y="1825625"/>
            <a:ext cx="12127173" cy="4351338"/>
          </a:xfrm>
        </p:spPr>
        <p:txBody>
          <a:bodyPr/>
          <a:lstStyle/>
          <a:p>
            <a:pPr marL="0" indent="0">
              <a:buNone/>
            </a:pPr>
            <a:r>
              <a:rPr lang="en-US" dirty="0" smtClean="0"/>
              <a:t>&lt;label for="</a:t>
            </a:r>
            <a:r>
              <a:rPr lang="en-US" dirty="0" err="1" smtClean="0"/>
              <a:t>fullName</a:t>
            </a:r>
            <a:r>
              <a:rPr lang="en-US" dirty="0" smtClean="0"/>
              <a:t>"&gt;Full Name&lt;/label&gt;</a:t>
            </a:r>
          </a:p>
          <a:p>
            <a:pPr marL="0" indent="0">
              <a:buNone/>
            </a:pPr>
            <a:r>
              <a:rPr lang="en-US" dirty="0" smtClean="0"/>
              <a:t>&lt;</a:t>
            </a:r>
            <a:r>
              <a:rPr lang="en-US" dirty="0"/>
              <a:t>input id="</a:t>
            </a:r>
            <a:r>
              <a:rPr lang="en-US" dirty="0" err="1"/>
              <a:t>fullName</a:t>
            </a:r>
            <a:r>
              <a:rPr lang="en-US" dirty="0"/>
              <a:t>" </a:t>
            </a:r>
            <a:r>
              <a:rPr lang="en-US" b="1" dirty="0"/>
              <a:t>aria-required="</a:t>
            </a:r>
            <a:r>
              <a:rPr lang="en-US" b="1" dirty="0" smtClean="0"/>
              <a:t>true"</a:t>
            </a:r>
            <a:r>
              <a:rPr lang="en-US" dirty="0" smtClean="0"/>
              <a:t> type</a:t>
            </a:r>
            <a:r>
              <a:rPr lang="en-US" dirty="0"/>
              <a:t>="text"  /&gt;</a:t>
            </a:r>
          </a:p>
          <a:p>
            <a:pPr marL="0" indent="0">
              <a:buNone/>
            </a:pPr>
            <a:r>
              <a:rPr lang="en-US" dirty="0"/>
              <a:t>&lt;span class="required"&gt;[Required]&lt;/span&gt;</a:t>
            </a:r>
          </a:p>
          <a:p>
            <a:endParaRPr lang="en-US" dirty="0"/>
          </a:p>
        </p:txBody>
      </p:sp>
    </p:spTree>
    <p:extLst>
      <p:ext uri="{BB962C8B-B14F-4D97-AF65-F5344CB8AC3E}">
        <p14:creationId xmlns:p14="http://schemas.microsoft.com/office/powerpoint/2010/main" val="34069407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Accessible Forms</a:t>
            </a:r>
            <a:endParaRPr lang="en-US" dirty="0"/>
          </a:p>
        </p:txBody>
      </p:sp>
    </p:spTree>
    <p:extLst>
      <p:ext uri="{BB962C8B-B14F-4D97-AF65-F5344CB8AC3E}">
        <p14:creationId xmlns:p14="http://schemas.microsoft.com/office/powerpoint/2010/main" val="2101973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WebAIM</a:t>
            </a:r>
            <a:r>
              <a:rPr lang="en-US" dirty="0" smtClean="0"/>
              <a:t> Developer Tools</a:t>
            </a:r>
            <a:endParaRPr lang="en-US" dirty="0"/>
          </a:p>
        </p:txBody>
      </p:sp>
      <p:sp>
        <p:nvSpPr>
          <p:cNvPr id="3" name="Content Placeholder 2"/>
          <p:cNvSpPr>
            <a:spLocks noGrp="1"/>
          </p:cNvSpPr>
          <p:nvPr>
            <p:ph idx="1"/>
          </p:nvPr>
        </p:nvSpPr>
        <p:spPr/>
        <p:txBody>
          <a:bodyPr/>
          <a:lstStyle/>
          <a:p>
            <a:r>
              <a:rPr lang="en-US" dirty="0"/>
              <a:t>WebAIM WAVE scanner </a:t>
            </a:r>
          </a:p>
          <a:p>
            <a:pPr marL="0" indent="0">
              <a:buNone/>
            </a:pPr>
            <a:r>
              <a:rPr lang="en-US" dirty="0"/>
              <a:t>	[http://wave.webaim.org] </a:t>
            </a:r>
          </a:p>
          <a:p>
            <a:r>
              <a:rPr lang="en-US" dirty="0"/>
              <a:t>Web Content Accessibility Guidelines 	[http://webaim.org/standards/wcag/checklist]</a:t>
            </a:r>
          </a:p>
          <a:p>
            <a:r>
              <a:rPr lang="en-US" dirty="0"/>
              <a:t>Section 508 Checklist </a:t>
            </a:r>
          </a:p>
          <a:p>
            <a:pPr marL="0" indent="0">
              <a:buNone/>
            </a:pPr>
            <a:r>
              <a:rPr lang="en-US" dirty="0"/>
              <a:t>	[http://webaim.org/standards/508/checklist]</a:t>
            </a:r>
          </a:p>
          <a:p>
            <a:r>
              <a:rPr lang="en-US" dirty="0"/>
              <a:t>Color Contrast Tool</a:t>
            </a:r>
          </a:p>
          <a:p>
            <a:pPr marL="0" indent="0">
              <a:buNone/>
            </a:pPr>
            <a:r>
              <a:rPr lang="en-US" dirty="0"/>
              <a:t>	[http://webaim.org/resources/contrastchecker]</a:t>
            </a:r>
          </a:p>
          <a:p>
            <a:endParaRPr lang="en-US" dirty="0"/>
          </a:p>
        </p:txBody>
      </p:sp>
    </p:spTree>
    <p:extLst>
      <p:ext uri="{BB962C8B-B14F-4D97-AF65-F5344CB8AC3E}">
        <p14:creationId xmlns:p14="http://schemas.microsoft.com/office/powerpoint/2010/main" val="18128058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t>http://</a:t>
            </a:r>
            <a:r>
              <a:rPr lang="en-US" dirty="0" smtClean="0"/>
              <a:t>apodder.org/blog/NVDA-quick-start.html</a:t>
            </a:r>
          </a:p>
          <a:p>
            <a:r>
              <a:rPr lang="en-US" dirty="0"/>
              <a:t>http://usabilitygeek.com/10-free-screen-reader-blind-visually-impaired-users/ </a:t>
            </a:r>
          </a:p>
          <a:p>
            <a:endParaRPr lang="en-US" dirty="0"/>
          </a:p>
        </p:txBody>
      </p:sp>
    </p:spTree>
    <p:extLst>
      <p:ext uri="{BB962C8B-B14F-4D97-AF65-F5344CB8AC3E}">
        <p14:creationId xmlns:p14="http://schemas.microsoft.com/office/powerpoint/2010/main" val="1505948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Among adult computer users in the United States:</a:t>
            </a:r>
          </a:p>
          <a:p>
            <a:pPr lvl="1"/>
            <a:r>
              <a:rPr lang="en-US" dirty="0"/>
              <a:t>1 in 4 has a vision difficulty</a:t>
            </a:r>
          </a:p>
          <a:p>
            <a:pPr lvl="1"/>
            <a:r>
              <a:rPr lang="en-US" dirty="0"/>
              <a:t>1 in 4 has a dexterity difficulty </a:t>
            </a:r>
          </a:p>
          <a:p>
            <a:pPr lvl="1"/>
            <a:r>
              <a:rPr lang="en-US" dirty="0"/>
              <a:t>1 in 5 has a hearing </a:t>
            </a:r>
            <a:r>
              <a:rPr lang="en-US" dirty="0" smtClean="0"/>
              <a:t>difficulty</a:t>
            </a:r>
          </a:p>
          <a:p>
            <a:r>
              <a:rPr lang="en-US" dirty="0" smtClean="0"/>
              <a:t>35</a:t>
            </a:r>
            <a:r>
              <a:rPr lang="en-US" dirty="0"/>
              <a:t>% of US entrepreneurs are </a:t>
            </a:r>
            <a:r>
              <a:rPr lang="en-US" dirty="0" smtClean="0"/>
              <a:t>dyslexic (20% in the UK)</a:t>
            </a:r>
            <a:endParaRPr lang="en-US" dirty="0"/>
          </a:p>
          <a:p>
            <a:endParaRPr lang="en-US" dirty="0"/>
          </a:p>
        </p:txBody>
      </p:sp>
      <p:sp>
        <p:nvSpPr>
          <p:cNvPr id="4" name="Title 3"/>
          <p:cNvSpPr>
            <a:spLocks noGrp="1"/>
          </p:cNvSpPr>
          <p:nvPr>
            <p:ph type="title"/>
          </p:nvPr>
        </p:nvSpPr>
        <p:spPr/>
        <p:txBody>
          <a:bodyPr/>
          <a:lstStyle/>
          <a:p>
            <a:r>
              <a:rPr lang="en-US" dirty="0" smtClean="0"/>
              <a:t>In the USA...</a:t>
            </a:r>
            <a:endParaRPr lang="en-US" dirty="0"/>
          </a:p>
        </p:txBody>
      </p:sp>
    </p:spTree>
    <p:extLst>
      <p:ext uri="{BB962C8B-B14F-4D97-AF65-F5344CB8AC3E}">
        <p14:creationId xmlns:p14="http://schemas.microsoft.com/office/powerpoint/2010/main" val="162206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010" y="1255781"/>
            <a:ext cx="10515600" cy="4351338"/>
          </a:xfrm>
        </p:spPr>
        <p:txBody>
          <a:bodyPr>
            <a:normAutofit/>
          </a:bodyPr>
          <a:lstStyle/>
          <a:p>
            <a:pPr marL="0" indent="0">
              <a:buNone/>
            </a:pPr>
            <a:r>
              <a:rPr lang="en-US" sz="3600" dirty="0"/>
              <a:t>Research by </a:t>
            </a:r>
            <a:r>
              <a:rPr lang="en-US" sz="3600" dirty="0" smtClean="0"/>
              <a:t>Forrester </a:t>
            </a:r>
          </a:p>
          <a:p>
            <a:pPr marL="0" indent="0">
              <a:buNone/>
            </a:pPr>
            <a:endParaRPr lang="en-US" sz="3600" dirty="0"/>
          </a:p>
          <a:p>
            <a:pPr marL="0" indent="0">
              <a:buNone/>
            </a:pPr>
            <a:r>
              <a:rPr lang="en-US" sz="3600" dirty="0" smtClean="0"/>
              <a:t>"Among </a:t>
            </a:r>
            <a:r>
              <a:rPr lang="en-US" sz="3600" dirty="0"/>
              <a:t>US computer users in 2003 ranging from 18 to 64, 57% (74.2 million) are likely to directly or indirectly benefit from the use of accessible technology due to difficulties and impairments that may impact computer use</a:t>
            </a:r>
            <a:r>
              <a:rPr lang="en-US" sz="3600" dirty="0" smtClean="0"/>
              <a:t>."</a:t>
            </a:r>
            <a:endParaRPr lang="en-US" sz="3600" dirty="0"/>
          </a:p>
        </p:txBody>
      </p:sp>
    </p:spTree>
    <p:extLst>
      <p:ext uri="{BB962C8B-B14F-4D97-AF65-F5344CB8AC3E}">
        <p14:creationId xmlns:p14="http://schemas.microsoft.com/office/powerpoint/2010/main" val="792821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Accessibility? </a:t>
            </a:r>
            <a:endParaRPr lang="en-US" dirty="0"/>
          </a:p>
        </p:txBody>
      </p:sp>
      <p:sp>
        <p:nvSpPr>
          <p:cNvPr id="3" name="Content Placeholder 2"/>
          <p:cNvSpPr>
            <a:spLocks noGrp="1"/>
          </p:cNvSpPr>
          <p:nvPr>
            <p:ph idx="1"/>
          </p:nvPr>
        </p:nvSpPr>
        <p:spPr/>
        <p:txBody>
          <a:bodyPr/>
          <a:lstStyle/>
          <a:p>
            <a:r>
              <a:rPr lang="en-US" dirty="0" smtClean="0"/>
              <a:t>Human ability, traits, and perceptions run across a spectrum.</a:t>
            </a:r>
          </a:p>
          <a:p>
            <a:r>
              <a:rPr lang="en-US" dirty="0" smtClean="0"/>
              <a:t>That effects how people interact with technology</a:t>
            </a:r>
          </a:p>
          <a:p>
            <a:endParaRPr lang="en-US" dirty="0"/>
          </a:p>
          <a:p>
            <a:r>
              <a:rPr lang="en-US" dirty="0" smtClean="0"/>
              <a:t>Visual</a:t>
            </a:r>
            <a:endParaRPr lang="en-US" dirty="0"/>
          </a:p>
          <a:p>
            <a:r>
              <a:rPr lang="en-US" dirty="0"/>
              <a:t>Auditory </a:t>
            </a:r>
          </a:p>
          <a:p>
            <a:r>
              <a:rPr lang="en-US" dirty="0"/>
              <a:t>Motor/Dexterity</a:t>
            </a:r>
          </a:p>
          <a:p>
            <a:r>
              <a:rPr lang="en-US" dirty="0"/>
              <a:t>Cognitive </a:t>
            </a:r>
          </a:p>
        </p:txBody>
      </p:sp>
    </p:spTree>
    <p:extLst>
      <p:ext uri="{BB962C8B-B14F-4D97-AF65-F5344CB8AC3E}">
        <p14:creationId xmlns:p14="http://schemas.microsoft.com/office/powerpoint/2010/main" val="424552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a:t>
            </a:r>
            <a:endParaRPr lang="en-US" dirty="0"/>
          </a:p>
        </p:txBody>
      </p:sp>
      <p:sp>
        <p:nvSpPr>
          <p:cNvPr id="4" name="Content Placeholder 2"/>
          <p:cNvSpPr>
            <a:spLocks noGrp="1"/>
          </p:cNvSpPr>
          <p:nvPr>
            <p:ph idx="1"/>
          </p:nvPr>
        </p:nvSpPr>
        <p:spPr>
          <a:xfrm>
            <a:off x="1639613" y="2207171"/>
            <a:ext cx="3426373" cy="3128963"/>
          </a:xfrm>
        </p:spPr>
        <p:style>
          <a:lnRef idx="2">
            <a:schemeClr val="accent5">
              <a:shade val="50000"/>
            </a:schemeClr>
          </a:lnRef>
          <a:fillRef idx="1">
            <a:schemeClr val="accent5"/>
          </a:fillRef>
          <a:effectRef idx="0">
            <a:schemeClr val="accent5"/>
          </a:effectRef>
          <a:fontRef idx="minor">
            <a:schemeClr val="lt1"/>
          </a:fontRef>
        </p:style>
        <p:txBody>
          <a:bodyPr anchor="ctr"/>
          <a:lstStyle/>
          <a:p>
            <a:pPr marL="0" indent="0" algn="ctr">
              <a:buNone/>
            </a:pPr>
            <a:r>
              <a:rPr lang="en-US" dirty="0" smtClean="0">
                <a:solidFill>
                  <a:schemeClr val="bg1"/>
                </a:solidFill>
              </a:rPr>
              <a:t>Make Better Websites and Apps</a:t>
            </a:r>
            <a:endParaRPr lang="en-US" sz="2000" dirty="0">
              <a:solidFill>
                <a:srgbClr val="FF0000"/>
              </a:solidFill>
            </a:endParaRPr>
          </a:p>
        </p:txBody>
      </p:sp>
      <p:sp>
        <p:nvSpPr>
          <p:cNvPr id="5" name="Content Placeholder 2"/>
          <p:cNvSpPr txBox="1">
            <a:spLocks/>
          </p:cNvSpPr>
          <p:nvPr/>
        </p:nvSpPr>
        <p:spPr>
          <a:xfrm>
            <a:off x="6668814" y="2207171"/>
            <a:ext cx="3426373" cy="3128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solidFill>
                  <a:schemeClr val="bg1"/>
                </a:solidFill>
              </a:rPr>
              <a:t>Make Better Assistive Technology</a:t>
            </a:r>
            <a:endParaRPr lang="en-US" sz="2000" dirty="0"/>
          </a:p>
        </p:txBody>
      </p:sp>
    </p:spTree>
    <p:extLst>
      <p:ext uri="{BB962C8B-B14F-4D97-AF65-F5344CB8AC3E}">
        <p14:creationId xmlns:p14="http://schemas.microsoft.com/office/powerpoint/2010/main" val="2691491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Content Placeholder 3"/>
          <p:cNvPicPr>
            <a:picLocks noChangeAspect="1"/>
          </p:cNvPicPr>
          <p:nvPr/>
        </p:nvPicPr>
        <p:blipFill>
          <a:blip r:embed="rId3"/>
          <a:stretch>
            <a:fillRect/>
          </a:stretch>
        </p:blipFill>
        <p:spPr>
          <a:xfrm>
            <a:off x="1543510" y="0"/>
            <a:ext cx="8716614" cy="6360459"/>
          </a:xfrm>
          <a:prstGeom prst="rect">
            <a:avLst/>
          </a:prstGeom>
        </p:spPr>
      </p:pic>
      <p:sp>
        <p:nvSpPr>
          <p:cNvPr id="6" name="Rectangle 5"/>
          <p:cNvSpPr/>
          <p:nvPr/>
        </p:nvSpPr>
        <p:spPr>
          <a:xfrm>
            <a:off x="1920726" y="6488668"/>
            <a:ext cx="7962181" cy="369332"/>
          </a:xfrm>
          <a:prstGeom prst="rect">
            <a:avLst/>
          </a:prstGeom>
        </p:spPr>
        <p:txBody>
          <a:bodyPr wrap="square">
            <a:spAutoFit/>
          </a:bodyPr>
          <a:lstStyle/>
          <a:p>
            <a:r>
              <a:rPr lang="en-US" dirty="0"/>
              <a:t>source: http://webaim.org/projects/screenreadersurvey5/#demographics</a:t>
            </a:r>
          </a:p>
        </p:txBody>
      </p:sp>
      <p:sp>
        <p:nvSpPr>
          <p:cNvPr id="5" name="Rectangle 4"/>
          <p:cNvSpPr/>
          <p:nvPr/>
        </p:nvSpPr>
        <p:spPr>
          <a:xfrm>
            <a:off x="3069021" y="4078014"/>
            <a:ext cx="5780689" cy="48347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3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1418</Words>
  <Application>Microsoft Office PowerPoint</Application>
  <PresentationFormat>Widescreen</PresentationFormat>
  <Paragraphs>335</Paragraphs>
  <Slides>44</Slides>
  <Notes>24</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Segoe UI</vt:lpstr>
      <vt:lpstr>Wingdings</vt:lpstr>
      <vt:lpstr>Office Theme</vt:lpstr>
      <vt:lpstr>Do the Right Thing AND make a profit (with accessible design and development)</vt:lpstr>
      <vt:lpstr>Agenda</vt:lpstr>
      <vt:lpstr>Your website can't reach 1.4 billion users worldwide. </vt:lpstr>
      <vt:lpstr>1.4 Billion Users</vt:lpstr>
      <vt:lpstr>In the USA...</vt:lpstr>
      <vt:lpstr>PowerPoint Presentation</vt:lpstr>
      <vt:lpstr>Why Accessibility? </vt:lpstr>
      <vt:lpstr>What can we do?</vt:lpstr>
      <vt:lpstr>PowerPoint Presentation</vt:lpstr>
      <vt:lpstr>Visual Differences</vt:lpstr>
      <vt:lpstr>Color Blindness</vt:lpstr>
      <vt:lpstr>Auditory Differences</vt:lpstr>
      <vt:lpstr>Motor/Dexterity Differences</vt:lpstr>
      <vt:lpstr>Cognitive Differences</vt:lpstr>
      <vt:lpstr>Assistive Technology</vt:lpstr>
      <vt:lpstr>Assistive Technology</vt:lpstr>
      <vt:lpstr>Screen Narrators</vt:lpstr>
      <vt:lpstr>Creating Accessible Content</vt:lpstr>
      <vt:lpstr>PowerPoint Presentation</vt:lpstr>
      <vt:lpstr>PowerPoint Presentation</vt:lpstr>
      <vt:lpstr>Designing Accessible Web Pages</vt:lpstr>
      <vt:lpstr>Coding Accessible Web Pages</vt:lpstr>
      <vt:lpstr>PowerPoint Presentation</vt:lpstr>
      <vt:lpstr>PowerPoint Presentation</vt:lpstr>
      <vt:lpstr>DEMO</vt:lpstr>
      <vt:lpstr>Coding Accessible Webpages</vt:lpstr>
      <vt:lpstr>Coding Accessible Web Pages</vt:lpstr>
      <vt:lpstr>Skip Links</vt:lpstr>
      <vt:lpstr>Skip Links</vt:lpstr>
      <vt:lpstr>DMEO</vt:lpstr>
      <vt:lpstr>Coding Accessible Web Pages</vt:lpstr>
      <vt:lpstr>WAI-ARIA </vt:lpstr>
      <vt:lpstr>ARIA</vt:lpstr>
      <vt:lpstr>ARIA Roles</vt:lpstr>
      <vt:lpstr>ARIA States &amp; Properties</vt:lpstr>
      <vt:lpstr>DEMO</vt:lpstr>
      <vt:lpstr>Create Accessible Forms</vt:lpstr>
      <vt:lpstr>Coding Accessible HTML Forms</vt:lpstr>
      <vt:lpstr>Coding Accessible HTML Forms</vt:lpstr>
      <vt:lpstr>Coding Accessible HTML Forms</vt:lpstr>
      <vt:lpstr>Coding Accessible HTML Forms</vt:lpstr>
      <vt:lpstr>DEMO</vt:lpstr>
      <vt:lpstr>WebAIM Developer Tools</vt:lpstr>
      <vt:lpstr>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the Right Thing AND make a profit (with accessible design and development)</dc:title>
  <dc:creator>Rachel Appel</dc:creator>
  <cp:lastModifiedBy>Rachel Appel</cp:lastModifiedBy>
  <cp:revision>1</cp:revision>
  <dcterms:created xsi:type="dcterms:W3CDTF">2017-04-10T11:54:59Z</dcterms:created>
  <dcterms:modified xsi:type="dcterms:W3CDTF">2017-04-10T11:55:37Z</dcterms:modified>
</cp:coreProperties>
</file>