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02" r:id="rId2"/>
    <p:sldId id="257" r:id="rId3"/>
    <p:sldId id="303" r:id="rId4"/>
    <p:sldId id="258" r:id="rId5"/>
    <p:sldId id="279" r:id="rId6"/>
    <p:sldId id="263" r:id="rId7"/>
    <p:sldId id="266" r:id="rId8"/>
    <p:sldId id="264" r:id="rId9"/>
    <p:sldId id="304" r:id="rId10"/>
    <p:sldId id="259" r:id="rId11"/>
    <p:sldId id="268" r:id="rId12"/>
    <p:sldId id="305" r:id="rId13"/>
    <p:sldId id="306" r:id="rId14"/>
    <p:sldId id="267" r:id="rId15"/>
    <p:sldId id="260" r:id="rId16"/>
    <p:sldId id="295" r:id="rId17"/>
    <p:sldId id="270" r:id="rId18"/>
    <p:sldId id="283" r:id="rId19"/>
    <p:sldId id="307" r:id="rId20"/>
    <p:sldId id="278" r:id="rId21"/>
    <p:sldId id="272" r:id="rId22"/>
    <p:sldId id="287" r:id="rId23"/>
    <p:sldId id="308" r:id="rId24"/>
    <p:sldId id="309" r:id="rId25"/>
    <p:sldId id="280" r:id="rId26"/>
    <p:sldId id="261" r:id="rId27"/>
    <p:sldId id="281" r:id="rId28"/>
    <p:sldId id="299" r:id="rId29"/>
    <p:sldId id="310" r:id="rId30"/>
    <p:sldId id="311" r:id="rId31"/>
    <p:sldId id="300" r:id="rId32"/>
    <p:sldId id="296" r:id="rId33"/>
    <p:sldId id="274" r:id="rId34"/>
    <p:sldId id="286" r:id="rId35"/>
    <p:sldId id="312" r:id="rId36"/>
    <p:sldId id="289" r:id="rId37"/>
    <p:sldId id="297" r:id="rId38"/>
    <p:sldId id="291" r:id="rId39"/>
    <p:sldId id="292" r:id="rId40"/>
    <p:sldId id="293" r:id="rId41"/>
    <p:sldId id="313" r:id="rId42"/>
    <p:sldId id="262" r:id="rId43"/>
    <p:sldId id="277" r:id="rId44"/>
    <p:sldId id="31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66635" autoAdjust="0"/>
  </p:normalViewPr>
  <p:slideViewPr>
    <p:cSldViewPr snapToGrid="0">
      <p:cViewPr varScale="1">
        <p:scale>
          <a:sx n="74" d="100"/>
          <a:sy n="74" d="100"/>
        </p:scale>
        <p:origin x="12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20A3C-7221-4E95-8819-DDB20C018501}" type="datetimeFigureOut">
              <a:rPr lang="en-US" smtClean="0"/>
              <a:t>4/5/2017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B7AB5-554E-45A1-A2BE-A4872B83312E}" type="slidenum">
              <a:rPr lang="en-US" smtClean="0"/>
              <a:t>‹#›</a:t>
            </a:fld>
            <a:endParaRPr lang="en-US"/>
          </a:p>
        </p:txBody>
      </p:sp>
    </p:spTree>
    <p:extLst>
      <p:ext uri="{BB962C8B-B14F-4D97-AF65-F5344CB8AC3E}">
        <p14:creationId xmlns:p14="http://schemas.microsoft.com/office/powerpoint/2010/main" val="1368392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fiddler2.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en.wikipedia.org/wiki/Web_IDL" TargetMode="External"/><Relationship Id="rId13" Type="http://schemas.openxmlformats.org/officeDocument/2006/relationships/hyperlink" Target="http://en.wikipedia.org/wiki/Handshaking" TargetMode="External"/><Relationship Id="rId3" Type="http://schemas.openxmlformats.org/officeDocument/2006/relationships/hyperlink" Target="http://en.wikipedia.org/wiki/Full-duplex" TargetMode="External"/><Relationship Id="rId7" Type="http://schemas.openxmlformats.org/officeDocument/2006/relationships/hyperlink" Target="http://en.wikipedia.org/wiki/Application_programming_interface" TargetMode="External"/><Relationship Id="rId12" Type="http://schemas.openxmlformats.org/officeDocument/2006/relationships/hyperlink" Target="http://en.wikipedia.org/wiki/HTTP"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tools.ietf.org/html/rfc6455" TargetMode="External"/><Relationship Id="rId11" Type="http://schemas.openxmlformats.org/officeDocument/2006/relationships/hyperlink" Target="http://en.wikipedia.org/wiki/Web_server" TargetMode="External"/><Relationship Id="rId5" Type="http://schemas.openxmlformats.org/officeDocument/2006/relationships/hyperlink" Target="http://en.wikipedia.org/wiki/Internet_Engineering_Task_Force" TargetMode="External"/><Relationship Id="rId15" Type="http://schemas.openxmlformats.org/officeDocument/2006/relationships/hyperlink" Target="http://en.wikipedia.org/wiki/WebSocket#cite_note-1" TargetMode="External"/><Relationship Id="rId10" Type="http://schemas.openxmlformats.org/officeDocument/2006/relationships/hyperlink" Target="http://en.wikipedia.org/wiki/Web_browser" TargetMode="External"/><Relationship Id="rId4" Type="http://schemas.openxmlformats.org/officeDocument/2006/relationships/hyperlink" Target="http://en.wikipedia.org/wiki/Transmission_Control_Protocol" TargetMode="External"/><Relationship Id="rId9" Type="http://schemas.openxmlformats.org/officeDocument/2006/relationships/hyperlink" Target="http://en.wikipedia.org/wiki/World_Wide_Web_Consortium" TargetMode="External"/><Relationship Id="rId14" Type="http://schemas.openxmlformats.org/officeDocument/2006/relationships/hyperlink" Target="http://en.wikipedia.org/wiki/HTTP/1.1_Upgrade_header"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caniuse.com/CORS"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www.asp.net/signalr/overview/signalr-20/hubs-api/hubs-api-guide-javascript-client#crossdomain"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asp.net/signalr/overview/signalr-20/hubs-api/handling-connection-lifetime-event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4/5/2017 11:13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049468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connection.hub.logging</a:t>
            </a:r>
            <a:r>
              <a:rPr lang="en-US" sz="1200" b="0" i="0" kern="1200" dirty="0" smtClean="0">
                <a:solidFill>
                  <a:schemeClr val="tx1"/>
                </a:solidFill>
                <a:effectLst/>
                <a:latin typeface="+mn-lt"/>
                <a:ea typeface="+mn-ea"/>
                <a:cs typeface="+mn-cs"/>
              </a:rPr>
              <a:t> = true; // to verify the transport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websockets</a:t>
            </a:r>
            <a:r>
              <a:rPr lang="en-US" sz="1200" b="0" i="0" kern="1200" baseline="0" dirty="0" smtClean="0">
                <a:solidFill>
                  <a:schemeClr val="tx1"/>
                </a:solidFill>
                <a:effectLst/>
                <a:latin typeface="+mn-lt"/>
                <a:ea typeface="+mn-ea"/>
                <a:cs typeface="+mn-cs"/>
              </a:rPr>
              <a:t> or a fallback like comet or forever frame</a:t>
            </a:r>
          </a:p>
          <a:p>
            <a:pPr fontAlgn="base"/>
            <a:r>
              <a:rPr lang="en-US" sz="1200" kern="1200" dirty="0" err="1" smtClean="0">
                <a:solidFill>
                  <a:schemeClr val="tx1"/>
                </a:solidFill>
                <a:effectLst/>
                <a:latin typeface="+mn-lt"/>
                <a:ea typeface="+mn-ea"/>
                <a:cs typeface="+mn-cs"/>
              </a:rPr>
              <a:t>connection.start</a:t>
            </a:r>
            <a:r>
              <a:rPr lang="en-US" sz="1200" kern="1200" dirty="0" smtClean="0">
                <a:solidFill>
                  <a:schemeClr val="tx1"/>
                </a:solidFill>
                <a:effectLst/>
                <a:latin typeface="+mn-lt"/>
                <a:ea typeface="+mn-ea"/>
                <a:cs typeface="+mn-cs"/>
              </a:rPr>
              <a:t>({ transport: '</a:t>
            </a:r>
            <a:r>
              <a:rPr lang="en-US" sz="1200" kern="1200" dirty="0" err="1" smtClean="0">
                <a:solidFill>
                  <a:schemeClr val="tx1"/>
                </a:solidFill>
                <a:effectLst/>
                <a:latin typeface="+mn-lt"/>
                <a:ea typeface="+mn-ea"/>
                <a:cs typeface="+mn-cs"/>
              </a:rPr>
              <a:t>longPolling</a:t>
            </a:r>
            <a:r>
              <a:rPr lang="en-US" sz="120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You can specify a fallback order if you want a client to try specific transports in order. The following code snippet demonstrates trying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and failing that, going directly to Long Polling.</a:t>
            </a:r>
          </a:p>
          <a:p>
            <a:pPr fontAlgn="base"/>
            <a:r>
              <a:rPr lang="en-US" sz="1200" b="0" i="0" kern="1200" dirty="0" err="1" smtClean="0">
                <a:solidFill>
                  <a:schemeClr val="tx1"/>
                </a:solidFill>
                <a:effectLst/>
                <a:latin typeface="+mn-lt"/>
                <a:ea typeface="+mn-ea"/>
                <a:cs typeface="+mn-cs"/>
              </a:rPr>
              <a:t>connection.start</a:t>
            </a:r>
            <a:r>
              <a:rPr lang="en-US" sz="1200" b="0" i="0" kern="1200" dirty="0" smtClean="0">
                <a:solidFill>
                  <a:schemeClr val="tx1"/>
                </a:solidFill>
                <a:effectLst/>
                <a:latin typeface="+mn-lt"/>
                <a:ea typeface="+mn-ea"/>
                <a:cs typeface="+mn-cs"/>
              </a:rPr>
              <a:t>({ transport: ['</a:t>
            </a:r>
            <a:r>
              <a:rPr lang="en-US" sz="1200" b="0" i="0" kern="1200" dirty="0" err="1" smtClean="0">
                <a:solidFill>
                  <a:schemeClr val="tx1"/>
                </a:solidFill>
                <a:effectLst/>
                <a:latin typeface="+mn-lt"/>
                <a:ea typeface="+mn-ea"/>
                <a:cs typeface="+mn-cs"/>
              </a:rPr>
              <a:t>webSockets</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longPolling</a:t>
            </a:r>
            <a:r>
              <a:rPr lang="en-US" sz="1200" b="0" i="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14</a:t>
            </a:fld>
            <a:endParaRPr lang="en-US"/>
          </a:p>
        </p:txBody>
      </p:sp>
    </p:spTree>
    <p:extLst>
      <p:ext uri="{BB962C8B-B14F-4D97-AF65-F5344CB8AC3E}">
        <p14:creationId xmlns:p14="http://schemas.microsoft.com/office/powerpoint/2010/main" val="3888607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Hub is a more high-level pipeline built upon the Connection API that allows your client and server to call methods on each other directly</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When server-side code calls a method on the client, a packet is sent across the active transport that contains the name and parameters of the method to be called (when an object is sent as a method parameter, it is serialized using JSON). The client then matches the method name to methods defined in client-side code. If there is a match, the client method will be executed using the </a:t>
            </a:r>
            <a:r>
              <a:rPr lang="en-US" sz="1200" b="0" i="0" kern="1200" dirty="0" err="1" smtClean="0">
                <a:solidFill>
                  <a:schemeClr val="tx1"/>
                </a:solidFill>
                <a:effectLst/>
                <a:latin typeface="+mn-lt"/>
                <a:ea typeface="+mn-ea"/>
                <a:cs typeface="+mn-cs"/>
              </a:rPr>
              <a:t>deserialized</a:t>
            </a:r>
            <a:r>
              <a:rPr lang="en-US" sz="1200" b="0" i="0" kern="1200" dirty="0" smtClean="0">
                <a:solidFill>
                  <a:schemeClr val="tx1"/>
                </a:solidFill>
                <a:effectLst/>
                <a:latin typeface="+mn-lt"/>
                <a:ea typeface="+mn-ea"/>
                <a:cs typeface="+mn-cs"/>
              </a:rPr>
              <a:t> parameter data.</a:t>
            </a:r>
          </a:p>
          <a:p>
            <a:pPr fontAlgn="base"/>
            <a:r>
              <a:rPr lang="en-US" sz="1200" b="0" i="0" kern="1200" dirty="0" smtClean="0">
                <a:solidFill>
                  <a:schemeClr val="tx1"/>
                </a:solidFill>
                <a:effectLst/>
                <a:latin typeface="+mn-lt"/>
                <a:ea typeface="+mn-ea"/>
                <a:cs typeface="+mn-cs"/>
              </a:rPr>
              <a:t>The method call can be monitored using tools like </a:t>
            </a:r>
            <a:r>
              <a:rPr lang="en-US" sz="1200" b="0" i="0" u="none" strike="noStrike" kern="1200" dirty="0" smtClean="0">
                <a:solidFill>
                  <a:schemeClr val="tx1"/>
                </a:solidFill>
                <a:effectLst/>
                <a:latin typeface="+mn-lt"/>
                <a:ea typeface="+mn-ea"/>
                <a:cs typeface="+mn-cs"/>
                <a:hlinkClick r:id="rId3"/>
              </a:rPr>
              <a:t>Fiddler.</a:t>
            </a:r>
            <a:r>
              <a:rPr lang="en-US" sz="1200" b="0" i="0" kern="1200" dirty="0" smtClean="0">
                <a:solidFill>
                  <a:schemeClr val="tx1"/>
                </a:solidFill>
                <a:effectLst/>
                <a:latin typeface="+mn-lt"/>
                <a:ea typeface="+mn-ea"/>
                <a:cs typeface="+mn-cs"/>
              </a:rPr>
              <a:t> The following image shows a method call sent from a SignalR server to a web browser client in the Logs pane of Fiddler.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15</a:t>
            </a:fld>
            <a:endParaRPr lang="en-US"/>
          </a:p>
        </p:txBody>
      </p:sp>
    </p:spTree>
    <p:extLst>
      <p:ext uri="{BB962C8B-B14F-4D97-AF65-F5344CB8AC3E}">
        <p14:creationId xmlns:p14="http://schemas.microsoft.com/office/powerpoint/2010/main" val="1597995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http://www.asp.net/signalr/overview/signalr-20/hubs-api/hubs-api-guide-javascript-client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In JavaScript the reference to the server class and its members is in camel case. The code sample references the C# </a:t>
            </a:r>
            <a:r>
              <a:rPr lang="en-US" sz="1200" b="1" i="0" kern="1200" dirty="0" err="1" smtClean="0">
                <a:solidFill>
                  <a:schemeClr val="tx1"/>
                </a:solidFill>
                <a:effectLst/>
                <a:latin typeface="+mn-lt"/>
                <a:ea typeface="+mn-ea"/>
                <a:cs typeface="+mn-cs"/>
              </a:rPr>
              <a:t>ChatHub</a:t>
            </a:r>
            <a:r>
              <a:rPr lang="en-US" sz="1200" b="0" i="0" kern="1200" dirty="0" smtClean="0">
                <a:solidFill>
                  <a:schemeClr val="tx1"/>
                </a:solidFill>
                <a:effectLst/>
                <a:latin typeface="+mn-lt"/>
                <a:ea typeface="+mn-ea"/>
                <a:cs typeface="+mn-cs"/>
              </a:rPr>
              <a:t> class in JavaScript as </a:t>
            </a:r>
            <a:r>
              <a:rPr lang="en-US" sz="1200" b="1" i="0" kern="1200" dirty="0" err="1" smtClean="0">
                <a:solidFill>
                  <a:schemeClr val="tx1"/>
                </a:solidFill>
                <a:effectLst/>
                <a:latin typeface="+mn-lt"/>
                <a:ea typeface="+mn-ea"/>
                <a:cs typeface="+mn-cs"/>
              </a:rPr>
              <a:t>chatHub</a:t>
            </a:r>
            <a:endParaRPr lang="en-US" sz="1200" b="1"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17</a:t>
            </a:fld>
            <a:endParaRPr lang="en-US"/>
          </a:p>
        </p:txBody>
      </p:sp>
    </p:spTree>
    <p:extLst>
      <p:ext uri="{BB962C8B-B14F-4D97-AF65-F5344CB8AC3E}">
        <p14:creationId xmlns:p14="http://schemas.microsoft.com/office/powerpoint/2010/main" val="3913104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4/5/2017 1:49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907160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From </a:t>
            </a:r>
            <a:r>
              <a:rPr lang="en-US" sz="1200" b="1" i="0" kern="1200" dirty="0" err="1" smtClean="0">
                <a:solidFill>
                  <a:schemeClr val="tx1"/>
                </a:solidFill>
                <a:effectLst/>
                <a:latin typeface="+mn-lt"/>
                <a:ea typeface="+mn-ea"/>
                <a:cs typeface="+mn-cs"/>
              </a:rPr>
              <a:t>WikiPedia</a:t>
            </a:r>
            <a:r>
              <a:rPr lang="en-US" sz="1200" b="1" i="0" kern="1200" dirty="0" smtClean="0">
                <a:solidFill>
                  <a:schemeClr val="tx1"/>
                </a:solidFill>
                <a:effectLst/>
                <a:latin typeface="+mn-lt"/>
                <a:ea typeface="+mn-ea"/>
                <a:cs typeface="+mn-cs"/>
              </a:rPr>
              <a:t>:</a:t>
            </a:r>
            <a:r>
              <a:rPr lang="en-US" sz="1200" b="1" i="0" kern="1200" baseline="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is a protocol providing </a:t>
            </a:r>
            <a:r>
              <a:rPr lang="en-US" sz="1200" b="0" i="0" u="none" strike="noStrike" kern="1200" dirty="0" smtClean="0">
                <a:solidFill>
                  <a:schemeClr val="tx1"/>
                </a:solidFill>
                <a:effectLst/>
                <a:latin typeface="+mn-lt"/>
                <a:ea typeface="+mn-ea"/>
                <a:cs typeface="+mn-cs"/>
                <a:hlinkClick r:id="rId3" tooltip="Full-duplex"/>
              </a:rPr>
              <a:t>full-duplex</a:t>
            </a:r>
            <a:r>
              <a:rPr lang="en-US" sz="1200" b="0" i="0" kern="1200" dirty="0" smtClean="0">
                <a:solidFill>
                  <a:schemeClr val="tx1"/>
                </a:solidFill>
                <a:effectLst/>
                <a:latin typeface="+mn-lt"/>
                <a:ea typeface="+mn-ea"/>
                <a:cs typeface="+mn-cs"/>
              </a:rPr>
              <a:t> communications channels over a single </a:t>
            </a:r>
            <a:r>
              <a:rPr lang="en-US" sz="1200" b="0" i="0" u="none" strike="noStrike" kern="1200" dirty="0" smtClean="0">
                <a:solidFill>
                  <a:schemeClr val="tx1"/>
                </a:solidFill>
                <a:effectLst/>
                <a:latin typeface="+mn-lt"/>
                <a:ea typeface="+mn-ea"/>
                <a:cs typeface="+mn-cs"/>
                <a:hlinkClick r:id="rId4" tooltip="Transmission Control Protocol"/>
              </a:rPr>
              <a:t>TCP</a:t>
            </a:r>
            <a:r>
              <a:rPr lang="en-US" sz="1200" b="0" i="0" kern="1200" dirty="0" smtClean="0">
                <a:solidFill>
                  <a:schemeClr val="tx1"/>
                </a:solidFill>
                <a:effectLst/>
                <a:latin typeface="+mn-lt"/>
                <a:ea typeface="+mn-ea"/>
                <a:cs typeface="+mn-cs"/>
              </a:rPr>
              <a:t> connection. The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protocol was standardized by the </a:t>
            </a:r>
            <a:r>
              <a:rPr lang="en-US" sz="1200" b="0" i="0" u="none" strike="noStrike" kern="1200" dirty="0" smtClean="0">
                <a:solidFill>
                  <a:schemeClr val="tx1"/>
                </a:solidFill>
                <a:effectLst/>
                <a:latin typeface="+mn-lt"/>
                <a:ea typeface="+mn-ea"/>
                <a:cs typeface="+mn-cs"/>
                <a:hlinkClick r:id="rId5" tooltip="Internet Engineering Task Force"/>
              </a:rPr>
              <a:t>IETF</a:t>
            </a:r>
            <a:r>
              <a:rPr lang="en-US" sz="1200" b="0" i="0" kern="1200" dirty="0" smtClean="0">
                <a:solidFill>
                  <a:schemeClr val="tx1"/>
                </a:solidFill>
                <a:effectLst/>
                <a:latin typeface="+mn-lt"/>
                <a:ea typeface="+mn-ea"/>
                <a:cs typeface="+mn-cs"/>
              </a:rPr>
              <a:t> as </a:t>
            </a:r>
            <a:r>
              <a:rPr lang="en-US" sz="1200" b="0" i="0" u="none" strike="noStrike" kern="1200" dirty="0" smtClean="0">
                <a:solidFill>
                  <a:schemeClr val="tx1"/>
                </a:solidFill>
                <a:effectLst/>
                <a:latin typeface="+mn-lt"/>
                <a:ea typeface="+mn-ea"/>
                <a:cs typeface="+mn-cs"/>
                <a:hlinkClick r:id="rId6"/>
              </a:rPr>
              <a:t>RFC 6455</a:t>
            </a:r>
            <a:r>
              <a:rPr lang="en-US" sz="1200" b="0" i="0" kern="1200" dirty="0" smtClean="0">
                <a:solidFill>
                  <a:schemeClr val="tx1"/>
                </a:solidFill>
                <a:effectLst/>
                <a:latin typeface="+mn-lt"/>
                <a:ea typeface="+mn-ea"/>
                <a:cs typeface="+mn-cs"/>
              </a:rPr>
              <a:t>in 2011, and the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 tooltip="Application programming interface"/>
              </a:rPr>
              <a:t>API</a:t>
            </a:r>
            <a:r>
              <a:rPr lang="en-US" sz="1200" b="0" i="0" kern="1200" dirty="0" smtClean="0">
                <a:solidFill>
                  <a:schemeClr val="tx1"/>
                </a:solidFill>
                <a:effectLst/>
                <a:latin typeface="+mn-lt"/>
                <a:ea typeface="+mn-ea"/>
                <a:cs typeface="+mn-cs"/>
              </a:rPr>
              <a:t> in </a:t>
            </a:r>
            <a:r>
              <a:rPr lang="en-US" sz="1200" b="0" i="0" u="none" strike="noStrike" kern="1200" dirty="0" smtClean="0">
                <a:solidFill>
                  <a:schemeClr val="tx1"/>
                </a:solidFill>
                <a:effectLst/>
                <a:latin typeface="+mn-lt"/>
                <a:ea typeface="+mn-ea"/>
                <a:cs typeface="+mn-cs"/>
                <a:hlinkClick r:id="rId8" tooltip="Web IDL"/>
              </a:rPr>
              <a:t>Web IDL</a:t>
            </a:r>
            <a:r>
              <a:rPr lang="en-US" sz="1200" b="0" i="0" kern="1200" dirty="0" smtClean="0">
                <a:solidFill>
                  <a:schemeClr val="tx1"/>
                </a:solidFill>
                <a:effectLst/>
                <a:latin typeface="+mn-lt"/>
                <a:ea typeface="+mn-ea"/>
                <a:cs typeface="+mn-cs"/>
              </a:rPr>
              <a:t> is being standardized by the </a:t>
            </a:r>
            <a:r>
              <a:rPr lang="en-US" sz="1200" b="0" i="0" u="none" strike="noStrike" kern="1200" dirty="0" smtClean="0">
                <a:solidFill>
                  <a:schemeClr val="tx1"/>
                </a:solidFill>
                <a:effectLst/>
                <a:latin typeface="+mn-lt"/>
                <a:ea typeface="+mn-ea"/>
                <a:cs typeface="+mn-cs"/>
                <a:hlinkClick r:id="rId9" tooltip="World Wide Web Consortium"/>
              </a:rPr>
              <a:t>W3C</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is designed to be implemented in </a:t>
            </a:r>
            <a:r>
              <a:rPr lang="en-US" sz="1200" b="0" i="0" u="none" strike="noStrike" kern="1200" dirty="0" smtClean="0">
                <a:solidFill>
                  <a:schemeClr val="tx1"/>
                </a:solidFill>
                <a:effectLst/>
                <a:latin typeface="+mn-lt"/>
                <a:ea typeface="+mn-ea"/>
                <a:cs typeface="+mn-cs"/>
                <a:hlinkClick r:id="rId10" tooltip="Web browser"/>
              </a:rPr>
              <a:t>web browsers</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11" tooltip="Web server"/>
              </a:rPr>
              <a:t>web servers</a:t>
            </a:r>
            <a:r>
              <a:rPr lang="en-US" sz="1200" b="0" i="0" kern="1200" dirty="0" smtClean="0">
                <a:solidFill>
                  <a:schemeClr val="tx1"/>
                </a:solidFill>
                <a:effectLst/>
                <a:latin typeface="+mn-lt"/>
                <a:ea typeface="+mn-ea"/>
                <a:cs typeface="+mn-cs"/>
              </a:rPr>
              <a:t>, but it can be used by any client or server application. The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Protocol is an independent TCP-based protocol. Its only relationship to </a:t>
            </a:r>
            <a:r>
              <a:rPr lang="en-US" sz="1200" b="0" i="0" u="none" strike="noStrike" kern="1200" dirty="0" smtClean="0">
                <a:solidFill>
                  <a:schemeClr val="tx1"/>
                </a:solidFill>
                <a:effectLst/>
                <a:latin typeface="+mn-lt"/>
                <a:ea typeface="+mn-ea"/>
                <a:cs typeface="+mn-cs"/>
                <a:hlinkClick r:id="rId12" tooltip="HTTP"/>
              </a:rPr>
              <a:t>HTTP</a:t>
            </a:r>
            <a:r>
              <a:rPr lang="en-US" sz="1200" b="0" i="0" kern="1200" dirty="0" smtClean="0">
                <a:solidFill>
                  <a:schemeClr val="tx1"/>
                </a:solidFill>
                <a:effectLst/>
                <a:latin typeface="+mn-lt"/>
                <a:ea typeface="+mn-ea"/>
                <a:cs typeface="+mn-cs"/>
              </a:rPr>
              <a:t> is that its </a:t>
            </a:r>
            <a:r>
              <a:rPr lang="en-US" sz="1200" b="0" i="0" u="none" strike="noStrike" kern="1200" dirty="0" smtClean="0">
                <a:solidFill>
                  <a:schemeClr val="tx1"/>
                </a:solidFill>
                <a:effectLst/>
                <a:latin typeface="+mn-lt"/>
                <a:ea typeface="+mn-ea"/>
                <a:cs typeface="+mn-cs"/>
                <a:hlinkClick r:id="rId13" tooltip="Handshaking"/>
              </a:rPr>
              <a:t>handshake</a:t>
            </a:r>
            <a:r>
              <a:rPr lang="en-US" sz="1200" b="0" i="0" kern="1200" dirty="0" smtClean="0">
                <a:solidFill>
                  <a:schemeClr val="tx1"/>
                </a:solidFill>
                <a:effectLst/>
                <a:latin typeface="+mn-lt"/>
                <a:ea typeface="+mn-ea"/>
                <a:cs typeface="+mn-cs"/>
              </a:rPr>
              <a:t> is interpreted by HTTP servers as an </a:t>
            </a:r>
            <a:r>
              <a:rPr lang="en-US" sz="1200" b="0" i="0" u="none" strike="noStrike" kern="1200" dirty="0" smtClean="0">
                <a:solidFill>
                  <a:schemeClr val="tx1"/>
                </a:solidFill>
                <a:effectLst/>
                <a:latin typeface="+mn-lt"/>
                <a:ea typeface="+mn-ea"/>
                <a:cs typeface="+mn-cs"/>
                <a:hlinkClick r:id="rId14" tooltip="HTTP/1.1 Upgrade header"/>
              </a:rPr>
              <a:t>Upgrade request</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15"/>
              </a:rPr>
              <a:t>[1]</a:t>
            </a:r>
            <a:r>
              <a:rPr lang="en-US" sz="1200" b="0" i="0" kern="1200" dirty="0" smtClean="0">
                <a:solidFill>
                  <a:schemeClr val="tx1"/>
                </a:solidFill>
                <a:effectLst/>
                <a:latin typeface="+mn-lt"/>
                <a:ea typeface="+mn-ea"/>
                <a:cs typeface="+mn-cs"/>
              </a:rPr>
              <a:t> The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protocol makes possible more interaction between a browser and a web site, facilitating live content and the creation of real-time games. </a:t>
            </a:r>
          </a:p>
          <a:p>
            <a:endParaRPr lang="en-US" dirty="0" smtClean="0"/>
          </a:p>
          <a:p>
            <a:r>
              <a:rPr lang="en-US" sz="1200" b="0" i="0" kern="1200" dirty="0" smtClean="0">
                <a:solidFill>
                  <a:schemeClr val="tx1"/>
                </a:solidFill>
                <a:effectLst/>
                <a:latin typeface="+mn-lt"/>
                <a:ea typeface="+mn-ea"/>
                <a:cs typeface="+mn-cs"/>
              </a:rPr>
              <a:t>A full-duplex (FDX) system, or sometimes called </a:t>
            </a:r>
            <a:r>
              <a:rPr lang="en-US" sz="1200" b="0" i="1" kern="1200" dirty="0" smtClean="0">
                <a:solidFill>
                  <a:schemeClr val="tx1"/>
                </a:solidFill>
                <a:effectLst/>
                <a:latin typeface="+mn-lt"/>
                <a:ea typeface="+mn-ea"/>
                <a:cs typeface="+mn-cs"/>
              </a:rPr>
              <a:t>double-duplex</a:t>
            </a:r>
            <a:r>
              <a:rPr lang="en-US" sz="1200" b="0" i="0" kern="1200" dirty="0" smtClean="0">
                <a:solidFill>
                  <a:schemeClr val="tx1"/>
                </a:solidFill>
                <a:effectLst/>
                <a:latin typeface="+mn-lt"/>
                <a:ea typeface="+mn-ea"/>
                <a:cs typeface="+mn-cs"/>
              </a:rPr>
              <a:t>, allows communication in both directions, and, unlike half-duplex, allows this to happen simultaneously. Land-line </a:t>
            </a:r>
            <a:r>
              <a:rPr lang="en-US" sz="1200" b="0" i="0" u="none" strike="noStrike" kern="1200" dirty="0" smtClean="0">
                <a:solidFill>
                  <a:schemeClr val="tx1"/>
                </a:solidFill>
                <a:effectLst/>
                <a:latin typeface="+mn-lt"/>
                <a:ea typeface="+mn-ea"/>
                <a:cs typeface="+mn-cs"/>
              </a:rPr>
              <a:t>telephone </a:t>
            </a:r>
            <a:r>
              <a:rPr lang="en-US" sz="1200" b="0" i="0" kern="1200" dirty="0" smtClean="0">
                <a:solidFill>
                  <a:schemeClr val="tx1"/>
                </a:solidFill>
                <a:effectLst/>
                <a:latin typeface="+mn-lt"/>
                <a:ea typeface="+mn-ea"/>
                <a:cs typeface="+mn-cs"/>
              </a:rPr>
              <a:t>networks are full-duplex, since they allow both callers to speak and be heard at the same time.</a:t>
            </a:r>
            <a:r>
              <a:rPr lang="en-US" sz="1200" b="0" i="0" kern="1200" baseline="0" dirty="0" smtClean="0">
                <a:solidFill>
                  <a:schemeClr val="tx1"/>
                </a:solidFill>
                <a:effectLst/>
                <a:latin typeface="+mn-lt"/>
                <a:ea typeface="+mn-ea"/>
                <a:cs typeface="+mn-cs"/>
              </a:rPr>
              <a:t>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HTTP is a half duplex system, meaning that it has two way communication but only one way at a time. Like a single elevator in a small building. </a:t>
            </a:r>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20</a:t>
            </a:fld>
            <a:endParaRPr lang="en-US"/>
          </a:p>
        </p:txBody>
      </p:sp>
    </p:spTree>
    <p:extLst>
      <p:ext uri="{BB962C8B-B14F-4D97-AF65-F5344CB8AC3E}">
        <p14:creationId xmlns:p14="http://schemas.microsoft.com/office/powerpoint/2010/main" val="2628229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Transport selection process</a:t>
            </a:r>
          </a:p>
          <a:p>
            <a:pPr fontAlgn="base"/>
            <a:r>
              <a:rPr lang="en-US" sz="1200" b="0" i="0" kern="1200" dirty="0" smtClean="0">
                <a:solidFill>
                  <a:schemeClr val="tx1"/>
                </a:solidFill>
                <a:effectLst/>
                <a:latin typeface="+mn-lt"/>
                <a:ea typeface="+mn-ea"/>
                <a:cs typeface="+mn-cs"/>
              </a:rPr>
              <a:t>The following list shows the steps that SignalR uses to decide which transport to use.</a:t>
            </a:r>
          </a:p>
          <a:p>
            <a:pPr fontAlgn="base"/>
            <a:r>
              <a:rPr lang="en-US" sz="1200" b="0" i="0" kern="1200" dirty="0" smtClean="0">
                <a:solidFill>
                  <a:schemeClr val="tx1"/>
                </a:solidFill>
                <a:effectLst/>
                <a:latin typeface="+mn-lt"/>
                <a:ea typeface="+mn-ea"/>
                <a:cs typeface="+mn-cs"/>
              </a:rPr>
              <a:t>If the browser is Internet Explorer 8 or earlier, Long Polling is used.</a:t>
            </a:r>
          </a:p>
          <a:p>
            <a:pPr fontAlgn="base"/>
            <a:r>
              <a:rPr lang="en-US" sz="1200" b="0" i="0" kern="1200" dirty="0" smtClean="0">
                <a:solidFill>
                  <a:schemeClr val="tx1"/>
                </a:solidFill>
                <a:effectLst/>
                <a:latin typeface="+mn-lt"/>
                <a:ea typeface="+mn-ea"/>
                <a:cs typeface="+mn-cs"/>
              </a:rPr>
              <a:t>If JSONP is configured (that is, the </a:t>
            </a:r>
            <a:r>
              <a:rPr lang="en-US" sz="1200" b="0" i="0" kern="1200" dirty="0" err="1" smtClean="0">
                <a:solidFill>
                  <a:schemeClr val="tx1"/>
                </a:solidFill>
                <a:effectLst/>
                <a:latin typeface="+mn-lt"/>
                <a:ea typeface="+mn-ea"/>
                <a:cs typeface="+mn-cs"/>
              </a:rPr>
              <a:t>jsonp</a:t>
            </a:r>
            <a:r>
              <a:rPr lang="en-US" sz="1200" b="0" i="0" kern="1200" dirty="0" smtClean="0">
                <a:solidFill>
                  <a:schemeClr val="tx1"/>
                </a:solidFill>
                <a:effectLst/>
                <a:latin typeface="+mn-lt"/>
                <a:ea typeface="+mn-ea"/>
                <a:cs typeface="+mn-cs"/>
              </a:rPr>
              <a:t> parameter is set to true when the connection is started), Long Polling is used.</a:t>
            </a:r>
          </a:p>
          <a:p>
            <a:pPr fontAlgn="base"/>
            <a:r>
              <a:rPr lang="en-US" sz="1200" b="0" i="0" kern="1200" dirty="0" smtClean="0">
                <a:solidFill>
                  <a:schemeClr val="tx1"/>
                </a:solidFill>
                <a:effectLst/>
                <a:latin typeface="+mn-lt"/>
                <a:ea typeface="+mn-ea"/>
                <a:cs typeface="+mn-cs"/>
              </a:rPr>
              <a:t>If a cross-domain connection is being made (that is, if the SignalR endpoint is not in the same domain as the hosting page), then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will be used if the following criteria are met:</a:t>
            </a:r>
          </a:p>
          <a:p>
            <a:pPr lvl="1" fontAlgn="base"/>
            <a:r>
              <a:rPr lang="en-US" sz="1200" b="0" i="0" kern="1200" dirty="0" smtClean="0">
                <a:solidFill>
                  <a:schemeClr val="tx1"/>
                </a:solidFill>
                <a:effectLst/>
                <a:latin typeface="+mn-lt"/>
                <a:ea typeface="+mn-ea"/>
                <a:cs typeface="+mn-cs"/>
              </a:rPr>
              <a:t>The client supports CORS (Cross-Origin Resource Sharing). For details on which clients support CORS, see </a:t>
            </a:r>
            <a:r>
              <a:rPr lang="en-US" sz="1200" b="0" i="0" u="none" strike="noStrike" kern="1200" dirty="0" smtClean="0">
                <a:solidFill>
                  <a:schemeClr val="tx1"/>
                </a:solidFill>
                <a:effectLst/>
                <a:latin typeface="+mn-lt"/>
                <a:ea typeface="+mn-ea"/>
                <a:cs typeface="+mn-cs"/>
                <a:hlinkClick r:id="rId3"/>
              </a:rPr>
              <a:t>CORS at caniuse.com</a:t>
            </a:r>
            <a:r>
              <a:rPr lang="en-US" sz="1200" b="0" i="0" kern="1200" dirty="0" smtClean="0">
                <a:solidFill>
                  <a:schemeClr val="tx1"/>
                </a:solidFill>
                <a:effectLst/>
                <a:latin typeface="+mn-lt"/>
                <a:ea typeface="+mn-ea"/>
                <a:cs typeface="+mn-cs"/>
              </a:rPr>
              <a:t>.</a:t>
            </a:r>
          </a:p>
          <a:p>
            <a:pPr lvl="1" fontAlgn="base"/>
            <a:r>
              <a:rPr lang="en-US" sz="1200" b="0" i="0" kern="1200" dirty="0" smtClean="0">
                <a:solidFill>
                  <a:schemeClr val="tx1"/>
                </a:solidFill>
                <a:effectLst/>
                <a:latin typeface="+mn-lt"/>
                <a:ea typeface="+mn-ea"/>
                <a:cs typeface="+mn-cs"/>
              </a:rPr>
              <a:t>The client supports </a:t>
            </a:r>
            <a:r>
              <a:rPr lang="en-US" sz="1200" b="0" i="0" kern="1200" dirty="0" err="1" smtClean="0">
                <a:solidFill>
                  <a:schemeClr val="tx1"/>
                </a:solidFill>
                <a:effectLst/>
                <a:latin typeface="+mn-lt"/>
                <a:ea typeface="+mn-ea"/>
                <a:cs typeface="+mn-cs"/>
              </a:rPr>
              <a:t>WebSocket</a:t>
            </a:r>
            <a:endParaRPr lang="en-US" sz="1200" b="0" i="0" kern="1200" dirty="0" smtClean="0">
              <a:solidFill>
                <a:schemeClr val="tx1"/>
              </a:solidFill>
              <a:effectLst/>
              <a:latin typeface="+mn-lt"/>
              <a:ea typeface="+mn-ea"/>
              <a:cs typeface="+mn-cs"/>
            </a:endParaRPr>
          </a:p>
          <a:p>
            <a:pPr lvl="1" fontAlgn="base"/>
            <a:r>
              <a:rPr lang="en-US" sz="1200" b="0" i="0" kern="1200" dirty="0" smtClean="0">
                <a:solidFill>
                  <a:schemeClr val="tx1"/>
                </a:solidFill>
                <a:effectLst/>
                <a:latin typeface="+mn-lt"/>
                <a:ea typeface="+mn-ea"/>
                <a:cs typeface="+mn-cs"/>
              </a:rPr>
              <a:t>The server supports </a:t>
            </a:r>
            <a:r>
              <a:rPr lang="en-US" sz="1200" b="0" i="0" kern="1200" dirty="0" err="1" smtClean="0">
                <a:solidFill>
                  <a:schemeClr val="tx1"/>
                </a:solidFill>
                <a:effectLst/>
                <a:latin typeface="+mn-lt"/>
                <a:ea typeface="+mn-ea"/>
                <a:cs typeface="+mn-cs"/>
              </a:rPr>
              <a:t>WebSocket</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If any of these criteria are not met, Long Polling will be used. For more information on cross-domain connections, see </a:t>
            </a:r>
            <a:r>
              <a:rPr lang="en-US" sz="1200" b="0" i="0" u="none" strike="noStrike" kern="1200" dirty="0" smtClean="0">
                <a:solidFill>
                  <a:schemeClr val="tx1"/>
                </a:solidFill>
                <a:effectLst/>
                <a:latin typeface="+mn-lt"/>
                <a:ea typeface="+mn-ea"/>
                <a:cs typeface="+mn-cs"/>
                <a:hlinkClick r:id="rId4"/>
              </a:rPr>
              <a:t>How to establish a cross-domain connection</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If JSONP is not configured and the connection is not cross-domain,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will be used if both the client and server support it.</a:t>
            </a:r>
          </a:p>
          <a:p>
            <a:pPr fontAlgn="base"/>
            <a:r>
              <a:rPr lang="en-US" sz="1200" b="0" i="0" kern="1200" dirty="0" smtClean="0">
                <a:solidFill>
                  <a:schemeClr val="tx1"/>
                </a:solidFill>
                <a:effectLst/>
                <a:latin typeface="+mn-lt"/>
                <a:ea typeface="+mn-ea"/>
                <a:cs typeface="+mn-cs"/>
              </a:rPr>
              <a:t>If either the client or server do not support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Server Sent Events is used if it is available.</a:t>
            </a:r>
          </a:p>
          <a:p>
            <a:pPr fontAlgn="base"/>
            <a:r>
              <a:rPr lang="en-US" sz="1200" b="0" i="0" kern="1200" dirty="0" smtClean="0">
                <a:solidFill>
                  <a:schemeClr val="tx1"/>
                </a:solidFill>
                <a:effectLst/>
                <a:latin typeface="+mn-lt"/>
                <a:ea typeface="+mn-ea"/>
                <a:cs typeface="+mn-cs"/>
              </a:rPr>
              <a:t>If Server Sent Events is not available, Forever Frame is attempted.</a:t>
            </a:r>
          </a:p>
          <a:p>
            <a:pPr fontAlgn="base"/>
            <a:r>
              <a:rPr lang="en-US" sz="1200" b="0" i="0" kern="1200" dirty="0" smtClean="0">
                <a:solidFill>
                  <a:schemeClr val="tx1"/>
                </a:solidFill>
                <a:effectLst/>
                <a:latin typeface="+mn-lt"/>
                <a:ea typeface="+mn-ea"/>
                <a:cs typeface="+mn-cs"/>
              </a:rPr>
              <a:t>If Forever Frame fails, Long Polling is used.</a:t>
            </a:r>
          </a:p>
          <a:p>
            <a:endParaRPr lang="en-US" dirty="0" smtClean="0"/>
          </a:p>
          <a:p>
            <a:pPr fontAlgn="base"/>
            <a:r>
              <a:rPr lang="en-US" sz="1200" b="0" i="0" kern="1200" dirty="0" smtClean="0">
                <a:solidFill>
                  <a:schemeClr val="tx1"/>
                </a:solidFill>
                <a:effectLst/>
                <a:latin typeface="+mn-lt"/>
                <a:ea typeface="+mn-ea"/>
                <a:cs typeface="+mn-cs"/>
              </a:rPr>
              <a:t>You can determine what transport your application is using by enabling logging on your hub, and opening the console window in your browser.</a:t>
            </a:r>
          </a:p>
          <a:p>
            <a:pPr fontAlgn="base"/>
            <a:r>
              <a:rPr lang="en-US" sz="1200" b="0" i="0" kern="1200" dirty="0" smtClean="0">
                <a:solidFill>
                  <a:schemeClr val="tx1"/>
                </a:solidFill>
                <a:effectLst/>
                <a:latin typeface="+mn-lt"/>
                <a:ea typeface="+mn-ea"/>
                <a:cs typeface="+mn-cs"/>
              </a:rPr>
              <a:t>To enable logging for your hub's events in a browser, add the following command to your client application:</a:t>
            </a:r>
          </a:p>
          <a:p>
            <a:pPr fontAlgn="base"/>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connection.hub.logging</a:t>
            </a:r>
            <a:r>
              <a:rPr lang="en-US" sz="1200" b="0" i="0" kern="1200" dirty="0" smtClean="0">
                <a:solidFill>
                  <a:schemeClr val="tx1"/>
                </a:solidFill>
                <a:effectLst/>
                <a:latin typeface="+mn-lt"/>
                <a:ea typeface="+mn-ea"/>
                <a:cs typeface="+mn-cs"/>
              </a:rPr>
              <a:t> = true;</a:t>
            </a:r>
          </a:p>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21</a:t>
            </a:fld>
            <a:endParaRPr lang="en-US"/>
          </a:p>
        </p:txBody>
      </p:sp>
    </p:spTree>
    <p:extLst>
      <p:ext uri="{BB962C8B-B14F-4D97-AF65-F5344CB8AC3E}">
        <p14:creationId xmlns:p14="http://schemas.microsoft.com/office/powerpoint/2010/main" val="1466891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4/5/2017 1:50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676321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4/5/2017 1:50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222138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25</a:t>
            </a:fld>
            <a:endParaRPr lang="en-US"/>
          </a:p>
        </p:txBody>
      </p:sp>
    </p:spTree>
    <p:extLst>
      <p:ext uri="{BB962C8B-B14F-4D97-AF65-F5344CB8AC3E}">
        <p14:creationId xmlns:p14="http://schemas.microsoft.com/office/powerpoint/2010/main" val="2330363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Connection represents a simple endpoint for sending single-recipient, grouped, or broadcast messages</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When </a:t>
            </a:r>
            <a:r>
              <a:rPr lang="en-US" sz="1200" b="0" i="0" kern="1200" dirty="0" err="1" smtClean="0">
                <a:solidFill>
                  <a:schemeClr val="tx1"/>
                </a:solidFill>
                <a:effectLst/>
                <a:latin typeface="+mn-lt"/>
                <a:ea typeface="+mn-ea"/>
                <a:cs typeface="+mn-cs"/>
              </a:rPr>
              <a:t>OnConnected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OnDisconnected</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OnReconnected</a:t>
            </a:r>
            <a:r>
              <a:rPr lang="en-US" sz="1200" b="0" i="0" kern="1200" dirty="0" smtClean="0">
                <a:solidFill>
                  <a:schemeClr val="tx1"/>
                </a:solidFill>
                <a:effectLst/>
                <a:latin typeface="+mn-lt"/>
                <a:ea typeface="+mn-ea"/>
                <a:cs typeface="+mn-cs"/>
              </a:rPr>
              <a:t> are called</a:t>
            </a:r>
          </a:p>
          <a:p>
            <a:pPr fontAlgn="base"/>
            <a:r>
              <a:rPr lang="en-US" sz="1200" b="0" i="0" kern="1200" dirty="0" smtClean="0">
                <a:solidFill>
                  <a:schemeClr val="tx1"/>
                </a:solidFill>
                <a:effectLst/>
                <a:latin typeface="+mn-lt"/>
                <a:ea typeface="+mn-ea"/>
                <a:cs typeface="+mn-cs"/>
              </a:rPr>
              <a:t>Each time a browser navigates to a new page, a new connection has to be established, which means SignalR will execute the </a:t>
            </a:r>
            <a:r>
              <a:rPr lang="en-US" sz="1200" b="0" i="0" kern="1200" dirty="0" err="1" smtClean="0">
                <a:solidFill>
                  <a:schemeClr val="tx1"/>
                </a:solidFill>
                <a:effectLst/>
                <a:latin typeface="+mn-lt"/>
                <a:ea typeface="+mn-ea"/>
                <a:cs typeface="+mn-cs"/>
              </a:rPr>
              <a:t>OnDisconnected</a:t>
            </a:r>
            <a:r>
              <a:rPr lang="en-US" sz="1200" b="0" i="0" kern="1200" dirty="0" smtClean="0">
                <a:solidFill>
                  <a:schemeClr val="tx1"/>
                </a:solidFill>
                <a:effectLst/>
                <a:latin typeface="+mn-lt"/>
                <a:ea typeface="+mn-ea"/>
                <a:cs typeface="+mn-cs"/>
              </a:rPr>
              <a:t> method followed by the </a:t>
            </a:r>
            <a:r>
              <a:rPr lang="en-US" sz="1200" b="0" i="0" kern="1200" dirty="0" err="1" smtClean="0">
                <a:solidFill>
                  <a:schemeClr val="tx1"/>
                </a:solidFill>
                <a:effectLst/>
                <a:latin typeface="+mn-lt"/>
                <a:ea typeface="+mn-ea"/>
                <a:cs typeface="+mn-cs"/>
              </a:rPr>
              <a:t>OnConnected</a:t>
            </a:r>
            <a:r>
              <a:rPr lang="en-US" sz="1200" b="0" i="0" kern="1200" dirty="0" smtClean="0">
                <a:solidFill>
                  <a:schemeClr val="tx1"/>
                </a:solidFill>
                <a:effectLst/>
                <a:latin typeface="+mn-lt"/>
                <a:ea typeface="+mn-ea"/>
                <a:cs typeface="+mn-cs"/>
              </a:rPr>
              <a:t> method. SignalR always creates a new connection ID when a new connection is established.</a:t>
            </a:r>
          </a:p>
          <a:p>
            <a:pPr fontAlgn="base"/>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OnReconnected</a:t>
            </a:r>
            <a:r>
              <a:rPr lang="en-US" sz="1200" b="0" i="0" kern="1200" dirty="0" smtClean="0">
                <a:solidFill>
                  <a:schemeClr val="tx1"/>
                </a:solidFill>
                <a:effectLst/>
                <a:latin typeface="+mn-lt"/>
                <a:ea typeface="+mn-ea"/>
                <a:cs typeface="+mn-cs"/>
              </a:rPr>
              <a:t> method is called when there has been a temporary break in connectivity that SignalR can automatically recover from, such as when a cable is temporarily disconnected and reconnected before the connection times out. The </a:t>
            </a:r>
            <a:r>
              <a:rPr lang="en-US" sz="1200" b="0" i="0" kern="1200" dirty="0" err="1" smtClean="0">
                <a:solidFill>
                  <a:schemeClr val="tx1"/>
                </a:solidFill>
                <a:effectLst/>
                <a:latin typeface="+mn-lt"/>
                <a:ea typeface="+mn-ea"/>
                <a:cs typeface="+mn-cs"/>
              </a:rPr>
              <a:t>OnDisconnected</a:t>
            </a:r>
            <a:r>
              <a:rPr lang="en-US" sz="1200" b="0" i="0" kern="1200" dirty="0" smtClean="0">
                <a:solidFill>
                  <a:schemeClr val="tx1"/>
                </a:solidFill>
                <a:effectLst/>
                <a:latin typeface="+mn-lt"/>
                <a:ea typeface="+mn-ea"/>
                <a:cs typeface="+mn-cs"/>
              </a:rPr>
              <a:t> method is called when the client is disconnected and SignalR can't automatically reconnect, such as when a browser navigates to a new page. Therefore, a possible sequence of events for a given client is </a:t>
            </a:r>
            <a:r>
              <a:rPr lang="en-US" sz="1200" b="0" i="0" kern="1200" dirty="0" err="1" smtClean="0">
                <a:solidFill>
                  <a:schemeClr val="tx1"/>
                </a:solidFill>
                <a:effectLst/>
                <a:latin typeface="+mn-lt"/>
                <a:ea typeface="+mn-ea"/>
                <a:cs typeface="+mn-cs"/>
              </a:rPr>
              <a:t>OnConnected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OnReconnected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OnDisconnected</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OnConnected,OnDisconnected</a:t>
            </a:r>
            <a:r>
              <a:rPr lang="en-US" sz="1200" b="0" i="0" kern="1200" dirty="0" smtClean="0">
                <a:solidFill>
                  <a:schemeClr val="tx1"/>
                </a:solidFill>
                <a:effectLst/>
                <a:latin typeface="+mn-lt"/>
                <a:ea typeface="+mn-ea"/>
                <a:cs typeface="+mn-cs"/>
              </a:rPr>
              <a:t>. You won't see the sequence </a:t>
            </a:r>
            <a:r>
              <a:rPr lang="en-US" sz="1200" b="0" i="0" kern="1200" dirty="0" err="1" smtClean="0">
                <a:solidFill>
                  <a:schemeClr val="tx1"/>
                </a:solidFill>
                <a:effectLst/>
                <a:latin typeface="+mn-lt"/>
                <a:ea typeface="+mn-ea"/>
                <a:cs typeface="+mn-cs"/>
              </a:rPr>
              <a:t>OnConnected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OnDisconnected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OnReconnected</a:t>
            </a:r>
            <a:r>
              <a:rPr lang="en-US" sz="1200" b="0" i="0" kern="1200" dirty="0" smtClean="0">
                <a:solidFill>
                  <a:schemeClr val="tx1"/>
                </a:solidFill>
                <a:effectLst/>
                <a:latin typeface="+mn-lt"/>
                <a:ea typeface="+mn-ea"/>
                <a:cs typeface="+mn-cs"/>
              </a:rPr>
              <a:t> for a given connection.</a:t>
            </a:r>
          </a:p>
          <a:p>
            <a:pPr fontAlgn="base"/>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OnDisconnected</a:t>
            </a:r>
            <a:r>
              <a:rPr lang="en-US" sz="1200" b="0" i="0" kern="1200" dirty="0" smtClean="0">
                <a:solidFill>
                  <a:schemeClr val="tx1"/>
                </a:solidFill>
                <a:effectLst/>
                <a:latin typeface="+mn-lt"/>
                <a:ea typeface="+mn-ea"/>
                <a:cs typeface="+mn-cs"/>
              </a:rPr>
              <a:t> method doesn't get called in some scenarios, such as when a server goes down or the App Domain gets recycled. When another server comes on line or the App Domain completes its recycle, some clients may be able to reconnect and fire the </a:t>
            </a:r>
            <a:r>
              <a:rPr lang="en-US" sz="1200" b="0" i="0" kern="1200" dirty="0" err="1" smtClean="0">
                <a:solidFill>
                  <a:schemeClr val="tx1"/>
                </a:solidFill>
                <a:effectLst/>
                <a:latin typeface="+mn-lt"/>
                <a:ea typeface="+mn-ea"/>
                <a:cs typeface="+mn-cs"/>
              </a:rPr>
              <a:t>OnReconnected</a:t>
            </a:r>
            <a:r>
              <a:rPr lang="en-US" sz="1200" b="0" i="0" kern="1200" dirty="0" smtClean="0">
                <a:solidFill>
                  <a:schemeClr val="tx1"/>
                </a:solidFill>
                <a:effectLst/>
                <a:latin typeface="+mn-lt"/>
                <a:ea typeface="+mn-ea"/>
                <a:cs typeface="+mn-cs"/>
              </a:rPr>
              <a:t> event.</a:t>
            </a:r>
          </a:p>
          <a:p>
            <a:pPr fontAlgn="base"/>
            <a:r>
              <a:rPr lang="en-US" sz="1200" b="0" i="0" kern="1200" dirty="0" smtClean="0">
                <a:solidFill>
                  <a:schemeClr val="tx1"/>
                </a:solidFill>
                <a:effectLst/>
                <a:latin typeface="+mn-lt"/>
                <a:ea typeface="+mn-ea"/>
                <a:cs typeface="+mn-cs"/>
              </a:rPr>
              <a:t>For more information, see </a:t>
            </a:r>
            <a:r>
              <a:rPr lang="en-US" sz="1200" b="0" i="0" u="none" strike="noStrike" kern="1200" dirty="0" smtClean="0">
                <a:solidFill>
                  <a:schemeClr val="tx1"/>
                </a:solidFill>
                <a:effectLst/>
                <a:latin typeface="+mn-lt"/>
                <a:ea typeface="+mn-ea"/>
                <a:cs typeface="+mn-cs"/>
                <a:hlinkClick r:id="rId3"/>
              </a:rPr>
              <a:t>Understanding and Handling Connection Lifetime Events in SignalR</a:t>
            </a:r>
            <a:r>
              <a:rPr lang="en-US" sz="1200" b="0" i="0" kern="1200" dirty="0" smtClean="0">
                <a:solidFill>
                  <a:schemeClr val="tx1"/>
                </a:solidFill>
                <a:effectLst/>
                <a:latin typeface="+mn-lt"/>
                <a:ea typeface="+mn-ea"/>
                <a:cs typeface="+mn-cs"/>
              </a:rPr>
              <a:t>.</a:t>
            </a:r>
          </a:p>
          <a:p>
            <a:endParaRPr lang="en-US" dirty="0" smtClean="0"/>
          </a:p>
          <a:p>
            <a:endParaRPr lang="en-US" dirty="0" smtClean="0"/>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connection.hub.logging</a:t>
            </a:r>
            <a:r>
              <a:rPr lang="en-US" sz="1200" b="0" i="0" kern="1200" dirty="0" smtClean="0">
                <a:solidFill>
                  <a:schemeClr val="tx1"/>
                </a:solidFill>
                <a:effectLst/>
                <a:latin typeface="+mn-lt"/>
                <a:ea typeface="+mn-ea"/>
                <a:cs typeface="+mn-cs"/>
              </a:rPr>
              <a:t> = true; // to verify the transport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websockets</a:t>
            </a:r>
            <a:r>
              <a:rPr lang="en-US" sz="1200" b="0" i="0" kern="1200" baseline="0" dirty="0" smtClean="0">
                <a:solidFill>
                  <a:schemeClr val="tx1"/>
                </a:solidFill>
                <a:effectLst/>
                <a:latin typeface="+mn-lt"/>
                <a:ea typeface="+mn-ea"/>
                <a:cs typeface="+mn-cs"/>
              </a:rPr>
              <a:t> or a fallback like comet or forever frame</a:t>
            </a:r>
          </a:p>
          <a:p>
            <a:pPr fontAlgn="base"/>
            <a:r>
              <a:rPr lang="en-US" sz="1200" kern="1200" dirty="0" err="1" smtClean="0">
                <a:solidFill>
                  <a:schemeClr val="tx1"/>
                </a:solidFill>
                <a:effectLst/>
                <a:latin typeface="+mn-lt"/>
                <a:ea typeface="+mn-ea"/>
                <a:cs typeface="+mn-cs"/>
              </a:rPr>
              <a:t>connection.start</a:t>
            </a:r>
            <a:r>
              <a:rPr lang="en-US" sz="1200" kern="1200" dirty="0" smtClean="0">
                <a:solidFill>
                  <a:schemeClr val="tx1"/>
                </a:solidFill>
                <a:effectLst/>
                <a:latin typeface="+mn-lt"/>
                <a:ea typeface="+mn-ea"/>
                <a:cs typeface="+mn-cs"/>
              </a:rPr>
              <a:t>({ transport: '</a:t>
            </a:r>
            <a:r>
              <a:rPr lang="en-US" sz="1200" kern="1200" dirty="0" err="1" smtClean="0">
                <a:solidFill>
                  <a:schemeClr val="tx1"/>
                </a:solidFill>
                <a:effectLst/>
                <a:latin typeface="+mn-lt"/>
                <a:ea typeface="+mn-ea"/>
                <a:cs typeface="+mn-cs"/>
              </a:rPr>
              <a:t>longPolling</a:t>
            </a:r>
            <a:r>
              <a:rPr lang="en-US" sz="120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You can specify a fallback order if you want a client to try specific transports in order. The following code snippet demonstrates trying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and failing that, going directly to Long Polling.</a:t>
            </a:r>
          </a:p>
          <a:p>
            <a:pPr fontAlgn="base"/>
            <a:r>
              <a:rPr lang="en-US" sz="1200" b="0" i="0" kern="1200" dirty="0" err="1" smtClean="0">
                <a:solidFill>
                  <a:schemeClr val="tx1"/>
                </a:solidFill>
                <a:effectLst/>
                <a:latin typeface="+mn-lt"/>
                <a:ea typeface="+mn-ea"/>
                <a:cs typeface="+mn-cs"/>
              </a:rPr>
              <a:t>connection.start</a:t>
            </a:r>
            <a:r>
              <a:rPr lang="en-US" sz="1200" b="0" i="0" kern="1200" dirty="0" smtClean="0">
                <a:solidFill>
                  <a:schemeClr val="tx1"/>
                </a:solidFill>
                <a:effectLst/>
                <a:latin typeface="+mn-lt"/>
                <a:ea typeface="+mn-ea"/>
                <a:cs typeface="+mn-cs"/>
              </a:rPr>
              <a:t>({ transport: ['</a:t>
            </a:r>
            <a:r>
              <a:rPr lang="en-US" sz="1200" b="0" i="0" kern="1200" dirty="0" err="1" smtClean="0">
                <a:solidFill>
                  <a:schemeClr val="tx1"/>
                </a:solidFill>
                <a:effectLst/>
                <a:latin typeface="+mn-lt"/>
                <a:ea typeface="+mn-ea"/>
                <a:cs typeface="+mn-cs"/>
              </a:rPr>
              <a:t>webSockets</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longPolling</a:t>
            </a:r>
            <a:r>
              <a:rPr lang="en-US" sz="1200" b="0" i="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26</a:t>
            </a:fld>
            <a:endParaRPr lang="en-US"/>
          </a:p>
        </p:txBody>
      </p:sp>
    </p:spTree>
    <p:extLst>
      <p:ext uri="{BB962C8B-B14F-4D97-AF65-F5344CB8AC3E}">
        <p14:creationId xmlns:p14="http://schemas.microsoft.com/office/powerpoint/2010/main" val="28921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Long polling is itself not a true push; long polling is a variation of the traditional polling technique, but it allows emulating a push mechanism under circumstances where a real push is not possible, such as sites with security policies that require rejection of incoming HTTP/S Requests.</a:t>
            </a:r>
          </a:p>
          <a:p>
            <a:endParaRPr lang="en-US" dirty="0" smtClean="0"/>
          </a:p>
          <a:p>
            <a:r>
              <a:rPr lang="en-US" dirty="0" smtClean="0"/>
              <a:t>With long polling, the client requests information from the server exactly as in normal polling, except it issues its HTTP/S requests (polls) at a much slower frequency. If the server does not have any information available for the client when the poll is received, instead of sending an empty response, the server holds the request open and waits for response information to become available. Once it does, the server immediately sends an HTTP/S response to the client, completing the open HTTP/S Request. In this way the usual response latency (the time between when the information first becomes available and the next client request) otherwise associated with polling clients is eliminated.</a:t>
            </a:r>
          </a:p>
          <a:p>
            <a:endParaRPr lang="en-US" dirty="0" smtClean="0"/>
          </a:p>
          <a:p>
            <a:r>
              <a:rPr lang="en-US" dirty="0" smtClean="0"/>
              <a:t>For example, BOSH is a popular, long-lived HTTP technique used as a long-polling alternative to TCP when TCP is difficult or impossible to employ directly (e.g., in a web browser);[9] it is also an underlying technology in the XMPP, which Apple uses for its iCloud push support.</a:t>
            </a:r>
          </a:p>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4</a:t>
            </a:fld>
            <a:endParaRPr lang="en-US"/>
          </a:p>
        </p:txBody>
      </p:sp>
    </p:spTree>
    <p:extLst>
      <p:ext uri="{BB962C8B-B14F-4D97-AF65-F5344CB8AC3E}">
        <p14:creationId xmlns:p14="http://schemas.microsoft.com/office/powerpoint/2010/main" val="3618594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http://www.asp.net/signalr/overview/guide-to-the-api/handling-connection-lifetime-events#connectiontimeout</a:t>
            </a:r>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28</a:t>
            </a:fld>
            <a:endParaRPr lang="en-US"/>
          </a:p>
        </p:txBody>
      </p:sp>
    </p:spTree>
    <p:extLst>
      <p:ext uri="{BB962C8B-B14F-4D97-AF65-F5344CB8AC3E}">
        <p14:creationId xmlns:p14="http://schemas.microsoft.com/office/powerpoint/2010/main" val="2830349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4/5/2017 1:50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9210150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4/5/2017 1:50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6677625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31</a:t>
            </a:fld>
            <a:endParaRPr lang="en-US"/>
          </a:p>
        </p:txBody>
      </p:sp>
    </p:spTree>
    <p:extLst>
      <p:ext uri="{BB962C8B-B14F-4D97-AF65-F5344CB8AC3E}">
        <p14:creationId xmlns:p14="http://schemas.microsoft.com/office/powerpoint/2010/main" val="8328847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SignalR connections (including the connection underlying all Hub operations for a client) do not support Session state. You could enable it if you wanted to but we'd strongly recommend against it as session state access serializes requests for a given client, meaning you won't really get the benefit from SignalR duplex messaging anymore, as one request will block the other e.g. in the long polling transport, the receiving connection will block any attempt to send.</a:t>
            </a:r>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32</a:t>
            </a:fld>
            <a:endParaRPr lang="en-US"/>
          </a:p>
        </p:txBody>
      </p:sp>
    </p:spTree>
    <p:extLst>
      <p:ext uri="{BB962C8B-B14F-4D97-AF65-F5344CB8AC3E}">
        <p14:creationId xmlns:p14="http://schemas.microsoft.com/office/powerpoint/2010/main" val="3922843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 connection = new </a:t>
            </a:r>
            <a:r>
              <a:rPr lang="en-US" dirty="0" err="1" smtClean="0"/>
              <a:t>HubConnection</a:t>
            </a:r>
            <a:r>
              <a:rPr lang="en-US" dirty="0" smtClean="0"/>
              <a:t>("http://localhost:8080/", "</a:t>
            </a:r>
            <a:r>
              <a:rPr lang="en-US" dirty="0" err="1" smtClean="0"/>
              <a:t>myInfo</a:t>
            </a:r>
            <a:r>
              <a:rPr lang="en-US" dirty="0" smtClean="0"/>
              <a:t>=12345"); // .NET client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connection.hub.qs</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myInfo</a:t>
            </a:r>
            <a:r>
              <a:rPr lang="en-US" sz="1200" kern="1200" dirty="0" smtClean="0">
                <a:solidFill>
                  <a:schemeClr val="tx1"/>
                </a:solidFill>
                <a:latin typeface="+mn-lt"/>
                <a:ea typeface="+mn-ea"/>
                <a:cs typeface="+mn-cs"/>
              </a:rPr>
              <a:t>=12345"; // the </a:t>
            </a:r>
            <a:r>
              <a:rPr lang="en-US" sz="1200" kern="1200" dirty="0" err="1" smtClean="0">
                <a:solidFill>
                  <a:schemeClr val="tx1"/>
                </a:solidFill>
                <a:latin typeface="+mn-lt"/>
                <a:ea typeface="+mn-ea"/>
                <a:cs typeface="+mn-cs"/>
              </a:rPr>
              <a:t>js</a:t>
            </a:r>
            <a:r>
              <a:rPr lang="en-US" sz="1200" kern="1200" dirty="0" smtClean="0">
                <a:solidFill>
                  <a:schemeClr val="tx1"/>
                </a:solidFill>
                <a:latin typeface="+mn-lt"/>
                <a:ea typeface="+mn-ea"/>
                <a:cs typeface="+mn-cs"/>
              </a:rPr>
              <a:t> client</a:t>
            </a:r>
            <a:endParaRPr lang="en-US" dirty="0" smtClean="0"/>
          </a:p>
          <a:p>
            <a:r>
              <a:rPr lang="en-US" sz="1200" kern="1200" dirty="0" err="1" smtClean="0">
                <a:solidFill>
                  <a:schemeClr val="tx1"/>
                </a:solidFill>
                <a:latin typeface="+mn-lt"/>
                <a:ea typeface="+mn-ea"/>
                <a:cs typeface="+mn-cs"/>
              </a:rPr>
              <a:t>Context.Request.QueryString</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myInfo</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ToString</a:t>
            </a:r>
            <a:r>
              <a:rPr lang="en-US" sz="1200" kern="1200" dirty="0" smtClean="0">
                <a:solidFill>
                  <a:schemeClr val="tx1"/>
                </a:solidFill>
                <a:latin typeface="+mn-lt"/>
                <a:ea typeface="+mn-ea"/>
                <a:cs typeface="+mn-cs"/>
              </a:rPr>
              <a:t>(); // in hub</a:t>
            </a:r>
            <a:r>
              <a:rPr lang="en-US" sz="1200" kern="1200" baseline="0" dirty="0" smtClean="0">
                <a:solidFill>
                  <a:schemeClr val="tx1"/>
                </a:solidFill>
                <a:latin typeface="+mn-lt"/>
                <a:ea typeface="+mn-ea"/>
                <a:cs typeface="+mn-cs"/>
              </a:rPr>
              <a:t> code on server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33</a:t>
            </a:fld>
            <a:endParaRPr lang="en-US"/>
          </a:p>
        </p:txBody>
      </p:sp>
    </p:spTree>
    <p:extLst>
      <p:ext uri="{BB962C8B-B14F-4D97-AF65-F5344CB8AC3E}">
        <p14:creationId xmlns:p14="http://schemas.microsoft.com/office/powerpoint/2010/main" val="25378080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How to notify the user about disconnections</a:t>
            </a:r>
          </a:p>
          <a:p>
            <a:pPr fontAlgn="base"/>
            <a:r>
              <a:rPr lang="en-US" sz="1200" b="0" i="0" kern="1200" dirty="0" smtClean="0">
                <a:solidFill>
                  <a:schemeClr val="tx1"/>
                </a:solidFill>
                <a:effectLst/>
                <a:latin typeface="+mn-lt"/>
                <a:ea typeface="+mn-ea"/>
                <a:cs typeface="+mn-cs"/>
              </a:rPr>
              <a:t>In some applications you might want to display a message to the user when there are connectivity problems. You have several options for how and when to do this. The following code samples are for a JavaScript client using the generated proxy.</a:t>
            </a:r>
          </a:p>
          <a:p>
            <a:pPr fontAlgn="base"/>
            <a:r>
              <a:rPr lang="en-US" sz="1200" b="0" i="0" kern="1200" dirty="0" smtClean="0">
                <a:solidFill>
                  <a:schemeClr val="tx1"/>
                </a:solidFill>
                <a:effectLst/>
                <a:latin typeface="+mn-lt"/>
                <a:ea typeface="+mn-ea"/>
                <a:cs typeface="+mn-cs"/>
              </a:rPr>
              <a:t>Handle the </a:t>
            </a:r>
            <a:r>
              <a:rPr lang="en-US" sz="1200" b="0" i="0" kern="1200" dirty="0" err="1" smtClean="0">
                <a:solidFill>
                  <a:schemeClr val="tx1"/>
                </a:solidFill>
                <a:effectLst/>
                <a:latin typeface="+mn-lt"/>
                <a:ea typeface="+mn-ea"/>
                <a:cs typeface="+mn-cs"/>
              </a:rPr>
              <a:t>connectionSlow</a:t>
            </a:r>
            <a:r>
              <a:rPr lang="en-US" sz="1200" b="0" i="0" kern="1200" dirty="0" smtClean="0">
                <a:solidFill>
                  <a:schemeClr val="tx1"/>
                </a:solidFill>
                <a:effectLst/>
                <a:latin typeface="+mn-lt"/>
                <a:ea typeface="+mn-ea"/>
                <a:cs typeface="+mn-cs"/>
              </a:rPr>
              <a:t> event to display a message as soon as SignalR is aware of connection problems, before it goes into reconnecting mode.</a:t>
            </a:r>
          </a:p>
          <a:p>
            <a:pPr fontAlgn="base"/>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connection.hub.connectionSlow</a:t>
            </a:r>
            <a:r>
              <a:rPr lang="en-US" sz="1200" b="0" i="0" kern="1200" dirty="0" smtClean="0">
                <a:solidFill>
                  <a:schemeClr val="tx1"/>
                </a:solidFill>
                <a:effectLst/>
                <a:latin typeface="+mn-lt"/>
                <a:ea typeface="+mn-ea"/>
                <a:cs typeface="+mn-cs"/>
              </a:rPr>
              <a:t>(function() { </a:t>
            </a:r>
            <a:r>
              <a:rPr lang="en-US" sz="1200" b="0" i="0" kern="1200" dirty="0" err="1" smtClean="0">
                <a:solidFill>
                  <a:schemeClr val="tx1"/>
                </a:solidFill>
                <a:effectLst/>
                <a:latin typeface="+mn-lt"/>
                <a:ea typeface="+mn-ea"/>
                <a:cs typeface="+mn-cs"/>
              </a:rPr>
              <a:t>notifyUserOfConnectionProblem</a:t>
            </a:r>
            <a:r>
              <a:rPr lang="en-US" sz="1200" b="0" i="0" kern="1200" dirty="0" smtClean="0">
                <a:solidFill>
                  <a:schemeClr val="tx1"/>
                </a:solidFill>
                <a:effectLst/>
                <a:latin typeface="+mn-lt"/>
                <a:ea typeface="+mn-ea"/>
                <a:cs typeface="+mn-cs"/>
              </a:rPr>
              <a:t>(); // Your function to notify user. });</a:t>
            </a:r>
          </a:p>
          <a:p>
            <a:pPr fontAlgn="base"/>
            <a:r>
              <a:rPr lang="en-US" sz="1200" b="0" i="0" kern="1200" dirty="0" smtClean="0">
                <a:solidFill>
                  <a:schemeClr val="tx1"/>
                </a:solidFill>
                <a:effectLst/>
                <a:latin typeface="+mn-lt"/>
                <a:ea typeface="+mn-ea"/>
                <a:cs typeface="+mn-cs"/>
              </a:rPr>
              <a:t>Handle the reconnecting event to display a message when SignalR is aware of a disconnection and is going into reconnecting mode.</a:t>
            </a:r>
          </a:p>
          <a:p>
            <a:pPr fontAlgn="base"/>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connection.hub.reconnecting</a:t>
            </a:r>
            <a:r>
              <a:rPr lang="en-US" sz="1200" b="0" i="0" kern="1200" dirty="0" smtClean="0">
                <a:solidFill>
                  <a:schemeClr val="tx1"/>
                </a:solidFill>
                <a:effectLst/>
                <a:latin typeface="+mn-lt"/>
                <a:ea typeface="+mn-ea"/>
                <a:cs typeface="+mn-cs"/>
              </a:rPr>
              <a:t>(function() { </a:t>
            </a:r>
            <a:r>
              <a:rPr lang="en-US" sz="1200" b="0" i="0" kern="1200" dirty="0" err="1" smtClean="0">
                <a:solidFill>
                  <a:schemeClr val="tx1"/>
                </a:solidFill>
                <a:effectLst/>
                <a:latin typeface="+mn-lt"/>
                <a:ea typeface="+mn-ea"/>
                <a:cs typeface="+mn-cs"/>
              </a:rPr>
              <a:t>notifyUserOfTryingToReconnect</a:t>
            </a:r>
            <a:r>
              <a:rPr lang="en-US" sz="1200" b="0" i="0" kern="1200" dirty="0" smtClean="0">
                <a:solidFill>
                  <a:schemeClr val="tx1"/>
                </a:solidFill>
                <a:effectLst/>
                <a:latin typeface="+mn-lt"/>
                <a:ea typeface="+mn-ea"/>
                <a:cs typeface="+mn-cs"/>
              </a:rPr>
              <a:t>(); // Your function to notify user. });</a:t>
            </a:r>
          </a:p>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34</a:t>
            </a:fld>
            <a:endParaRPr lang="en-US"/>
          </a:p>
        </p:txBody>
      </p:sp>
    </p:spTree>
    <p:extLst>
      <p:ext uri="{BB962C8B-B14F-4D97-AF65-F5344CB8AC3E}">
        <p14:creationId xmlns:p14="http://schemas.microsoft.com/office/powerpoint/2010/main" val="19615711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4/5/2017 1:51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41867896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http://www.asp.net/signalr/overview/security/introduction-to-security </a:t>
            </a:r>
          </a:p>
          <a:p>
            <a:r>
              <a:rPr lang="en-US" sz="1200" b="0" i="0" kern="1200" dirty="0" smtClean="0">
                <a:solidFill>
                  <a:schemeClr val="tx1"/>
                </a:solidFill>
                <a:effectLst/>
                <a:latin typeface="+mn-lt"/>
                <a:ea typeface="+mn-ea"/>
                <a:cs typeface="+mn-cs"/>
              </a:rPr>
              <a:t>SignalR does not provide any features for authenticating users. Instead, you integrate the SignalR features into the existing authentication structure for an application. You authenticate users as you would normally in your application, and work with the results of the authentication in your SignalR code. For example, you might authenticate your users with ASP.NET forms authentication, and then in your hub, enforce which users or roles are authorized to call a method. In your hub, you can also pass authentication information, such as user name or whether a user belongs to a role, to the client.</a:t>
            </a:r>
          </a:p>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36</a:t>
            </a:fld>
            <a:endParaRPr lang="en-US"/>
          </a:p>
        </p:txBody>
      </p:sp>
    </p:spTree>
    <p:extLst>
      <p:ext uri="{BB962C8B-B14F-4D97-AF65-F5344CB8AC3E}">
        <p14:creationId xmlns:p14="http://schemas.microsoft.com/office/powerpoint/2010/main" val="13103445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http://www.asp.net/signalr/overview/security/intro</a:t>
            </a:r>
          </a:p>
          <a:p>
            <a:endParaRPr lang="en-US" dirty="0" smtClean="0"/>
          </a:p>
          <a:p>
            <a:r>
              <a:rPr lang="en-US" sz="1200" b="0" i="0" kern="1200" dirty="0" smtClean="0">
                <a:solidFill>
                  <a:schemeClr val="tx1"/>
                </a:solidFill>
                <a:effectLst/>
                <a:latin typeface="+mn-lt"/>
                <a:ea typeface="+mn-ea"/>
                <a:cs typeface="+mn-cs"/>
              </a:rPr>
              <a:t>SignalR mitigates the risk of executing malicious commands by validating the identity of the sender. For each request, the client and server pass a connection token which contains the connection id and username for authenticated users. The connection id uniquely identifies each connected client. The server randomly generates the connection id when a new connection is created, and persists that id for the duration of the connection. The authentication mechanism for the web application provides the username. SignalR uses encryption and a digital signature to protect the connection </a:t>
            </a:r>
            <a:r>
              <a:rPr lang="en-US" sz="1200" b="0" i="0" kern="1200" dirty="0" err="1" smtClean="0">
                <a:solidFill>
                  <a:schemeClr val="tx1"/>
                </a:solidFill>
                <a:effectLst/>
                <a:latin typeface="+mn-lt"/>
                <a:ea typeface="+mn-ea"/>
                <a:cs typeface="+mn-cs"/>
              </a:rPr>
              <a:t>token.</a:t>
            </a:r>
            <a:r>
              <a:rPr lang="en-US" dirty="0" err="1" smtClean="0"/>
              <a:t>duction</a:t>
            </a:r>
            <a:r>
              <a:rPr lang="en-US" dirty="0" smtClean="0"/>
              <a:t>-to-security</a:t>
            </a:r>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37</a:t>
            </a:fld>
            <a:endParaRPr lang="en-US"/>
          </a:p>
        </p:txBody>
      </p:sp>
    </p:spTree>
    <p:extLst>
      <p:ext uri="{BB962C8B-B14F-4D97-AF65-F5344CB8AC3E}">
        <p14:creationId xmlns:p14="http://schemas.microsoft.com/office/powerpoint/2010/main" val="2994002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5</a:t>
            </a:fld>
            <a:endParaRPr lang="en-US"/>
          </a:p>
        </p:txBody>
      </p:sp>
    </p:spTree>
    <p:extLst>
      <p:ext uri="{BB962C8B-B14F-4D97-AF65-F5344CB8AC3E}">
        <p14:creationId xmlns:p14="http://schemas.microsoft.com/office/powerpoint/2010/main" val="42725019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[Authorize] – only authenticated users</a:t>
            </a:r>
          </a:p>
          <a:p>
            <a:pPr fontAlgn="base"/>
            <a:r>
              <a:rPr lang="en-US" sz="1200" b="0" i="0" kern="1200" dirty="0" smtClean="0">
                <a:solidFill>
                  <a:schemeClr val="tx1"/>
                </a:solidFill>
                <a:effectLst/>
                <a:latin typeface="+mn-lt"/>
                <a:ea typeface="+mn-ea"/>
                <a:cs typeface="+mn-cs"/>
              </a:rPr>
              <a:t>[Authorize(Roles = "</a:t>
            </a:r>
            <a:r>
              <a:rPr lang="en-US" sz="1200" b="0" i="0" kern="1200" dirty="0" err="1" smtClean="0">
                <a:solidFill>
                  <a:schemeClr val="tx1"/>
                </a:solidFill>
                <a:effectLst/>
                <a:latin typeface="+mn-lt"/>
                <a:ea typeface="+mn-ea"/>
                <a:cs typeface="+mn-cs"/>
              </a:rPr>
              <a:t>Admin,Manager</a:t>
            </a:r>
            <a:r>
              <a:rPr lang="en-US" sz="1200" b="0" i="0" kern="1200" dirty="0" smtClean="0">
                <a:solidFill>
                  <a:schemeClr val="tx1"/>
                </a:solidFill>
                <a:effectLst/>
                <a:latin typeface="+mn-lt"/>
                <a:ea typeface="+mn-ea"/>
                <a:cs typeface="+mn-cs"/>
              </a:rPr>
              <a:t>")] – only authenticated users in the specified roles</a:t>
            </a:r>
          </a:p>
          <a:p>
            <a:pPr fontAlgn="base"/>
            <a:r>
              <a:rPr lang="en-US" sz="1200" b="0" i="0" kern="1200" dirty="0" smtClean="0">
                <a:solidFill>
                  <a:schemeClr val="tx1"/>
                </a:solidFill>
                <a:effectLst/>
                <a:latin typeface="+mn-lt"/>
                <a:ea typeface="+mn-ea"/>
                <a:cs typeface="+mn-cs"/>
              </a:rPr>
              <a:t>[Authorize(Users = "user1,user2")] – only authenticated users with the specified user names</a:t>
            </a:r>
          </a:p>
          <a:p>
            <a:pPr fontAlgn="base"/>
            <a:r>
              <a:rPr lang="en-US" sz="1200" b="0" i="0" kern="1200" dirty="0" smtClean="0">
                <a:solidFill>
                  <a:schemeClr val="tx1"/>
                </a:solidFill>
                <a:effectLst/>
                <a:latin typeface="+mn-lt"/>
                <a:ea typeface="+mn-ea"/>
                <a:cs typeface="+mn-cs"/>
              </a:rPr>
              <a:t>[Authorize(</a:t>
            </a:r>
            <a:r>
              <a:rPr lang="en-US" sz="1200" b="0" i="0" kern="1200" dirty="0" err="1" smtClean="0">
                <a:solidFill>
                  <a:schemeClr val="tx1"/>
                </a:solidFill>
                <a:effectLst/>
                <a:latin typeface="+mn-lt"/>
                <a:ea typeface="+mn-ea"/>
                <a:cs typeface="+mn-cs"/>
              </a:rPr>
              <a:t>RequireOutgoing</a:t>
            </a:r>
            <a:r>
              <a:rPr lang="en-US" sz="1200" b="0" i="0" kern="1200" dirty="0" smtClean="0">
                <a:solidFill>
                  <a:schemeClr val="tx1"/>
                </a:solidFill>
                <a:effectLst/>
                <a:latin typeface="+mn-lt"/>
                <a:ea typeface="+mn-ea"/>
                <a:cs typeface="+mn-cs"/>
              </a:rPr>
              <a:t>=false)] – only authenticated users can invoke the hub, but calls from the server back to clients are not limited by authorization, such as, when only certain users can send a message but all others can receive the message. The </a:t>
            </a:r>
            <a:r>
              <a:rPr lang="en-US" sz="1200" b="0" i="0" kern="1200" dirty="0" err="1" smtClean="0">
                <a:solidFill>
                  <a:schemeClr val="tx1"/>
                </a:solidFill>
                <a:effectLst/>
                <a:latin typeface="+mn-lt"/>
                <a:ea typeface="+mn-ea"/>
                <a:cs typeface="+mn-cs"/>
              </a:rPr>
              <a:t>RequireOutgoing</a:t>
            </a:r>
            <a:r>
              <a:rPr lang="en-US" sz="1200" b="0" i="0" kern="1200" dirty="0" smtClean="0">
                <a:solidFill>
                  <a:schemeClr val="tx1"/>
                </a:solidFill>
                <a:effectLst/>
                <a:latin typeface="+mn-lt"/>
                <a:ea typeface="+mn-ea"/>
                <a:cs typeface="+mn-cs"/>
              </a:rPr>
              <a:t> property can only be applied to the entire hub, not on individuals methods within the hub. When </a:t>
            </a:r>
            <a:r>
              <a:rPr lang="en-US" sz="1200" b="0" i="0" kern="1200" dirty="0" err="1" smtClean="0">
                <a:solidFill>
                  <a:schemeClr val="tx1"/>
                </a:solidFill>
                <a:effectLst/>
                <a:latin typeface="+mn-lt"/>
                <a:ea typeface="+mn-ea"/>
                <a:cs typeface="+mn-cs"/>
              </a:rPr>
              <a:t>RequireOutgoing</a:t>
            </a:r>
            <a:r>
              <a:rPr lang="en-US" sz="1200" b="0" i="0" kern="1200" dirty="0" smtClean="0">
                <a:solidFill>
                  <a:schemeClr val="tx1"/>
                </a:solidFill>
                <a:effectLst/>
                <a:latin typeface="+mn-lt"/>
                <a:ea typeface="+mn-ea"/>
                <a:cs typeface="+mn-cs"/>
              </a:rPr>
              <a:t> is not set to false, only users that meet the authorization requirement are called from the server.</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6FB7AB5-554E-45A1-A2BE-A4872B83312E}" type="slidenum">
              <a:rPr lang="en-US" smtClean="0"/>
              <a:t>38</a:t>
            </a:fld>
            <a:endParaRPr lang="en-US"/>
          </a:p>
        </p:txBody>
      </p:sp>
    </p:spTree>
    <p:extLst>
      <p:ext uri="{BB962C8B-B14F-4D97-AF65-F5344CB8AC3E}">
        <p14:creationId xmlns:p14="http://schemas.microsoft.com/office/powerpoint/2010/main" val="33567845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You can require authentication for all hubs and hub methods in your application by calling the </a:t>
            </a:r>
            <a:r>
              <a:rPr lang="en-US" sz="1200" b="0" i="0" kern="1200" dirty="0" err="1" smtClean="0">
                <a:solidFill>
                  <a:schemeClr val="tx1"/>
                </a:solidFill>
                <a:effectLst/>
                <a:latin typeface="+mn-lt"/>
                <a:ea typeface="+mn-ea"/>
                <a:cs typeface="+mn-cs"/>
              </a:rPr>
              <a:t>RequireAuthentication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method when the application starts. You might use this method when you have multiple hubs and want to enforce an authentication requirement for all of them. With this method, you cannot specify requirements for role, user, or outgoing authorization. You can only specify that access to the hub methods is restricted to authenticated users. However, you can still apply the Authorize attribute to hubs or methods to specify additional requirements. Any requirement you specify in an attribute is added to the basic requirement of authentication.</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39</a:t>
            </a:fld>
            <a:endParaRPr lang="en-US"/>
          </a:p>
        </p:txBody>
      </p:sp>
    </p:spTree>
    <p:extLst>
      <p:ext uri="{BB962C8B-B14F-4D97-AF65-F5344CB8AC3E}">
        <p14:creationId xmlns:p14="http://schemas.microsoft.com/office/powerpoint/2010/main" val="2591020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4/5/2017 1:51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8104091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use the </a:t>
            </a:r>
            <a:r>
              <a:rPr lang="en-US" sz="1200" b="0" i="0" kern="1200" dirty="0" smtClean="0">
                <a:solidFill>
                  <a:schemeClr val="tx1"/>
                </a:solidFill>
                <a:effectLst/>
                <a:latin typeface="+mn-lt"/>
                <a:ea typeface="+mn-ea"/>
                <a:cs typeface="+mn-cs"/>
              </a:rPr>
              <a:t>Windows Azure Service Bus Backplane</a:t>
            </a:r>
            <a:r>
              <a:rPr lang="en-US" sz="1200" b="0" i="0" kern="1200" baseline="0" dirty="0" smtClean="0">
                <a:solidFill>
                  <a:schemeClr val="tx1"/>
                </a:solidFill>
                <a:effectLst/>
                <a:latin typeface="+mn-lt"/>
                <a:ea typeface="+mn-ea"/>
                <a:cs typeface="+mn-cs"/>
              </a:rPr>
              <a:t> </a:t>
            </a:r>
            <a:r>
              <a:rPr lang="en-US" baseline="0" dirty="0" smtClean="0"/>
              <a:t>for multiple instances of Azure</a:t>
            </a:r>
            <a:endParaRPr lang="en-US" dirty="0" smtClean="0"/>
          </a:p>
          <a:p>
            <a:r>
              <a:rPr lang="en-US" dirty="0" smtClean="0"/>
              <a:t>http://www.asp.net/signalr/overview/signalr-20/getting-started-with-signalr-20/using-signalr-with-windows-azure-web-sites </a:t>
            </a:r>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42</a:t>
            </a:fld>
            <a:endParaRPr lang="en-US"/>
          </a:p>
        </p:txBody>
      </p:sp>
    </p:spTree>
    <p:extLst>
      <p:ext uri="{BB962C8B-B14F-4D97-AF65-F5344CB8AC3E}">
        <p14:creationId xmlns:p14="http://schemas.microsoft.com/office/powerpoint/2010/main" val="41538711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43</a:t>
            </a:fld>
            <a:endParaRPr lang="en-US"/>
          </a:p>
        </p:txBody>
      </p:sp>
    </p:spTree>
    <p:extLst>
      <p:ext uri="{BB962C8B-B14F-4D97-AF65-F5344CB8AC3E}">
        <p14:creationId xmlns:p14="http://schemas.microsoft.com/office/powerpoint/2010/main" val="2041480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4/5/2017 1:51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285482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7</a:t>
            </a:fld>
            <a:endParaRPr lang="en-US"/>
          </a:p>
        </p:txBody>
      </p:sp>
    </p:spTree>
    <p:extLst>
      <p:ext uri="{BB962C8B-B14F-4D97-AF65-F5344CB8AC3E}">
        <p14:creationId xmlns:p14="http://schemas.microsoft.com/office/powerpoint/2010/main" val="4248289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4/5/2017 1:48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047028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SignalR app is an OWIN app (open web interface for </a:t>
            </a:r>
            <a:r>
              <a:rPr lang="en-US" baseline="0" dirty="0" err="1" smtClean="0"/>
              <a:t>.net</a:t>
            </a:r>
            <a:r>
              <a:rPr lang="en-US" baseline="0" dirty="0" smtClean="0"/>
              <a:t>). http://owin.org </a:t>
            </a:r>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10</a:t>
            </a:fld>
            <a:endParaRPr lang="en-US"/>
          </a:p>
        </p:txBody>
      </p:sp>
    </p:spTree>
    <p:extLst>
      <p:ext uri="{BB962C8B-B14F-4D97-AF65-F5344CB8AC3E}">
        <p14:creationId xmlns:p14="http://schemas.microsoft.com/office/powerpoint/2010/main" val="392223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Every OWIN Application has a startup class where you specify components for the application pipeline. There are different ways you can connect your startup class with the runtime, depending on the hosting model you choose (</a:t>
            </a:r>
            <a:r>
              <a:rPr lang="en-US" sz="1200" b="0" i="0" kern="1200" dirty="0" err="1" smtClean="0">
                <a:solidFill>
                  <a:schemeClr val="tx1"/>
                </a:solidFill>
                <a:effectLst/>
                <a:latin typeface="+mn-lt"/>
                <a:ea typeface="+mn-ea"/>
                <a:cs typeface="+mn-cs"/>
              </a:rPr>
              <a:t>OwinHost</a:t>
            </a:r>
            <a:r>
              <a:rPr lang="en-US" sz="1200" b="0" i="0" kern="1200" dirty="0" smtClean="0">
                <a:solidFill>
                  <a:schemeClr val="tx1"/>
                </a:solidFill>
                <a:effectLst/>
                <a:latin typeface="+mn-lt"/>
                <a:ea typeface="+mn-ea"/>
                <a:cs typeface="+mn-cs"/>
              </a:rPr>
              <a:t>, IIS, and IIS-Express). The startup class shown in this tutorial can be used in every hosting application. You connect the startup class with the hosting runtime using one of the these approaches:</a:t>
            </a:r>
            <a:r>
              <a:rPr lang="en-US" dirty="0" smtClean="0"/>
              <a:t/>
            </a:r>
            <a:br>
              <a:rPr lang="en-US" dirty="0" smtClean="0"/>
            </a:br>
            <a:r>
              <a:rPr lang="en-US" sz="1200" b="1" i="0" kern="1200" dirty="0" smtClean="0">
                <a:solidFill>
                  <a:schemeClr val="tx1"/>
                </a:solidFill>
                <a:effectLst/>
                <a:latin typeface="+mn-lt"/>
                <a:ea typeface="+mn-ea"/>
                <a:cs typeface="+mn-cs"/>
              </a:rPr>
              <a:t>Naming Convention: Katana looks for a class named Startup in namespace matching the assembly name or the global namespace.</a:t>
            </a:r>
          </a:p>
          <a:p>
            <a:pPr fontAlgn="base"/>
            <a:r>
              <a:rPr lang="en-US" sz="1200" b="1" i="0" kern="1200" dirty="0" err="1" smtClean="0">
                <a:solidFill>
                  <a:schemeClr val="tx1"/>
                </a:solidFill>
                <a:effectLst/>
                <a:latin typeface="+mn-lt"/>
                <a:ea typeface="+mn-ea"/>
                <a:cs typeface="+mn-cs"/>
              </a:rPr>
              <a:t>OwinStartup</a:t>
            </a:r>
            <a:r>
              <a:rPr lang="en-US" sz="1200" b="1" i="0" kern="1200" dirty="0" smtClean="0">
                <a:solidFill>
                  <a:schemeClr val="tx1"/>
                </a:solidFill>
                <a:effectLst/>
                <a:latin typeface="+mn-lt"/>
                <a:ea typeface="+mn-ea"/>
                <a:cs typeface="+mn-cs"/>
              </a:rPr>
              <a:t> Attribute</a:t>
            </a:r>
            <a:r>
              <a:rPr lang="en-US" sz="1200" b="0" i="0" kern="1200" dirty="0" smtClean="0">
                <a:solidFill>
                  <a:schemeClr val="tx1"/>
                </a:solidFill>
                <a:effectLst/>
                <a:latin typeface="+mn-lt"/>
                <a:ea typeface="+mn-ea"/>
                <a:cs typeface="+mn-cs"/>
              </a:rPr>
              <a:t>: This is the approach most developers will take to specify the startup class. The following attribute will set the startup class to the </a:t>
            </a:r>
            <a:r>
              <a:rPr lang="en-US" sz="1200" b="0" i="0" kern="1200" dirty="0" err="1" smtClean="0">
                <a:solidFill>
                  <a:schemeClr val="tx1"/>
                </a:solidFill>
                <a:effectLst/>
                <a:latin typeface="+mn-lt"/>
                <a:ea typeface="+mn-ea"/>
                <a:cs typeface="+mn-cs"/>
              </a:rPr>
              <a:t>TestStartup</a:t>
            </a:r>
            <a:r>
              <a:rPr lang="en-US" sz="1200" b="0" i="0" kern="1200" dirty="0" smtClean="0">
                <a:solidFill>
                  <a:schemeClr val="tx1"/>
                </a:solidFill>
                <a:effectLst/>
                <a:latin typeface="+mn-lt"/>
                <a:ea typeface="+mn-ea"/>
                <a:cs typeface="+mn-cs"/>
              </a:rPr>
              <a:t> class in the </a:t>
            </a:r>
            <a:r>
              <a:rPr lang="en-US" sz="1200" b="0" i="0" kern="1200" dirty="0" err="1" smtClean="0">
                <a:solidFill>
                  <a:schemeClr val="tx1"/>
                </a:solidFill>
                <a:effectLst/>
                <a:latin typeface="+mn-lt"/>
                <a:ea typeface="+mn-ea"/>
                <a:cs typeface="+mn-cs"/>
              </a:rPr>
              <a:t>StartupDemo</a:t>
            </a:r>
            <a:r>
              <a:rPr lang="en-US" sz="1200" b="0" i="0" kern="1200" dirty="0" smtClean="0">
                <a:solidFill>
                  <a:schemeClr val="tx1"/>
                </a:solidFill>
                <a:effectLst/>
                <a:latin typeface="+mn-lt"/>
                <a:ea typeface="+mn-ea"/>
                <a:cs typeface="+mn-cs"/>
              </a:rPr>
              <a:t> namespace.[assembly: </a:t>
            </a:r>
            <a:r>
              <a:rPr lang="en-US" sz="1200" b="0" i="0" kern="1200" dirty="0" err="1" smtClean="0">
                <a:solidFill>
                  <a:schemeClr val="tx1"/>
                </a:solidFill>
                <a:effectLst/>
                <a:latin typeface="+mn-lt"/>
                <a:ea typeface="+mn-ea"/>
                <a:cs typeface="+mn-cs"/>
              </a:rPr>
              <a:t>OwinStartup</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typeof</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StartupDemo.TestStartup</a:t>
            </a:r>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OwinStartup</a:t>
            </a:r>
            <a:r>
              <a:rPr lang="en-US" sz="1200" b="0" i="0" kern="1200" dirty="0" smtClean="0">
                <a:solidFill>
                  <a:schemeClr val="tx1"/>
                </a:solidFill>
                <a:effectLst/>
                <a:latin typeface="+mn-lt"/>
                <a:ea typeface="+mn-ea"/>
                <a:cs typeface="+mn-cs"/>
              </a:rPr>
              <a:t> attribute overrides the naming convention. You can also specify a friendly name with this attribute, however, using a friendly name requires you to also use the </a:t>
            </a:r>
            <a:r>
              <a:rPr lang="en-US" sz="1200" b="0" i="0" kern="1200" dirty="0" err="1" smtClean="0">
                <a:solidFill>
                  <a:schemeClr val="tx1"/>
                </a:solidFill>
                <a:effectLst/>
                <a:latin typeface="+mn-lt"/>
                <a:ea typeface="+mn-ea"/>
                <a:cs typeface="+mn-cs"/>
              </a:rPr>
              <a:t>appSetting</a:t>
            </a:r>
            <a:r>
              <a:rPr lang="en-US" sz="1200" b="0" i="0" kern="1200" dirty="0" smtClean="0">
                <a:solidFill>
                  <a:schemeClr val="tx1"/>
                </a:solidFill>
                <a:effectLst/>
                <a:latin typeface="+mn-lt"/>
                <a:ea typeface="+mn-ea"/>
                <a:cs typeface="+mn-cs"/>
              </a:rPr>
              <a:t> element in the configuration file.</a:t>
            </a:r>
          </a:p>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11</a:t>
            </a:fld>
            <a:endParaRPr lang="en-US"/>
          </a:p>
        </p:txBody>
      </p:sp>
    </p:spTree>
    <p:extLst>
      <p:ext uri="{BB962C8B-B14F-4D97-AF65-F5344CB8AC3E}">
        <p14:creationId xmlns:p14="http://schemas.microsoft.com/office/powerpoint/2010/main" val="2380154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4/5/2017 1:49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959756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4/5/2017 1:49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423540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556BF4-2776-40DE-8AF2-48F669308910}"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144506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556BF4-2776-40DE-8AF2-48F669308910}"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4171833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556BF4-2776-40DE-8AF2-48F669308910}"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1042831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48213" y="481158"/>
            <a:ext cx="1421436" cy="300619"/>
          </a:xfrm>
          <a:prstGeom prst="rect">
            <a:avLst/>
          </a:prstGeom>
        </p:spPr>
      </p:pic>
      <p:sp>
        <p:nvSpPr>
          <p:cNvPr id="7" name="Text Placeholder 2"/>
          <p:cNvSpPr>
            <a:spLocks noGrp="1"/>
          </p:cNvSpPr>
          <p:nvPr>
            <p:ph type="body" sz="quarter" idx="13" hasCustomPrompt="1"/>
          </p:nvPr>
        </p:nvSpPr>
        <p:spPr>
          <a:xfrm>
            <a:off x="8337063" y="301617"/>
            <a:ext cx="3584143" cy="561290"/>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
        <p:nvSpPr>
          <p:cNvPr id="2" name="TextBox 1"/>
          <p:cNvSpPr txBox="1"/>
          <p:nvPr userDrawn="1"/>
        </p:nvSpPr>
        <p:spPr>
          <a:xfrm>
            <a:off x="283308" y="5954048"/>
            <a:ext cx="1740654" cy="615516"/>
          </a:xfrm>
          <a:prstGeom prst="rect">
            <a:avLst/>
          </a:prstGeom>
          <a:noFill/>
        </p:spPr>
        <p:txBody>
          <a:bodyPr wrap="none" lIns="179285" tIns="143428" rIns="179285" bIns="143428" rtlCol="0">
            <a:spAutoFit/>
          </a:bodyPr>
          <a:lstStyle/>
          <a:p>
            <a:pPr>
              <a:lnSpc>
                <a:spcPct val="90000"/>
              </a:lnSpc>
              <a:spcAft>
                <a:spcPts val="588"/>
              </a:spcAft>
            </a:pPr>
            <a:r>
              <a:rPr lang="en-US" sz="2353" dirty="0" smtClean="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562346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06622379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556BF4-2776-40DE-8AF2-48F669308910}"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1825284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556BF4-2776-40DE-8AF2-48F669308910}"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292059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556BF4-2776-40DE-8AF2-48F669308910}" type="datetimeFigureOut">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353535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556BF4-2776-40DE-8AF2-48F669308910}" type="datetimeFigureOut">
              <a:rPr lang="en-US" smtClean="0"/>
              <a:t>4/5/2017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3154173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556BF4-2776-40DE-8AF2-48F669308910}" type="datetimeFigureOut">
              <a:rPr lang="en-US" smtClean="0"/>
              <a:t>4/5/2017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1931919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556BF4-2776-40DE-8AF2-48F669308910}" type="datetimeFigureOut">
              <a:rPr lang="en-US" smtClean="0"/>
              <a:t>4/5/2017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420691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556BF4-2776-40DE-8AF2-48F669308910}" type="datetimeFigureOut">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1649698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556BF4-2776-40DE-8AF2-48F669308910}" type="datetimeFigureOut">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4025431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556BF4-2776-40DE-8AF2-48F669308910}" type="datetimeFigureOut">
              <a:rPr lang="en-US" smtClean="0"/>
              <a:t>4/5/2017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F54FF-FA78-4B5E-983D-9576ADE73461}" type="slidenum">
              <a:rPr lang="en-US" smtClean="0"/>
              <a:t>‹#›</a:t>
            </a:fld>
            <a:endParaRPr lang="en-US"/>
          </a:p>
        </p:txBody>
      </p:sp>
    </p:spTree>
    <p:extLst>
      <p:ext uri="{BB962C8B-B14F-4D97-AF65-F5344CB8AC3E}">
        <p14:creationId xmlns:p14="http://schemas.microsoft.com/office/powerpoint/2010/main" val="418113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www.asp.net/signalr"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msdn.microsoft.com/en-us/library/dn440565(v=vs.118).aspx"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tackoverflow.com/questions/16983630/how-does-signalr-decide-which-transport-method-to-be-used"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tackoverflow.com/users/2207506/thomaswr"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hyperlink" Target="http://www.asp.net/signalr/overview/signalr-20/getting-started-with-signalr-20/using-signalr-with-windows-azure-web-sites"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owin.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katanaproject.codeplex.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jabbr.net/" TargetMode="External"/><Relationship Id="rId2" Type="http://schemas.openxmlformats.org/officeDocument/2006/relationships/hyperlink" Target="http://shootr.signalr.n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bg2"/>
          </a:solidFill>
        </p:spPr>
        <p:txBody>
          <a:bodyPr>
            <a:normAutofit fontScale="90000"/>
          </a:bodyPr>
          <a:lstStyle/>
          <a:p>
            <a:r>
              <a:rPr lang="en-US" dirty="0"/>
              <a:t>Build Real Time Software with ASP.NET SignalR 2.0</a:t>
            </a:r>
            <a:r>
              <a:rPr lang="en-US" dirty="0" smtClean="0"/>
              <a:t/>
            </a:r>
            <a:br>
              <a:rPr lang="en-US" dirty="0" smtClean="0"/>
            </a:br>
            <a:endParaRPr lang="en-US" dirty="0"/>
          </a:p>
        </p:txBody>
      </p:sp>
      <p:sp>
        <p:nvSpPr>
          <p:cNvPr id="5" name="Text Placeholder 4"/>
          <p:cNvSpPr>
            <a:spLocks noGrp="1"/>
          </p:cNvSpPr>
          <p:nvPr>
            <p:ph type="body" sz="quarter" idx="12"/>
          </p:nvPr>
        </p:nvSpPr>
        <p:spPr>
          <a:xfrm>
            <a:off x="269302" y="3878573"/>
            <a:ext cx="9860611" cy="2673575"/>
          </a:xfrm>
        </p:spPr>
        <p:txBody>
          <a:bodyPr/>
          <a:lstStyle/>
          <a:p>
            <a:r>
              <a:rPr lang="en-US" dirty="0" smtClean="0"/>
              <a:t>Rachel Appel</a:t>
            </a:r>
          </a:p>
          <a:p>
            <a:r>
              <a:rPr lang="en-US" dirty="0" smtClean="0"/>
              <a:t>Writer </a:t>
            </a:r>
            <a:r>
              <a:rPr lang="en-US" dirty="0" smtClean="0"/>
              <a:t>for Azure </a:t>
            </a:r>
          </a:p>
          <a:p>
            <a:r>
              <a:rPr lang="en-US" dirty="0" smtClean="0"/>
              <a:t>Microsoft</a:t>
            </a:r>
          </a:p>
          <a:p>
            <a:r>
              <a:rPr lang="en-US" dirty="0" smtClean="0"/>
              <a:t>rachelap@microsoft.com</a:t>
            </a:r>
          </a:p>
          <a:p>
            <a:r>
              <a:rPr lang="en-US" dirty="0" smtClean="0"/>
              <a:t>http://rachelappel.com</a:t>
            </a:r>
            <a:endParaRPr lang="en-US" dirty="0"/>
          </a:p>
          <a:p>
            <a:endParaRPr lang="en-US" dirty="0"/>
          </a:p>
        </p:txBody>
      </p:sp>
      <p:sp>
        <p:nvSpPr>
          <p:cNvPr id="3" name="Rectangle 2"/>
          <p:cNvSpPr/>
          <p:nvPr/>
        </p:nvSpPr>
        <p:spPr>
          <a:xfrm>
            <a:off x="269302" y="6135939"/>
            <a:ext cx="1912646" cy="529721"/>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57589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SignalR &amp; Visual Studio</a:t>
            </a:r>
            <a:endParaRPr lang="en-US" dirty="0"/>
          </a:p>
        </p:txBody>
      </p:sp>
      <p:sp>
        <p:nvSpPr>
          <p:cNvPr id="3" name="Content Placeholder 2"/>
          <p:cNvSpPr>
            <a:spLocks noGrp="1"/>
          </p:cNvSpPr>
          <p:nvPr>
            <p:ph idx="1"/>
          </p:nvPr>
        </p:nvSpPr>
        <p:spPr/>
        <p:txBody>
          <a:bodyPr/>
          <a:lstStyle/>
          <a:p>
            <a:r>
              <a:rPr lang="en-US" dirty="0" smtClean="0">
                <a:hlinkClick r:id="rId3"/>
              </a:rPr>
              <a:t>http://www.asp.net/signalr</a:t>
            </a:r>
            <a:r>
              <a:rPr lang="en-US" dirty="0" smtClean="0"/>
              <a:t> </a:t>
            </a:r>
          </a:p>
          <a:p>
            <a:r>
              <a:rPr lang="en-US" dirty="0" err="1" smtClean="0"/>
              <a:t>NuGet</a:t>
            </a:r>
            <a:r>
              <a:rPr lang="en-US" dirty="0" smtClean="0"/>
              <a:t> package</a:t>
            </a:r>
          </a:p>
          <a:p>
            <a:pPr lvl="1"/>
            <a:r>
              <a:rPr lang="en-US" dirty="0" smtClean="0"/>
              <a:t>OWIN References </a:t>
            </a:r>
          </a:p>
          <a:p>
            <a:pPr lvl="1"/>
            <a:r>
              <a:rPr lang="en-US" dirty="0" smtClean="0"/>
              <a:t>Scripts</a:t>
            </a:r>
          </a:p>
          <a:p>
            <a:r>
              <a:rPr lang="en-US" dirty="0" smtClean="0"/>
              <a:t>GitHub download</a:t>
            </a:r>
          </a:p>
          <a:p>
            <a:endParaRPr lang="en-US" dirty="0"/>
          </a:p>
        </p:txBody>
      </p:sp>
      <p:pic>
        <p:nvPicPr>
          <p:cNvPr id="4" name="Picture 3"/>
          <p:cNvPicPr>
            <a:picLocks noChangeAspect="1"/>
          </p:cNvPicPr>
          <p:nvPr/>
        </p:nvPicPr>
        <p:blipFill>
          <a:blip r:embed="rId4"/>
          <a:stretch>
            <a:fillRect/>
          </a:stretch>
        </p:blipFill>
        <p:spPr>
          <a:xfrm>
            <a:off x="5704381" y="2398425"/>
            <a:ext cx="6372128" cy="4248085"/>
          </a:xfrm>
          <a:prstGeom prst="rect">
            <a:avLst/>
          </a:prstGeom>
        </p:spPr>
      </p:pic>
    </p:spTree>
    <p:extLst>
      <p:ext uri="{BB962C8B-B14F-4D97-AF65-F5344CB8AC3E}">
        <p14:creationId xmlns:p14="http://schemas.microsoft.com/office/powerpoint/2010/main" val="1413349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SignalR Startup</a:t>
            </a:r>
            <a:endParaRPr lang="en-US" dirty="0"/>
          </a:p>
        </p:txBody>
      </p:sp>
      <p:sp>
        <p:nvSpPr>
          <p:cNvPr id="4" name="Rectangle 3"/>
          <p:cNvSpPr/>
          <p:nvPr/>
        </p:nvSpPr>
        <p:spPr>
          <a:xfrm>
            <a:off x="971006" y="1802674"/>
            <a:ext cx="9011194" cy="4493538"/>
          </a:xfrm>
          <a:prstGeom prst="rect">
            <a:avLst/>
          </a:prstGeom>
        </p:spPr>
        <p:txBody>
          <a:bodyPr wrap="square">
            <a:spAutoFit/>
          </a:bodyPr>
          <a:lstStyle/>
          <a:p>
            <a:r>
              <a:rPr lang="en-US" sz="2200" dirty="0">
                <a:solidFill>
                  <a:srgbClr val="0000FF"/>
                </a:solidFill>
                <a:highlight>
                  <a:srgbClr val="FFFFFF"/>
                </a:highlight>
                <a:latin typeface="Consolas" panose="020B0609020204030204" pitchFamily="49" charset="0"/>
              </a:rPr>
              <a:t>using</a:t>
            </a:r>
            <a:r>
              <a:rPr lang="en-US" sz="2200" dirty="0">
                <a:solidFill>
                  <a:srgbClr val="000000"/>
                </a:solidFill>
                <a:highlight>
                  <a:srgbClr val="FFFFFF"/>
                </a:highlight>
                <a:latin typeface="Consolas" panose="020B0609020204030204" pitchFamily="49" charset="0"/>
              </a:rPr>
              <a:t> </a:t>
            </a:r>
            <a:r>
              <a:rPr lang="en-US" sz="2200" dirty="0" err="1">
                <a:solidFill>
                  <a:srgbClr val="000000"/>
                </a:solidFill>
                <a:highlight>
                  <a:srgbClr val="FFFFFF"/>
                </a:highlight>
                <a:latin typeface="Consolas" panose="020B0609020204030204" pitchFamily="49" charset="0"/>
              </a:rPr>
              <a:t>Owin</a:t>
            </a:r>
            <a:r>
              <a:rPr lang="en-US" sz="2200" dirty="0">
                <a:solidFill>
                  <a:srgbClr val="000000"/>
                </a:solidFill>
                <a:highlight>
                  <a:srgbClr val="FFFFFF"/>
                </a:highlight>
                <a:latin typeface="Consolas" panose="020B0609020204030204" pitchFamily="49" charset="0"/>
              </a:rPr>
              <a:t>;</a:t>
            </a:r>
          </a:p>
          <a:p>
            <a:r>
              <a:rPr lang="en-US" sz="2200" dirty="0">
                <a:solidFill>
                  <a:srgbClr val="0000FF"/>
                </a:solidFill>
                <a:highlight>
                  <a:srgbClr val="FFFFFF"/>
                </a:highlight>
                <a:latin typeface="Consolas" panose="020B0609020204030204" pitchFamily="49" charset="0"/>
              </a:rPr>
              <a:t>using</a:t>
            </a:r>
            <a:r>
              <a:rPr lang="en-US" sz="2200" dirty="0">
                <a:solidFill>
                  <a:srgbClr val="000000"/>
                </a:solidFill>
                <a:highlight>
                  <a:srgbClr val="FFFFFF"/>
                </a:highlight>
                <a:latin typeface="Consolas" panose="020B0609020204030204" pitchFamily="49" charset="0"/>
              </a:rPr>
              <a:t> </a:t>
            </a:r>
            <a:r>
              <a:rPr lang="en-US" sz="2200" dirty="0" err="1">
                <a:solidFill>
                  <a:srgbClr val="000000"/>
                </a:solidFill>
                <a:highlight>
                  <a:srgbClr val="FFFFFF"/>
                </a:highlight>
                <a:latin typeface="Consolas" panose="020B0609020204030204" pitchFamily="49" charset="0"/>
              </a:rPr>
              <a:t>Microsoft.Owin</a:t>
            </a:r>
            <a:r>
              <a:rPr lang="en-US" sz="2200" dirty="0">
                <a:solidFill>
                  <a:srgbClr val="000000"/>
                </a:solidFill>
                <a:highlight>
                  <a:srgbClr val="FFFFFF"/>
                </a:highlight>
                <a:latin typeface="Consolas" panose="020B0609020204030204" pitchFamily="49" charset="0"/>
              </a:rPr>
              <a:t>;</a:t>
            </a:r>
          </a:p>
          <a:p>
            <a:r>
              <a:rPr lang="en-US" sz="2200" dirty="0">
                <a:solidFill>
                  <a:srgbClr val="000000"/>
                </a:solidFill>
                <a:highlight>
                  <a:srgbClr val="FFFFFF"/>
                </a:highlight>
                <a:latin typeface="Consolas" panose="020B0609020204030204" pitchFamily="49" charset="0"/>
              </a:rPr>
              <a:t>[</a:t>
            </a:r>
            <a:r>
              <a:rPr lang="en-US" sz="2200" dirty="0">
                <a:solidFill>
                  <a:srgbClr val="0000FF"/>
                </a:solidFill>
                <a:highlight>
                  <a:srgbClr val="FFFFFF"/>
                </a:highlight>
                <a:latin typeface="Consolas" panose="020B0609020204030204" pitchFamily="49" charset="0"/>
              </a:rPr>
              <a:t>assembly</a:t>
            </a:r>
            <a:r>
              <a:rPr lang="en-US" sz="2200" dirty="0">
                <a:solidFill>
                  <a:srgbClr val="000000"/>
                </a:solidFill>
                <a:highlight>
                  <a:srgbClr val="FFFFFF"/>
                </a:highlight>
                <a:latin typeface="Consolas" panose="020B0609020204030204" pitchFamily="49" charset="0"/>
              </a:rPr>
              <a:t>: </a:t>
            </a:r>
            <a:r>
              <a:rPr lang="en-US" sz="2200" dirty="0" err="1">
                <a:solidFill>
                  <a:srgbClr val="2B91AF"/>
                </a:solidFill>
                <a:highlight>
                  <a:srgbClr val="FFFFFF"/>
                </a:highlight>
                <a:latin typeface="Consolas" panose="020B0609020204030204" pitchFamily="49" charset="0"/>
              </a:rPr>
              <a:t>OwinStartup</a:t>
            </a:r>
            <a:r>
              <a:rPr lang="en-US" sz="2200" dirty="0">
                <a:solidFill>
                  <a:srgbClr val="000000"/>
                </a:solidFill>
                <a:highlight>
                  <a:srgbClr val="FFFFFF"/>
                </a:highlight>
                <a:latin typeface="Consolas" panose="020B0609020204030204" pitchFamily="49" charset="0"/>
              </a:rPr>
              <a:t>(</a:t>
            </a:r>
            <a:r>
              <a:rPr lang="en-US" sz="2200" dirty="0" err="1">
                <a:solidFill>
                  <a:srgbClr val="0000FF"/>
                </a:solidFill>
                <a:highlight>
                  <a:srgbClr val="FFFFFF"/>
                </a:highlight>
                <a:latin typeface="Consolas" panose="020B0609020204030204" pitchFamily="49" charset="0"/>
              </a:rPr>
              <a:t>typeof</a:t>
            </a:r>
            <a:r>
              <a:rPr lang="en-US" sz="2200" dirty="0">
                <a:solidFill>
                  <a:srgbClr val="000000"/>
                </a:solidFill>
                <a:highlight>
                  <a:srgbClr val="FFFFFF"/>
                </a:highlight>
                <a:latin typeface="Consolas" panose="020B0609020204030204" pitchFamily="49" charset="0"/>
              </a:rPr>
              <a:t>(SR3.</a:t>
            </a:r>
            <a:r>
              <a:rPr lang="en-US" sz="2200" dirty="0">
                <a:solidFill>
                  <a:srgbClr val="2B91AF"/>
                </a:solidFill>
                <a:highlight>
                  <a:srgbClr val="FFFFFF"/>
                </a:highlight>
                <a:latin typeface="Consolas" panose="020B0609020204030204" pitchFamily="49" charset="0"/>
              </a:rPr>
              <a:t>Startup</a:t>
            </a:r>
            <a:r>
              <a:rPr lang="en-US" sz="2200" dirty="0">
                <a:solidFill>
                  <a:srgbClr val="000000"/>
                </a:solidFill>
                <a:highlight>
                  <a:srgbClr val="FFFFFF"/>
                </a:highlight>
                <a:latin typeface="Consolas" panose="020B0609020204030204" pitchFamily="49" charset="0"/>
              </a:rPr>
              <a:t>))]</a:t>
            </a:r>
          </a:p>
          <a:p>
            <a:r>
              <a:rPr lang="en-US" sz="2200" dirty="0">
                <a:solidFill>
                  <a:srgbClr val="0000FF"/>
                </a:solidFill>
                <a:highlight>
                  <a:srgbClr val="FFFFFF"/>
                </a:highlight>
                <a:latin typeface="Consolas" panose="020B0609020204030204" pitchFamily="49" charset="0"/>
              </a:rPr>
              <a:t>namespace</a:t>
            </a:r>
            <a:r>
              <a:rPr lang="en-US" sz="2200" dirty="0">
                <a:solidFill>
                  <a:srgbClr val="000000"/>
                </a:solidFill>
                <a:highlight>
                  <a:srgbClr val="FFFFFF"/>
                </a:highlight>
                <a:latin typeface="Consolas" panose="020B0609020204030204" pitchFamily="49" charset="0"/>
              </a:rPr>
              <a:t> SR3</a:t>
            </a:r>
          </a:p>
          <a:p>
            <a:r>
              <a:rPr lang="en-US" sz="2200" dirty="0">
                <a:solidFill>
                  <a:srgbClr val="000000"/>
                </a:solidFill>
                <a:highlight>
                  <a:srgbClr val="FFFFFF"/>
                </a:highlight>
                <a:latin typeface="Consolas" panose="020B0609020204030204" pitchFamily="49" charset="0"/>
              </a:rPr>
              <a:t>{</a:t>
            </a:r>
          </a:p>
          <a:p>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public</a:t>
            </a:r>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class</a:t>
            </a:r>
            <a:r>
              <a:rPr lang="en-US" sz="2200" dirty="0">
                <a:solidFill>
                  <a:srgbClr val="000000"/>
                </a:solidFill>
                <a:highlight>
                  <a:srgbClr val="FFFFFF"/>
                </a:highlight>
                <a:latin typeface="Consolas" panose="020B0609020204030204" pitchFamily="49" charset="0"/>
              </a:rPr>
              <a:t> </a:t>
            </a:r>
            <a:r>
              <a:rPr lang="en-US" sz="2200" dirty="0">
                <a:solidFill>
                  <a:srgbClr val="2B91AF"/>
                </a:solidFill>
                <a:highlight>
                  <a:srgbClr val="FFFFFF"/>
                </a:highlight>
                <a:latin typeface="Consolas" panose="020B0609020204030204" pitchFamily="49" charset="0"/>
              </a:rPr>
              <a:t>Startup</a:t>
            </a:r>
            <a:endParaRPr lang="en-US" sz="2200" dirty="0">
              <a:solidFill>
                <a:srgbClr val="000000"/>
              </a:solidFill>
              <a:highlight>
                <a:srgbClr val="FFFFFF"/>
              </a:highlight>
              <a:latin typeface="Consolas" panose="020B0609020204030204" pitchFamily="49" charset="0"/>
            </a:endParaRPr>
          </a:p>
          <a:p>
            <a:r>
              <a:rPr lang="en-US" sz="2200" dirty="0">
                <a:solidFill>
                  <a:srgbClr val="000000"/>
                </a:solidFill>
                <a:highlight>
                  <a:srgbClr val="FFFFFF"/>
                </a:highlight>
                <a:latin typeface="Consolas" panose="020B0609020204030204" pitchFamily="49" charset="0"/>
              </a:rPr>
              <a:t>    {</a:t>
            </a:r>
          </a:p>
          <a:p>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public</a:t>
            </a:r>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void</a:t>
            </a:r>
            <a:r>
              <a:rPr lang="en-US" sz="2200" dirty="0">
                <a:solidFill>
                  <a:srgbClr val="000000"/>
                </a:solidFill>
                <a:highlight>
                  <a:srgbClr val="FFFFFF"/>
                </a:highlight>
                <a:latin typeface="Consolas" panose="020B0609020204030204" pitchFamily="49" charset="0"/>
              </a:rPr>
              <a:t> Configuration(</a:t>
            </a:r>
            <a:r>
              <a:rPr lang="en-US" sz="2200" dirty="0" err="1">
                <a:solidFill>
                  <a:srgbClr val="2B91AF"/>
                </a:solidFill>
                <a:highlight>
                  <a:srgbClr val="FFFFFF"/>
                </a:highlight>
                <a:latin typeface="Consolas" panose="020B0609020204030204" pitchFamily="49" charset="0"/>
              </a:rPr>
              <a:t>IAppBuilder</a:t>
            </a:r>
            <a:r>
              <a:rPr lang="en-US" sz="2200" dirty="0">
                <a:solidFill>
                  <a:srgbClr val="000000"/>
                </a:solidFill>
                <a:highlight>
                  <a:srgbClr val="FFFFFF"/>
                </a:highlight>
                <a:latin typeface="Consolas" panose="020B0609020204030204" pitchFamily="49" charset="0"/>
              </a:rPr>
              <a:t> app)</a:t>
            </a:r>
          </a:p>
          <a:p>
            <a:r>
              <a:rPr lang="en-US" sz="2200" dirty="0">
                <a:solidFill>
                  <a:srgbClr val="000000"/>
                </a:solidFill>
                <a:highlight>
                  <a:srgbClr val="FFFFFF"/>
                </a:highlight>
                <a:latin typeface="Consolas" panose="020B0609020204030204" pitchFamily="49" charset="0"/>
              </a:rPr>
              <a:t>        {</a:t>
            </a:r>
          </a:p>
          <a:p>
            <a:r>
              <a:rPr lang="en-US" sz="2200" dirty="0">
                <a:solidFill>
                  <a:srgbClr val="000000"/>
                </a:solidFill>
                <a:highlight>
                  <a:srgbClr val="FFFFFF"/>
                </a:highlight>
                <a:latin typeface="Consolas" panose="020B0609020204030204" pitchFamily="49" charset="0"/>
              </a:rPr>
              <a:t>            </a:t>
            </a:r>
            <a:r>
              <a:rPr lang="en-US" sz="2200" dirty="0" err="1">
                <a:solidFill>
                  <a:srgbClr val="000000"/>
                </a:solidFill>
                <a:highlight>
                  <a:srgbClr val="FFFFFF"/>
                </a:highlight>
                <a:latin typeface="Consolas" panose="020B0609020204030204" pitchFamily="49" charset="0"/>
              </a:rPr>
              <a:t>app.MapSignalR</a:t>
            </a:r>
            <a:r>
              <a:rPr lang="en-US" sz="2200" dirty="0">
                <a:solidFill>
                  <a:srgbClr val="000000"/>
                </a:solidFill>
                <a:highlight>
                  <a:srgbClr val="FFFFFF"/>
                </a:highlight>
                <a:latin typeface="Consolas" panose="020B0609020204030204" pitchFamily="49" charset="0"/>
              </a:rPr>
              <a:t>();</a:t>
            </a:r>
          </a:p>
          <a:p>
            <a:r>
              <a:rPr lang="en-US" sz="2200" dirty="0">
                <a:solidFill>
                  <a:srgbClr val="000000"/>
                </a:solidFill>
                <a:highlight>
                  <a:srgbClr val="FFFFFF"/>
                </a:highlight>
                <a:latin typeface="Consolas" panose="020B0609020204030204" pitchFamily="49" charset="0"/>
              </a:rPr>
              <a:t>        }</a:t>
            </a:r>
          </a:p>
          <a:p>
            <a:r>
              <a:rPr lang="en-US" sz="2200" dirty="0">
                <a:solidFill>
                  <a:srgbClr val="000000"/>
                </a:solidFill>
                <a:highlight>
                  <a:srgbClr val="FFFFFF"/>
                </a:highlight>
                <a:latin typeface="Consolas" panose="020B0609020204030204" pitchFamily="49" charset="0"/>
              </a:rPr>
              <a:t>    }</a:t>
            </a:r>
          </a:p>
          <a:p>
            <a:r>
              <a:rPr lang="en-US" sz="2200" dirty="0">
                <a:solidFill>
                  <a:srgbClr val="000000"/>
                </a:solidFill>
                <a:highlight>
                  <a:srgbClr val="FFFFFF"/>
                </a:highlight>
                <a:latin typeface="Consolas" panose="020B0609020204030204" pitchFamily="49" charset="0"/>
              </a:rPr>
              <a:t>}</a:t>
            </a:r>
            <a:endParaRPr lang="en-US" sz="2200" dirty="0"/>
          </a:p>
        </p:txBody>
      </p:sp>
    </p:spTree>
    <p:extLst>
      <p:ext uri="{BB962C8B-B14F-4D97-AF65-F5344CB8AC3E}">
        <p14:creationId xmlns:p14="http://schemas.microsoft.com/office/powerpoint/2010/main" val="3698796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20311141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SignalR Server Side API</a:t>
            </a:r>
            <a:endParaRPr lang="en-US" dirty="0"/>
          </a:p>
        </p:txBody>
      </p:sp>
    </p:spTree>
    <p:extLst>
      <p:ext uri="{BB962C8B-B14F-4D97-AF65-F5344CB8AC3E}">
        <p14:creationId xmlns:p14="http://schemas.microsoft.com/office/powerpoint/2010/main" val="150246374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SignalR </a:t>
            </a:r>
            <a:r>
              <a:rPr lang="en-US" dirty="0" smtClean="0"/>
              <a:t>Namespaces</a:t>
            </a:r>
            <a:endParaRPr lang="en-US" dirty="0"/>
          </a:p>
        </p:txBody>
      </p:sp>
      <p:sp>
        <p:nvSpPr>
          <p:cNvPr id="3" name="Content Placeholder 2"/>
          <p:cNvSpPr>
            <a:spLocks noGrp="1"/>
          </p:cNvSpPr>
          <p:nvPr>
            <p:ph idx="1"/>
          </p:nvPr>
        </p:nvSpPr>
        <p:spPr/>
        <p:txBody>
          <a:bodyPr/>
          <a:lstStyle/>
          <a:p>
            <a:r>
              <a:rPr lang="en-US" smtClean="0"/>
              <a:t>Microsoft.AspNet.SignalR</a:t>
            </a:r>
            <a:endParaRPr lang="en-US" dirty="0" smtClean="0"/>
          </a:p>
          <a:p>
            <a:r>
              <a:rPr lang="en-US" dirty="0">
                <a:hlinkClick r:id="rId3"/>
              </a:rPr>
              <a:t>http://msdn.microsoft.com/en-us/library/dn440565(v=vs.118).</a:t>
            </a:r>
            <a:r>
              <a:rPr lang="en-US" dirty="0" smtClean="0">
                <a:hlinkClick r:id="rId3"/>
              </a:rPr>
              <a:t>aspx</a:t>
            </a:r>
            <a:r>
              <a:rPr lang="en-US" dirty="0" smtClean="0"/>
              <a:t> </a:t>
            </a:r>
            <a:endParaRPr lang="en-US" dirty="0"/>
          </a:p>
        </p:txBody>
      </p:sp>
    </p:spTree>
    <p:extLst>
      <p:ext uri="{BB962C8B-B14F-4D97-AF65-F5344CB8AC3E}">
        <p14:creationId xmlns:p14="http://schemas.microsoft.com/office/powerpoint/2010/main" val="2487780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Hubs</a:t>
            </a:r>
            <a:endParaRPr lang="en-US" dirty="0"/>
          </a:p>
        </p:txBody>
      </p:sp>
      <p:sp>
        <p:nvSpPr>
          <p:cNvPr id="3" name="Content Placeholder 2"/>
          <p:cNvSpPr>
            <a:spLocks noGrp="1"/>
          </p:cNvSpPr>
          <p:nvPr>
            <p:ph idx="1"/>
          </p:nvPr>
        </p:nvSpPr>
        <p:spPr/>
        <p:txBody>
          <a:bodyPr/>
          <a:lstStyle/>
          <a:p>
            <a:r>
              <a:rPr lang="en-US" dirty="0" err="1" smtClean="0"/>
              <a:t>Microsoft.AspNet.SignalR.Hub</a:t>
            </a:r>
            <a:r>
              <a:rPr lang="en-US" dirty="0" smtClean="0"/>
              <a:t> class</a:t>
            </a:r>
          </a:p>
          <a:p>
            <a:r>
              <a:rPr lang="en-US" dirty="0" smtClean="0"/>
              <a:t>Server </a:t>
            </a:r>
            <a:r>
              <a:rPr lang="en-US" smtClean="0"/>
              <a:t>Side Library</a:t>
            </a:r>
            <a:endParaRPr lang="en-US" dirty="0" smtClean="0"/>
          </a:p>
          <a:p>
            <a:r>
              <a:rPr lang="en-US" dirty="0" smtClean="0"/>
              <a:t>Allows for duplex connectivity </a:t>
            </a:r>
          </a:p>
          <a:p>
            <a:endParaRPr lang="en-US" dirty="0"/>
          </a:p>
        </p:txBody>
      </p:sp>
    </p:spTree>
    <p:extLst>
      <p:ext uri="{BB962C8B-B14F-4D97-AF65-F5344CB8AC3E}">
        <p14:creationId xmlns:p14="http://schemas.microsoft.com/office/powerpoint/2010/main" val="14832323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Hubs</a:t>
            </a:r>
            <a:endParaRPr lang="en-US" dirty="0"/>
          </a:p>
        </p:txBody>
      </p:sp>
      <p:sp>
        <p:nvSpPr>
          <p:cNvPr id="4" name="Rounded Rectangle 3"/>
          <p:cNvSpPr/>
          <p:nvPr/>
        </p:nvSpPr>
        <p:spPr>
          <a:xfrm>
            <a:off x="4952228" y="2572114"/>
            <a:ext cx="1776549" cy="1502229"/>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4800" dirty="0" smtClean="0"/>
              <a:t>Hub</a:t>
            </a:r>
            <a:endParaRPr lang="en-US" sz="48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5385" y="1798070"/>
            <a:ext cx="1270658" cy="1120297"/>
          </a:xfrm>
          <a:prstGeom prst="rect">
            <a:avLst/>
          </a:prstGeom>
        </p:spPr>
      </p:pic>
      <p:sp>
        <p:nvSpPr>
          <p:cNvPr id="10" name="Oval 9"/>
          <p:cNvSpPr/>
          <p:nvPr/>
        </p:nvSpPr>
        <p:spPr>
          <a:xfrm>
            <a:off x="5304925" y="772362"/>
            <a:ext cx="1071154" cy="96665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endParaRPr lang="en-US" dirty="0"/>
          </a:p>
        </p:txBody>
      </p:sp>
      <p:sp>
        <p:nvSpPr>
          <p:cNvPr id="11" name="Oval 10"/>
          <p:cNvSpPr/>
          <p:nvPr/>
        </p:nvSpPr>
        <p:spPr>
          <a:xfrm>
            <a:off x="3195910" y="4246743"/>
            <a:ext cx="1071154" cy="96665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endParaRPr lang="en-US" dirty="0"/>
          </a:p>
        </p:txBody>
      </p:sp>
      <p:sp>
        <p:nvSpPr>
          <p:cNvPr id="12" name="Oval 11"/>
          <p:cNvSpPr/>
          <p:nvPr/>
        </p:nvSpPr>
        <p:spPr>
          <a:xfrm>
            <a:off x="7669269" y="1735923"/>
            <a:ext cx="1071154" cy="96665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endParaRPr lang="en-US" dirty="0"/>
          </a:p>
        </p:txBody>
      </p:sp>
      <p:cxnSp>
        <p:nvCxnSpPr>
          <p:cNvPr id="14" name="Straight Arrow Connector 13"/>
          <p:cNvCxnSpPr/>
          <p:nvPr/>
        </p:nvCxnSpPr>
        <p:spPr>
          <a:xfrm>
            <a:off x="5908358" y="4101781"/>
            <a:ext cx="0" cy="757337"/>
          </a:xfrm>
          <a:prstGeom prst="straightConnector1">
            <a:avLst/>
          </a:prstGeom>
          <a:ln w="571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227468" y="3971109"/>
            <a:ext cx="724760" cy="481900"/>
          </a:xfrm>
          <a:prstGeom prst="straightConnector1">
            <a:avLst/>
          </a:prstGeom>
          <a:ln w="571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6719661" y="2367316"/>
            <a:ext cx="949608" cy="346617"/>
          </a:xfrm>
          <a:prstGeom prst="straightConnector1">
            <a:avLst/>
          </a:prstGeom>
          <a:ln w="571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3973919" y="2584355"/>
            <a:ext cx="1013372" cy="266287"/>
          </a:xfrm>
          <a:prstGeom prst="straightConnector1">
            <a:avLst/>
          </a:prstGeom>
          <a:ln w="571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4"/>
            <a:endCxn id="4" idx="0"/>
          </p:cNvCxnSpPr>
          <p:nvPr/>
        </p:nvCxnSpPr>
        <p:spPr>
          <a:xfrm>
            <a:off x="5840502" y="1739013"/>
            <a:ext cx="1" cy="833101"/>
          </a:xfrm>
          <a:prstGeom prst="straightConnector1">
            <a:avLst/>
          </a:prstGeom>
          <a:ln w="571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6728777" y="3536179"/>
            <a:ext cx="724761" cy="378575"/>
          </a:xfrm>
          <a:prstGeom prst="straightConnector1">
            <a:avLst/>
          </a:prstGeom>
          <a:ln w="571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3537" y="3390561"/>
            <a:ext cx="1695044" cy="1253203"/>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9688" y="4859118"/>
            <a:ext cx="1397991" cy="1397991"/>
          </a:xfrm>
          <a:prstGeom prst="rect">
            <a:avLst/>
          </a:prstGeom>
        </p:spPr>
      </p:pic>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96403" y="3798809"/>
            <a:ext cx="551361" cy="988648"/>
          </a:xfrm>
          <a:prstGeom prst="rect">
            <a:avLst/>
          </a:prstGeom>
        </p:spPr>
      </p:pic>
      <p:cxnSp>
        <p:nvCxnSpPr>
          <p:cNvPr id="17" name="Straight Arrow Connector 16"/>
          <p:cNvCxnSpPr>
            <a:endCxn id="4" idx="3"/>
          </p:cNvCxnSpPr>
          <p:nvPr/>
        </p:nvCxnSpPr>
        <p:spPr>
          <a:xfrm flipH="1" flipV="1">
            <a:off x="6728777" y="3323229"/>
            <a:ext cx="839452" cy="402237"/>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086043" y="3714420"/>
            <a:ext cx="866184" cy="564721"/>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030931" y="3360645"/>
            <a:ext cx="1684140" cy="353775"/>
          </a:xfrm>
          <a:prstGeom prst="straightConnector1">
            <a:avLst/>
          </a:prstGeom>
          <a:ln w="571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10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par>
                                <p:cTn id="18" presetID="10"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Hubs</a:t>
            </a:r>
            <a:endParaRPr lang="en-US" dirty="0"/>
          </a:p>
        </p:txBody>
      </p:sp>
      <p:sp>
        <p:nvSpPr>
          <p:cNvPr id="3" name="Content Placeholder 2"/>
          <p:cNvSpPr>
            <a:spLocks noGrp="1"/>
          </p:cNvSpPr>
          <p:nvPr>
            <p:ph idx="1"/>
          </p:nvPr>
        </p:nvSpPr>
        <p:spPr/>
        <p:txBody>
          <a:bodyPr/>
          <a:lstStyle/>
          <a:p>
            <a:pPr fontAlgn="base"/>
            <a:r>
              <a:rPr lang="en-US" dirty="0"/>
              <a:t>Declare public methods on a hub so that clients can call them.</a:t>
            </a:r>
          </a:p>
          <a:p>
            <a:pPr fontAlgn="base"/>
            <a:r>
              <a:rPr lang="en-US" dirty="0"/>
              <a:t>Use the </a:t>
            </a:r>
            <a:r>
              <a:rPr lang="en-US" b="1" dirty="0" err="1"/>
              <a:t>Microsoft.AspNet.SignalR.Hub.Clients</a:t>
            </a:r>
            <a:r>
              <a:rPr lang="en-US" dirty="0"/>
              <a:t> property to access all clients connected to this hub.</a:t>
            </a:r>
          </a:p>
          <a:p>
            <a:pPr fontAlgn="base"/>
            <a:r>
              <a:rPr lang="en-US" dirty="0"/>
              <a:t>Call a function on the </a:t>
            </a:r>
            <a:r>
              <a:rPr lang="en-US" dirty="0" smtClean="0"/>
              <a:t>client</a:t>
            </a:r>
          </a:p>
          <a:p>
            <a:pPr fontAlgn="base"/>
            <a:r>
              <a:rPr lang="en-US" dirty="0" smtClean="0"/>
              <a:t>Use the </a:t>
            </a:r>
            <a:r>
              <a:rPr lang="en-US" dirty="0" err="1" smtClean="0"/>
              <a:t>HubName</a:t>
            </a:r>
            <a:r>
              <a:rPr lang="en-US" dirty="0" smtClean="0"/>
              <a:t> and </a:t>
            </a:r>
            <a:r>
              <a:rPr lang="en-US" dirty="0" err="1" smtClean="0"/>
              <a:t>HubMethod</a:t>
            </a:r>
            <a:r>
              <a:rPr lang="en-US" dirty="0" smtClean="0"/>
              <a:t> attributes to match case</a:t>
            </a:r>
            <a:endParaRPr lang="en-US" dirty="0"/>
          </a:p>
          <a:p>
            <a:pPr fontAlgn="base"/>
            <a:endParaRPr lang="en-US" dirty="0" smtClean="0"/>
          </a:p>
          <a:p>
            <a:pPr fontAlgn="base"/>
            <a:endParaRPr lang="en-US" dirty="0"/>
          </a:p>
        </p:txBody>
      </p:sp>
    </p:spTree>
    <p:extLst>
      <p:ext uri="{BB962C8B-B14F-4D97-AF65-F5344CB8AC3E}">
        <p14:creationId xmlns:p14="http://schemas.microsoft.com/office/powerpoint/2010/main" val="22005873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Hub Events</a:t>
            </a:r>
            <a:endParaRPr lang="en-US" dirty="0"/>
          </a:p>
        </p:txBody>
      </p:sp>
      <p:sp>
        <p:nvSpPr>
          <p:cNvPr id="4" name="Rectangle 3"/>
          <p:cNvSpPr/>
          <p:nvPr/>
        </p:nvSpPr>
        <p:spPr>
          <a:xfrm>
            <a:off x="838201" y="1854594"/>
            <a:ext cx="6517192" cy="1938992"/>
          </a:xfrm>
          <a:prstGeom prst="rect">
            <a:avLst/>
          </a:prstGeom>
        </p:spPr>
        <p:txBody>
          <a:bodyPr wrap="square">
            <a:spAutoFit/>
          </a:bodyPr>
          <a:lstStyle/>
          <a:p>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override</a:t>
            </a:r>
            <a:r>
              <a:rPr lang="en-US" sz="2400" dirty="0">
                <a:solidFill>
                  <a:srgbClr val="000000"/>
                </a:solidFill>
                <a:highlight>
                  <a:srgbClr val="FFFFFF"/>
                </a:highlight>
                <a:latin typeface="Consolas" panose="020B0609020204030204" pitchFamily="49" charset="0"/>
              </a:rPr>
              <a:t> </a:t>
            </a:r>
            <a:r>
              <a:rPr lang="en-US" sz="2400" dirty="0">
                <a:solidFill>
                  <a:srgbClr val="2B91AF"/>
                </a:solidFill>
                <a:highlight>
                  <a:srgbClr val="FFFFFF"/>
                </a:highlight>
                <a:latin typeface="Consolas" panose="020B0609020204030204" pitchFamily="49" charset="0"/>
              </a:rPr>
              <a:t>Task</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OnConnected</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id = </a:t>
            </a:r>
            <a:r>
              <a:rPr lang="en-US" sz="2400" dirty="0" err="1">
                <a:solidFill>
                  <a:srgbClr val="000000"/>
                </a:solidFill>
                <a:highlight>
                  <a:srgbClr val="FFFFFF"/>
                </a:highlight>
                <a:latin typeface="Consolas" panose="020B0609020204030204" pitchFamily="49" charset="0"/>
              </a:rPr>
              <a:t>Context.ConnectionId</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base</a:t>
            </a:r>
            <a:r>
              <a:rPr lang="en-US" sz="2400" dirty="0" err="1">
                <a:solidFill>
                  <a:srgbClr val="000000"/>
                </a:solidFill>
                <a:highlight>
                  <a:srgbClr val="FFFFFF"/>
                </a:highlight>
                <a:latin typeface="Consolas" panose="020B0609020204030204" pitchFamily="49" charset="0"/>
              </a:rPr>
              <a:t>.OnConnected</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a:t>
            </a:r>
            <a:endParaRPr lang="en-US" sz="2400" dirty="0"/>
          </a:p>
        </p:txBody>
      </p:sp>
    </p:spTree>
    <p:extLst>
      <p:ext uri="{BB962C8B-B14F-4D97-AF65-F5344CB8AC3E}">
        <p14:creationId xmlns:p14="http://schemas.microsoft.com/office/powerpoint/2010/main" val="32673454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SignalR Transports</a:t>
            </a:r>
            <a:endParaRPr lang="en-US" dirty="0"/>
          </a:p>
        </p:txBody>
      </p:sp>
    </p:spTree>
    <p:extLst>
      <p:ext uri="{BB962C8B-B14F-4D97-AF65-F5344CB8AC3E}">
        <p14:creationId xmlns:p14="http://schemas.microsoft.com/office/powerpoint/2010/main" val="22420895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Overview of SignalR</a:t>
            </a:r>
          </a:p>
          <a:p>
            <a:r>
              <a:rPr lang="en-US" dirty="0" smtClean="0"/>
              <a:t>Configure SignalR and Visual Studio</a:t>
            </a:r>
          </a:p>
          <a:p>
            <a:r>
              <a:rPr lang="en-US" dirty="0" smtClean="0"/>
              <a:t>Hubs</a:t>
            </a:r>
          </a:p>
          <a:p>
            <a:r>
              <a:rPr lang="en-US" dirty="0" smtClean="0"/>
              <a:t>Connections</a:t>
            </a:r>
          </a:p>
          <a:p>
            <a:r>
              <a:rPr lang="en-US" dirty="0" smtClean="0"/>
              <a:t>Deployment</a:t>
            </a:r>
          </a:p>
          <a:p>
            <a:endParaRPr lang="en-US" dirty="0" smtClean="0"/>
          </a:p>
          <a:p>
            <a:endParaRPr lang="en-US" dirty="0"/>
          </a:p>
        </p:txBody>
      </p:sp>
    </p:spTree>
    <p:extLst>
      <p:ext uri="{BB962C8B-B14F-4D97-AF65-F5344CB8AC3E}">
        <p14:creationId xmlns:p14="http://schemas.microsoft.com/office/powerpoint/2010/main" val="21649338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Hubs: Transports</a:t>
            </a:r>
            <a:endParaRPr lang="en-US" dirty="0"/>
          </a:p>
        </p:txBody>
      </p:sp>
      <p:sp>
        <p:nvSpPr>
          <p:cNvPr id="3" name="Content Placeholder 2"/>
          <p:cNvSpPr>
            <a:spLocks noGrp="1"/>
          </p:cNvSpPr>
          <p:nvPr>
            <p:ph idx="1"/>
          </p:nvPr>
        </p:nvSpPr>
        <p:spPr/>
        <p:txBody>
          <a:bodyPr/>
          <a:lstStyle/>
          <a:p>
            <a:r>
              <a:rPr lang="en-US" dirty="0" smtClean="0"/>
              <a:t>A full duplex, TCP based protocol</a:t>
            </a:r>
          </a:p>
          <a:p>
            <a:r>
              <a:rPr lang="en-US" dirty="0" smtClean="0"/>
              <a:t>Is not HTTP</a:t>
            </a:r>
          </a:p>
          <a:p>
            <a:r>
              <a:rPr lang="en-US" dirty="0" smtClean="0"/>
              <a:t>Standardized RFC in 2011</a:t>
            </a:r>
          </a:p>
          <a:p>
            <a:endParaRPr lang="en-US" dirty="0"/>
          </a:p>
        </p:txBody>
      </p:sp>
    </p:spTree>
    <p:extLst>
      <p:ext uri="{BB962C8B-B14F-4D97-AF65-F5344CB8AC3E}">
        <p14:creationId xmlns:p14="http://schemas.microsoft.com/office/powerpoint/2010/main" val="16393286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Hubs: Transports</a:t>
            </a:r>
            <a:endParaRPr lang="en-US" dirty="0"/>
          </a:p>
        </p:txBody>
      </p:sp>
      <p:sp>
        <p:nvSpPr>
          <p:cNvPr id="3" name="Content Placeholder 2"/>
          <p:cNvSpPr>
            <a:spLocks noGrp="1"/>
          </p:cNvSpPr>
          <p:nvPr>
            <p:ph idx="1"/>
          </p:nvPr>
        </p:nvSpPr>
        <p:spPr/>
        <p:txBody>
          <a:bodyPr/>
          <a:lstStyle/>
          <a:p>
            <a:pPr fontAlgn="base"/>
            <a:r>
              <a:rPr lang="en-US" dirty="0"/>
              <a:t>Transports</a:t>
            </a:r>
          </a:p>
          <a:p>
            <a:pPr lvl="1" fontAlgn="base"/>
            <a:r>
              <a:rPr lang="en-US" dirty="0" err="1" smtClean="0"/>
              <a:t>WebSockets</a:t>
            </a:r>
            <a:r>
              <a:rPr lang="en-US" dirty="0" smtClean="0"/>
              <a:t> </a:t>
            </a:r>
            <a:r>
              <a:rPr lang="en-US" dirty="0"/>
              <a:t>is the only transport that establishes a true persistent, two-way connection between client and server. </a:t>
            </a:r>
            <a:endParaRPr lang="en-US" dirty="0" smtClean="0"/>
          </a:p>
          <a:p>
            <a:pPr lvl="1" fontAlgn="base"/>
            <a:r>
              <a:rPr lang="en-US" dirty="0" smtClean="0"/>
              <a:t>SSE/Events</a:t>
            </a:r>
          </a:p>
          <a:p>
            <a:pPr lvl="1" fontAlgn="base"/>
            <a:r>
              <a:rPr lang="en-US" dirty="0" smtClean="0"/>
              <a:t>AJAX Long Polling</a:t>
            </a:r>
          </a:p>
          <a:p>
            <a:pPr lvl="1" fontAlgn="base"/>
            <a:r>
              <a:rPr lang="en-US" dirty="0" smtClean="0"/>
              <a:t>Forever Frame (IE only)</a:t>
            </a:r>
          </a:p>
          <a:p>
            <a:pPr fontAlgn="base"/>
            <a:r>
              <a:rPr lang="en-US" dirty="0" smtClean="0"/>
              <a:t>Transport selection process</a:t>
            </a:r>
          </a:p>
          <a:p>
            <a:pPr fontAlgn="base"/>
            <a:r>
              <a:rPr lang="en-US" dirty="0"/>
              <a:t>$.</a:t>
            </a:r>
            <a:r>
              <a:rPr lang="en-US" dirty="0" err="1"/>
              <a:t>connection.hub.logging</a:t>
            </a:r>
            <a:r>
              <a:rPr lang="en-US" dirty="0"/>
              <a:t> = true</a:t>
            </a:r>
            <a:r>
              <a:rPr lang="en-US" dirty="0" smtClean="0"/>
              <a:t>;  // to determine transport</a:t>
            </a:r>
            <a:endParaRPr lang="en-US" dirty="0"/>
          </a:p>
          <a:p>
            <a:pPr marL="0" indent="0" fontAlgn="base">
              <a:buNone/>
            </a:pPr>
            <a:endParaRPr lang="en-US" dirty="0"/>
          </a:p>
        </p:txBody>
      </p:sp>
    </p:spTree>
    <p:extLst>
      <p:ext uri="{BB962C8B-B14F-4D97-AF65-F5344CB8AC3E}">
        <p14:creationId xmlns:p14="http://schemas.microsoft.com/office/powerpoint/2010/main" val="469707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enter image description he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925"/>
            <a:ext cx="4346105" cy="65723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836408" y="5726585"/>
            <a:ext cx="4005072" cy="1015663"/>
          </a:xfrm>
          <a:prstGeom prst="rect">
            <a:avLst/>
          </a:prstGeom>
          <a:noFill/>
        </p:spPr>
        <p:txBody>
          <a:bodyPr wrap="square" rtlCol="0">
            <a:spAutoFit/>
          </a:bodyPr>
          <a:lstStyle/>
          <a:p>
            <a:r>
              <a:rPr lang="en-US" sz="1000" dirty="0" smtClean="0"/>
              <a:t>From this SO thread </a:t>
            </a:r>
          </a:p>
          <a:p>
            <a:r>
              <a:rPr lang="en-US" sz="1000" dirty="0">
                <a:hlinkClick r:id="rId3"/>
              </a:rPr>
              <a:t>http://stackoverflow.com/questions/16983630/how-does-signalr-decide-which-transport-method-to-be-used</a:t>
            </a:r>
            <a:endParaRPr lang="en-US" sz="1000" dirty="0"/>
          </a:p>
          <a:p>
            <a:endParaRPr lang="en-US" sz="1000" dirty="0" smtClean="0"/>
          </a:p>
          <a:p>
            <a:r>
              <a:rPr lang="en-US" sz="1000" dirty="0" smtClean="0"/>
              <a:t>From this SO user, </a:t>
            </a:r>
            <a:r>
              <a:rPr lang="en-US" sz="1000" dirty="0" err="1" smtClean="0"/>
              <a:t>thomaswr</a:t>
            </a:r>
            <a:r>
              <a:rPr lang="en-US" sz="1000" dirty="0" smtClean="0"/>
              <a:t> </a:t>
            </a:r>
          </a:p>
          <a:p>
            <a:r>
              <a:rPr lang="en-US" sz="1000" dirty="0">
                <a:hlinkClick r:id="rId4"/>
              </a:rPr>
              <a:t>http://</a:t>
            </a:r>
            <a:r>
              <a:rPr lang="en-US" sz="1000" dirty="0" smtClean="0">
                <a:hlinkClick r:id="rId4"/>
              </a:rPr>
              <a:t>stackoverflow.com/users/2207506/thomaswr</a:t>
            </a:r>
            <a:r>
              <a:rPr lang="en-US" sz="1000" dirty="0" smtClean="0"/>
              <a:t> </a:t>
            </a:r>
            <a:endParaRPr lang="en-US" sz="1000" dirty="0"/>
          </a:p>
        </p:txBody>
      </p:sp>
    </p:spTree>
    <p:extLst>
      <p:ext uri="{BB962C8B-B14F-4D97-AF65-F5344CB8AC3E}">
        <p14:creationId xmlns:p14="http://schemas.microsoft.com/office/powerpoint/2010/main" val="42266340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Hubs</a:t>
            </a:r>
            <a:endParaRPr lang="en-US" dirty="0"/>
          </a:p>
        </p:txBody>
      </p:sp>
    </p:spTree>
    <p:extLst>
      <p:ext uri="{BB962C8B-B14F-4D97-AF65-F5344CB8AC3E}">
        <p14:creationId xmlns:p14="http://schemas.microsoft.com/office/powerpoint/2010/main" val="52977520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SignalR JS API</a:t>
            </a:r>
            <a:endParaRPr lang="en-US" dirty="0"/>
          </a:p>
        </p:txBody>
      </p:sp>
    </p:spTree>
    <p:extLst>
      <p:ext uri="{BB962C8B-B14F-4D97-AF65-F5344CB8AC3E}">
        <p14:creationId xmlns:p14="http://schemas.microsoft.com/office/powerpoint/2010/main" val="228015732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SignalR Client Script Libraries</a:t>
            </a:r>
            <a:endParaRPr lang="en-US" dirty="0"/>
          </a:p>
        </p:txBody>
      </p:sp>
      <p:sp>
        <p:nvSpPr>
          <p:cNvPr id="4" name="Rectangle 3"/>
          <p:cNvSpPr/>
          <p:nvPr/>
        </p:nvSpPr>
        <p:spPr>
          <a:xfrm>
            <a:off x="838200" y="3346711"/>
            <a:ext cx="10826932" cy="769441"/>
          </a:xfrm>
          <a:prstGeom prst="rect">
            <a:avLst/>
          </a:prstGeom>
        </p:spPr>
        <p:txBody>
          <a:bodyPr wrap="square">
            <a:spAutoFit/>
          </a:bodyPr>
          <a:lstStyle/>
          <a:p>
            <a:r>
              <a:rPr lang="en-US" sz="2200" dirty="0">
                <a:solidFill>
                  <a:srgbClr val="0000FF"/>
                </a:solidFill>
                <a:highlight>
                  <a:srgbClr val="FFFFFF"/>
                </a:highlight>
                <a:latin typeface="Consolas" panose="020B0609020204030204" pitchFamily="49" charset="0"/>
              </a:rPr>
              <a:t>&lt;</a:t>
            </a:r>
            <a:r>
              <a:rPr lang="en-US" sz="2200" dirty="0">
                <a:solidFill>
                  <a:srgbClr val="800000"/>
                </a:solidFill>
                <a:highlight>
                  <a:srgbClr val="FFFFFF"/>
                </a:highlight>
                <a:latin typeface="Consolas" panose="020B0609020204030204" pitchFamily="49" charset="0"/>
              </a:rPr>
              <a:t>script</a:t>
            </a:r>
            <a:r>
              <a:rPr lang="en-US" sz="2200" dirty="0">
                <a:solidFill>
                  <a:srgbClr val="000000"/>
                </a:solidFill>
                <a:highlight>
                  <a:srgbClr val="FFFFFF"/>
                </a:highlight>
                <a:latin typeface="Consolas" panose="020B0609020204030204" pitchFamily="49" charset="0"/>
              </a:rPr>
              <a:t> </a:t>
            </a:r>
            <a:r>
              <a:rPr lang="en-US" sz="2200" dirty="0" err="1">
                <a:solidFill>
                  <a:srgbClr val="FF0000"/>
                </a:solidFill>
                <a:highlight>
                  <a:srgbClr val="FFFFFF"/>
                </a:highlight>
                <a:latin typeface="Consolas" panose="020B0609020204030204" pitchFamily="49" charset="0"/>
              </a:rPr>
              <a:t>src</a:t>
            </a:r>
            <a:r>
              <a:rPr lang="en-US" sz="2200" dirty="0">
                <a:solidFill>
                  <a:srgbClr val="0000FF"/>
                </a:solidFill>
                <a:highlight>
                  <a:srgbClr val="FFFFFF"/>
                </a:highlight>
                <a:latin typeface="Consolas" panose="020B0609020204030204" pitchFamily="49" charset="0"/>
              </a:rPr>
              <a:t>="~/Scripts/jquery.signalR-2.0.2.min.js"&gt;&lt;/</a:t>
            </a:r>
            <a:r>
              <a:rPr lang="en-US" sz="2200" dirty="0">
                <a:solidFill>
                  <a:srgbClr val="800000"/>
                </a:solidFill>
                <a:highlight>
                  <a:srgbClr val="FFFFFF"/>
                </a:highlight>
                <a:latin typeface="Consolas" panose="020B0609020204030204" pitchFamily="49" charset="0"/>
              </a:rPr>
              <a:t>script</a:t>
            </a:r>
            <a:r>
              <a:rPr lang="en-US" sz="2200" dirty="0">
                <a:solidFill>
                  <a:srgbClr val="0000FF"/>
                </a:solidFill>
                <a:highlight>
                  <a:srgbClr val="FFFFFF"/>
                </a:highlight>
                <a:latin typeface="Consolas" panose="020B0609020204030204" pitchFamily="49" charset="0"/>
              </a:rPr>
              <a:t>&gt;</a:t>
            </a:r>
            <a:r>
              <a:rPr lang="en-US" sz="2200" dirty="0">
                <a:solidFill>
                  <a:srgbClr val="000000"/>
                </a:solidFill>
                <a:highlight>
                  <a:srgbClr val="FFFFFF"/>
                </a:highlight>
                <a:latin typeface="Consolas" panose="020B0609020204030204" pitchFamily="49" charset="0"/>
              </a:rPr>
              <a:t>    </a:t>
            </a:r>
          </a:p>
          <a:p>
            <a:r>
              <a:rPr lang="en-US" sz="2200" dirty="0">
                <a:solidFill>
                  <a:srgbClr val="0000FF"/>
                </a:solidFill>
                <a:highlight>
                  <a:srgbClr val="FFFFFF"/>
                </a:highlight>
                <a:latin typeface="Consolas" panose="020B0609020204030204" pitchFamily="49" charset="0"/>
              </a:rPr>
              <a:t>&lt;</a:t>
            </a:r>
            <a:r>
              <a:rPr lang="en-US" sz="2200" dirty="0">
                <a:solidFill>
                  <a:srgbClr val="800000"/>
                </a:solidFill>
                <a:highlight>
                  <a:srgbClr val="FFFFFF"/>
                </a:highlight>
                <a:latin typeface="Consolas" panose="020B0609020204030204" pitchFamily="49" charset="0"/>
              </a:rPr>
              <a:t>script</a:t>
            </a:r>
            <a:r>
              <a:rPr lang="en-US" sz="2200" dirty="0">
                <a:solidFill>
                  <a:srgbClr val="000000"/>
                </a:solidFill>
                <a:highlight>
                  <a:srgbClr val="FFFFFF"/>
                </a:highlight>
                <a:latin typeface="Consolas" panose="020B0609020204030204" pitchFamily="49" charset="0"/>
              </a:rPr>
              <a:t> </a:t>
            </a:r>
            <a:r>
              <a:rPr lang="en-US" sz="2200" dirty="0" err="1">
                <a:solidFill>
                  <a:srgbClr val="FF0000"/>
                </a:solidFill>
                <a:highlight>
                  <a:srgbClr val="FFFFFF"/>
                </a:highlight>
                <a:latin typeface="Consolas" panose="020B0609020204030204" pitchFamily="49" charset="0"/>
              </a:rPr>
              <a:t>src</a:t>
            </a:r>
            <a:r>
              <a:rPr lang="en-US" sz="2200" dirty="0">
                <a:solidFill>
                  <a:srgbClr val="0000FF"/>
                </a:solidFill>
                <a:highlight>
                  <a:srgbClr val="FFFFFF"/>
                </a:highlight>
                <a:latin typeface="Consolas" panose="020B0609020204030204" pitchFamily="49" charset="0"/>
              </a:rPr>
              <a:t>="~/</a:t>
            </a:r>
            <a:r>
              <a:rPr lang="en-US" sz="2200" dirty="0" err="1">
                <a:solidFill>
                  <a:srgbClr val="0000FF"/>
                </a:solidFill>
                <a:highlight>
                  <a:srgbClr val="FFFFFF"/>
                </a:highlight>
                <a:latin typeface="Consolas" panose="020B0609020204030204" pitchFamily="49" charset="0"/>
              </a:rPr>
              <a:t>signalr</a:t>
            </a:r>
            <a:r>
              <a:rPr lang="en-US" sz="2200" dirty="0">
                <a:solidFill>
                  <a:srgbClr val="0000FF"/>
                </a:solidFill>
                <a:highlight>
                  <a:srgbClr val="FFFFFF"/>
                </a:highlight>
                <a:latin typeface="Consolas" panose="020B0609020204030204" pitchFamily="49" charset="0"/>
              </a:rPr>
              <a:t>/hubs"&gt;&lt;/</a:t>
            </a:r>
            <a:r>
              <a:rPr lang="en-US" sz="2200" dirty="0">
                <a:solidFill>
                  <a:srgbClr val="800000"/>
                </a:solidFill>
                <a:highlight>
                  <a:srgbClr val="FFFFFF"/>
                </a:highlight>
                <a:latin typeface="Consolas" panose="020B0609020204030204" pitchFamily="49" charset="0"/>
              </a:rPr>
              <a:t>script</a:t>
            </a:r>
            <a:r>
              <a:rPr lang="en-US" sz="2200" dirty="0">
                <a:solidFill>
                  <a:srgbClr val="0000FF"/>
                </a:solidFill>
                <a:highlight>
                  <a:srgbClr val="FFFFFF"/>
                </a:highlight>
                <a:latin typeface="Consolas" panose="020B0609020204030204" pitchFamily="49" charset="0"/>
              </a:rPr>
              <a:t>&gt;</a:t>
            </a:r>
            <a:endParaRPr lang="en-US" sz="2200" dirty="0"/>
          </a:p>
        </p:txBody>
      </p:sp>
      <p:sp>
        <p:nvSpPr>
          <p:cNvPr id="7" name="Rectangle 6"/>
          <p:cNvSpPr/>
          <p:nvPr/>
        </p:nvSpPr>
        <p:spPr>
          <a:xfrm>
            <a:off x="838200" y="2225431"/>
            <a:ext cx="5626861" cy="430887"/>
          </a:xfrm>
          <a:prstGeom prst="rect">
            <a:avLst/>
          </a:prstGeom>
        </p:spPr>
        <p:txBody>
          <a:bodyPr wrap="none">
            <a:spAutoFit/>
          </a:bodyPr>
          <a:lstStyle/>
          <a:p>
            <a:r>
              <a:rPr lang="en-US" sz="2200" dirty="0">
                <a:solidFill>
                  <a:srgbClr val="000000"/>
                </a:solidFill>
                <a:highlight>
                  <a:srgbClr val="FFFF00"/>
                </a:highlight>
                <a:latin typeface="Consolas" panose="020B0609020204030204" pitchFamily="49" charset="0"/>
              </a:rPr>
              <a:t>@</a:t>
            </a:r>
            <a:r>
              <a:rPr lang="en-US" sz="2200" dirty="0" err="1">
                <a:solidFill>
                  <a:srgbClr val="2B91AF"/>
                </a:solidFill>
                <a:highlight>
                  <a:srgbClr val="FFFFFF"/>
                </a:highlight>
                <a:latin typeface="Consolas" panose="020B0609020204030204" pitchFamily="49" charset="0"/>
              </a:rPr>
              <a:t>Scripts</a:t>
            </a:r>
            <a:r>
              <a:rPr lang="en-US" sz="2200" dirty="0" err="1">
                <a:solidFill>
                  <a:srgbClr val="000000"/>
                </a:solidFill>
                <a:highlight>
                  <a:srgbClr val="FFFFFF"/>
                </a:highlight>
                <a:latin typeface="Consolas" panose="020B0609020204030204" pitchFamily="49" charset="0"/>
              </a:rPr>
              <a:t>.Render</a:t>
            </a:r>
            <a:r>
              <a:rPr lang="en-US" sz="2200" dirty="0">
                <a:solidFill>
                  <a:srgbClr val="000000"/>
                </a:solidFill>
                <a:highlight>
                  <a:srgbClr val="FFFFFF"/>
                </a:highlight>
                <a:latin typeface="Consolas" panose="020B0609020204030204" pitchFamily="49" charset="0"/>
              </a:rPr>
              <a:t>(</a:t>
            </a:r>
            <a:r>
              <a:rPr lang="en-US" sz="2200" dirty="0">
                <a:solidFill>
                  <a:srgbClr val="A31515"/>
                </a:solidFill>
                <a:highlight>
                  <a:srgbClr val="FFFFFF"/>
                </a:highlight>
                <a:latin typeface="Consolas" panose="020B0609020204030204" pitchFamily="49" charset="0"/>
              </a:rPr>
              <a:t>"~/bundles/</a:t>
            </a:r>
            <a:r>
              <a:rPr lang="en-US" sz="2200" dirty="0" err="1">
                <a:solidFill>
                  <a:srgbClr val="A31515"/>
                </a:solidFill>
                <a:highlight>
                  <a:srgbClr val="FFFFFF"/>
                </a:highlight>
                <a:latin typeface="Consolas" panose="020B0609020204030204" pitchFamily="49" charset="0"/>
              </a:rPr>
              <a:t>jquery</a:t>
            </a:r>
            <a:r>
              <a:rPr lang="en-US" sz="2200" dirty="0">
                <a:solidFill>
                  <a:srgbClr val="A31515"/>
                </a:solidFill>
                <a:highlight>
                  <a:srgbClr val="FFFFFF"/>
                </a:highlight>
                <a:latin typeface="Consolas" panose="020B0609020204030204" pitchFamily="49" charset="0"/>
              </a:rPr>
              <a:t>"</a:t>
            </a:r>
            <a:r>
              <a:rPr lang="en-US" sz="2200" dirty="0">
                <a:solidFill>
                  <a:srgbClr val="000000"/>
                </a:solidFill>
                <a:highlight>
                  <a:srgbClr val="FFFFFF"/>
                </a:highlight>
                <a:latin typeface="Consolas" panose="020B0609020204030204" pitchFamily="49" charset="0"/>
              </a:rPr>
              <a:t>)</a:t>
            </a:r>
            <a:endParaRPr lang="en-US" sz="2200" dirty="0"/>
          </a:p>
        </p:txBody>
      </p:sp>
      <p:sp>
        <p:nvSpPr>
          <p:cNvPr id="8" name="TextBox 7"/>
          <p:cNvSpPr txBox="1"/>
          <p:nvPr/>
        </p:nvSpPr>
        <p:spPr>
          <a:xfrm>
            <a:off x="831668" y="1690688"/>
            <a:ext cx="5264332" cy="461665"/>
          </a:xfrm>
          <a:prstGeom prst="rect">
            <a:avLst/>
          </a:prstGeom>
          <a:noFill/>
        </p:spPr>
        <p:txBody>
          <a:bodyPr wrap="square" rtlCol="0">
            <a:spAutoFit/>
          </a:bodyPr>
          <a:lstStyle/>
          <a:p>
            <a:r>
              <a:rPr lang="en-US" sz="2400" dirty="0" smtClean="0"/>
              <a:t>SignalR depends on jQuery</a:t>
            </a:r>
            <a:endParaRPr lang="en-US" sz="2400" dirty="0"/>
          </a:p>
        </p:txBody>
      </p:sp>
      <p:sp>
        <p:nvSpPr>
          <p:cNvPr id="9" name="TextBox 8"/>
          <p:cNvSpPr txBox="1"/>
          <p:nvPr/>
        </p:nvSpPr>
        <p:spPr>
          <a:xfrm>
            <a:off x="831668" y="2885046"/>
            <a:ext cx="5264332" cy="461665"/>
          </a:xfrm>
          <a:prstGeom prst="rect">
            <a:avLst/>
          </a:prstGeom>
          <a:noFill/>
        </p:spPr>
        <p:txBody>
          <a:bodyPr wrap="square" rtlCol="0">
            <a:spAutoFit/>
          </a:bodyPr>
          <a:lstStyle/>
          <a:p>
            <a:r>
              <a:rPr lang="en-US" sz="2400" dirty="0" smtClean="0"/>
              <a:t>SignalR script references</a:t>
            </a:r>
            <a:endParaRPr lang="en-US" sz="2400" dirty="0"/>
          </a:p>
        </p:txBody>
      </p:sp>
    </p:spTree>
    <p:extLst>
      <p:ext uri="{BB962C8B-B14F-4D97-AF65-F5344CB8AC3E}">
        <p14:creationId xmlns:p14="http://schemas.microsoft.com/office/powerpoint/2010/main" val="29782708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Connections</a:t>
            </a:r>
            <a:endParaRPr lang="en-US" dirty="0"/>
          </a:p>
        </p:txBody>
      </p:sp>
      <p:sp>
        <p:nvSpPr>
          <p:cNvPr id="3" name="Content Placeholder 2"/>
          <p:cNvSpPr>
            <a:spLocks noGrp="1"/>
          </p:cNvSpPr>
          <p:nvPr>
            <p:ph idx="1"/>
          </p:nvPr>
        </p:nvSpPr>
        <p:spPr/>
        <p:txBody>
          <a:bodyPr/>
          <a:lstStyle/>
          <a:p>
            <a:r>
              <a:rPr lang="en-US" dirty="0" smtClean="0"/>
              <a:t>Client Side</a:t>
            </a:r>
          </a:p>
          <a:p>
            <a:r>
              <a:rPr lang="en-US" dirty="0" err="1" smtClean="0"/>
              <a:t>PersistentConnection</a:t>
            </a:r>
            <a:endParaRPr lang="en-US" dirty="0"/>
          </a:p>
          <a:p>
            <a:r>
              <a:rPr lang="en-US" dirty="0"/>
              <a:t>$.</a:t>
            </a:r>
            <a:r>
              <a:rPr lang="en-US" dirty="0" smtClean="0"/>
              <a:t>connection </a:t>
            </a:r>
          </a:p>
          <a:p>
            <a:endParaRPr lang="en-US" dirty="0"/>
          </a:p>
        </p:txBody>
      </p:sp>
    </p:spTree>
    <p:extLst>
      <p:ext uri="{BB962C8B-B14F-4D97-AF65-F5344CB8AC3E}">
        <p14:creationId xmlns:p14="http://schemas.microsoft.com/office/powerpoint/2010/main" val="5466136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Connections: Communications</a:t>
            </a:r>
            <a:endParaRPr lang="en-US" dirty="0"/>
          </a:p>
        </p:txBody>
      </p:sp>
      <p:sp>
        <p:nvSpPr>
          <p:cNvPr id="3" name="Content Placeholder 2"/>
          <p:cNvSpPr>
            <a:spLocks noGrp="1"/>
          </p:cNvSpPr>
          <p:nvPr>
            <p:ph idx="1"/>
          </p:nvPr>
        </p:nvSpPr>
        <p:spPr>
          <a:xfrm>
            <a:off x="838200" y="1825625"/>
            <a:ext cx="4947458" cy="2646622"/>
          </a:xfrm>
        </p:spPr>
        <p:txBody>
          <a:bodyPr/>
          <a:lstStyle/>
          <a:p>
            <a:r>
              <a:rPr lang="en-US" dirty="0" smtClean="0"/>
              <a:t>Hub to Connection</a:t>
            </a:r>
          </a:p>
          <a:p>
            <a:r>
              <a:rPr lang="en-US" dirty="0" smtClean="0"/>
              <a:t>Connection to Hub</a:t>
            </a:r>
          </a:p>
          <a:p>
            <a:r>
              <a:rPr lang="en-US" dirty="0" smtClean="0"/>
              <a:t>Connection to Connection</a:t>
            </a:r>
          </a:p>
          <a:p>
            <a:r>
              <a:rPr lang="en-US" dirty="0" smtClean="0"/>
              <a:t>Specific Connections</a:t>
            </a:r>
            <a:endParaRPr lang="en-US" dirty="0"/>
          </a:p>
        </p:txBody>
      </p:sp>
    </p:spTree>
    <p:extLst>
      <p:ext uri="{BB962C8B-B14F-4D97-AF65-F5344CB8AC3E}">
        <p14:creationId xmlns:p14="http://schemas.microsoft.com/office/powerpoint/2010/main" val="8227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SignalR Lifecycle</a:t>
            </a:r>
            <a:endParaRPr lang="en-US" dirty="0"/>
          </a:p>
        </p:txBody>
      </p:sp>
      <p:sp>
        <p:nvSpPr>
          <p:cNvPr id="3" name="Content Placeholder 2"/>
          <p:cNvSpPr>
            <a:spLocks noGrp="1"/>
          </p:cNvSpPr>
          <p:nvPr>
            <p:ph idx="1"/>
          </p:nvPr>
        </p:nvSpPr>
        <p:spPr/>
        <p:txBody>
          <a:bodyPr/>
          <a:lstStyle/>
          <a:p>
            <a:r>
              <a:rPr lang="en-US" dirty="0"/>
              <a:t>http://www.asp.net/signalr/overview/guide-to-the-api/handling-connection-lifetime-events#connectiontimeout</a:t>
            </a:r>
          </a:p>
        </p:txBody>
      </p:sp>
    </p:spTree>
    <p:extLst>
      <p:ext uri="{BB962C8B-B14F-4D97-AF65-F5344CB8AC3E}">
        <p14:creationId xmlns:p14="http://schemas.microsoft.com/office/powerpoint/2010/main" val="20488671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Connect to Hubs</a:t>
            </a:r>
            <a:endParaRPr lang="en-US" dirty="0"/>
          </a:p>
        </p:txBody>
      </p:sp>
    </p:spTree>
    <p:extLst>
      <p:ext uri="{BB962C8B-B14F-4D97-AF65-F5344CB8AC3E}">
        <p14:creationId xmlns:p14="http://schemas.microsoft.com/office/powerpoint/2010/main" val="37061313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SignalR Overview</a:t>
            </a:r>
            <a:endParaRPr lang="en-US" dirty="0"/>
          </a:p>
        </p:txBody>
      </p:sp>
    </p:spTree>
    <p:extLst>
      <p:ext uri="{BB962C8B-B14F-4D97-AF65-F5344CB8AC3E}">
        <p14:creationId xmlns:p14="http://schemas.microsoft.com/office/powerpoint/2010/main" val="1943809193"/>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SignalR Client Side API</a:t>
            </a:r>
            <a:endParaRPr lang="en-US" dirty="0"/>
          </a:p>
        </p:txBody>
      </p:sp>
    </p:spTree>
    <p:extLst>
      <p:ext uri="{BB962C8B-B14F-4D97-AF65-F5344CB8AC3E}">
        <p14:creationId xmlns:p14="http://schemas.microsoft.com/office/powerpoint/2010/main" val="229359348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577" y="457200"/>
            <a:ext cx="11795759" cy="6400799"/>
          </a:xfrm>
        </p:spPr>
        <p:txBody>
          <a:bodyPr>
            <a:normAutofit/>
          </a:bodyPr>
          <a:lstStyle/>
          <a:p>
            <a:pPr marL="0" indent="0">
              <a:buNone/>
            </a:pPr>
            <a:r>
              <a:rPr lang="en-US" dirty="0" err="1" smtClean="0">
                <a:solidFill>
                  <a:srgbClr val="000000"/>
                </a:solidFill>
                <a:highlight>
                  <a:srgbClr val="FFFFFF"/>
                </a:highlight>
                <a:latin typeface="Consolas" panose="020B0609020204030204" pitchFamily="49" charset="0"/>
              </a:rPr>
              <a:t>Clients.All.sendMessage</a:t>
            </a:r>
            <a:r>
              <a:rPr lang="en-US" dirty="0" smtClean="0">
                <a:solidFill>
                  <a:srgbClr val="000000"/>
                </a:solidFill>
                <a:highlight>
                  <a:srgbClr val="FFFFFF"/>
                </a:highlight>
                <a:latin typeface="Consolas" panose="020B0609020204030204" pitchFamily="49" charset="0"/>
              </a:rPr>
              <a:t>(message); </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8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err="1" smtClean="0">
                <a:solidFill>
                  <a:srgbClr val="000000"/>
                </a:solidFill>
                <a:highlight>
                  <a:srgbClr val="FFFFFF"/>
                </a:highlight>
                <a:latin typeface="Consolas" panose="020B0609020204030204" pitchFamily="49" charset="0"/>
              </a:rPr>
              <a:t>Clients.Client</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Context.ConnectionId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sendMessage</a:t>
            </a:r>
            <a:r>
              <a:rPr lang="en-US" dirty="0">
                <a:solidFill>
                  <a:srgbClr val="000000"/>
                </a:solidFill>
                <a:highlight>
                  <a:srgbClr val="FFFFFF"/>
                </a:highlight>
                <a:latin typeface="Consolas" panose="020B0609020204030204" pitchFamily="49" charset="0"/>
              </a:rPr>
              <a:t>(message</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smtClean="0">
                <a:solidFill>
                  <a:srgbClr val="000000"/>
                </a:solidFill>
                <a:highlight>
                  <a:srgbClr val="FFFFFF"/>
                </a:highlight>
                <a:latin typeface="Consolas" panose="020B0609020204030204" pitchFamily="49" charset="0"/>
              </a:rPr>
              <a:t>Clients.Caller.sendMessage</a:t>
            </a:r>
            <a:r>
              <a:rPr lang="en-US" dirty="0" smtClean="0">
                <a:solidFill>
                  <a:srgbClr val="000000"/>
                </a:solidFill>
                <a:highlight>
                  <a:srgbClr val="FFFFFF"/>
                </a:highlight>
                <a:latin typeface="Consolas" panose="020B0609020204030204" pitchFamily="49" charset="0"/>
              </a:rPr>
              <a:t>(name</a:t>
            </a:r>
            <a:r>
              <a:rPr lang="en-US" dirty="0">
                <a:solidFill>
                  <a:srgbClr val="000000"/>
                </a:solidFill>
                <a:highlight>
                  <a:srgbClr val="FFFFFF"/>
                </a:highlight>
                <a:latin typeface="Consolas" panose="020B0609020204030204" pitchFamily="49" charset="0"/>
              </a:rPr>
              <a:t>, message);</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smtClean="0">
                <a:solidFill>
                  <a:srgbClr val="000000"/>
                </a:solidFill>
                <a:highlight>
                  <a:srgbClr val="FFFFFF"/>
                </a:highlight>
                <a:latin typeface="Consolas" panose="020B0609020204030204" pitchFamily="49" charset="0"/>
              </a:rPr>
              <a:t>Clients.Others.sendMessage</a:t>
            </a:r>
            <a:r>
              <a:rPr lang="en-US" dirty="0" smtClean="0">
                <a:solidFill>
                  <a:srgbClr val="000000"/>
                </a:solidFill>
                <a:highlight>
                  <a:srgbClr val="FFFFFF"/>
                </a:highlight>
                <a:latin typeface="Consolas" panose="020B0609020204030204" pitchFamily="49" charset="0"/>
              </a:rPr>
              <a:t>(name</a:t>
            </a:r>
            <a:r>
              <a:rPr lang="en-US" dirty="0">
                <a:solidFill>
                  <a:srgbClr val="000000"/>
                </a:solidFill>
                <a:highlight>
                  <a:srgbClr val="FFFFFF"/>
                </a:highlight>
                <a:latin typeface="Consolas" panose="020B0609020204030204" pitchFamily="49" charset="0"/>
              </a:rPr>
              <a:t>, message);</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smtClean="0">
                <a:solidFill>
                  <a:srgbClr val="000000"/>
                </a:solidFill>
                <a:highlight>
                  <a:srgbClr val="FFFFFF"/>
                </a:highlight>
                <a:latin typeface="Consolas" panose="020B0609020204030204" pitchFamily="49" charset="0"/>
              </a:rPr>
              <a:t>Clients.AllExcept</a:t>
            </a:r>
            <a:r>
              <a:rPr lang="en-US" dirty="0" smtClean="0">
                <a:solidFill>
                  <a:srgbClr val="000000"/>
                </a:solidFill>
                <a:highlight>
                  <a:srgbClr val="FFFFFF"/>
                </a:highlight>
                <a:latin typeface="Consolas" panose="020B0609020204030204" pitchFamily="49" charset="0"/>
              </a:rPr>
              <a:t>(conn1</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conn2</a:t>
            </a:r>
            <a:r>
              <a:rPr lang="en-US" dirty="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sendMessage</a:t>
            </a:r>
            <a:r>
              <a:rPr lang="en-US" dirty="0" smtClean="0">
                <a:solidFill>
                  <a:srgbClr val="000000"/>
                </a:solidFill>
                <a:highlight>
                  <a:srgbClr val="FFFFFF"/>
                </a:highlight>
                <a:latin typeface="Consolas" panose="020B0609020204030204" pitchFamily="49" charset="0"/>
              </a:rPr>
              <a:t>(message);</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smtClean="0">
                <a:solidFill>
                  <a:srgbClr val="000000"/>
                </a:solidFill>
                <a:highlight>
                  <a:srgbClr val="FFFFFF"/>
                </a:highlight>
                <a:latin typeface="Consolas" panose="020B0609020204030204" pitchFamily="49" charset="0"/>
              </a:rPr>
              <a:t>Clients.Group</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groupName</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sendMessage</a:t>
            </a:r>
            <a:r>
              <a:rPr lang="en-US" dirty="0" smtClean="0">
                <a:solidFill>
                  <a:srgbClr val="000000"/>
                </a:solidFill>
                <a:highlight>
                  <a:srgbClr val="FFFFFF"/>
                </a:highlight>
                <a:latin typeface="Consolas" panose="020B0609020204030204" pitchFamily="49" charset="0"/>
              </a:rPr>
              <a:t>(message</a:t>
            </a:r>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25261577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State</a:t>
            </a:r>
            <a:endParaRPr lang="en-US" dirty="0"/>
          </a:p>
        </p:txBody>
      </p:sp>
      <p:sp>
        <p:nvSpPr>
          <p:cNvPr id="3" name="Content Placeholder 2"/>
          <p:cNvSpPr>
            <a:spLocks noGrp="1"/>
          </p:cNvSpPr>
          <p:nvPr>
            <p:ph idx="1"/>
          </p:nvPr>
        </p:nvSpPr>
        <p:spPr/>
        <p:txBody>
          <a:bodyPr/>
          <a:lstStyle/>
          <a:p>
            <a:r>
              <a:rPr lang="en-US" dirty="0" smtClean="0"/>
              <a:t>Nope </a:t>
            </a:r>
            <a:r>
              <a:rPr lang="en-US" dirty="0" err="1" smtClean="0"/>
              <a:t>nope</a:t>
            </a:r>
            <a:r>
              <a:rPr lang="en-US" dirty="0" smtClean="0"/>
              <a:t> </a:t>
            </a:r>
            <a:r>
              <a:rPr lang="en-US" dirty="0" err="1" smtClean="0"/>
              <a:t>nope</a:t>
            </a:r>
            <a:r>
              <a:rPr lang="en-US" dirty="0" smtClean="0"/>
              <a:t> it doesn't support it</a:t>
            </a:r>
          </a:p>
          <a:p>
            <a:r>
              <a:rPr lang="en-US" dirty="0" smtClean="0"/>
              <a:t>It bypasses ASP.NET</a:t>
            </a:r>
          </a:p>
          <a:p>
            <a:r>
              <a:rPr lang="en-US" dirty="0" smtClean="0"/>
              <a:t>No </a:t>
            </a:r>
            <a:r>
              <a:rPr lang="en-US" dirty="0" err="1" smtClean="0"/>
              <a:t>HttpContext</a:t>
            </a:r>
            <a:r>
              <a:rPr lang="en-US" dirty="0" smtClean="0"/>
              <a:t> object</a:t>
            </a:r>
            <a:endParaRPr lang="en-US" dirty="0"/>
          </a:p>
        </p:txBody>
      </p:sp>
    </p:spTree>
    <p:extLst>
      <p:ext uri="{BB962C8B-B14F-4D97-AF65-F5344CB8AC3E}">
        <p14:creationId xmlns:p14="http://schemas.microsoft.com/office/powerpoint/2010/main" val="27259565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data via </a:t>
            </a:r>
            <a:r>
              <a:rPr lang="en-US" dirty="0" err="1" smtClean="0"/>
              <a:t>QueryString</a:t>
            </a:r>
            <a:endParaRPr lang="en-US" dirty="0"/>
          </a:p>
        </p:txBody>
      </p:sp>
      <p:sp>
        <p:nvSpPr>
          <p:cNvPr id="3" name="Content Placeholder 2"/>
          <p:cNvSpPr>
            <a:spLocks noGrp="1"/>
          </p:cNvSpPr>
          <p:nvPr>
            <p:ph idx="1"/>
          </p:nvPr>
        </p:nvSpPr>
        <p:spPr>
          <a:xfrm>
            <a:off x="838200" y="1825625"/>
            <a:ext cx="10515600" cy="1361712"/>
          </a:xfrm>
        </p:spPr>
        <p:txBody>
          <a:bodyPr/>
          <a:lstStyle/>
          <a:p>
            <a:r>
              <a:rPr lang="en-US" dirty="0" err="1" smtClean="0"/>
              <a:t>Context.Request</a:t>
            </a:r>
            <a:endParaRPr lang="en-US" dirty="0"/>
          </a:p>
          <a:p>
            <a:pPr lvl="1"/>
            <a:r>
              <a:rPr lang="en-US" dirty="0" smtClean="0"/>
              <a:t>Headers</a:t>
            </a:r>
          </a:p>
          <a:p>
            <a:pPr lvl="1"/>
            <a:r>
              <a:rPr lang="en-US" dirty="0" err="1" smtClean="0"/>
              <a:t>QueryString</a:t>
            </a:r>
            <a:endParaRPr lang="en-US" dirty="0"/>
          </a:p>
        </p:txBody>
      </p:sp>
      <p:sp>
        <p:nvSpPr>
          <p:cNvPr id="4" name="TextBox 3"/>
          <p:cNvSpPr txBox="1"/>
          <p:nvPr/>
        </p:nvSpPr>
        <p:spPr>
          <a:xfrm>
            <a:off x="929640" y="3339645"/>
            <a:ext cx="10097588" cy="3046988"/>
          </a:xfrm>
          <a:prstGeom prst="rect">
            <a:avLst/>
          </a:prstGeom>
          <a:noFill/>
        </p:spPr>
        <p:txBody>
          <a:bodyPr wrap="square" rtlCol="0">
            <a:spAutoFit/>
          </a:bodyPr>
          <a:lstStyle/>
          <a:p>
            <a:r>
              <a:rPr lang="en-US" sz="2400" dirty="0"/>
              <a:t>// .NET client</a:t>
            </a:r>
            <a:endParaRPr lang="en-US" sz="2400" dirty="0" smtClean="0"/>
          </a:p>
          <a:p>
            <a:r>
              <a:rPr lang="en-US" sz="2400" dirty="0" smtClean="0"/>
              <a:t>var </a:t>
            </a:r>
            <a:r>
              <a:rPr lang="en-US" sz="2400" dirty="0"/>
              <a:t>connection = new </a:t>
            </a:r>
            <a:r>
              <a:rPr lang="en-US" sz="2400" dirty="0" err="1"/>
              <a:t>HubConnection</a:t>
            </a:r>
            <a:r>
              <a:rPr lang="en-US" sz="2400" dirty="0"/>
              <a:t>("http://localhost:8080/", </a:t>
            </a:r>
            <a:r>
              <a:rPr lang="en-US" sz="2400" dirty="0" smtClean="0"/>
              <a:t>"data=12345</a:t>
            </a:r>
            <a:r>
              <a:rPr lang="en-US" sz="2400" dirty="0"/>
              <a:t>"); </a:t>
            </a:r>
            <a:endParaRPr lang="en-US" sz="2400" dirty="0" smtClean="0"/>
          </a:p>
          <a:p>
            <a:endParaRPr lang="en-US" sz="2400" dirty="0" smtClean="0"/>
          </a:p>
          <a:p>
            <a:r>
              <a:rPr lang="en-US" sz="2400" dirty="0" smtClean="0"/>
              <a:t>// JavaScript client</a:t>
            </a:r>
            <a:endParaRPr lang="en-US" sz="2400" dirty="0"/>
          </a:p>
          <a:p>
            <a:r>
              <a:rPr lang="en-US" sz="2400" dirty="0"/>
              <a:t> $.</a:t>
            </a:r>
            <a:r>
              <a:rPr lang="en-US" sz="2400" dirty="0" err="1"/>
              <a:t>connection.hub.qs</a:t>
            </a:r>
            <a:r>
              <a:rPr lang="en-US" sz="2400" dirty="0"/>
              <a:t> = </a:t>
            </a:r>
            <a:r>
              <a:rPr lang="en-US" sz="2400" dirty="0" smtClean="0"/>
              <a:t>"data=12345</a:t>
            </a:r>
            <a:r>
              <a:rPr lang="en-US" sz="2400" dirty="0"/>
              <a:t>"; </a:t>
            </a:r>
            <a:endParaRPr lang="en-US" sz="2400" dirty="0" smtClean="0"/>
          </a:p>
          <a:p>
            <a:endParaRPr lang="en-US" sz="2400" dirty="0"/>
          </a:p>
          <a:p>
            <a:r>
              <a:rPr lang="en-US" sz="2400" dirty="0" smtClean="0"/>
              <a:t>// Hub server code</a:t>
            </a:r>
          </a:p>
          <a:p>
            <a:r>
              <a:rPr lang="en-US" sz="2400" dirty="0" smtClean="0"/>
              <a:t>var </a:t>
            </a:r>
            <a:r>
              <a:rPr lang="en-US" sz="2400" dirty="0" err="1" smtClean="0"/>
              <a:t>qs</a:t>
            </a:r>
            <a:r>
              <a:rPr lang="en-US" sz="2400" dirty="0" smtClean="0"/>
              <a:t> = </a:t>
            </a:r>
            <a:r>
              <a:rPr lang="en-US" sz="2400" dirty="0" err="1" smtClean="0"/>
              <a:t>Context.Request.QueryString</a:t>
            </a:r>
            <a:r>
              <a:rPr lang="en-US" sz="2400" dirty="0"/>
              <a:t>["</a:t>
            </a:r>
            <a:r>
              <a:rPr lang="en-US" sz="2400" dirty="0" err="1"/>
              <a:t>myInfo</a:t>
            </a:r>
            <a:r>
              <a:rPr lang="en-US" sz="2400" dirty="0"/>
              <a:t>"].</a:t>
            </a:r>
            <a:r>
              <a:rPr lang="en-US" sz="2400" dirty="0" err="1"/>
              <a:t>ToString</a:t>
            </a:r>
            <a:r>
              <a:rPr lang="en-US" sz="2400" dirty="0"/>
              <a:t>(); </a:t>
            </a:r>
          </a:p>
        </p:txBody>
      </p:sp>
    </p:spTree>
    <p:extLst>
      <p:ext uri="{BB962C8B-B14F-4D97-AF65-F5344CB8AC3E}">
        <p14:creationId xmlns:p14="http://schemas.microsoft.com/office/powerpoint/2010/main" val="2012128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Status</a:t>
            </a:r>
            <a:endParaRPr lang="en-US" dirty="0"/>
          </a:p>
        </p:txBody>
      </p:sp>
      <p:sp>
        <p:nvSpPr>
          <p:cNvPr id="3" name="Content Placeholder 2"/>
          <p:cNvSpPr>
            <a:spLocks noGrp="1"/>
          </p:cNvSpPr>
          <p:nvPr>
            <p:ph idx="1"/>
          </p:nvPr>
        </p:nvSpPr>
        <p:spPr>
          <a:xfrm>
            <a:off x="838200" y="1825625"/>
            <a:ext cx="9819807" cy="692723"/>
          </a:xfrm>
        </p:spPr>
        <p:txBody>
          <a:bodyPr/>
          <a:lstStyle/>
          <a:p>
            <a:r>
              <a:rPr lang="en-US" dirty="0" smtClean="0"/>
              <a:t>Notify the client of slow or unavailable connectivity</a:t>
            </a:r>
            <a:endParaRPr lang="en-US" dirty="0"/>
          </a:p>
        </p:txBody>
      </p:sp>
      <p:sp>
        <p:nvSpPr>
          <p:cNvPr id="10" name="Rectangle 9"/>
          <p:cNvSpPr/>
          <p:nvPr/>
        </p:nvSpPr>
        <p:spPr>
          <a:xfrm>
            <a:off x="838199" y="2518348"/>
            <a:ext cx="9819807" cy="2462213"/>
          </a:xfrm>
          <a:prstGeom prst="rect">
            <a:avLst/>
          </a:prstGeom>
        </p:spPr>
        <p:txBody>
          <a:bodyPr wrap="square">
            <a:spAutoFit/>
          </a:bodyPr>
          <a:lstStyle/>
          <a:p>
            <a:r>
              <a:rPr lang="en-US" sz="2200" dirty="0">
                <a:solidFill>
                  <a:srgbClr val="000000"/>
                </a:solidFill>
                <a:highlight>
                  <a:srgbClr val="FFFFFF"/>
                </a:highlight>
                <a:latin typeface="Consolas" panose="020B0609020204030204" pitchFamily="49" charset="0"/>
              </a:rPr>
              <a:t>$.</a:t>
            </a:r>
            <a:r>
              <a:rPr lang="en-US" sz="2200" dirty="0" err="1">
                <a:solidFill>
                  <a:srgbClr val="000000"/>
                </a:solidFill>
                <a:highlight>
                  <a:srgbClr val="FFFFFF"/>
                </a:highlight>
                <a:latin typeface="Consolas" panose="020B0609020204030204" pitchFamily="49" charset="0"/>
              </a:rPr>
              <a:t>connection.hub.connectionSlow</a:t>
            </a:r>
            <a:r>
              <a:rPr lang="en-US" sz="2200" dirty="0">
                <a:solidFill>
                  <a:srgbClr val="000000"/>
                </a:solidFill>
                <a:highlight>
                  <a:srgbClr val="FFFFFF"/>
                </a:highlight>
                <a:latin typeface="Consolas" panose="020B0609020204030204" pitchFamily="49" charset="0"/>
              </a:rPr>
              <a:t>(</a:t>
            </a:r>
            <a:r>
              <a:rPr lang="en-US" sz="2200" dirty="0">
                <a:solidFill>
                  <a:srgbClr val="0000FF"/>
                </a:solidFill>
                <a:highlight>
                  <a:srgbClr val="FFFFFF"/>
                </a:highlight>
                <a:latin typeface="Consolas" panose="020B0609020204030204" pitchFamily="49" charset="0"/>
              </a:rPr>
              <a:t>function</a:t>
            </a:r>
            <a:r>
              <a:rPr lang="en-US" sz="2200" dirty="0">
                <a:solidFill>
                  <a:srgbClr val="000000"/>
                </a:solidFill>
                <a:highlight>
                  <a:srgbClr val="FFFFFF"/>
                </a:highlight>
                <a:latin typeface="Consolas" panose="020B0609020204030204" pitchFamily="49" charset="0"/>
              </a:rPr>
              <a:t> () {</a:t>
            </a:r>
          </a:p>
          <a:p>
            <a:r>
              <a:rPr lang="en-US" sz="2200" dirty="0">
                <a:solidFill>
                  <a:srgbClr val="000000"/>
                </a:solidFill>
                <a:highlight>
                  <a:srgbClr val="FFFFFF"/>
                </a:highlight>
                <a:latin typeface="Consolas" panose="020B0609020204030204" pitchFamily="49" charset="0"/>
              </a:rPr>
              <a:t>    </a:t>
            </a:r>
            <a:r>
              <a:rPr lang="en-US" sz="2200" dirty="0" err="1">
                <a:solidFill>
                  <a:srgbClr val="000000"/>
                </a:solidFill>
                <a:highlight>
                  <a:srgbClr val="FFFFFF"/>
                </a:highlight>
                <a:latin typeface="Consolas" panose="020B0609020204030204" pitchFamily="49" charset="0"/>
              </a:rPr>
              <a:t>notifyUserOfConnectionProblem</a:t>
            </a:r>
            <a:r>
              <a:rPr lang="en-US" sz="2200" dirty="0">
                <a:solidFill>
                  <a:srgbClr val="000000"/>
                </a:solidFill>
                <a:highlight>
                  <a:srgbClr val="FFFFFF"/>
                </a:highlight>
                <a:latin typeface="Consolas" panose="020B0609020204030204" pitchFamily="49" charset="0"/>
              </a:rPr>
              <a:t>();  </a:t>
            </a:r>
          </a:p>
          <a:p>
            <a:r>
              <a:rPr lang="en-US" sz="2200" dirty="0" smtClean="0">
                <a:solidFill>
                  <a:srgbClr val="000000"/>
                </a:solidFill>
                <a:highlight>
                  <a:srgbClr val="FFFFFF"/>
                </a:highlight>
                <a:latin typeface="Consolas" panose="020B0609020204030204" pitchFamily="49" charset="0"/>
              </a:rPr>
              <a:t>})</a:t>
            </a:r>
          </a:p>
          <a:p>
            <a:endParaRPr lang="en-US" sz="2200" dirty="0">
              <a:solidFill>
                <a:srgbClr val="000000"/>
              </a:solidFill>
              <a:highlight>
                <a:srgbClr val="FFFFFF"/>
              </a:highlight>
              <a:latin typeface="Consolas" panose="020B0609020204030204" pitchFamily="49" charset="0"/>
            </a:endParaRPr>
          </a:p>
          <a:p>
            <a:r>
              <a:rPr lang="en-US" sz="2200" dirty="0">
                <a:solidFill>
                  <a:srgbClr val="000000"/>
                </a:solidFill>
                <a:highlight>
                  <a:srgbClr val="FFFFFF"/>
                </a:highlight>
                <a:latin typeface="Consolas" panose="020B0609020204030204" pitchFamily="49" charset="0"/>
              </a:rPr>
              <a:t>$.</a:t>
            </a:r>
            <a:r>
              <a:rPr lang="en-US" sz="2200" dirty="0" err="1">
                <a:solidFill>
                  <a:srgbClr val="000000"/>
                </a:solidFill>
                <a:highlight>
                  <a:srgbClr val="FFFFFF"/>
                </a:highlight>
                <a:latin typeface="Consolas" panose="020B0609020204030204" pitchFamily="49" charset="0"/>
              </a:rPr>
              <a:t>connection.hub.reconnecting</a:t>
            </a:r>
            <a:r>
              <a:rPr lang="en-US" sz="2200" dirty="0">
                <a:solidFill>
                  <a:srgbClr val="000000"/>
                </a:solidFill>
                <a:highlight>
                  <a:srgbClr val="FFFFFF"/>
                </a:highlight>
                <a:latin typeface="Consolas" panose="020B0609020204030204" pitchFamily="49" charset="0"/>
              </a:rPr>
              <a:t>(</a:t>
            </a:r>
            <a:r>
              <a:rPr lang="en-US" sz="2200" dirty="0">
                <a:solidFill>
                  <a:srgbClr val="0000FF"/>
                </a:solidFill>
                <a:highlight>
                  <a:srgbClr val="FFFFFF"/>
                </a:highlight>
                <a:latin typeface="Consolas" panose="020B0609020204030204" pitchFamily="49" charset="0"/>
              </a:rPr>
              <a:t>function</a:t>
            </a:r>
            <a:r>
              <a:rPr lang="en-US" sz="2200" dirty="0">
                <a:solidFill>
                  <a:srgbClr val="000000"/>
                </a:solidFill>
                <a:highlight>
                  <a:srgbClr val="FFFFFF"/>
                </a:highlight>
                <a:latin typeface="Consolas" panose="020B0609020204030204" pitchFamily="49" charset="0"/>
              </a:rPr>
              <a:t> () {</a:t>
            </a:r>
          </a:p>
          <a:p>
            <a:r>
              <a:rPr lang="en-US" sz="2200" dirty="0">
                <a:solidFill>
                  <a:srgbClr val="000000"/>
                </a:solidFill>
                <a:highlight>
                  <a:srgbClr val="FFFFFF"/>
                </a:highlight>
                <a:latin typeface="Consolas" panose="020B0609020204030204" pitchFamily="49" charset="0"/>
              </a:rPr>
              <a:t>    </a:t>
            </a:r>
            <a:r>
              <a:rPr lang="en-US" sz="2200" dirty="0" err="1">
                <a:solidFill>
                  <a:srgbClr val="000000"/>
                </a:solidFill>
                <a:highlight>
                  <a:srgbClr val="FFFFFF"/>
                </a:highlight>
                <a:latin typeface="Consolas" panose="020B0609020204030204" pitchFamily="49" charset="0"/>
              </a:rPr>
              <a:t>notifyUserOfReconnection</a:t>
            </a:r>
            <a:r>
              <a:rPr lang="en-US" sz="2200" dirty="0">
                <a:solidFill>
                  <a:srgbClr val="000000"/>
                </a:solidFill>
                <a:highlight>
                  <a:srgbClr val="FFFFFF"/>
                </a:highlight>
                <a:latin typeface="Consolas" panose="020B0609020204030204" pitchFamily="49" charset="0"/>
              </a:rPr>
              <a:t>(); </a:t>
            </a:r>
          </a:p>
          <a:p>
            <a:r>
              <a:rPr lang="en-US" sz="2200" dirty="0">
                <a:solidFill>
                  <a:srgbClr val="000000"/>
                </a:solidFill>
                <a:highlight>
                  <a:srgbClr val="FFFFFF"/>
                </a:highlight>
                <a:latin typeface="Consolas" panose="020B0609020204030204" pitchFamily="49" charset="0"/>
              </a:rPr>
              <a:t>});</a:t>
            </a:r>
            <a:endParaRPr lang="en-US" sz="2200" dirty="0"/>
          </a:p>
        </p:txBody>
      </p:sp>
    </p:spTree>
    <p:extLst>
      <p:ext uri="{BB962C8B-B14F-4D97-AF65-F5344CB8AC3E}">
        <p14:creationId xmlns:p14="http://schemas.microsoft.com/office/powerpoint/2010/main" val="40588529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Clients</a:t>
            </a:r>
            <a:endParaRPr lang="en-US" dirty="0"/>
          </a:p>
        </p:txBody>
      </p:sp>
    </p:spTree>
    <p:extLst>
      <p:ext uri="{BB962C8B-B14F-4D97-AF65-F5344CB8AC3E}">
        <p14:creationId xmlns:p14="http://schemas.microsoft.com/office/powerpoint/2010/main" val="173064139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lstStyle/>
          <a:p>
            <a:r>
              <a:rPr lang="en-US" dirty="0" smtClean="0"/>
              <a:t>Integrate SignalR into existing authentication</a:t>
            </a:r>
          </a:p>
          <a:p>
            <a:r>
              <a:rPr lang="en-US" dirty="0" smtClean="0"/>
              <a:t>ASP.NET Forms</a:t>
            </a:r>
          </a:p>
          <a:p>
            <a:r>
              <a:rPr lang="en-US" dirty="0" smtClean="0"/>
              <a:t>Authorize attribute</a:t>
            </a:r>
          </a:p>
          <a:p>
            <a:pPr lvl="1"/>
            <a:endParaRPr lang="en-US" dirty="0" smtClean="0"/>
          </a:p>
          <a:p>
            <a:endParaRPr lang="en-US" dirty="0"/>
          </a:p>
        </p:txBody>
      </p:sp>
    </p:spTree>
    <p:extLst>
      <p:ext uri="{BB962C8B-B14F-4D97-AF65-F5344CB8AC3E}">
        <p14:creationId xmlns:p14="http://schemas.microsoft.com/office/powerpoint/2010/main" val="691233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240" y="133985"/>
            <a:ext cx="11308080" cy="4351338"/>
          </a:xfrm>
        </p:spPr>
        <p:txBody>
          <a:bodyPr/>
          <a:lstStyle/>
          <a:p>
            <a:pPr marL="0" indent="0" algn="ctr">
              <a:buNone/>
            </a:pPr>
            <a:r>
              <a:rPr lang="en-US" dirty="0"/>
              <a:t>For each request, the client and server pass a connection token which contains the connection id and username for authenticated users</a:t>
            </a:r>
          </a:p>
        </p:txBody>
      </p:sp>
      <p:pic>
        <p:nvPicPr>
          <p:cNvPr id="4" name="Picture 3"/>
          <p:cNvPicPr>
            <a:picLocks noChangeAspect="1"/>
          </p:cNvPicPr>
          <p:nvPr/>
        </p:nvPicPr>
        <p:blipFill>
          <a:blip r:embed="rId3"/>
          <a:stretch>
            <a:fillRect/>
          </a:stretch>
        </p:blipFill>
        <p:spPr>
          <a:xfrm>
            <a:off x="2295525" y="1378426"/>
            <a:ext cx="8210550" cy="4926330"/>
          </a:xfrm>
          <a:prstGeom prst="rect">
            <a:avLst/>
          </a:prstGeom>
        </p:spPr>
      </p:pic>
    </p:spTree>
    <p:extLst>
      <p:ext uri="{BB962C8B-B14F-4D97-AF65-F5344CB8AC3E}">
        <p14:creationId xmlns:p14="http://schemas.microsoft.com/office/powerpoint/2010/main" val="23729492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Securing Hubs</a:t>
            </a:r>
            <a:endParaRPr lang="en-US" dirty="0"/>
          </a:p>
        </p:txBody>
      </p:sp>
      <p:sp>
        <p:nvSpPr>
          <p:cNvPr id="3" name="Content Placeholder 2"/>
          <p:cNvSpPr>
            <a:spLocks noGrp="1"/>
          </p:cNvSpPr>
          <p:nvPr>
            <p:ph idx="1"/>
          </p:nvPr>
        </p:nvSpPr>
        <p:spPr/>
        <p:txBody>
          <a:bodyPr/>
          <a:lstStyle/>
          <a:p>
            <a:pPr marL="0" indent="0">
              <a:buNone/>
            </a:pPr>
            <a:r>
              <a:rPr lang="en-US" dirty="0" smtClean="0"/>
              <a:t>[Authorize]</a:t>
            </a:r>
          </a:p>
          <a:p>
            <a:pPr marL="0" indent="0">
              <a:buNone/>
            </a:pPr>
            <a:endParaRPr lang="en-US" dirty="0"/>
          </a:p>
          <a:p>
            <a:pPr marL="0" indent="0">
              <a:buNone/>
            </a:pPr>
            <a:r>
              <a:rPr lang="en-US" dirty="0" smtClean="0"/>
              <a:t>[</a:t>
            </a:r>
            <a:r>
              <a:rPr lang="en-US" dirty="0"/>
              <a:t>Authorize(Roles = "Admin")] </a:t>
            </a:r>
          </a:p>
          <a:p>
            <a:pPr marL="0" indent="0">
              <a:buNone/>
            </a:pPr>
            <a:r>
              <a:rPr lang="en-US" dirty="0"/>
              <a:t>public class </a:t>
            </a:r>
            <a:r>
              <a:rPr lang="en-US" dirty="0" err="1"/>
              <a:t>AdminAuthHub</a:t>
            </a:r>
            <a:r>
              <a:rPr lang="en-US" dirty="0"/>
              <a:t> : Hub </a:t>
            </a:r>
            <a:r>
              <a:rPr lang="en-US" dirty="0" smtClean="0"/>
              <a:t>{ }</a:t>
            </a:r>
          </a:p>
          <a:p>
            <a:pPr marL="0" indent="0">
              <a:buNone/>
            </a:pPr>
            <a:endParaRPr lang="en-US" dirty="0" smtClean="0"/>
          </a:p>
          <a:p>
            <a:pPr marL="0" indent="0">
              <a:buNone/>
            </a:pPr>
            <a:r>
              <a:rPr lang="en-US" dirty="0"/>
              <a:t>[</a:t>
            </a:r>
            <a:r>
              <a:rPr lang="en-US" dirty="0" smtClean="0"/>
              <a:t>Authorize(Users </a:t>
            </a:r>
            <a:r>
              <a:rPr lang="en-US" dirty="0"/>
              <a:t>= "</a:t>
            </a:r>
            <a:r>
              <a:rPr lang="en-US" dirty="0" smtClean="0"/>
              <a:t>User1, User2")] </a:t>
            </a:r>
            <a:endParaRPr lang="en-US" dirty="0"/>
          </a:p>
          <a:p>
            <a:pPr marL="0" indent="0">
              <a:buNone/>
            </a:pPr>
            <a:r>
              <a:rPr lang="en-US" dirty="0"/>
              <a:t>public class </a:t>
            </a:r>
            <a:r>
              <a:rPr lang="en-US" dirty="0" err="1"/>
              <a:t>AdminAuthHub</a:t>
            </a:r>
            <a:r>
              <a:rPr lang="en-US" dirty="0"/>
              <a:t> : Hub { </a:t>
            </a:r>
            <a:r>
              <a:rPr lang="en-US" dirty="0" smtClean="0"/>
              <a:t>}</a:t>
            </a:r>
          </a:p>
          <a:p>
            <a:pPr marL="0" indent="0">
              <a:buNone/>
            </a:pPr>
            <a:r>
              <a:rPr lang="en-US" sz="1800" dirty="0" smtClean="0"/>
              <a:t>// try to avoid securing individuals</a:t>
            </a:r>
            <a:endParaRPr lang="en-US" sz="18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126687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Authentication for all Hubs</a:t>
            </a:r>
            <a:endParaRPr lang="en-US" dirty="0"/>
          </a:p>
        </p:txBody>
      </p:sp>
      <p:sp>
        <p:nvSpPr>
          <p:cNvPr id="3" name="Content Placeholder 2"/>
          <p:cNvSpPr>
            <a:spLocks noGrp="1"/>
          </p:cNvSpPr>
          <p:nvPr>
            <p:ph idx="1"/>
          </p:nvPr>
        </p:nvSpPr>
        <p:spPr/>
        <p:txBody>
          <a:bodyPr/>
          <a:lstStyle/>
          <a:p>
            <a:pPr marL="0" indent="0">
              <a:buNone/>
            </a:pPr>
            <a:r>
              <a:rPr lang="en-US" dirty="0"/>
              <a:t>public partial class Startup {</a:t>
            </a:r>
          </a:p>
          <a:p>
            <a:pPr marL="0" indent="0">
              <a:buNone/>
            </a:pPr>
            <a:r>
              <a:rPr lang="en-US" dirty="0"/>
              <a:t>    public void Configuration(</a:t>
            </a:r>
            <a:r>
              <a:rPr lang="en-US" dirty="0" err="1"/>
              <a:t>IAppBuilder</a:t>
            </a:r>
            <a:r>
              <a:rPr lang="en-US" dirty="0"/>
              <a:t> app) {</a:t>
            </a:r>
          </a:p>
          <a:p>
            <a:pPr marL="0" indent="0">
              <a:buNone/>
            </a:pPr>
            <a:r>
              <a:rPr lang="en-US" dirty="0"/>
              <a:t>        </a:t>
            </a:r>
            <a:r>
              <a:rPr lang="en-US" dirty="0" err="1"/>
              <a:t>app.MapSignalR</a:t>
            </a:r>
            <a:r>
              <a:rPr lang="en-US" dirty="0"/>
              <a:t>();</a:t>
            </a:r>
          </a:p>
          <a:p>
            <a:pPr marL="0" indent="0">
              <a:buNone/>
            </a:pPr>
            <a:r>
              <a:rPr lang="en-US" dirty="0"/>
              <a:t>        </a:t>
            </a:r>
            <a:r>
              <a:rPr lang="en-US" dirty="0" err="1"/>
              <a:t>GlobalHost.HubPipeline.RequireAuthentication</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22222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What is </a:t>
            </a:r>
            <a:r>
              <a:rPr lang="en-US" dirty="0" err="1" smtClean="0"/>
              <a:t>SignlaR</a:t>
            </a:r>
            <a:r>
              <a:rPr lang="en-US" dirty="0" smtClean="0"/>
              <a:t>?</a:t>
            </a:r>
            <a:endParaRPr lang="en-US" dirty="0"/>
          </a:p>
        </p:txBody>
      </p:sp>
      <p:sp>
        <p:nvSpPr>
          <p:cNvPr id="3" name="Content Placeholder 2"/>
          <p:cNvSpPr>
            <a:spLocks noGrp="1"/>
          </p:cNvSpPr>
          <p:nvPr>
            <p:ph idx="1"/>
          </p:nvPr>
        </p:nvSpPr>
        <p:spPr>
          <a:xfrm>
            <a:off x="838200" y="1825626"/>
            <a:ext cx="6175075" cy="5032374"/>
          </a:xfrm>
        </p:spPr>
        <p:txBody>
          <a:bodyPr>
            <a:normAutofit/>
          </a:bodyPr>
          <a:lstStyle/>
          <a:p>
            <a:r>
              <a:rPr lang="en-US" dirty="0" smtClean="0"/>
              <a:t>Simplifies real time web development</a:t>
            </a:r>
          </a:p>
          <a:p>
            <a:r>
              <a:rPr lang="en-US" dirty="0" smtClean="0"/>
              <a:t>ASP.NET Server and JavaScript Client Libraries</a:t>
            </a:r>
          </a:p>
          <a:p>
            <a:r>
              <a:rPr lang="en-US" dirty="0"/>
              <a:t>Real-time persistent connection abstraction over HTTP</a:t>
            </a:r>
          </a:p>
          <a:p>
            <a:endParaRPr lang="en-US" dirty="0" smtClean="0"/>
          </a:p>
          <a:p>
            <a:r>
              <a:rPr lang="en-US" dirty="0" smtClean="0"/>
              <a:t>Simplicity </a:t>
            </a:r>
          </a:p>
          <a:p>
            <a:r>
              <a:rPr lang="en-US" dirty="0" smtClean="0"/>
              <a:t>Reach</a:t>
            </a:r>
          </a:p>
          <a:p>
            <a:r>
              <a:rPr lang="en-US" dirty="0" smtClean="0"/>
              <a:t>Performance</a:t>
            </a:r>
            <a:endParaRPr lang="en-US" dirty="0"/>
          </a:p>
        </p:txBody>
      </p:sp>
      <p:sp>
        <p:nvSpPr>
          <p:cNvPr id="4" name="TextBox 3"/>
          <p:cNvSpPr txBox="1"/>
          <p:nvPr/>
        </p:nvSpPr>
        <p:spPr>
          <a:xfrm>
            <a:off x="7230373" y="2883646"/>
            <a:ext cx="4123427" cy="923330"/>
          </a:xfrm>
          <a:prstGeom prst="rect">
            <a:avLst/>
          </a:prstGeom>
          <a:noFill/>
        </p:spPr>
        <p:txBody>
          <a:bodyPr wrap="square" rtlCol="0">
            <a:spAutoFit/>
          </a:bodyPr>
          <a:lstStyle/>
          <a:p>
            <a:pPr algn="ctr"/>
            <a:r>
              <a:rPr lang="en-US" dirty="0" smtClean="0"/>
              <a:t>"Incredibly simply real-time web for .NET" </a:t>
            </a:r>
          </a:p>
          <a:p>
            <a:pPr algn="ctr"/>
            <a:r>
              <a:rPr lang="en-US" dirty="0" smtClean="0"/>
              <a:t>– Damian Edwards, SignalR team</a:t>
            </a:r>
          </a:p>
          <a:p>
            <a:endParaRPr lang="en-US" dirty="0"/>
          </a:p>
        </p:txBody>
      </p:sp>
    </p:spTree>
    <p:extLst>
      <p:ext uri="{BB962C8B-B14F-4D97-AF65-F5344CB8AC3E}">
        <p14:creationId xmlns:p14="http://schemas.microsoft.com/office/powerpoint/2010/main" val="23481650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 Authentication to Client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var user = </a:t>
            </a:r>
            <a:r>
              <a:rPr lang="en-US" dirty="0" err="1" smtClean="0"/>
              <a:t>Context.User</a:t>
            </a:r>
            <a:r>
              <a:rPr lang="en-US" dirty="0" smtClean="0"/>
              <a:t>;</a:t>
            </a:r>
          </a:p>
          <a:p>
            <a:pPr marL="0" indent="0">
              <a:buNone/>
            </a:pPr>
            <a:r>
              <a:rPr lang="en-US" dirty="0" smtClean="0"/>
              <a:t>var name = </a:t>
            </a:r>
            <a:r>
              <a:rPr lang="en-US" dirty="0" err="1" smtClean="0"/>
              <a:t>user.Identity.Name</a:t>
            </a:r>
            <a:r>
              <a:rPr lang="en-US" dirty="0" smtClean="0"/>
              <a:t>;</a:t>
            </a:r>
            <a:endParaRPr lang="en-US" dirty="0"/>
          </a:p>
        </p:txBody>
      </p:sp>
    </p:spTree>
    <p:extLst>
      <p:ext uri="{BB962C8B-B14F-4D97-AF65-F5344CB8AC3E}">
        <p14:creationId xmlns:p14="http://schemas.microsoft.com/office/powerpoint/2010/main" val="16004658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1162178"/>
          </a:xfrm>
        </p:spPr>
        <p:txBody>
          <a:bodyPr/>
          <a:lstStyle/>
          <a:p>
            <a:r>
              <a:rPr lang="en-US" dirty="0" smtClean="0"/>
              <a:t>Deploying SignalR</a:t>
            </a:r>
            <a:endParaRPr lang="en-US" dirty="0"/>
          </a:p>
        </p:txBody>
      </p:sp>
    </p:spTree>
    <p:extLst>
      <p:ext uri="{BB962C8B-B14F-4D97-AF65-F5344CB8AC3E}">
        <p14:creationId xmlns:p14="http://schemas.microsoft.com/office/powerpoint/2010/main" val="236074638"/>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SignalR </a:t>
            </a:r>
            <a:r>
              <a:rPr lang="en-US" dirty="0" smtClean="0"/>
              <a:t>Deployment</a:t>
            </a:r>
            <a:endParaRPr lang="en-US" dirty="0"/>
          </a:p>
        </p:txBody>
      </p:sp>
      <p:sp>
        <p:nvSpPr>
          <p:cNvPr id="3" name="Content Placeholder 2"/>
          <p:cNvSpPr>
            <a:spLocks noGrp="1"/>
          </p:cNvSpPr>
          <p:nvPr>
            <p:ph idx="1"/>
          </p:nvPr>
        </p:nvSpPr>
        <p:spPr/>
        <p:txBody>
          <a:bodyPr/>
          <a:lstStyle/>
          <a:p>
            <a:r>
              <a:rPr lang="en-US" dirty="0" smtClean="0"/>
              <a:t>Azure SDK</a:t>
            </a:r>
          </a:p>
          <a:p>
            <a:r>
              <a:rPr lang="en-US" dirty="0" smtClean="0"/>
              <a:t>Deployment To-Do's</a:t>
            </a:r>
          </a:p>
          <a:p>
            <a:pPr lvl="1"/>
            <a:r>
              <a:rPr lang="en-US" dirty="0" smtClean="0"/>
              <a:t>Enable </a:t>
            </a:r>
            <a:r>
              <a:rPr lang="en-US" dirty="0" err="1" smtClean="0"/>
              <a:t>WebSockets</a:t>
            </a:r>
            <a:endParaRPr lang="en-US" dirty="0" smtClean="0"/>
          </a:p>
          <a:p>
            <a:pPr lvl="1"/>
            <a:r>
              <a:rPr lang="en-US" dirty="0" smtClean="0"/>
              <a:t>Enable V 4.5</a:t>
            </a:r>
          </a:p>
          <a:p>
            <a:r>
              <a:rPr lang="en-US" dirty="0" smtClean="0"/>
              <a:t>Multiple Azure instances</a:t>
            </a:r>
          </a:p>
          <a:p>
            <a:pPr lvl="1"/>
            <a:r>
              <a:rPr lang="en-US" dirty="0">
                <a:hlinkClick r:id="rId3"/>
              </a:rPr>
              <a:t>http://</a:t>
            </a:r>
            <a:r>
              <a:rPr lang="en-US" dirty="0" smtClean="0">
                <a:hlinkClick r:id="rId3"/>
              </a:rPr>
              <a:t>www.asp.net/signalr/overview/signalr-20/getting-started-with-signalr-20/using-signalr-with-windows-azure-web-sites</a:t>
            </a:r>
            <a:r>
              <a:rPr lang="en-US" dirty="0" smtClean="0"/>
              <a:t> </a:t>
            </a:r>
            <a:endParaRPr lang="en-US" dirty="0"/>
          </a:p>
        </p:txBody>
      </p:sp>
    </p:spTree>
    <p:extLst>
      <p:ext uri="{BB962C8B-B14F-4D97-AF65-F5344CB8AC3E}">
        <p14:creationId xmlns:p14="http://schemas.microsoft.com/office/powerpoint/2010/main" val="2383418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676017" y="30185"/>
            <a:ext cx="8839966" cy="6797629"/>
          </a:xfrm>
          <a:prstGeom prst="rect">
            <a:avLst/>
          </a:prstGeom>
        </p:spPr>
      </p:pic>
    </p:spTree>
    <p:extLst>
      <p:ext uri="{BB962C8B-B14F-4D97-AF65-F5344CB8AC3E}">
        <p14:creationId xmlns:p14="http://schemas.microsoft.com/office/powerpoint/2010/main" val="15295217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283876473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r>
              <a:rPr lang="en-US" dirty="0" smtClean="0"/>
              <a:t>What is SignalR?</a:t>
            </a:r>
            <a:endParaRPr lang="en-US" dirty="0"/>
          </a:p>
        </p:txBody>
      </p:sp>
      <p:sp>
        <p:nvSpPr>
          <p:cNvPr id="3" name="Content Placeholder 2"/>
          <p:cNvSpPr>
            <a:spLocks noGrp="1"/>
          </p:cNvSpPr>
          <p:nvPr>
            <p:ph idx="1"/>
          </p:nvPr>
        </p:nvSpPr>
        <p:spPr/>
        <p:txBody>
          <a:bodyPr/>
          <a:lstStyle/>
          <a:p>
            <a:r>
              <a:rPr lang="en-US" dirty="0"/>
              <a:t>OWIN </a:t>
            </a:r>
            <a:r>
              <a:rPr lang="en-US" dirty="0">
                <a:hlinkClick r:id="rId3"/>
              </a:rPr>
              <a:t>http://owin.org</a:t>
            </a:r>
            <a:r>
              <a:rPr lang="en-US" dirty="0" smtClean="0">
                <a:hlinkClick r:id="rId3"/>
              </a:rPr>
              <a:t>/</a:t>
            </a:r>
            <a:r>
              <a:rPr lang="en-US" dirty="0" smtClean="0"/>
              <a:t> </a:t>
            </a:r>
          </a:p>
          <a:p>
            <a:r>
              <a:rPr lang="en-US" dirty="0"/>
              <a:t>Katana </a:t>
            </a:r>
            <a:r>
              <a:rPr lang="en-US" dirty="0">
                <a:hlinkClick r:id="rId4"/>
              </a:rPr>
              <a:t>https://katanaproject.codeplex.com</a:t>
            </a:r>
            <a:r>
              <a:rPr lang="en-US" dirty="0" smtClean="0">
                <a:hlinkClick r:id="rId4"/>
              </a:rPr>
              <a:t>/</a:t>
            </a:r>
            <a:r>
              <a:rPr lang="en-US" dirty="0" smtClean="0"/>
              <a:t> </a:t>
            </a:r>
            <a:endParaRPr lang="en-US" dirty="0"/>
          </a:p>
        </p:txBody>
      </p:sp>
      <p:sp>
        <p:nvSpPr>
          <p:cNvPr id="5" name="TextBox 4"/>
          <p:cNvSpPr txBox="1"/>
          <p:nvPr/>
        </p:nvSpPr>
        <p:spPr>
          <a:xfrm>
            <a:off x="5757862" y="6481762"/>
            <a:ext cx="2043113" cy="376238"/>
          </a:xfrm>
          <a:prstGeom prst="rect">
            <a:avLst/>
          </a:prstGeom>
          <a:noFill/>
        </p:spPr>
        <p:txBody>
          <a:bodyPr wrap="square" rtlCol="0">
            <a:spAutoFit/>
          </a:bodyPr>
          <a:lstStyle/>
          <a:p>
            <a:r>
              <a:rPr lang="en-US" dirty="0" smtClean="0"/>
              <a:t>From xkcd.com</a:t>
            </a:r>
            <a:endParaRPr lang="en-US" dirty="0"/>
          </a:p>
        </p:txBody>
      </p:sp>
    </p:spTree>
    <p:extLst>
      <p:ext uri="{BB962C8B-B14F-4D97-AF65-F5344CB8AC3E}">
        <p14:creationId xmlns:p14="http://schemas.microsoft.com/office/powerpoint/2010/main" val="97852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Why Use SignalR?</a:t>
            </a:r>
            <a:endParaRPr lang="en-US" dirty="0"/>
          </a:p>
        </p:txBody>
      </p:sp>
      <p:sp>
        <p:nvSpPr>
          <p:cNvPr id="3" name="Content Placeholder 2"/>
          <p:cNvSpPr>
            <a:spLocks noGrp="1"/>
          </p:cNvSpPr>
          <p:nvPr>
            <p:ph idx="1"/>
          </p:nvPr>
        </p:nvSpPr>
        <p:spPr/>
        <p:txBody>
          <a:bodyPr/>
          <a:lstStyle/>
          <a:p>
            <a:r>
              <a:rPr lang="en-US" dirty="0" smtClean="0"/>
              <a:t>Types of Apps </a:t>
            </a:r>
          </a:p>
          <a:p>
            <a:pPr lvl="1"/>
            <a:r>
              <a:rPr lang="en-US" dirty="0" smtClean="0"/>
              <a:t>Games, leaderboards</a:t>
            </a:r>
          </a:p>
          <a:p>
            <a:pPr lvl="1"/>
            <a:r>
              <a:rPr lang="en-US" dirty="0" smtClean="0"/>
              <a:t>Social Applications</a:t>
            </a:r>
          </a:p>
          <a:p>
            <a:pPr lvl="1"/>
            <a:r>
              <a:rPr lang="en-US" dirty="0" smtClean="0"/>
              <a:t>Business Collaboration</a:t>
            </a:r>
            <a:endParaRPr lang="en-US" dirty="0"/>
          </a:p>
          <a:p>
            <a:pPr lvl="1"/>
            <a:r>
              <a:rPr lang="en-US" dirty="0" smtClean="0"/>
              <a:t>Stocks</a:t>
            </a:r>
          </a:p>
          <a:p>
            <a:pPr lvl="1"/>
            <a:r>
              <a:rPr lang="en-US" dirty="0" smtClean="0"/>
              <a:t>Chat, messaging</a:t>
            </a:r>
          </a:p>
          <a:p>
            <a:pPr lvl="1"/>
            <a:r>
              <a:rPr lang="en-US" dirty="0" smtClean="0"/>
              <a:t>Dashboards</a:t>
            </a:r>
          </a:p>
          <a:p>
            <a:pPr lvl="1"/>
            <a:r>
              <a:rPr lang="en-US" dirty="0" smtClean="0"/>
              <a:t>Real time forms</a:t>
            </a:r>
          </a:p>
          <a:p>
            <a:pPr lvl="1"/>
            <a:r>
              <a:rPr lang="en-US" dirty="0" smtClean="0"/>
              <a:t>Auctions</a:t>
            </a:r>
          </a:p>
          <a:p>
            <a:r>
              <a:rPr lang="en-US" dirty="0" smtClean="0"/>
              <a:t>Anything that needs live data</a:t>
            </a:r>
          </a:p>
          <a:p>
            <a:pPr lvl="1"/>
            <a:endParaRPr lang="en-US" dirty="0" smtClean="0"/>
          </a:p>
          <a:p>
            <a:endParaRPr lang="en-US" dirty="0"/>
          </a:p>
        </p:txBody>
      </p:sp>
    </p:spTree>
    <p:extLst>
      <p:ext uri="{BB962C8B-B14F-4D97-AF65-F5344CB8AC3E}">
        <p14:creationId xmlns:p14="http://schemas.microsoft.com/office/powerpoint/2010/main" val="616356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Where you can use SignalR</a:t>
            </a:r>
            <a:endParaRPr lang="en-US" dirty="0"/>
          </a:p>
        </p:txBody>
      </p:sp>
      <p:sp>
        <p:nvSpPr>
          <p:cNvPr id="3" name="Content Placeholder 2"/>
          <p:cNvSpPr>
            <a:spLocks noGrp="1"/>
          </p:cNvSpPr>
          <p:nvPr>
            <p:ph idx="1"/>
          </p:nvPr>
        </p:nvSpPr>
        <p:spPr/>
        <p:txBody>
          <a:bodyPr/>
          <a:lstStyle/>
          <a:p>
            <a:r>
              <a:rPr lang="en-US" dirty="0" smtClean="0"/>
              <a:t>HTML &amp; ASP.NET apps</a:t>
            </a:r>
          </a:p>
          <a:p>
            <a:r>
              <a:rPr lang="en-US" dirty="0" smtClean="0"/>
              <a:t>Windows Store &amp; Phone</a:t>
            </a:r>
          </a:p>
          <a:p>
            <a:r>
              <a:rPr lang="en-US" dirty="0" smtClean="0"/>
              <a:t>Any JavaScript client</a:t>
            </a:r>
          </a:p>
          <a:p>
            <a:endParaRPr lang="en-US" dirty="0"/>
          </a:p>
        </p:txBody>
      </p:sp>
    </p:spTree>
    <p:extLst>
      <p:ext uri="{BB962C8B-B14F-4D97-AF65-F5344CB8AC3E}">
        <p14:creationId xmlns:p14="http://schemas.microsoft.com/office/powerpoint/2010/main" val="1192951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SignalR in Action</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http://shootr.signalr.net</a:t>
            </a:r>
            <a:r>
              <a:rPr lang="en-US" dirty="0" smtClean="0"/>
              <a:t> </a:t>
            </a:r>
          </a:p>
          <a:p>
            <a:pPr marL="0" indent="0">
              <a:buNone/>
            </a:pPr>
            <a:r>
              <a:rPr lang="en-US" dirty="0" smtClean="0">
                <a:hlinkClick r:id="rId3"/>
              </a:rPr>
              <a:t>http://JabbR.net</a:t>
            </a:r>
            <a:r>
              <a:rPr lang="en-US" dirty="0" smtClean="0"/>
              <a:t> </a:t>
            </a:r>
            <a:endParaRPr lang="en-US" dirty="0"/>
          </a:p>
        </p:txBody>
      </p:sp>
    </p:spTree>
    <p:extLst>
      <p:ext uri="{BB962C8B-B14F-4D97-AF65-F5344CB8AC3E}">
        <p14:creationId xmlns:p14="http://schemas.microsoft.com/office/powerpoint/2010/main" val="179393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SignalR</a:t>
            </a:r>
            <a:endParaRPr lang="en-US" dirty="0"/>
          </a:p>
        </p:txBody>
      </p:sp>
    </p:spTree>
    <p:extLst>
      <p:ext uri="{BB962C8B-B14F-4D97-AF65-F5344CB8AC3E}">
        <p14:creationId xmlns:p14="http://schemas.microsoft.com/office/powerpoint/2010/main" val="6122246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14842</TotalTime>
  <Words>2121</Words>
  <Application>Microsoft Office PowerPoint</Application>
  <PresentationFormat>Widescreen</PresentationFormat>
  <Paragraphs>336</Paragraphs>
  <Slides>44</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Consolas</vt:lpstr>
      <vt:lpstr>Segoe UI</vt:lpstr>
      <vt:lpstr>Office Theme</vt:lpstr>
      <vt:lpstr>Build Real Time Software with ASP.NET SignalR 2.0 </vt:lpstr>
      <vt:lpstr>Agenda</vt:lpstr>
      <vt:lpstr>SignalR Overview</vt:lpstr>
      <vt:lpstr>Overview: What is SignlaR?</vt:lpstr>
      <vt:lpstr>Overview: What is SignalR?</vt:lpstr>
      <vt:lpstr>Overview: Why Use SignalR?</vt:lpstr>
      <vt:lpstr>Overview: Where you can use SignalR</vt:lpstr>
      <vt:lpstr>Overview: SignalR in Action</vt:lpstr>
      <vt:lpstr>Configure SignalR</vt:lpstr>
      <vt:lpstr>Configure SignalR &amp; Visual Studio</vt:lpstr>
      <vt:lpstr>SignalR Startup</vt:lpstr>
      <vt:lpstr>DEMO</vt:lpstr>
      <vt:lpstr>Using the SignalR Server Side API</vt:lpstr>
      <vt:lpstr>SignalR Namespaces</vt:lpstr>
      <vt:lpstr>Hubs</vt:lpstr>
      <vt:lpstr>Hubs</vt:lpstr>
      <vt:lpstr>Hubs</vt:lpstr>
      <vt:lpstr>Hub Events</vt:lpstr>
      <vt:lpstr>SignalR Transports</vt:lpstr>
      <vt:lpstr>Hubs: Transports</vt:lpstr>
      <vt:lpstr>Hubs: Transports</vt:lpstr>
      <vt:lpstr>PowerPoint Presentation</vt:lpstr>
      <vt:lpstr>DEMO: Hubs</vt:lpstr>
      <vt:lpstr>Using the SignalR JS API</vt:lpstr>
      <vt:lpstr>SignalR Client Script Libraries</vt:lpstr>
      <vt:lpstr>Connections</vt:lpstr>
      <vt:lpstr>Connections: Communications</vt:lpstr>
      <vt:lpstr>SignalR Lifecycle</vt:lpstr>
      <vt:lpstr>DEMO: Connect to Hubs</vt:lpstr>
      <vt:lpstr>Using the SignalR Client Side API</vt:lpstr>
      <vt:lpstr>PowerPoint Presentation</vt:lpstr>
      <vt:lpstr>Session State</vt:lpstr>
      <vt:lpstr>Send data via QueryString</vt:lpstr>
      <vt:lpstr>Connection Status</vt:lpstr>
      <vt:lpstr>DEMO: Clients</vt:lpstr>
      <vt:lpstr>Security</vt:lpstr>
      <vt:lpstr>PowerPoint Presentation</vt:lpstr>
      <vt:lpstr>Securing Hubs</vt:lpstr>
      <vt:lpstr>Require Authentication for all Hubs</vt:lpstr>
      <vt:lpstr>Pass Authentication to Client</vt:lpstr>
      <vt:lpstr>Deploying SignalR</vt:lpstr>
      <vt:lpstr>SignalR Deployment</vt:lpstr>
      <vt:lpstr>PowerPoint Presentation</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SignalR</dc:title>
  <dc:creator>Rachel Appel</dc:creator>
  <cp:lastModifiedBy>Rachel Appel</cp:lastModifiedBy>
  <cp:revision>171</cp:revision>
  <dcterms:created xsi:type="dcterms:W3CDTF">2014-02-18T19:57:42Z</dcterms:created>
  <dcterms:modified xsi:type="dcterms:W3CDTF">2017-04-05T17:52:08Z</dcterms:modified>
</cp:coreProperties>
</file>