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96" r:id="rId2"/>
    <p:sldId id="298" r:id="rId3"/>
    <p:sldId id="279" r:id="rId4"/>
    <p:sldId id="284" r:id="rId5"/>
    <p:sldId id="323" r:id="rId6"/>
    <p:sldId id="283" r:id="rId7"/>
    <p:sldId id="307" r:id="rId8"/>
    <p:sldId id="308" r:id="rId9"/>
    <p:sldId id="325" r:id="rId10"/>
    <p:sldId id="297" r:id="rId11"/>
    <p:sldId id="299" r:id="rId12"/>
    <p:sldId id="272" r:id="rId13"/>
    <p:sldId id="268" r:id="rId14"/>
    <p:sldId id="258" r:id="rId15"/>
    <p:sldId id="287" r:id="rId16"/>
    <p:sldId id="269" r:id="rId17"/>
    <p:sldId id="300" r:id="rId18"/>
    <p:sldId id="271" r:id="rId19"/>
    <p:sldId id="282" r:id="rId20"/>
    <p:sldId id="267" r:id="rId21"/>
    <p:sldId id="281" r:id="rId22"/>
    <p:sldId id="301" r:id="rId23"/>
    <p:sldId id="260" r:id="rId24"/>
    <p:sldId id="273" r:id="rId25"/>
    <p:sldId id="259" r:id="rId26"/>
    <p:sldId id="263" r:id="rId27"/>
    <p:sldId id="274" r:id="rId28"/>
    <p:sldId id="309" r:id="rId29"/>
    <p:sldId id="310" r:id="rId30"/>
    <p:sldId id="311" r:id="rId31"/>
    <p:sldId id="280" r:id="rId32"/>
    <p:sldId id="324" r:id="rId33"/>
    <p:sldId id="312" r:id="rId34"/>
    <p:sldId id="318" r:id="rId35"/>
    <p:sldId id="321" r:id="rId36"/>
    <p:sldId id="322" r:id="rId37"/>
    <p:sldId id="319" r:id="rId38"/>
    <p:sldId id="291" r:id="rId39"/>
    <p:sldId id="289" r:id="rId40"/>
    <p:sldId id="294" r:id="rId41"/>
    <p:sldId id="326" r:id="rId42"/>
    <p:sldId id="302" r:id="rId43"/>
    <p:sldId id="295" r:id="rId44"/>
    <p:sldId id="293" r:id="rId45"/>
    <p:sldId id="315" r:id="rId46"/>
    <p:sldId id="314" r:id="rId47"/>
    <p:sldId id="306" r:id="rId48"/>
    <p:sldId id="290" r:id="rId49"/>
    <p:sldId id="270" r:id="rId50"/>
    <p:sldId id="305" r:id="rId51"/>
    <p:sldId id="316" r:id="rId52"/>
    <p:sldId id="275" r:id="rId53"/>
    <p:sldId id="317" r:id="rId54"/>
    <p:sldId id="31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Anderson (ZUMO)" initials="CA(" lastIdx="7" clrIdx="0">
    <p:extLst>
      <p:ext uri="{19B8F6BF-5375-455C-9EA6-DF929625EA0E}">
        <p15:presenceInfo xmlns:p15="http://schemas.microsoft.com/office/powerpoint/2012/main" userId="S-1-5-21-2127521184-1604012920-1887927527-120356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87452" autoAdjust="0"/>
  </p:normalViewPr>
  <p:slideViewPr>
    <p:cSldViewPr snapToGrid="0">
      <p:cViewPr varScale="1">
        <p:scale>
          <a:sx n="83" d="100"/>
          <a:sy n="83" d="100"/>
        </p:scale>
        <p:origin x="3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3-24T12:20:16.863" idx="7">
    <p:pos x="10" y="10"/>
    <p:text>Talk about dynamic compute + input/output bindings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47A6A-4B80-4C81-92A2-1E49B9076AA3}" type="datetimeFigureOut">
              <a:rPr lang="en-US" smtClean="0"/>
              <a:t>3/16/2017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6A58C-CFD2-436F-B92A-2E7A87934C70}" type="slidenum">
              <a:rPr lang="en-US" smtClean="0"/>
              <a:t>‹#›</a:t>
            </a:fld>
            <a:endParaRPr lang="en-US" dirty="0"/>
          </a:p>
        </p:txBody>
      </p:sp>
    </p:spTree>
    <p:extLst>
      <p:ext uri="{BB962C8B-B14F-4D97-AF65-F5344CB8AC3E}">
        <p14:creationId xmlns:p14="http://schemas.microsoft.com/office/powerpoint/2010/main" val="358893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3/16/2017 9:30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82003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3/16/2017 9:30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600659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allows you use the type either as a binding parameter (if supported for your Function trigger type) or as an instance you create in code. Here’s an of using the </a:t>
            </a:r>
            <a:r>
              <a:rPr lang="en-US" dirty="0" smtClean="0"/>
              <a:t>Person</a:t>
            </a:r>
            <a:r>
              <a:rPr lang="en-US" sz="1200" b="0" i="0" kern="1200" dirty="0" smtClean="0">
                <a:solidFill>
                  <a:schemeClr val="tx1"/>
                </a:solidFill>
                <a:effectLst/>
                <a:latin typeface="+mn-lt"/>
                <a:ea typeface="+mn-ea"/>
                <a:cs typeface="+mn-cs"/>
              </a:rPr>
              <a:t> class in an HTTP-triggered Function</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smtClean="0"/>
              <a:t>#load</a:t>
            </a:r>
            <a:r>
              <a:rPr lang="en-US" sz="1200" b="0" i="0" kern="1200" dirty="0" smtClean="0">
                <a:solidFill>
                  <a:schemeClr val="tx1"/>
                </a:solidFill>
                <a:effectLst/>
                <a:latin typeface="+mn-lt"/>
                <a:ea typeface="+mn-ea"/>
                <a:cs typeface="+mn-cs"/>
              </a:rPr>
              <a:t> directive works only with </a:t>
            </a:r>
            <a:r>
              <a:rPr lang="en-US" sz="1200" b="0" i="1"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csx</a:t>
            </a:r>
            <a:r>
              <a:rPr lang="en-US" sz="1200" b="0" i="0" kern="1200" dirty="0" smtClean="0">
                <a:solidFill>
                  <a:schemeClr val="tx1"/>
                </a:solidFill>
                <a:effectLst/>
                <a:latin typeface="+mn-lt"/>
                <a:ea typeface="+mn-ea"/>
                <a:cs typeface="+mn-cs"/>
              </a:rPr>
              <a:t> (C# script) files, not with </a:t>
            </a:r>
            <a:r>
              <a:rPr lang="en-US" sz="1200" b="0" i="1"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cs</a:t>
            </a:r>
            <a:r>
              <a:rPr lang="en-US" sz="1200" b="0" i="0" kern="1200" dirty="0" smtClean="0">
                <a:solidFill>
                  <a:schemeClr val="tx1"/>
                </a:solidFill>
                <a:effectLst/>
                <a:latin typeface="+mn-lt"/>
                <a:ea typeface="+mn-ea"/>
                <a:cs typeface="+mn-cs"/>
              </a:rPr>
              <a:t> files.</a:t>
            </a:r>
            <a:endParaRPr lang="en-US" dirty="0"/>
          </a:p>
        </p:txBody>
      </p:sp>
      <p:sp>
        <p:nvSpPr>
          <p:cNvPr id="4" name="Slide Number Placeholder 3"/>
          <p:cNvSpPr>
            <a:spLocks noGrp="1"/>
          </p:cNvSpPr>
          <p:nvPr>
            <p:ph type="sldNum" sz="quarter" idx="10"/>
          </p:nvPr>
        </p:nvSpPr>
        <p:spPr/>
        <p:txBody>
          <a:bodyPr/>
          <a:lstStyle/>
          <a:p>
            <a:fld id="{E286A58C-CFD2-436F-B92A-2E7A87934C70}" type="slidenum">
              <a:rPr lang="en-US" smtClean="0"/>
              <a:t>39</a:t>
            </a:fld>
            <a:endParaRPr lang="en-US"/>
          </a:p>
        </p:txBody>
      </p:sp>
    </p:spTree>
    <p:extLst>
      <p:ext uri="{BB962C8B-B14F-4D97-AF65-F5344CB8AC3E}">
        <p14:creationId xmlns:p14="http://schemas.microsoft.com/office/powerpoint/2010/main" val="2424537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get an environment variable or an app setting value, use </a:t>
            </a:r>
            <a:r>
              <a:rPr lang="en-US" sz="1200" b="0" i="0" kern="1200" dirty="0" err="1" smtClean="0">
                <a:solidFill>
                  <a:schemeClr val="tx1"/>
                </a:solidFill>
                <a:effectLst/>
                <a:latin typeface="+mn-lt"/>
                <a:ea typeface="+mn-ea"/>
                <a:cs typeface="+mn-cs"/>
              </a:rPr>
              <a:t>System.Environment.GetEnvironmentVariable</a:t>
            </a:r>
            <a:r>
              <a:rPr lang="en-US" sz="1200" b="0" i="0" kern="1200" dirty="0" smtClean="0">
                <a:solidFill>
                  <a:schemeClr val="tx1"/>
                </a:solidFill>
                <a:effectLst/>
                <a:latin typeface="+mn-lt"/>
                <a:ea typeface="+mn-ea"/>
                <a:cs typeface="+mn-cs"/>
              </a:rPr>
              <a:t>, as shown in the following code example:</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Run</a:t>
            </a:r>
            <a:r>
              <a:rPr lang="en-US" dirty="0" smtClean="0"/>
              <a:t>(</a:t>
            </a:r>
            <a:r>
              <a:rPr lang="en-US" dirty="0" err="1" smtClean="0"/>
              <a:t>TimerInfo</a:t>
            </a:r>
            <a:r>
              <a:rPr lang="en-US" dirty="0" smtClean="0"/>
              <a:t> </a:t>
            </a:r>
            <a:r>
              <a:rPr lang="en-US" dirty="0" err="1" smtClean="0"/>
              <a:t>myTimer</a:t>
            </a:r>
            <a:r>
              <a:rPr lang="en-US" dirty="0" smtClean="0"/>
              <a:t>, </a:t>
            </a:r>
            <a:r>
              <a:rPr lang="en-US" dirty="0" err="1" smtClean="0"/>
              <a:t>TraceWriter</a:t>
            </a:r>
            <a:r>
              <a:rPr lang="en-US" dirty="0" smtClean="0"/>
              <a:t> log) { </a:t>
            </a:r>
            <a:r>
              <a:rPr lang="en-US" dirty="0" err="1" smtClean="0"/>
              <a:t>log.Info</a:t>
            </a:r>
            <a:r>
              <a:rPr lang="en-US" dirty="0" smtClean="0"/>
              <a:t>(</a:t>
            </a:r>
            <a:r>
              <a:rPr lang="en-US" sz="1200" kern="1200" dirty="0" smtClean="0">
                <a:solidFill>
                  <a:schemeClr val="tx1"/>
                </a:solidFill>
                <a:effectLst/>
                <a:latin typeface="+mn-lt"/>
                <a:ea typeface="+mn-ea"/>
                <a:cs typeface="+mn-cs"/>
              </a:rPr>
              <a:t>$"C# Timer trigger function executed at: {</a:t>
            </a:r>
            <a:r>
              <a:rPr lang="en-US" sz="1200" kern="1200" dirty="0" err="1" smtClean="0">
                <a:solidFill>
                  <a:schemeClr val="tx1"/>
                </a:solidFill>
                <a:effectLst/>
                <a:latin typeface="+mn-lt"/>
                <a:ea typeface="+mn-ea"/>
                <a:cs typeface="+mn-cs"/>
              </a:rPr>
              <a:t>DateTime.Now</a:t>
            </a:r>
            <a:r>
              <a:rPr lang="en-US" sz="1200" kern="1200" dirty="0" smtClean="0">
                <a:solidFill>
                  <a:schemeClr val="tx1"/>
                </a:solidFill>
                <a:effectLst/>
                <a:latin typeface="+mn-lt"/>
                <a:ea typeface="+mn-ea"/>
                <a:cs typeface="+mn-cs"/>
              </a:rPr>
              <a:t>}"</a:t>
            </a:r>
            <a:r>
              <a:rPr lang="en-US" dirty="0" smtClean="0"/>
              <a:t>); </a:t>
            </a:r>
            <a:r>
              <a:rPr lang="en-US" dirty="0" err="1" smtClean="0"/>
              <a:t>log.Info</a:t>
            </a:r>
            <a:r>
              <a:rPr lang="en-US" dirty="0" smtClean="0"/>
              <a:t>(</a:t>
            </a:r>
            <a:r>
              <a:rPr lang="en-US" dirty="0" err="1" smtClean="0"/>
              <a:t>GetEnvironmentVariable</a:t>
            </a:r>
            <a:r>
              <a:rPr lang="en-US" dirty="0" smtClean="0"/>
              <a: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AzureWebJobsStorage</a:t>
            </a:r>
            <a:r>
              <a:rPr lang="en-US" sz="1200" kern="1200" dirty="0" smtClean="0">
                <a:solidFill>
                  <a:schemeClr val="tx1"/>
                </a:solidFill>
                <a:effectLst/>
                <a:latin typeface="+mn-lt"/>
                <a:ea typeface="+mn-ea"/>
                <a:cs typeface="+mn-cs"/>
              </a:rPr>
              <a:t>"</a:t>
            </a:r>
            <a:r>
              <a:rPr lang="en-US" dirty="0" smtClean="0"/>
              <a:t>)); </a:t>
            </a:r>
            <a:r>
              <a:rPr lang="en-US" dirty="0" err="1" smtClean="0"/>
              <a:t>log.Info</a:t>
            </a:r>
            <a:r>
              <a:rPr lang="en-US" dirty="0" smtClean="0"/>
              <a:t>(</a:t>
            </a:r>
            <a:r>
              <a:rPr lang="en-US" dirty="0" err="1" smtClean="0"/>
              <a:t>GetEnvironmentVariable</a:t>
            </a:r>
            <a:r>
              <a:rPr lang="en-US" dirty="0" smtClean="0"/>
              <a:t>(</a:t>
            </a:r>
            <a:r>
              <a:rPr lang="en-US" sz="1200" kern="1200" dirty="0" smtClean="0">
                <a:solidFill>
                  <a:schemeClr val="tx1"/>
                </a:solidFill>
                <a:effectLst/>
                <a:latin typeface="+mn-lt"/>
                <a:ea typeface="+mn-ea"/>
                <a:cs typeface="+mn-cs"/>
              </a:rPr>
              <a:t>"WEBSITE_SITE_NAME"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string</a:t>
            </a:r>
            <a:r>
              <a:rPr lang="en-US" dirty="0" smtClean="0"/>
              <a:t> </a:t>
            </a:r>
            <a:r>
              <a:rPr lang="en-US" sz="1200" kern="1200" dirty="0" err="1" smtClean="0">
                <a:solidFill>
                  <a:schemeClr val="tx1"/>
                </a:solidFill>
                <a:effectLst/>
                <a:latin typeface="+mn-lt"/>
                <a:ea typeface="+mn-ea"/>
                <a:cs typeface="+mn-cs"/>
              </a:rPr>
              <a:t>GetEnvironmentVariable</a:t>
            </a:r>
            <a:r>
              <a:rPr lang="en-US" dirty="0" smtClean="0"/>
              <a:t>(</a:t>
            </a:r>
            <a:r>
              <a:rPr lang="en-US" sz="1200" kern="1200" dirty="0" smtClean="0">
                <a:solidFill>
                  <a:schemeClr val="tx1"/>
                </a:solidFill>
                <a:effectLst/>
                <a:latin typeface="+mn-lt"/>
                <a:ea typeface="+mn-ea"/>
                <a:cs typeface="+mn-cs"/>
              </a:rPr>
              <a:t>string</a:t>
            </a:r>
            <a:r>
              <a:rPr lang="en-US" dirty="0" smtClean="0"/>
              <a:t> name) { </a:t>
            </a:r>
            <a:r>
              <a:rPr lang="en-US" sz="1200" kern="1200" dirty="0" smtClean="0">
                <a:solidFill>
                  <a:schemeClr val="tx1"/>
                </a:solidFill>
                <a:effectLst/>
                <a:latin typeface="+mn-lt"/>
                <a:ea typeface="+mn-ea"/>
                <a:cs typeface="+mn-cs"/>
              </a:rPr>
              <a:t>return</a:t>
            </a:r>
            <a:r>
              <a:rPr lang="en-US" dirty="0" smtClean="0"/>
              <a:t> name + </a:t>
            </a:r>
            <a:r>
              <a:rPr lang="en-US" sz="1200" kern="1200" dirty="0" smtClean="0">
                <a:solidFill>
                  <a:schemeClr val="tx1"/>
                </a:solidFill>
                <a:effectLst/>
                <a:latin typeface="+mn-lt"/>
                <a:ea typeface="+mn-ea"/>
                <a:cs typeface="+mn-cs"/>
              </a:rPr>
              <a:t>": "</a:t>
            </a:r>
            <a:r>
              <a:rPr lang="en-US" dirty="0" smtClean="0"/>
              <a:t> + </a:t>
            </a:r>
            <a:r>
              <a:rPr lang="en-US" dirty="0" err="1" smtClean="0"/>
              <a:t>System.Environment.GetEnvironmentVariable</a:t>
            </a:r>
            <a:r>
              <a:rPr lang="en-US" dirty="0" smtClean="0"/>
              <a:t>(name, </a:t>
            </a:r>
            <a:r>
              <a:rPr lang="en-US" dirty="0" err="1" smtClean="0"/>
              <a:t>EnvironmentVariableTarget.Process</a:t>
            </a:r>
            <a:r>
              <a:rPr lang="en-US" dirty="0" smtClean="0"/>
              <a:t>); }</a:t>
            </a:r>
            <a:endParaRPr lang="en-US" dirty="0"/>
          </a:p>
        </p:txBody>
      </p:sp>
      <p:sp>
        <p:nvSpPr>
          <p:cNvPr id="4" name="Slide Number Placeholder 3"/>
          <p:cNvSpPr>
            <a:spLocks noGrp="1"/>
          </p:cNvSpPr>
          <p:nvPr>
            <p:ph type="sldNum" sz="quarter" idx="10"/>
          </p:nvPr>
        </p:nvSpPr>
        <p:spPr/>
        <p:txBody>
          <a:bodyPr/>
          <a:lstStyle/>
          <a:p>
            <a:fld id="{E286A58C-CFD2-436F-B92A-2E7A87934C70}" type="slidenum">
              <a:rPr lang="en-US" smtClean="0"/>
              <a:t>41</a:t>
            </a:fld>
            <a:endParaRPr lang="en-US" dirty="0"/>
          </a:p>
        </p:txBody>
      </p:sp>
    </p:spTree>
    <p:extLst>
      <p:ext uri="{BB962C8B-B14F-4D97-AF65-F5344CB8AC3E}">
        <p14:creationId xmlns:p14="http://schemas.microsoft.com/office/powerpoint/2010/main" val="500248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3/16/2017 9:30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68081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3/16/2017 9:30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4131819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computing, an idempotent operation is one that has no additional effect if it is called more than once with the same input parameters. For example, removing an item from a set can be considered an idempotent operation on the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Asynchronous programming is a recommended best practice. However, always avoid referencing the </a:t>
            </a:r>
            <a:r>
              <a:rPr lang="en-US" dirty="0" err="1" smtClean="0"/>
              <a:t>Task.Result</a:t>
            </a:r>
            <a:r>
              <a:rPr lang="en-US" sz="1200" b="0" i="0" kern="1200" dirty="0" smtClean="0">
                <a:solidFill>
                  <a:schemeClr val="tx1"/>
                </a:solidFill>
                <a:effectLst/>
                <a:latin typeface="+mn-lt"/>
                <a:ea typeface="+mn-ea"/>
                <a:cs typeface="+mn-cs"/>
              </a:rPr>
              <a:t> property. This approach essentially does a busy-wait on a lock of another thread. Holding a lock creates the potential for deadlocks.</a:t>
            </a:r>
            <a:endParaRPr lang="en-US" dirty="0" smtClean="0"/>
          </a:p>
          <a:p>
            <a:endParaRPr lang="en-US" dirty="0"/>
          </a:p>
        </p:txBody>
      </p:sp>
      <p:sp>
        <p:nvSpPr>
          <p:cNvPr id="4" name="Slide Number Placeholder 3"/>
          <p:cNvSpPr>
            <a:spLocks noGrp="1"/>
          </p:cNvSpPr>
          <p:nvPr>
            <p:ph type="sldNum" sz="quarter" idx="10"/>
          </p:nvPr>
        </p:nvSpPr>
        <p:spPr/>
        <p:txBody>
          <a:bodyPr/>
          <a:lstStyle/>
          <a:p>
            <a:fld id="{E286A58C-CFD2-436F-B92A-2E7A87934C70}" type="slidenum">
              <a:rPr lang="en-US" smtClean="0"/>
              <a:t>48</a:t>
            </a:fld>
            <a:endParaRPr lang="en-US"/>
          </a:p>
        </p:txBody>
      </p:sp>
    </p:spTree>
    <p:extLst>
      <p:ext uri="{BB962C8B-B14F-4D97-AF65-F5344CB8AC3E}">
        <p14:creationId xmlns:p14="http://schemas.microsoft.com/office/powerpoint/2010/main" val="9886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3/16/2017 9:30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256167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86A58C-CFD2-436F-B92A-2E7A87934C70}" type="slidenum">
              <a:rPr lang="en-US" smtClean="0"/>
              <a:t>52</a:t>
            </a:fld>
            <a:endParaRPr lang="en-US"/>
          </a:p>
        </p:txBody>
      </p:sp>
    </p:spTree>
    <p:extLst>
      <p:ext uri="{BB962C8B-B14F-4D97-AF65-F5344CB8AC3E}">
        <p14:creationId xmlns:p14="http://schemas.microsoft.com/office/powerpoint/2010/main" val="118282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86A58C-CFD2-436F-B92A-2E7A87934C70}" type="slidenum">
              <a:rPr lang="en-US" smtClean="0"/>
              <a:t>54</a:t>
            </a:fld>
            <a:endParaRPr lang="en-US" dirty="0"/>
          </a:p>
        </p:txBody>
      </p:sp>
    </p:spTree>
    <p:extLst>
      <p:ext uri="{BB962C8B-B14F-4D97-AF65-F5344CB8AC3E}">
        <p14:creationId xmlns:p14="http://schemas.microsoft.com/office/powerpoint/2010/main" val="295536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3/16/2017 9:30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2879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3/16/2017 9:30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0739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gmail</a:t>
            </a:r>
            <a:r>
              <a:rPr lang="en-US" dirty="0" smtClean="0"/>
              <a:t> password</a:t>
            </a:r>
          </a:p>
          <a:p>
            <a:r>
              <a:rPr lang="en-US" dirty="0" smtClean="0"/>
              <a:t>AzureFunctions123</a:t>
            </a:r>
          </a:p>
          <a:p>
            <a:r>
              <a:rPr lang="en-US" dirty="0" smtClean="0"/>
              <a:t>azurefunctions@gmail.com</a:t>
            </a:r>
            <a:endParaRPr lang="en-US" dirty="0"/>
          </a:p>
        </p:txBody>
      </p:sp>
      <p:sp>
        <p:nvSpPr>
          <p:cNvPr id="4" name="Slide Number Placeholder 3"/>
          <p:cNvSpPr>
            <a:spLocks noGrp="1"/>
          </p:cNvSpPr>
          <p:nvPr>
            <p:ph type="sldNum" sz="quarter" idx="10"/>
          </p:nvPr>
        </p:nvSpPr>
        <p:spPr/>
        <p:txBody>
          <a:bodyPr/>
          <a:lstStyle/>
          <a:p>
            <a:fld id="{E286A58C-CFD2-436F-B92A-2E7A87934C70}" type="slidenum">
              <a:rPr lang="en-US" smtClean="0"/>
              <a:t>12</a:t>
            </a:fld>
            <a:endParaRPr lang="en-US"/>
          </a:p>
        </p:txBody>
      </p:sp>
    </p:spTree>
    <p:extLst>
      <p:ext uri="{BB962C8B-B14F-4D97-AF65-F5344CB8AC3E}">
        <p14:creationId xmlns:p14="http://schemas.microsoft.com/office/powerpoint/2010/main" val="304460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3/16/2017 9:30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1288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multiple triggering events occur faster than a single-threaded function runtime can process them, the runtime may invoke the function multiple times in parallel. If a function app is using the Consumption hosting plan, the function app could scale out automatically. Each instance of the function app, whether the app runs on the Consumption hosting plan or a regular App Service hosting plan, might process concurrent function invocations in parallel using multiple threads. The maximum number of concurrent function invocations in each function app instance varies based on the type of trigger being used as well as the resources used by other functions within the function app.</a:t>
            </a:r>
            <a:endParaRPr lang="en-US" dirty="0"/>
          </a:p>
        </p:txBody>
      </p:sp>
      <p:sp>
        <p:nvSpPr>
          <p:cNvPr id="4" name="Slide Number Placeholder 3"/>
          <p:cNvSpPr>
            <a:spLocks noGrp="1"/>
          </p:cNvSpPr>
          <p:nvPr>
            <p:ph type="sldNum" sz="quarter" idx="10"/>
          </p:nvPr>
        </p:nvSpPr>
        <p:spPr/>
        <p:txBody>
          <a:bodyPr/>
          <a:lstStyle/>
          <a:p>
            <a:fld id="{E286A58C-CFD2-436F-B92A-2E7A87934C70}" type="slidenum">
              <a:rPr lang="en-US" smtClean="0"/>
              <a:t>21</a:t>
            </a:fld>
            <a:endParaRPr lang="en-US" dirty="0"/>
          </a:p>
        </p:txBody>
      </p:sp>
    </p:spTree>
    <p:extLst>
      <p:ext uri="{BB962C8B-B14F-4D97-AF65-F5344CB8AC3E}">
        <p14:creationId xmlns:p14="http://schemas.microsoft.com/office/powerpoint/2010/main" val="771238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3/16/2017 9:30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089475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functions</a:t>
            </a:r>
            <a:r>
              <a:rPr lang="en-US" baseline="0" dirty="0" smtClean="0"/>
              <a:t> and routing</a:t>
            </a:r>
          </a:p>
          <a:p>
            <a:pPr fontAlgn="base"/>
            <a:r>
              <a:rPr lang="en-US" sz="1200" b="0" i="0" kern="1200" dirty="0" smtClean="0">
                <a:solidFill>
                  <a:schemeClr val="tx1"/>
                </a:solidFill>
                <a:effectLst/>
                <a:latin typeface="+mn-lt"/>
                <a:ea typeface="+mn-ea"/>
                <a:cs typeface="+mn-cs"/>
              </a:rPr>
              <a:t>Functions define HTTP verbs and routes in </a:t>
            </a:r>
            <a:r>
              <a:rPr lang="en-US" sz="1200" b="0" i="0" kern="1200" dirty="0" err="1" smtClean="0">
                <a:solidFill>
                  <a:schemeClr val="tx1"/>
                </a:solidFill>
                <a:effectLst/>
                <a:latin typeface="+mn-lt"/>
                <a:ea typeface="+mn-ea"/>
                <a:cs typeface="+mn-cs"/>
              </a:rPr>
              <a:t>function.json</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Web API, we put some decorators like </a:t>
            </a:r>
            <a:r>
              <a:rPr lang="en-US" sz="1200" b="0"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HttpPatch</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on each action to declare which HTTP verbs take which action, by combining with the Route decorator.</a:t>
            </a:r>
          </a:p>
          <a:p>
            <a:pPr fontAlgn="base"/>
            <a:r>
              <a:rPr lang="en-US" sz="1200" b="0" i="0" kern="1200" dirty="0" smtClean="0">
                <a:solidFill>
                  <a:schemeClr val="tx1"/>
                </a:solidFill>
                <a:effectLst/>
                <a:latin typeface="+mn-lt"/>
                <a:ea typeface="+mn-ea"/>
                <a:cs typeface="+mn-cs"/>
              </a:rPr>
              <a:t>On the other hand, each function has a definition of HTTP verbs and routes on </a:t>
            </a:r>
            <a:r>
              <a:rPr lang="en-US" sz="1200" b="0" i="0" kern="1200" dirty="0" err="1" smtClean="0">
                <a:solidFill>
                  <a:schemeClr val="tx1"/>
                </a:solidFill>
                <a:effectLst/>
                <a:latin typeface="+mn-lt"/>
                <a:ea typeface="+mn-ea"/>
                <a:cs typeface="+mn-cs"/>
              </a:rPr>
              <a:t>function.json</a:t>
            </a:r>
            <a:r>
              <a:rPr lang="en-US" sz="1200" b="0" i="0" kern="1200" dirty="0" smtClean="0">
                <a:solidFill>
                  <a:schemeClr val="tx1"/>
                </a:solidFill>
                <a:effectLst/>
                <a:latin typeface="+mn-lt"/>
                <a:ea typeface="+mn-ea"/>
                <a:cs typeface="+mn-cs"/>
              </a:rPr>
              <a:t>. With this definition, different functions having the same route URI can handle requests based on HTTP verbs.</a:t>
            </a:r>
          </a:p>
          <a:p>
            <a:endParaRPr lang="en-US" dirty="0" smtClean="0"/>
          </a:p>
          <a:p>
            <a:r>
              <a:rPr lang="en-US" dirty="0" smtClean="0"/>
              <a:t>--------------</a:t>
            </a:r>
          </a:p>
          <a:p>
            <a:endParaRPr lang="en-US" dirty="0"/>
          </a:p>
        </p:txBody>
      </p:sp>
      <p:sp>
        <p:nvSpPr>
          <p:cNvPr id="4" name="Slide Number Placeholder 3"/>
          <p:cNvSpPr>
            <a:spLocks noGrp="1"/>
          </p:cNvSpPr>
          <p:nvPr>
            <p:ph type="sldNum" sz="quarter" idx="10"/>
          </p:nvPr>
        </p:nvSpPr>
        <p:spPr/>
        <p:txBody>
          <a:bodyPr/>
          <a:lstStyle/>
          <a:p>
            <a:fld id="{E286A58C-CFD2-436F-B92A-2E7A87934C70}" type="slidenum">
              <a:rPr lang="en-US" smtClean="0"/>
              <a:t>32</a:t>
            </a:fld>
            <a:endParaRPr lang="en-US" dirty="0"/>
          </a:p>
        </p:txBody>
      </p:sp>
    </p:spTree>
    <p:extLst>
      <p:ext uri="{BB962C8B-B14F-4D97-AF65-F5344CB8AC3E}">
        <p14:creationId xmlns:p14="http://schemas.microsoft.com/office/powerpoint/2010/main" val="954414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3/16/2017 9:30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52268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D8F628-2292-4FD9-916C-9F6DFE5792E2}" type="datetimeFigureOut">
              <a:rPr lang="en-US" smtClean="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FD5B0-99E9-4AFC-AC94-7EE3E91875D1}" type="slidenum">
              <a:rPr lang="en-US" smtClean="0"/>
              <a:t>‹#›</a:t>
            </a:fld>
            <a:endParaRPr lang="en-US" dirty="0"/>
          </a:p>
        </p:txBody>
      </p:sp>
    </p:spTree>
    <p:extLst>
      <p:ext uri="{BB962C8B-B14F-4D97-AF65-F5344CB8AC3E}">
        <p14:creationId xmlns:p14="http://schemas.microsoft.com/office/powerpoint/2010/main" val="37593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D8F628-2292-4FD9-916C-9F6DFE5792E2}" type="datetimeFigureOut">
              <a:rPr lang="en-US" smtClean="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FD5B0-99E9-4AFC-AC94-7EE3E91875D1}" type="slidenum">
              <a:rPr lang="en-US" smtClean="0"/>
              <a:t>‹#›</a:t>
            </a:fld>
            <a:endParaRPr lang="en-US" dirty="0"/>
          </a:p>
        </p:txBody>
      </p:sp>
    </p:spTree>
    <p:extLst>
      <p:ext uri="{BB962C8B-B14F-4D97-AF65-F5344CB8AC3E}">
        <p14:creationId xmlns:p14="http://schemas.microsoft.com/office/powerpoint/2010/main" val="382033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D8F628-2292-4FD9-916C-9F6DFE5792E2}" type="datetimeFigureOut">
              <a:rPr lang="en-US" smtClean="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FD5B0-99E9-4AFC-AC94-7EE3E91875D1}" type="slidenum">
              <a:rPr lang="en-US" smtClean="0"/>
              <a:t>‹#›</a:t>
            </a:fld>
            <a:endParaRPr lang="en-US" dirty="0"/>
          </a:p>
        </p:txBody>
      </p:sp>
    </p:spTree>
    <p:extLst>
      <p:ext uri="{BB962C8B-B14F-4D97-AF65-F5344CB8AC3E}">
        <p14:creationId xmlns:p14="http://schemas.microsoft.com/office/powerpoint/2010/main" val="1490281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
        <p:nvSpPr>
          <p:cNvPr id="7" name="Text Placeholder 2"/>
          <p:cNvSpPr>
            <a:spLocks noGrp="1"/>
          </p:cNvSpPr>
          <p:nvPr>
            <p:ph type="body" sz="quarter" idx="13" hasCustomPrompt="1"/>
          </p:nvPr>
        </p:nvSpPr>
        <p:spPr>
          <a:xfrm>
            <a:off x="8337063" y="301617"/>
            <a:ext cx="3584143" cy="561290"/>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
        <p:nvSpPr>
          <p:cNvPr id="2" name="TextBox 1"/>
          <p:cNvSpPr txBox="1"/>
          <p:nvPr userDrawn="1"/>
        </p:nvSpPr>
        <p:spPr>
          <a:xfrm>
            <a:off x="283308" y="5954048"/>
            <a:ext cx="17406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5329748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6195">
                      <a:schemeClr val="tx1"/>
                    </a:gs>
                    <a:gs pos="24779">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6195">
                      <a:schemeClr val="tx1"/>
                    </a:gs>
                    <a:gs pos="24779">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707056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138028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D8F628-2292-4FD9-916C-9F6DFE5792E2}" type="datetimeFigureOut">
              <a:rPr lang="en-US" smtClean="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FD5B0-99E9-4AFC-AC94-7EE3E91875D1}" type="slidenum">
              <a:rPr lang="en-US" smtClean="0"/>
              <a:t>‹#›</a:t>
            </a:fld>
            <a:endParaRPr lang="en-US" dirty="0"/>
          </a:p>
        </p:txBody>
      </p:sp>
    </p:spTree>
    <p:extLst>
      <p:ext uri="{BB962C8B-B14F-4D97-AF65-F5344CB8AC3E}">
        <p14:creationId xmlns:p14="http://schemas.microsoft.com/office/powerpoint/2010/main" val="268710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D8F628-2292-4FD9-916C-9F6DFE5792E2}" type="datetimeFigureOut">
              <a:rPr lang="en-US" smtClean="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FD5B0-99E9-4AFC-AC94-7EE3E91875D1}" type="slidenum">
              <a:rPr lang="en-US" smtClean="0"/>
              <a:t>‹#›</a:t>
            </a:fld>
            <a:endParaRPr lang="en-US" dirty="0"/>
          </a:p>
        </p:txBody>
      </p:sp>
    </p:spTree>
    <p:extLst>
      <p:ext uri="{BB962C8B-B14F-4D97-AF65-F5344CB8AC3E}">
        <p14:creationId xmlns:p14="http://schemas.microsoft.com/office/powerpoint/2010/main" val="3264841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D8F628-2292-4FD9-916C-9F6DFE5792E2}" type="datetimeFigureOut">
              <a:rPr lang="en-US" smtClean="0"/>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FD5B0-99E9-4AFC-AC94-7EE3E91875D1}" type="slidenum">
              <a:rPr lang="en-US" smtClean="0"/>
              <a:t>‹#›</a:t>
            </a:fld>
            <a:endParaRPr lang="en-US" dirty="0"/>
          </a:p>
        </p:txBody>
      </p:sp>
    </p:spTree>
    <p:extLst>
      <p:ext uri="{BB962C8B-B14F-4D97-AF65-F5344CB8AC3E}">
        <p14:creationId xmlns:p14="http://schemas.microsoft.com/office/powerpoint/2010/main" val="42826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D8F628-2292-4FD9-916C-9F6DFE5792E2}" type="datetimeFigureOut">
              <a:rPr lang="en-US" smtClean="0"/>
              <a:t>3/16/2017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5FD5B0-99E9-4AFC-AC94-7EE3E91875D1}" type="slidenum">
              <a:rPr lang="en-US" smtClean="0"/>
              <a:t>‹#›</a:t>
            </a:fld>
            <a:endParaRPr lang="en-US" dirty="0"/>
          </a:p>
        </p:txBody>
      </p:sp>
    </p:spTree>
    <p:extLst>
      <p:ext uri="{BB962C8B-B14F-4D97-AF65-F5344CB8AC3E}">
        <p14:creationId xmlns:p14="http://schemas.microsoft.com/office/powerpoint/2010/main" val="426670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D8F628-2292-4FD9-916C-9F6DFE5792E2}" type="datetimeFigureOut">
              <a:rPr lang="en-US" smtClean="0"/>
              <a:t>3/16/2017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5FD5B0-99E9-4AFC-AC94-7EE3E91875D1}" type="slidenum">
              <a:rPr lang="en-US" smtClean="0"/>
              <a:t>‹#›</a:t>
            </a:fld>
            <a:endParaRPr lang="en-US" dirty="0"/>
          </a:p>
        </p:txBody>
      </p:sp>
    </p:spTree>
    <p:extLst>
      <p:ext uri="{BB962C8B-B14F-4D97-AF65-F5344CB8AC3E}">
        <p14:creationId xmlns:p14="http://schemas.microsoft.com/office/powerpoint/2010/main" val="262173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8F628-2292-4FD9-916C-9F6DFE5792E2}" type="datetimeFigureOut">
              <a:rPr lang="en-US" smtClean="0"/>
              <a:t>3/16/2017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5FD5B0-99E9-4AFC-AC94-7EE3E91875D1}" type="slidenum">
              <a:rPr lang="en-US" smtClean="0"/>
              <a:t>‹#›</a:t>
            </a:fld>
            <a:endParaRPr lang="en-US" dirty="0"/>
          </a:p>
        </p:txBody>
      </p:sp>
    </p:spTree>
    <p:extLst>
      <p:ext uri="{BB962C8B-B14F-4D97-AF65-F5344CB8AC3E}">
        <p14:creationId xmlns:p14="http://schemas.microsoft.com/office/powerpoint/2010/main" val="112029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D8F628-2292-4FD9-916C-9F6DFE5792E2}" type="datetimeFigureOut">
              <a:rPr lang="en-US" smtClean="0"/>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FD5B0-99E9-4AFC-AC94-7EE3E91875D1}" type="slidenum">
              <a:rPr lang="en-US" smtClean="0"/>
              <a:t>‹#›</a:t>
            </a:fld>
            <a:endParaRPr lang="en-US" dirty="0"/>
          </a:p>
        </p:txBody>
      </p:sp>
    </p:spTree>
    <p:extLst>
      <p:ext uri="{BB962C8B-B14F-4D97-AF65-F5344CB8AC3E}">
        <p14:creationId xmlns:p14="http://schemas.microsoft.com/office/powerpoint/2010/main" val="280619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D8F628-2292-4FD9-916C-9F6DFE5792E2}" type="datetimeFigureOut">
              <a:rPr lang="en-US" smtClean="0"/>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FD5B0-99E9-4AFC-AC94-7EE3E91875D1}" type="slidenum">
              <a:rPr lang="en-US" smtClean="0"/>
              <a:t>‹#›</a:t>
            </a:fld>
            <a:endParaRPr lang="en-US" dirty="0"/>
          </a:p>
        </p:txBody>
      </p:sp>
    </p:spTree>
    <p:extLst>
      <p:ext uri="{BB962C8B-B14F-4D97-AF65-F5344CB8AC3E}">
        <p14:creationId xmlns:p14="http://schemas.microsoft.com/office/powerpoint/2010/main" val="193852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8F628-2292-4FD9-916C-9F6DFE5792E2}" type="datetimeFigureOut">
              <a:rPr lang="en-US" smtClean="0"/>
              <a:t>3/16/2017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FD5B0-99E9-4AFC-AC94-7EE3E91875D1}" type="slidenum">
              <a:rPr lang="en-US" smtClean="0"/>
              <a:t>‹#›</a:t>
            </a:fld>
            <a:endParaRPr lang="en-US" dirty="0"/>
          </a:p>
        </p:txBody>
      </p:sp>
    </p:spTree>
    <p:extLst>
      <p:ext uri="{BB962C8B-B14F-4D97-AF65-F5344CB8AC3E}">
        <p14:creationId xmlns:p14="http://schemas.microsoft.com/office/powerpoint/2010/main" val="2110025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zure/azure-webjobs-sdk-extensions" TargetMode="External"/><Relationship Id="rId7" Type="http://schemas.openxmlformats.org/officeDocument/2006/relationships/image" Target="../media/image7.png"/><Relationship Id="rId2" Type="http://schemas.openxmlformats.org/officeDocument/2006/relationships/hyperlink" Target="https://github.com/Azure/azure-webjobs-sdk" TargetMode="External"/><Relationship Id="rId1" Type="http://schemas.openxmlformats.org/officeDocument/2006/relationships/slideLayout" Target="../slideLayouts/slideLayout2.xml"/><Relationship Id="rId6" Type="http://schemas.openxmlformats.org/officeDocument/2006/relationships/hyperlink" Target="https://github.com/ProjectKudu/WebJobsPortal" TargetMode="External"/><Relationship Id="rId5" Type="http://schemas.openxmlformats.org/officeDocument/2006/relationships/hyperlink" Target="https://github.com/Azure/azure-webjobs-sdk-templates" TargetMode="External"/><Relationship Id="rId4" Type="http://schemas.openxmlformats.org/officeDocument/2006/relationships/hyperlink" Target="https://github.com/Azure/azure-webjobs-sdk-scrip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2"/>
          </a:solidFill>
        </p:spPr>
        <p:txBody>
          <a:bodyPr/>
          <a:lstStyle/>
          <a:p>
            <a:r>
              <a:rPr lang="en-US" b="1" dirty="0"/>
              <a:t>Building Awesome AF Apps</a:t>
            </a:r>
            <a:r>
              <a:rPr lang="en-US" dirty="0" smtClean="0"/>
              <a:t/>
            </a:r>
            <a:br>
              <a:rPr lang="en-US" dirty="0" smtClean="0"/>
            </a:br>
            <a:endParaRPr lang="en-US" dirty="0"/>
          </a:p>
        </p:txBody>
      </p:sp>
      <p:sp>
        <p:nvSpPr>
          <p:cNvPr id="5" name="Text Placeholder 4"/>
          <p:cNvSpPr>
            <a:spLocks noGrp="1"/>
          </p:cNvSpPr>
          <p:nvPr>
            <p:ph type="body" sz="quarter" idx="12"/>
          </p:nvPr>
        </p:nvSpPr>
        <p:spPr>
          <a:xfrm>
            <a:off x="269302" y="3878573"/>
            <a:ext cx="9860611" cy="2673575"/>
          </a:xfrm>
        </p:spPr>
        <p:txBody>
          <a:bodyPr/>
          <a:lstStyle/>
          <a:p>
            <a:r>
              <a:rPr lang="en-US" dirty="0" smtClean="0"/>
              <a:t>Rachel Appel</a:t>
            </a:r>
          </a:p>
          <a:p>
            <a:r>
              <a:rPr lang="en-US" dirty="0" smtClean="0"/>
              <a:t>Sr Content Developer for Azure </a:t>
            </a:r>
          </a:p>
          <a:p>
            <a:r>
              <a:rPr lang="en-US" dirty="0" smtClean="0"/>
              <a:t>Microsoft</a:t>
            </a:r>
          </a:p>
          <a:p>
            <a:r>
              <a:rPr lang="en-US" dirty="0" smtClean="0"/>
              <a:t>rachelap@microsoft.com</a:t>
            </a:r>
          </a:p>
          <a:p>
            <a:r>
              <a:rPr lang="en-US" dirty="0" smtClean="0"/>
              <a:t>http://rachelappel.com</a:t>
            </a:r>
            <a:endParaRPr lang="en-US" dirty="0"/>
          </a:p>
          <a:p>
            <a:endParaRPr lang="en-US" dirty="0"/>
          </a:p>
        </p:txBody>
      </p:sp>
      <p:sp>
        <p:nvSpPr>
          <p:cNvPr id="3" name="Rectangle 2"/>
          <p:cNvSpPr/>
          <p:nvPr/>
        </p:nvSpPr>
        <p:spPr>
          <a:xfrm>
            <a:off x="269302" y="6135939"/>
            <a:ext cx="1912646" cy="529721"/>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478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rgbClr val="1F497D"/>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2"/>
          </p:nvPr>
        </p:nvSpPr>
        <p:spPr/>
        <p:txBody>
          <a:bodyPr/>
          <a:lstStyle/>
          <a:p>
            <a:r>
              <a:rPr lang="en-US" dirty="0" smtClean="0"/>
              <a:t>Azure functions overview</a:t>
            </a:r>
            <a:endParaRPr lang="en-US" dirty="0"/>
          </a:p>
        </p:txBody>
      </p:sp>
    </p:spTree>
    <p:extLst>
      <p:ext uri="{BB962C8B-B14F-4D97-AF65-F5344CB8AC3E}">
        <p14:creationId xmlns:p14="http://schemas.microsoft.com/office/powerpoint/2010/main" val="38241421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Serverless</a:t>
            </a:r>
            <a:r>
              <a:rPr lang="en-US" dirty="0" smtClean="0"/>
              <a:t> Computing</a:t>
            </a:r>
            <a:endParaRPr lang="en-US" dirty="0"/>
          </a:p>
        </p:txBody>
      </p:sp>
    </p:spTree>
    <p:extLst>
      <p:ext uri="{BB962C8B-B14F-4D97-AF65-F5344CB8AC3E}">
        <p14:creationId xmlns:p14="http://schemas.microsoft.com/office/powerpoint/2010/main" val="306842115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70971"/>
          </a:xfrm>
        </p:spPr>
        <p:txBody>
          <a:bodyPr/>
          <a:lstStyle/>
          <a:p>
            <a:pPr algn="ctr"/>
            <a:r>
              <a:rPr lang="en-US" dirty="0"/>
              <a:t>Run code, not </a:t>
            </a:r>
            <a:r>
              <a:rPr lang="en-US" dirty="0" smtClean="0"/>
              <a:t>computers</a:t>
            </a:r>
            <a:endParaRPr lang="en-US" dirty="0"/>
          </a:p>
        </p:txBody>
      </p:sp>
    </p:spTree>
    <p:extLst>
      <p:ext uri="{BB962C8B-B14F-4D97-AF65-F5344CB8AC3E}">
        <p14:creationId xmlns:p14="http://schemas.microsoft.com/office/powerpoint/2010/main" val="3855462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Serverless</a:t>
            </a:r>
            <a:r>
              <a:rPr lang="en-US" dirty="0" smtClean="0"/>
              <a:t> Computing</a:t>
            </a:r>
            <a:endParaRPr lang="en-US" dirty="0"/>
          </a:p>
        </p:txBody>
      </p:sp>
      <p:sp>
        <p:nvSpPr>
          <p:cNvPr id="3" name="Content Placeholder 2"/>
          <p:cNvSpPr>
            <a:spLocks noGrp="1"/>
          </p:cNvSpPr>
          <p:nvPr>
            <p:ph idx="1"/>
          </p:nvPr>
        </p:nvSpPr>
        <p:spPr/>
        <p:txBody>
          <a:bodyPr/>
          <a:lstStyle/>
          <a:p>
            <a:r>
              <a:rPr lang="en-US" dirty="0" smtClean="0"/>
              <a:t>What is </a:t>
            </a:r>
            <a:r>
              <a:rPr lang="en-US" dirty="0" err="1" smtClean="0"/>
              <a:t>serverless</a:t>
            </a:r>
            <a:r>
              <a:rPr lang="en-US" dirty="0" smtClean="0"/>
              <a:t>?</a:t>
            </a:r>
          </a:p>
          <a:p>
            <a:pPr lvl="1"/>
            <a:r>
              <a:rPr lang="en-US" dirty="0" smtClean="0"/>
              <a:t>PaaS</a:t>
            </a:r>
          </a:p>
          <a:p>
            <a:r>
              <a:rPr lang="en-US" dirty="0" smtClean="0"/>
              <a:t>Stateless is scalable</a:t>
            </a:r>
          </a:p>
          <a:p>
            <a:r>
              <a:rPr lang="en-US" dirty="0" smtClean="0"/>
              <a:t>Complicated</a:t>
            </a:r>
          </a:p>
          <a:p>
            <a:r>
              <a:rPr lang="en-US" dirty="0" smtClean="0"/>
              <a:t>Sporadic workload</a:t>
            </a:r>
          </a:p>
          <a:p>
            <a:r>
              <a:rPr lang="en-US" dirty="0" smtClean="0"/>
              <a:t>Perform an action rather than return data</a:t>
            </a:r>
          </a:p>
          <a:p>
            <a:pPr lvl="1"/>
            <a:r>
              <a:rPr lang="en-US" dirty="0" smtClean="0"/>
              <a:t>APIs return data</a:t>
            </a:r>
          </a:p>
          <a:p>
            <a:r>
              <a:rPr lang="en-US" dirty="0" smtClean="0"/>
              <a:t>Event driven</a:t>
            </a:r>
          </a:p>
          <a:p>
            <a:endParaRPr lang="en-US" dirty="0"/>
          </a:p>
        </p:txBody>
      </p:sp>
    </p:spTree>
    <p:extLst>
      <p:ext uri="{BB962C8B-B14F-4D97-AF65-F5344CB8AC3E}">
        <p14:creationId xmlns:p14="http://schemas.microsoft.com/office/powerpoint/2010/main" val="3057195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Serverless</a:t>
            </a:r>
            <a:r>
              <a:rPr lang="en-US" dirty="0" smtClean="0"/>
              <a:t> Code</a:t>
            </a:r>
            <a:endParaRPr lang="en-US" dirty="0"/>
          </a:p>
        </p:txBody>
      </p:sp>
      <p:sp>
        <p:nvSpPr>
          <p:cNvPr id="3" name="Content Placeholder 2"/>
          <p:cNvSpPr>
            <a:spLocks noGrp="1"/>
          </p:cNvSpPr>
          <p:nvPr>
            <p:ph idx="1"/>
          </p:nvPr>
        </p:nvSpPr>
        <p:spPr/>
        <p:txBody>
          <a:bodyPr/>
          <a:lstStyle/>
          <a:p>
            <a:r>
              <a:rPr lang="en-US" dirty="0" err="1" smtClean="0"/>
              <a:t>Microservices</a:t>
            </a:r>
            <a:endParaRPr lang="en-US" dirty="0" smtClean="0"/>
          </a:p>
          <a:p>
            <a:r>
              <a:rPr lang="en-US" dirty="0" smtClean="0"/>
              <a:t>Variety of Languages</a:t>
            </a:r>
          </a:p>
          <a:p>
            <a:pPr lvl="1"/>
            <a:r>
              <a:rPr lang="en-US" dirty="0" smtClean="0"/>
              <a:t>C#, F# </a:t>
            </a:r>
          </a:p>
          <a:p>
            <a:pPr lvl="1"/>
            <a:r>
              <a:rPr lang="en-US" dirty="0" smtClean="0"/>
              <a:t>Node</a:t>
            </a:r>
          </a:p>
          <a:p>
            <a:pPr lvl="1"/>
            <a:r>
              <a:rPr lang="en-US" dirty="0" smtClean="0"/>
              <a:t>Python, PHP, Batch, Bash</a:t>
            </a:r>
          </a:p>
          <a:p>
            <a:r>
              <a:rPr lang="en-US" dirty="0" smtClean="0"/>
              <a:t>Event driven</a:t>
            </a:r>
          </a:p>
          <a:p>
            <a:r>
              <a:rPr lang="en-US" dirty="0" smtClean="0"/>
              <a:t>Expose HTTP Endpoints</a:t>
            </a:r>
          </a:p>
          <a:p>
            <a:endParaRPr lang="en-US" dirty="0"/>
          </a:p>
        </p:txBody>
      </p:sp>
    </p:spTree>
    <p:extLst>
      <p:ext uri="{BB962C8B-B14F-4D97-AF65-F5344CB8AC3E}">
        <p14:creationId xmlns:p14="http://schemas.microsoft.com/office/powerpoint/2010/main" val="3619430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for </a:t>
            </a:r>
            <a:r>
              <a:rPr lang="en-US" dirty="0" err="1"/>
              <a:t>serverless</a:t>
            </a:r>
            <a:r>
              <a:rPr lang="en-US" dirty="0"/>
              <a:t> patterns</a:t>
            </a:r>
          </a:p>
        </p:txBody>
      </p:sp>
      <p:sp>
        <p:nvSpPr>
          <p:cNvPr id="3" name="Content Placeholder 2"/>
          <p:cNvSpPr>
            <a:spLocks noGrp="1"/>
          </p:cNvSpPr>
          <p:nvPr>
            <p:ph idx="1"/>
          </p:nvPr>
        </p:nvSpPr>
        <p:spPr/>
        <p:txBody>
          <a:bodyPr/>
          <a:lstStyle/>
          <a:p>
            <a:r>
              <a:rPr lang="en-US" dirty="0"/>
              <a:t>Stateless and scale</a:t>
            </a:r>
          </a:p>
          <a:p>
            <a:r>
              <a:rPr lang="en-US" dirty="0"/>
              <a:t>Too complicated for a traditional project structure</a:t>
            </a:r>
          </a:p>
          <a:p>
            <a:r>
              <a:rPr lang="en-US" dirty="0"/>
              <a:t>Too simple for a traditional project structure</a:t>
            </a:r>
          </a:p>
          <a:p>
            <a:r>
              <a:rPr lang="en-US" dirty="0"/>
              <a:t>Workload is sporadic (very low or high)</a:t>
            </a:r>
          </a:p>
          <a:p>
            <a:r>
              <a:rPr lang="en-US" dirty="0"/>
              <a:t>Human involvement needs to stay low</a:t>
            </a:r>
          </a:p>
          <a:p>
            <a:r>
              <a:rPr lang="en-US" dirty="0"/>
              <a:t>Lots of different services involved</a:t>
            </a:r>
          </a:p>
          <a:p>
            <a:r>
              <a:rPr lang="en-US" dirty="0"/>
              <a:t>Integration of services or systems</a:t>
            </a:r>
          </a:p>
          <a:p>
            <a:endParaRPr lang="en-US" dirty="0"/>
          </a:p>
        </p:txBody>
      </p:sp>
    </p:spTree>
    <p:extLst>
      <p:ext uri="{BB962C8B-B14F-4D97-AF65-F5344CB8AC3E}">
        <p14:creationId xmlns:p14="http://schemas.microsoft.com/office/powerpoint/2010/main" val="1328126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&amp; Benefits</a:t>
            </a:r>
            <a:endParaRPr lang="en-US" dirty="0"/>
          </a:p>
        </p:txBody>
      </p:sp>
      <p:sp>
        <p:nvSpPr>
          <p:cNvPr id="3" name="Content Placeholder 2"/>
          <p:cNvSpPr>
            <a:spLocks noGrp="1"/>
          </p:cNvSpPr>
          <p:nvPr>
            <p:ph idx="1"/>
          </p:nvPr>
        </p:nvSpPr>
        <p:spPr/>
        <p:txBody>
          <a:bodyPr/>
          <a:lstStyle/>
          <a:p>
            <a:r>
              <a:rPr lang="en-US" dirty="0" smtClean="0"/>
              <a:t>Focus on business problems</a:t>
            </a:r>
          </a:p>
          <a:p>
            <a:r>
              <a:rPr lang="en-US" dirty="0" smtClean="0"/>
              <a:t>No worries about infrastructure</a:t>
            </a:r>
          </a:p>
          <a:p>
            <a:r>
              <a:rPr lang="en-US" dirty="0" smtClean="0"/>
              <a:t>No deployment</a:t>
            </a:r>
          </a:p>
          <a:p>
            <a:r>
              <a:rPr lang="en-US" dirty="0" smtClean="0"/>
              <a:t>Lightweight</a:t>
            </a:r>
          </a:p>
          <a:p>
            <a:r>
              <a:rPr lang="en-US" dirty="0" smtClean="0"/>
              <a:t>Cross-platform</a:t>
            </a:r>
          </a:p>
          <a:p>
            <a:endParaRPr lang="en-US" dirty="0"/>
          </a:p>
        </p:txBody>
      </p:sp>
    </p:spTree>
    <p:extLst>
      <p:ext uri="{BB962C8B-B14F-4D97-AF65-F5344CB8AC3E}">
        <p14:creationId xmlns:p14="http://schemas.microsoft.com/office/powerpoint/2010/main" val="716983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Functions Architecture</a:t>
            </a:r>
            <a:endParaRPr lang="en-US" dirty="0"/>
          </a:p>
        </p:txBody>
      </p:sp>
    </p:spTree>
    <p:extLst>
      <p:ext uri="{BB962C8B-B14F-4D97-AF65-F5344CB8AC3E}">
        <p14:creationId xmlns:p14="http://schemas.microsoft.com/office/powerpoint/2010/main" val="32937284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PaaS Architecture</a:t>
            </a:r>
            <a:endParaRPr lang="en-US" dirty="0"/>
          </a:p>
        </p:txBody>
      </p:sp>
      <p:sp>
        <p:nvSpPr>
          <p:cNvPr id="6" name="Rectangle 5"/>
          <p:cNvSpPr/>
          <p:nvPr/>
        </p:nvSpPr>
        <p:spPr>
          <a:xfrm>
            <a:off x="800100" y="2794502"/>
            <a:ext cx="10591800" cy="78519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Language Runtime</a:t>
            </a:r>
          </a:p>
          <a:p>
            <a:pPr algn="ctr"/>
            <a:r>
              <a:rPr lang="en-US" dirty="0" smtClean="0"/>
              <a:t>C# | Node | F#</a:t>
            </a:r>
            <a:r>
              <a:rPr lang="en-US" dirty="0"/>
              <a:t> | </a:t>
            </a:r>
            <a:r>
              <a:rPr lang="en-US" dirty="0" smtClean="0"/>
              <a:t>PHP</a:t>
            </a:r>
            <a:r>
              <a:rPr lang="en-US" dirty="0"/>
              <a:t> | </a:t>
            </a:r>
            <a:r>
              <a:rPr lang="en-US" dirty="0" smtClean="0"/>
              <a:t>Python</a:t>
            </a:r>
            <a:r>
              <a:rPr lang="en-US" dirty="0"/>
              <a:t> | </a:t>
            </a:r>
            <a:r>
              <a:rPr lang="en-US" dirty="0" smtClean="0"/>
              <a:t>Bash</a:t>
            </a:r>
            <a:r>
              <a:rPr lang="en-US" dirty="0"/>
              <a:t> | </a:t>
            </a:r>
            <a:r>
              <a:rPr lang="en-US" dirty="0" smtClean="0"/>
              <a:t>Batch</a:t>
            </a:r>
            <a:endParaRPr lang="en-US" dirty="0"/>
          </a:p>
        </p:txBody>
      </p:sp>
      <p:sp>
        <p:nvSpPr>
          <p:cNvPr id="7" name="Rectangle 6"/>
          <p:cNvSpPr/>
          <p:nvPr/>
        </p:nvSpPr>
        <p:spPr>
          <a:xfrm>
            <a:off x="800100" y="3757302"/>
            <a:ext cx="10591800" cy="78519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WebJobs</a:t>
            </a:r>
            <a:r>
              <a:rPr lang="en-US" dirty="0"/>
              <a:t> Script Runtime</a:t>
            </a:r>
          </a:p>
          <a:p>
            <a:pPr algn="ctr"/>
            <a:r>
              <a:rPr lang="en-US" dirty="0"/>
              <a:t>Azure Functions Host, Dynamic Compilation, Language abstractions</a:t>
            </a:r>
          </a:p>
        </p:txBody>
      </p:sp>
      <p:sp>
        <p:nvSpPr>
          <p:cNvPr id="8" name="Rectangle 7"/>
          <p:cNvSpPr/>
          <p:nvPr/>
        </p:nvSpPr>
        <p:spPr>
          <a:xfrm>
            <a:off x="800099" y="4709541"/>
            <a:ext cx="5242891" cy="78519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WebJobs</a:t>
            </a:r>
            <a:r>
              <a:rPr lang="en-US" dirty="0" smtClean="0"/>
              <a:t> Core</a:t>
            </a:r>
          </a:p>
          <a:p>
            <a:pPr algn="ctr"/>
            <a:r>
              <a:rPr lang="en-US" dirty="0" smtClean="0"/>
              <a:t>Programming model, common abstractions</a:t>
            </a:r>
            <a:endParaRPr lang="en-US" dirty="0"/>
          </a:p>
        </p:txBody>
      </p:sp>
      <p:sp>
        <p:nvSpPr>
          <p:cNvPr id="9" name="Rectangle 8"/>
          <p:cNvSpPr/>
          <p:nvPr/>
        </p:nvSpPr>
        <p:spPr>
          <a:xfrm>
            <a:off x="800100" y="5661780"/>
            <a:ext cx="10591800" cy="785191"/>
          </a:xfrm>
          <a:prstGeom prst="rect">
            <a:avLst/>
          </a:prstGeom>
          <a:solidFill>
            <a:schemeClr val="accent5">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App Service Dynamic Runtime</a:t>
            </a:r>
          </a:p>
          <a:p>
            <a:pPr algn="ctr"/>
            <a:r>
              <a:rPr lang="en-US" dirty="0" smtClean="0"/>
              <a:t>Hosting CI, Deployment Slots, Remote Debugging, etc..</a:t>
            </a:r>
            <a:endParaRPr lang="en-US" dirty="0"/>
          </a:p>
        </p:txBody>
      </p:sp>
      <p:sp>
        <p:nvSpPr>
          <p:cNvPr id="10" name="Rectangle 9"/>
          <p:cNvSpPr/>
          <p:nvPr/>
        </p:nvSpPr>
        <p:spPr>
          <a:xfrm>
            <a:off x="6149009" y="4698980"/>
            <a:ext cx="5242891" cy="78519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WebJobs</a:t>
            </a:r>
            <a:r>
              <a:rPr lang="en-US" dirty="0" smtClean="0"/>
              <a:t> Extensions</a:t>
            </a:r>
          </a:p>
          <a:p>
            <a:pPr algn="ctr"/>
            <a:r>
              <a:rPr lang="en-US" dirty="0" smtClean="0"/>
              <a:t>Triggers, input and output bindings</a:t>
            </a:r>
            <a:endParaRPr lang="en-US" dirty="0"/>
          </a:p>
        </p:txBody>
      </p:sp>
      <p:sp>
        <p:nvSpPr>
          <p:cNvPr id="11" name="Rectangle 10"/>
          <p:cNvSpPr/>
          <p:nvPr/>
        </p:nvSpPr>
        <p:spPr>
          <a:xfrm>
            <a:off x="800099" y="1863016"/>
            <a:ext cx="5242891" cy="785191"/>
          </a:xfrm>
          <a:prstGeom prst="rect">
            <a:avLst/>
          </a:prstGeom>
          <a:solidFill>
            <a:schemeClr val="tx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rPr>
              <a:t>WebJobs</a:t>
            </a:r>
            <a:r>
              <a:rPr lang="en-US" dirty="0" smtClean="0">
                <a:solidFill>
                  <a:sysClr val="windowText" lastClr="000000"/>
                </a:solidFill>
              </a:rPr>
              <a:t> Core</a:t>
            </a:r>
          </a:p>
          <a:p>
            <a:pPr algn="ctr"/>
            <a:r>
              <a:rPr lang="en-US" dirty="0" smtClean="0">
                <a:solidFill>
                  <a:sysClr val="windowText" lastClr="000000"/>
                </a:solidFill>
              </a:rPr>
              <a:t>Programming model, common abstractions</a:t>
            </a:r>
            <a:endParaRPr lang="en-US" dirty="0">
              <a:solidFill>
                <a:sysClr val="windowText" lastClr="000000"/>
              </a:solidFill>
            </a:endParaRPr>
          </a:p>
        </p:txBody>
      </p:sp>
      <p:sp>
        <p:nvSpPr>
          <p:cNvPr id="12" name="Rectangle 11"/>
          <p:cNvSpPr/>
          <p:nvPr/>
        </p:nvSpPr>
        <p:spPr>
          <a:xfrm>
            <a:off x="6149009" y="1852455"/>
            <a:ext cx="5242891" cy="785191"/>
          </a:xfrm>
          <a:prstGeom prst="rect">
            <a:avLst/>
          </a:prstGeom>
          <a:solidFill>
            <a:schemeClr val="tx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rPr>
              <a:t>WebJobs</a:t>
            </a:r>
            <a:r>
              <a:rPr lang="en-US" dirty="0" smtClean="0">
                <a:solidFill>
                  <a:sysClr val="windowText" lastClr="000000"/>
                </a:solidFill>
              </a:rPr>
              <a:t> Extensions</a:t>
            </a:r>
          </a:p>
          <a:p>
            <a:pPr algn="ctr"/>
            <a:r>
              <a:rPr lang="en-US" dirty="0" smtClean="0">
                <a:solidFill>
                  <a:sysClr val="windowText" lastClr="000000"/>
                </a:solidFill>
              </a:rPr>
              <a:t>Triggers, input and output bindings</a:t>
            </a:r>
            <a:endParaRPr lang="en-US" dirty="0">
              <a:solidFill>
                <a:sysClr val="windowText" lastClr="000000"/>
              </a:solidFill>
            </a:endParaRPr>
          </a:p>
        </p:txBody>
      </p:sp>
    </p:spTree>
    <p:extLst>
      <p:ext uri="{BB962C8B-B14F-4D97-AF65-F5344CB8AC3E}">
        <p14:creationId xmlns:p14="http://schemas.microsoft.com/office/powerpoint/2010/main" val="1971508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Functions Architecture</a:t>
            </a:r>
            <a:endParaRPr lang="en-US" dirty="0"/>
          </a:p>
        </p:txBody>
      </p:sp>
      <p:grpSp>
        <p:nvGrpSpPr>
          <p:cNvPr id="21" name="Group 20"/>
          <p:cNvGrpSpPr/>
          <p:nvPr/>
        </p:nvGrpSpPr>
        <p:grpSpPr>
          <a:xfrm>
            <a:off x="2213874" y="1523792"/>
            <a:ext cx="6813585" cy="5056301"/>
            <a:chOff x="2213874" y="1523793"/>
            <a:chExt cx="4654197" cy="3738054"/>
          </a:xfrm>
        </p:grpSpPr>
        <p:sp>
          <p:nvSpPr>
            <p:cNvPr id="13" name="Rectangle 12"/>
            <p:cNvSpPr/>
            <p:nvPr/>
          </p:nvSpPr>
          <p:spPr>
            <a:xfrm>
              <a:off x="2213874" y="1523793"/>
              <a:ext cx="2288951" cy="2460493"/>
            </a:xfrm>
            <a:prstGeom prst="rect">
              <a:avLst/>
            </a:prstGeom>
            <a:ln/>
          </p:spPr>
          <p:style>
            <a:lnRef idx="3">
              <a:schemeClr val="lt1"/>
            </a:lnRef>
            <a:fillRef idx="1">
              <a:schemeClr val="accent5"/>
            </a:fillRef>
            <a:effectRef idx="1">
              <a:schemeClr val="accent5"/>
            </a:effectRef>
            <a:fontRef idx="minor">
              <a:schemeClr val="lt1"/>
            </a:fontRef>
          </p:style>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rPr>
                <a:t>Functions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white"/>
                  </a:solidFill>
                  <a:effectLst/>
                  <a:uLnTx/>
                  <a:uFillTx/>
                  <a:latin typeface="Calibri" panose="020F0502020204030204"/>
                  <a:ea typeface="+mn-ea"/>
                  <a:cs typeface="+mn-cs"/>
                </a:rPr>
                <a:t>Runtime</a:t>
              </a:r>
            </a:p>
          </p:txBody>
        </p:sp>
        <p:sp>
          <p:nvSpPr>
            <p:cNvPr id="14" name="Rectangle 13"/>
            <p:cNvSpPr/>
            <p:nvPr/>
          </p:nvSpPr>
          <p:spPr>
            <a:xfrm>
              <a:off x="4912939" y="1523793"/>
              <a:ext cx="1929907" cy="246675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rPr>
                <a:t>Functions Programming </a:t>
              </a:r>
              <a:r>
                <a:rPr kumimoji="0" lang="en-US" sz="2400" b="0" i="0" u="none" strike="noStrike" kern="0" cap="none" spc="0" normalizeH="0" baseline="0" noProof="0" dirty="0" smtClean="0">
                  <a:ln>
                    <a:noFill/>
                  </a:ln>
                  <a:solidFill>
                    <a:prstClr val="white"/>
                  </a:solidFill>
                  <a:effectLst/>
                  <a:uLnTx/>
                  <a:uFillTx/>
                  <a:latin typeface="Calibri" panose="020F0502020204030204"/>
                  <a:ea typeface="+mn-ea"/>
                  <a:cs typeface="+mn-cs"/>
                </a:rPr>
                <a:t>Interface</a:t>
              </a: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p:cNvSpPr/>
            <p:nvPr/>
          </p:nvSpPr>
          <p:spPr>
            <a:xfrm>
              <a:off x="2213874" y="4149780"/>
              <a:ext cx="4654197" cy="111206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tx1"/>
                  </a:solidFill>
                  <a:effectLst/>
                  <a:uLnTx/>
                  <a:uFillTx/>
                  <a:latin typeface="Calibri" panose="020F0502020204030204"/>
                  <a:ea typeface="+mn-ea"/>
                  <a:cs typeface="+mn-cs"/>
                </a:rPr>
                <a:t>App </a:t>
              </a:r>
              <a:r>
                <a:rPr kumimoji="0" lang="en-US" sz="2400" b="0" i="0" u="none" strike="noStrike" kern="0" cap="none" spc="0" normalizeH="0" baseline="0" noProof="0" dirty="0" smtClean="0">
                  <a:ln>
                    <a:noFill/>
                  </a:ln>
                  <a:solidFill>
                    <a:schemeClr val="tx1"/>
                  </a:solidFill>
                  <a:effectLst/>
                  <a:uLnTx/>
                  <a:uFillTx/>
                  <a:latin typeface="Calibri" panose="020F0502020204030204"/>
                  <a:ea typeface="+mn-ea"/>
                  <a:cs typeface="+mn-cs"/>
                </a:rPr>
                <a:t>Service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Calibri" panose="020F0502020204030204"/>
                  <a:ea typeface="+mn-ea"/>
                  <a:cs typeface="+mn-cs"/>
                </a:rPr>
                <a:t>App Hosting Plans</a:t>
              </a:r>
              <a:endParaRPr kumimoji="0" lang="en-US" sz="2400" b="0" i="0" u="none" strike="noStrike" kern="0" cap="none" spc="0" normalizeH="0" baseline="0" noProof="0" dirty="0">
                <a:ln>
                  <a:noFill/>
                </a:ln>
                <a:solidFill>
                  <a:schemeClr val="tx1"/>
                </a:solidFill>
                <a:effectLst/>
                <a:uLnTx/>
                <a:uFillTx/>
                <a:latin typeface="Calibri" panose="020F0502020204030204"/>
                <a:ea typeface="+mn-ea"/>
                <a:cs typeface="+mn-cs"/>
              </a:endParaRPr>
            </a:p>
          </p:txBody>
        </p:sp>
        <p:sp>
          <p:nvSpPr>
            <p:cNvPr id="16" name="Rectangle 15"/>
            <p:cNvSpPr/>
            <p:nvPr/>
          </p:nvSpPr>
          <p:spPr>
            <a:xfrm>
              <a:off x="2318320" y="1973787"/>
              <a:ext cx="324484" cy="150530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vert"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prstClr val="white"/>
                  </a:solidFill>
                  <a:effectLst/>
                  <a:uLnTx/>
                  <a:uFillTx/>
                  <a:latin typeface="Calibri" panose="020F0502020204030204"/>
                  <a:ea typeface="+mn-ea"/>
                  <a:cs typeface="+mn-cs"/>
                </a:rPr>
                <a:t>Triggers</a:t>
              </a:r>
            </a:p>
          </p:txBody>
        </p:sp>
        <p:cxnSp>
          <p:nvCxnSpPr>
            <p:cNvPr id="17" name="Straight Arrow Connector 16"/>
            <p:cNvCxnSpPr/>
            <p:nvPr/>
          </p:nvCxnSpPr>
          <p:spPr>
            <a:xfrm>
              <a:off x="4502825" y="2251884"/>
              <a:ext cx="410114" cy="0"/>
            </a:xfrm>
            <a:prstGeom prst="straightConnector1">
              <a:avLst/>
            </a:prstGeom>
            <a:noFill/>
            <a:ln w="28575" cap="flat" cmpd="sng" algn="ctr">
              <a:solidFill>
                <a:srgbClr val="5B9BD5"/>
              </a:solidFill>
              <a:prstDash val="solid"/>
              <a:miter lim="800000"/>
              <a:tailEnd type="triangle"/>
            </a:ln>
            <a:effectLst/>
          </p:spPr>
        </p:cxnSp>
        <p:cxnSp>
          <p:nvCxnSpPr>
            <p:cNvPr id="18" name="Straight Arrow Connector 17"/>
            <p:cNvCxnSpPr/>
            <p:nvPr/>
          </p:nvCxnSpPr>
          <p:spPr>
            <a:xfrm flipH="1">
              <a:off x="4502825" y="3392820"/>
              <a:ext cx="410114" cy="0"/>
            </a:xfrm>
            <a:prstGeom prst="straightConnector1">
              <a:avLst/>
            </a:prstGeom>
            <a:noFill/>
            <a:ln w="28575" cap="flat" cmpd="sng" algn="ctr">
              <a:solidFill>
                <a:srgbClr val="5B9BD5"/>
              </a:solidFill>
              <a:prstDash val="solid"/>
              <a:miter lim="800000"/>
              <a:tailEnd type="triangle"/>
            </a:ln>
            <a:effectLst/>
          </p:spPr>
        </p:cxnSp>
        <p:sp>
          <p:nvSpPr>
            <p:cNvPr id="19" name="Rectangle 18"/>
            <p:cNvSpPr/>
            <p:nvPr/>
          </p:nvSpPr>
          <p:spPr>
            <a:xfrm>
              <a:off x="2265014" y="1579071"/>
              <a:ext cx="2203569" cy="28509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prstClr val="white"/>
                  </a:solidFill>
                  <a:effectLst/>
                  <a:uLnTx/>
                  <a:uFillTx/>
                  <a:latin typeface="Calibri" panose="020F0502020204030204"/>
                  <a:ea typeface="+mn-ea"/>
                  <a:cs typeface="+mn-cs"/>
                </a:rPr>
                <a:t>Input Bindings</a:t>
              </a: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p:cNvSpPr/>
            <p:nvPr/>
          </p:nvSpPr>
          <p:spPr>
            <a:xfrm>
              <a:off x="2248114" y="3628158"/>
              <a:ext cx="2220469" cy="28509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prstClr val="white"/>
                  </a:solidFill>
                  <a:effectLst/>
                  <a:uLnTx/>
                  <a:uFillTx/>
                  <a:latin typeface="Calibri" panose="020F0502020204030204"/>
                  <a:ea typeface="+mn-ea"/>
                  <a:cs typeface="+mn-cs"/>
                </a:rPr>
                <a:t>Output  Bindings</a:t>
              </a: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87603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Azure Functions?</a:t>
            </a:r>
            <a:endParaRPr lang="en-US" dirty="0"/>
          </a:p>
        </p:txBody>
      </p:sp>
    </p:spTree>
    <p:extLst>
      <p:ext uri="{BB962C8B-B14F-4D97-AF65-F5344CB8AC3E}">
        <p14:creationId xmlns:p14="http://schemas.microsoft.com/office/powerpoint/2010/main" val="203251038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WINDOWS\TEMP\SNAGHTMLb0ae1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037" y="627737"/>
            <a:ext cx="4640034" cy="46400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1472" y="1728441"/>
            <a:ext cx="1059629" cy="105962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5825" y="3235583"/>
            <a:ext cx="1059629" cy="105962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874" y="2603024"/>
            <a:ext cx="1059629" cy="105962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53503" y="1219070"/>
            <a:ext cx="1059629" cy="105962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53503" y="3662653"/>
            <a:ext cx="1059629" cy="1059629"/>
          </a:xfrm>
          <a:prstGeom prst="rect">
            <a:avLst/>
          </a:prstGeom>
        </p:spPr>
      </p:pic>
      <p:sp>
        <p:nvSpPr>
          <p:cNvPr id="4" name="TextBox 3"/>
          <p:cNvSpPr txBox="1"/>
          <p:nvPr/>
        </p:nvSpPr>
        <p:spPr>
          <a:xfrm>
            <a:off x="805523" y="5149352"/>
            <a:ext cx="4847063" cy="830997"/>
          </a:xfrm>
          <a:prstGeom prst="rect">
            <a:avLst/>
          </a:prstGeom>
          <a:noFill/>
        </p:spPr>
        <p:txBody>
          <a:bodyPr wrap="square" rtlCol="0">
            <a:spAutoFit/>
          </a:bodyPr>
          <a:lstStyle/>
          <a:p>
            <a:pPr algn="ctr"/>
            <a:r>
              <a:rPr lang="en-US" sz="4800" dirty="0" smtClean="0"/>
              <a:t>Monolithic</a:t>
            </a:r>
            <a:endParaRPr lang="en-US" sz="48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1376" y="1142478"/>
            <a:ext cx="1059629" cy="1059629"/>
          </a:xfrm>
          <a:prstGeom prst="rect">
            <a:avLst/>
          </a:prstGeom>
        </p:spPr>
      </p:pic>
      <p:sp>
        <p:nvSpPr>
          <p:cNvPr id="11" name="TextBox 10"/>
          <p:cNvSpPr txBox="1"/>
          <p:nvPr/>
        </p:nvSpPr>
        <p:spPr>
          <a:xfrm>
            <a:off x="6700156" y="5149352"/>
            <a:ext cx="4847063" cy="830997"/>
          </a:xfrm>
          <a:prstGeom prst="rect">
            <a:avLst/>
          </a:prstGeom>
          <a:noFill/>
        </p:spPr>
        <p:txBody>
          <a:bodyPr wrap="square" rtlCol="0">
            <a:spAutoFit/>
          </a:bodyPr>
          <a:lstStyle/>
          <a:p>
            <a:pPr algn="ctr"/>
            <a:r>
              <a:rPr lang="en-US" sz="4800" dirty="0" err="1" smtClean="0"/>
              <a:t>Microservices</a:t>
            </a:r>
            <a:endParaRPr lang="en-US" sz="4800" dirty="0"/>
          </a:p>
        </p:txBody>
      </p:sp>
    </p:spTree>
    <p:extLst>
      <p:ext uri="{BB962C8B-B14F-4D97-AF65-F5344CB8AC3E}">
        <p14:creationId xmlns:p14="http://schemas.microsoft.com/office/powerpoint/2010/main" val="270008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Built to scale</a:t>
            </a:r>
            <a:endParaRPr lang="en-US" dirty="0"/>
          </a:p>
        </p:txBody>
      </p:sp>
      <p:sp>
        <p:nvSpPr>
          <p:cNvPr id="6" name="AutoShape 257"/>
          <p:cNvSpPr>
            <a:spLocks noChangeAspect="1" noChangeArrowheads="1" noTextEdit="1"/>
          </p:cNvSpPr>
          <p:nvPr/>
        </p:nvSpPr>
        <p:spPr bwMode="auto">
          <a:xfrm>
            <a:off x="813551" y="1359807"/>
            <a:ext cx="1019008" cy="352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7" name="Group 106"/>
          <p:cNvGrpSpPr/>
          <p:nvPr/>
        </p:nvGrpSpPr>
        <p:grpSpPr>
          <a:xfrm>
            <a:off x="941540" y="1606495"/>
            <a:ext cx="1548721" cy="1778651"/>
            <a:chOff x="688377" y="1671693"/>
            <a:chExt cx="978916" cy="1124250"/>
          </a:xfrm>
        </p:grpSpPr>
        <p:sp>
          <p:nvSpPr>
            <p:cNvPr id="7" name="Rectangle 260"/>
            <p:cNvSpPr>
              <a:spLocks noChangeArrowheads="1"/>
            </p:cNvSpPr>
            <p:nvPr/>
          </p:nvSpPr>
          <p:spPr bwMode="auto">
            <a:xfrm>
              <a:off x="811994" y="2456831"/>
              <a:ext cx="339112" cy="339112"/>
            </a:xfrm>
            <a:prstGeom prst="rect">
              <a:avLst/>
            </a:pr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6" name="Rectangle 279"/>
            <p:cNvSpPr>
              <a:spLocks noChangeArrowheads="1"/>
            </p:cNvSpPr>
            <p:nvPr/>
          </p:nvSpPr>
          <p:spPr bwMode="auto">
            <a:xfrm>
              <a:off x="688377" y="1853778"/>
              <a:ext cx="821888" cy="823559"/>
            </a:xfrm>
            <a:prstGeom prst="rect">
              <a:avLst/>
            </a:pr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7" name="Freeform 280"/>
            <p:cNvSpPr>
              <a:spLocks/>
            </p:cNvSpPr>
            <p:nvPr/>
          </p:nvSpPr>
          <p:spPr bwMode="auto">
            <a:xfrm>
              <a:off x="832041" y="2000783"/>
              <a:ext cx="60138" cy="138652"/>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281"/>
            <p:cNvSpPr>
              <a:spLocks noEditPoints="1"/>
            </p:cNvSpPr>
            <p:nvPr/>
          </p:nvSpPr>
          <p:spPr bwMode="auto">
            <a:xfrm>
              <a:off x="940623" y="2000783"/>
              <a:ext cx="96889" cy="138652"/>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9" name="Freeform 282"/>
            <p:cNvSpPr>
              <a:spLocks/>
            </p:cNvSpPr>
            <p:nvPr/>
          </p:nvSpPr>
          <p:spPr bwMode="auto">
            <a:xfrm>
              <a:off x="1062570" y="2000783"/>
              <a:ext cx="60138" cy="138652"/>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0" name="Freeform 283"/>
            <p:cNvSpPr>
              <a:spLocks noEditPoints="1"/>
            </p:cNvSpPr>
            <p:nvPr/>
          </p:nvSpPr>
          <p:spPr bwMode="auto">
            <a:xfrm>
              <a:off x="820347" y="2194561"/>
              <a:ext cx="96889" cy="140322"/>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1" name="Freeform 284"/>
            <p:cNvSpPr>
              <a:spLocks/>
            </p:cNvSpPr>
            <p:nvPr/>
          </p:nvSpPr>
          <p:spPr bwMode="auto">
            <a:xfrm>
              <a:off x="950646" y="2194561"/>
              <a:ext cx="60138" cy="136981"/>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2" name="Freeform 285"/>
            <p:cNvSpPr>
              <a:spLocks noEditPoints="1"/>
            </p:cNvSpPr>
            <p:nvPr/>
          </p:nvSpPr>
          <p:spPr bwMode="auto">
            <a:xfrm>
              <a:off x="1050877" y="2194561"/>
              <a:ext cx="96889" cy="140322"/>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3" name="Freeform 286"/>
            <p:cNvSpPr>
              <a:spLocks noEditPoints="1"/>
            </p:cNvSpPr>
            <p:nvPr/>
          </p:nvSpPr>
          <p:spPr bwMode="auto">
            <a:xfrm>
              <a:off x="820347" y="2388340"/>
              <a:ext cx="96889" cy="140322"/>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287"/>
            <p:cNvSpPr>
              <a:spLocks noEditPoints="1"/>
            </p:cNvSpPr>
            <p:nvPr/>
          </p:nvSpPr>
          <p:spPr bwMode="auto">
            <a:xfrm>
              <a:off x="940623" y="2388340"/>
              <a:ext cx="96889" cy="140322"/>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5" name="Freeform 288"/>
            <p:cNvSpPr>
              <a:spLocks/>
            </p:cNvSpPr>
            <p:nvPr/>
          </p:nvSpPr>
          <p:spPr bwMode="auto">
            <a:xfrm>
              <a:off x="1062570" y="2388340"/>
              <a:ext cx="60138" cy="136981"/>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6" name="Freeform 289"/>
            <p:cNvSpPr>
              <a:spLocks/>
            </p:cNvSpPr>
            <p:nvPr/>
          </p:nvSpPr>
          <p:spPr bwMode="auto">
            <a:xfrm>
              <a:off x="1296441" y="2000783"/>
              <a:ext cx="60138" cy="138652"/>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7" name="Freeform 290"/>
            <p:cNvSpPr>
              <a:spLocks noEditPoints="1"/>
            </p:cNvSpPr>
            <p:nvPr/>
          </p:nvSpPr>
          <p:spPr bwMode="auto">
            <a:xfrm>
              <a:off x="1284747" y="2194561"/>
              <a:ext cx="96889" cy="140322"/>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8" name="Freeform 291"/>
            <p:cNvSpPr>
              <a:spLocks noEditPoints="1"/>
            </p:cNvSpPr>
            <p:nvPr/>
          </p:nvSpPr>
          <p:spPr bwMode="auto">
            <a:xfrm>
              <a:off x="1284747" y="2388340"/>
              <a:ext cx="96889" cy="140322"/>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9" name="Freeform 292"/>
            <p:cNvSpPr>
              <a:spLocks noEditPoints="1"/>
            </p:cNvSpPr>
            <p:nvPr/>
          </p:nvSpPr>
          <p:spPr bwMode="auto">
            <a:xfrm>
              <a:off x="1166142" y="2000783"/>
              <a:ext cx="96889" cy="138652"/>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293"/>
            <p:cNvSpPr>
              <a:spLocks/>
            </p:cNvSpPr>
            <p:nvPr/>
          </p:nvSpPr>
          <p:spPr bwMode="auto">
            <a:xfrm>
              <a:off x="1176165" y="2194561"/>
              <a:ext cx="60138" cy="136981"/>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1" name="Freeform 294"/>
            <p:cNvSpPr>
              <a:spLocks noEditPoints="1"/>
            </p:cNvSpPr>
            <p:nvPr/>
          </p:nvSpPr>
          <p:spPr bwMode="auto">
            <a:xfrm>
              <a:off x="1166142" y="2388340"/>
              <a:ext cx="96889" cy="140322"/>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0" name="Rectangle 343"/>
            <p:cNvSpPr>
              <a:spLocks noChangeArrowheads="1"/>
            </p:cNvSpPr>
            <p:nvPr/>
          </p:nvSpPr>
          <p:spPr bwMode="auto">
            <a:xfrm>
              <a:off x="1303123" y="1671693"/>
              <a:ext cx="364170" cy="365841"/>
            </a:xfrm>
            <a:prstGeom prst="rect">
              <a:avLst/>
            </a:pr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1" name="Freeform 344"/>
            <p:cNvSpPr>
              <a:spLocks/>
            </p:cNvSpPr>
            <p:nvPr/>
          </p:nvSpPr>
          <p:spPr bwMode="auto">
            <a:xfrm>
              <a:off x="1364932" y="1736843"/>
              <a:ext cx="28399" cy="60138"/>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2" name="Freeform 345"/>
            <p:cNvSpPr>
              <a:spLocks noEditPoints="1"/>
            </p:cNvSpPr>
            <p:nvPr/>
          </p:nvSpPr>
          <p:spPr bwMode="auto">
            <a:xfrm>
              <a:off x="1413376" y="1736843"/>
              <a:ext cx="43433" cy="60138"/>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3" name="Freeform 346"/>
            <p:cNvSpPr>
              <a:spLocks/>
            </p:cNvSpPr>
            <p:nvPr/>
          </p:nvSpPr>
          <p:spPr bwMode="auto">
            <a:xfrm>
              <a:off x="1468503" y="1736843"/>
              <a:ext cx="25058" cy="60138"/>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4" name="Freeform 347"/>
            <p:cNvSpPr>
              <a:spLocks noEditPoints="1"/>
            </p:cNvSpPr>
            <p:nvPr/>
          </p:nvSpPr>
          <p:spPr bwMode="auto">
            <a:xfrm>
              <a:off x="1359920" y="1823709"/>
              <a:ext cx="45104" cy="61809"/>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5" name="Freeform 348"/>
            <p:cNvSpPr>
              <a:spLocks/>
            </p:cNvSpPr>
            <p:nvPr/>
          </p:nvSpPr>
          <p:spPr bwMode="auto">
            <a:xfrm>
              <a:off x="1420058" y="1823709"/>
              <a:ext cx="25058" cy="60138"/>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6" name="Freeform 349"/>
            <p:cNvSpPr>
              <a:spLocks noEditPoints="1"/>
            </p:cNvSpPr>
            <p:nvPr/>
          </p:nvSpPr>
          <p:spPr bwMode="auto">
            <a:xfrm>
              <a:off x="1461821" y="1823709"/>
              <a:ext cx="43433" cy="61809"/>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7" name="Freeform 350"/>
            <p:cNvSpPr>
              <a:spLocks noEditPoints="1"/>
            </p:cNvSpPr>
            <p:nvPr/>
          </p:nvSpPr>
          <p:spPr bwMode="auto">
            <a:xfrm>
              <a:off x="1359920" y="1908905"/>
              <a:ext cx="45104" cy="61809"/>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8" name="Freeform 351"/>
            <p:cNvSpPr>
              <a:spLocks noEditPoints="1"/>
            </p:cNvSpPr>
            <p:nvPr/>
          </p:nvSpPr>
          <p:spPr bwMode="auto">
            <a:xfrm>
              <a:off x="1413376" y="1908905"/>
              <a:ext cx="4343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99" name="Freeform 352"/>
            <p:cNvSpPr>
              <a:spLocks/>
            </p:cNvSpPr>
            <p:nvPr/>
          </p:nvSpPr>
          <p:spPr bwMode="auto">
            <a:xfrm>
              <a:off x="1468503" y="1908905"/>
              <a:ext cx="25058" cy="60138"/>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0" name="Freeform 353"/>
            <p:cNvSpPr>
              <a:spLocks/>
            </p:cNvSpPr>
            <p:nvPr/>
          </p:nvSpPr>
          <p:spPr bwMode="auto">
            <a:xfrm>
              <a:off x="1573745" y="1736843"/>
              <a:ext cx="25058" cy="60138"/>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1" name="Freeform 354"/>
            <p:cNvSpPr>
              <a:spLocks noEditPoints="1"/>
            </p:cNvSpPr>
            <p:nvPr/>
          </p:nvSpPr>
          <p:spPr bwMode="auto">
            <a:xfrm>
              <a:off x="1568733" y="1823709"/>
              <a:ext cx="41763" cy="61809"/>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2" name="Freeform 355"/>
            <p:cNvSpPr>
              <a:spLocks noEditPoints="1"/>
            </p:cNvSpPr>
            <p:nvPr/>
          </p:nvSpPr>
          <p:spPr bwMode="auto">
            <a:xfrm>
              <a:off x="1568733" y="1908905"/>
              <a:ext cx="4176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3" name="Freeform 356"/>
            <p:cNvSpPr>
              <a:spLocks noEditPoints="1"/>
            </p:cNvSpPr>
            <p:nvPr/>
          </p:nvSpPr>
          <p:spPr bwMode="auto">
            <a:xfrm>
              <a:off x="1513607" y="1736843"/>
              <a:ext cx="43433" cy="60138"/>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4" name="Freeform 357"/>
            <p:cNvSpPr>
              <a:spLocks/>
            </p:cNvSpPr>
            <p:nvPr/>
          </p:nvSpPr>
          <p:spPr bwMode="auto">
            <a:xfrm>
              <a:off x="1520289" y="1823709"/>
              <a:ext cx="25058" cy="60138"/>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5" name="Freeform 358"/>
            <p:cNvSpPr>
              <a:spLocks noEditPoints="1"/>
            </p:cNvSpPr>
            <p:nvPr/>
          </p:nvSpPr>
          <p:spPr bwMode="auto">
            <a:xfrm>
              <a:off x="1513607" y="1908905"/>
              <a:ext cx="43433" cy="61809"/>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pic>
        <p:nvPicPr>
          <p:cNvPr id="108" name="Picture 10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9954" y="2732353"/>
            <a:ext cx="1881986" cy="1881986"/>
          </a:xfrm>
          <a:prstGeom prst="rect">
            <a:avLst/>
          </a:prstGeom>
        </p:spPr>
      </p:pic>
      <p:grpSp>
        <p:nvGrpSpPr>
          <p:cNvPr id="106" name="Group 105"/>
          <p:cNvGrpSpPr/>
          <p:nvPr/>
        </p:nvGrpSpPr>
        <p:grpSpPr>
          <a:xfrm>
            <a:off x="991559" y="3427729"/>
            <a:ext cx="1270131" cy="2876601"/>
            <a:chOff x="648285" y="2725782"/>
            <a:chExt cx="958870" cy="2171656"/>
          </a:xfrm>
        </p:grpSpPr>
        <p:sp>
          <p:nvSpPr>
            <p:cNvPr id="8" name="Rectangle 261"/>
            <p:cNvSpPr>
              <a:spLocks noChangeArrowheads="1"/>
            </p:cNvSpPr>
            <p:nvPr/>
          </p:nvSpPr>
          <p:spPr bwMode="auto">
            <a:xfrm>
              <a:off x="648285" y="3539318"/>
              <a:ext cx="340783" cy="3391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262"/>
            <p:cNvSpPr>
              <a:spLocks noChangeArrowheads="1"/>
            </p:cNvSpPr>
            <p:nvPr/>
          </p:nvSpPr>
          <p:spPr bwMode="auto">
            <a:xfrm>
              <a:off x="1107674" y="3943580"/>
              <a:ext cx="340783" cy="34078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263"/>
            <p:cNvSpPr>
              <a:spLocks noChangeArrowheads="1"/>
            </p:cNvSpPr>
            <p:nvPr/>
          </p:nvSpPr>
          <p:spPr bwMode="auto">
            <a:xfrm>
              <a:off x="748515" y="3069906"/>
              <a:ext cx="591359" cy="59135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64"/>
            <p:cNvSpPr>
              <a:spLocks/>
            </p:cNvSpPr>
            <p:nvPr/>
          </p:nvSpPr>
          <p:spPr bwMode="auto">
            <a:xfrm>
              <a:off x="852087" y="3176818"/>
              <a:ext cx="41763" cy="98560"/>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65"/>
            <p:cNvSpPr>
              <a:spLocks noEditPoints="1"/>
            </p:cNvSpPr>
            <p:nvPr/>
          </p:nvSpPr>
          <p:spPr bwMode="auto">
            <a:xfrm>
              <a:off x="928930" y="3176818"/>
              <a:ext cx="68491" cy="98560"/>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66"/>
            <p:cNvSpPr>
              <a:spLocks/>
            </p:cNvSpPr>
            <p:nvPr/>
          </p:nvSpPr>
          <p:spPr bwMode="auto">
            <a:xfrm>
              <a:off x="1017467" y="3176818"/>
              <a:ext cx="41763" cy="98560"/>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67"/>
            <p:cNvSpPr>
              <a:spLocks noEditPoints="1"/>
            </p:cNvSpPr>
            <p:nvPr/>
          </p:nvSpPr>
          <p:spPr bwMode="auto">
            <a:xfrm>
              <a:off x="842064" y="3315470"/>
              <a:ext cx="68491" cy="10023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68"/>
            <p:cNvSpPr>
              <a:spLocks/>
            </p:cNvSpPr>
            <p:nvPr/>
          </p:nvSpPr>
          <p:spPr bwMode="auto">
            <a:xfrm>
              <a:off x="937282" y="3313800"/>
              <a:ext cx="41763" cy="985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69"/>
            <p:cNvSpPr>
              <a:spLocks noEditPoints="1"/>
            </p:cNvSpPr>
            <p:nvPr/>
          </p:nvSpPr>
          <p:spPr bwMode="auto">
            <a:xfrm>
              <a:off x="1009114" y="3315470"/>
              <a:ext cx="68491" cy="10023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0"/>
            <p:cNvSpPr>
              <a:spLocks noEditPoints="1"/>
            </p:cNvSpPr>
            <p:nvPr/>
          </p:nvSpPr>
          <p:spPr bwMode="auto">
            <a:xfrm>
              <a:off x="842064" y="3452451"/>
              <a:ext cx="68491" cy="10357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71"/>
            <p:cNvSpPr>
              <a:spLocks noEditPoints="1"/>
            </p:cNvSpPr>
            <p:nvPr/>
          </p:nvSpPr>
          <p:spPr bwMode="auto">
            <a:xfrm>
              <a:off x="928930" y="3452451"/>
              <a:ext cx="68491" cy="10357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72"/>
            <p:cNvSpPr>
              <a:spLocks/>
            </p:cNvSpPr>
            <p:nvPr/>
          </p:nvSpPr>
          <p:spPr bwMode="auto">
            <a:xfrm>
              <a:off x="1017467" y="3452451"/>
              <a:ext cx="41763" cy="10023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73"/>
            <p:cNvSpPr>
              <a:spLocks/>
            </p:cNvSpPr>
            <p:nvPr/>
          </p:nvSpPr>
          <p:spPr bwMode="auto">
            <a:xfrm>
              <a:off x="1186188" y="3176818"/>
              <a:ext cx="41763" cy="98560"/>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74"/>
            <p:cNvSpPr>
              <a:spLocks noEditPoints="1"/>
            </p:cNvSpPr>
            <p:nvPr/>
          </p:nvSpPr>
          <p:spPr bwMode="auto">
            <a:xfrm>
              <a:off x="1176165" y="3315470"/>
              <a:ext cx="71832" cy="10023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5"/>
            <p:cNvSpPr>
              <a:spLocks noEditPoints="1"/>
            </p:cNvSpPr>
            <p:nvPr/>
          </p:nvSpPr>
          <p:spPr bwMode="auto">
            <a:xfrm>
              <a:off x="1176165" y="3452451"/>
              <a:ext cx="71832" cy="10357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6"/>
            <p:cNvSpPr>
              <a:spLocks noEditPoints="1"/>
            </p:cNvSpPr>
            <p:nvPr/>
          </p:nvSpPr>
          <p:spPr bwMode="auto">
            <a:xfrm>
              <a:off x="1090969" y="3176818"/>
              <a:ext cx="68491" cy="98560"/>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77"/>
            <p:cNvSpPr>
              <a:spLocks/>
            </p:cNvSpPr>
            <p:nvPr/>
          </p:nvSpPr>
          <p:spPr bwMode="auto">
            <a:xfrm>
              <a:off x="1099321" y="3313800"/>
              <a:ext cx="43433" cy="985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78"/>
            <p:cNvSpPr>
              <a:spLocks noEditPoints="1"/>
            </p:cNvSpPr>
            <p:nvPr/>
          </p:nvSpPr>
          <p:spPr bwMode="auto">
            <a:xfrm>
              <a:off x="1090969" y="3452451"/>
              <a:ext cx="68491" cy="10357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95"/>
            <p:cNvSpPr>
              <a:spLocks noChangeArrowheads="1"/>
            </p:cNvSpPr>
            <p:nvPr/>
          </p:nvSpPr>
          <p:spPr bwMode="auto">
            <a:xfrm>
              <a:off x="1214586" y="3749801"/>
              <a:ext cx="364170" cy="365841"/>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96"/>
            <p:cNvSpPr>
              <a:spLocks/>
            </p:cNvSpPr>
            <p:nvPr/>
          </p:nvSpPr>
          <p:spPr bwMode="auto">
            <a:xfrm>
              <a:off x="1279736" y="3814951"/>
              <a:ext cx="25058" cy="60138"/>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97"/>
            <p:cNvSpPr>
              <a:spLocks noEditPoints="1"/>
            </p:cNvSpPr>
            <p:nvPr/>
          </p:nvSpPr>
          <p:spPr bwMode="auto">
            <a:xfrm>
              <a:off x="1324839" y="3814951"/>
              <a:ext cx="43433" cy="63479"/>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98"/>
            <p:cNvSpPr>
              <a:spLocks/>
            </p:cNvSpPr>
            <p:nvPr/>
          </p:nvSpPr>
          <p:spPr bwMode="auto">
            <a:xfrm>
              <a:off x="1381637" y="3814951"/>
              <a:ext cx="26728" cy="60138"/>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9"/>
            <p:cNvSpPr>
              <a:spLocks noEditPoints="1"/>
            </p:cNvSpPr>
            <p:nvPr/>
          </p:nvSpPr>
          <p:spPr bwMode="auto">
            <a:xfrm>
              <a:off x="1274724" y="3901817"/>
              <a:ext cx="4176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00"/>
            <p:cNvSpPr>
              <a:spLocks/>
            </p:cNvSpPr>
            <p:nvPr/>
          </p:nvSpPr>
          <p:spPr bwMode="auto">
            <a:xfrm>
              <a:off x="1331522" y="3901817"/>
              <a:ext cx="25058" cy="61809"/>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01"/>
            <p:cNvSpPr>
              <a:spLocks noEditPoints="1"/>
            </p:cNvSpPr>
            <p:nvPr/>
          </p:nvSpPr>
          <p:spPr bwMode="auto">
            <a:xfrm>
              <a:off x="1376625" y="3901817"/>
              <a:ext cx="43433" cy="61809"/>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02"/>
            <p:cNvSpPr>
              <a:spLocks noEditPoints="1"/>
            </p:cNvSpPr>
            <p:nvPr/>
          </p:nvSpPr>
          <p:spPr bwMode="auto">
            <a:xfrm>
              <a:off x="1274724" y="3987013"/>
              <a:ext cx="4176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03"/>
            <p:cNvSpPr>
              <a:spLocks noEditPoints="1"/>
            </p:cNvSpPr>
            <p:nvPr/>
          </p:nvSpPr>
          <p:spPr bwMode="auto">
            <a:xfrm>
              <a:off x="1324839" y="3987013"/>
              <a:ext cx="43433" cy="61809"/>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04"/>
            <p:cNvSpPr>
              <a:spLocks/>
            </p:cNvSpPr>
            <p:nvPr/>
          </p:nvSpPr>
          <p:spPr bwMode="auto">
            <a:xfrm>
              <a:off x="1381637" y="3987013"/>
              <a:ext cx="26728" cy="61809"/>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5"/>
            <p:cNvSpPr>
              <a:spLocks/>
            </p:cNvSpPr>
            <p:nvPr/>
          </p:nvSpPr>
          <p:spPr bwMode="auto">
            <a:xfrm>
              <a:off x="1485208" y="3814951"/>
              <a:ext cx="25058" cy="60138"/>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6"/>
            <p:cNvSpPr>
              <a:spLocks noEditPoints="1"/>
            </p:cNvSpPr>
            <p:nvPr/>
          </p:nvSpPr>
          <p:spPr bwMode="auto">
            <a:xfrm>
              <a:off x="1480196" y="3901817"/>
              <a:ext cx="4176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07"/>
            <p:cNvSpPr>
              <a:spLocks noEditPoints="1"/>
            </p:cNvSpPr>
            <p:nvPr/>
          </p:nvSpPr>
          <p:spPr bwMode="auto">
            <a:xfrm>
              <a:off x="1480196" y="3987013"/>
              <a:ext cx="4176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8"/>
            <p:cNvSpPr>
              <a:spLocks noEditPoints="1"/>
            </p:cNvSpPr>
            <p:nvPr/>
          </p:nvSpPr>
          <p:spPr bwMode="auto">
            <a:xfrm>
              <a:off x="1425070" y="3814951"/>
              <a:ext cx="45104" cy="63479"/>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09"/>
            <p:cNvSpPr>
              <a:spLocks/>
            </p:cNvSpPr>
            <p:nvPr/>
          </p:nvSpPr>
          <p:spPr bwMode="auto">
            <a:xfrm>
              <a:off x="1431752" y="3901817"/>
              <a:ext cx="28399" cy="61809"/>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10"/>
            <p:cNvSpPr>
              <a:spLocks noEditPoints="1"/>
            </p:cNvSpPr>
            <p:nvPr/>
          </p:nvSpPr>
          <p:spPr bwMode="auto">
            <a:xfrm>
              <a:off x="1425070" y="3987013"/>
              <a:ext cx="45104" cy="61809"/>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1"/>
            <p:cNvSpPr>
              <a:spLocks noChangeArrowheads="1"/>
            </p:cNvSpPr>
            <p:nvPr/>
          </p:nvSpPr>
          <p:spPr bwMode="auto">
            <a:xfrm>
              <a:off x="1074264" y="2725782"/>
              <a:ext cx="532891" cy="53289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12"/>
            <p:cNvSpPr>
              <a:spLocks/>
            </p:cNvSpPr>
            <p:nvPr/>
          </p:nvSpPr>
          <p:spPr bwMode="auto">
            <a:xfrm>
              <a:off x="1167812" y="2822671"/>
              <a:ext cx="38422" cy="88537"/>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13"/>
            <p:cNvSpPr>
              <a:spLocks noEditPoints="1"/>
            </p:cNvSpPr>
            <p:nvPr/>
          </p:nvSpPr>
          <p:spPr bwMode="auto">
            <a:xfrm>
              <a:off x="1236303" y="2822671"/>
              <a:ext cx="63479" cy="90207"/>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14"/>
            <p:cNvSpPr>
              <a:spLocks/>
            </p:cNvSpPr>
            <p:nvPr/>
          </p:nvSpPr>
          <p:spPr bwMode="auto">
            <a:xfrm>
              <a:off x="1316487" y="2822671"/>
              <a:ext cx="36751" cy="88537"/>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15"/>
            <p:cNvSpPr>
              <a:spLocks noEditPoints="1"/>
            </p:cNvSpPr>
            <p:nvPr/>
          </p:nvSpPr>
          <p:spPr bwMode="auto">
            <a:xfrm>
              <a:off x="1159459" y="2947959"/>
              <a:ext cx="63479" cy="88537"/>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16"/>
            <p:cNvSpPr>
              <a:spLocks/>
            </p:cNvSpPr>
            <p:nvPr/>
          </p:nvSpPr>
          <p:spPr bwMode="auto">
            <a:xfrm>
              <a:off x="1244655" y="2944618"/>
              <a:ext cx="38422" cy="91878"/>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17"/>
            <p:cNvSpPr>
              <a:spLocks noEditPoints="1"/>
            </p:cNvSpPr>
            <p:nvPr/>
          </p:nvSpPr>
          <p:spPr bwMode="auto">
            <a:xfrm>
              <a:off x="1308134" y="2947959"/>
              <a:ext cx="63479" cy="88537"/>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8"/>
            <p:cNvSpPr>
              <a:spLocks noEditPoints="1"/>
            </p:cNvSpPr>
            <p:nvPr/>
          </p:nvSpPr>
          <p:spPr bwMode="auto">
            <a:xfrm>
              <a:off x="1159459" y="3069906"/>
              <a:ext cx="63479" cy="91878"/>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19"/>
            <p:cNvSpPr>
              <a:spLocks noEditPoints="1"/>
            </p:cNvSpPr>
            <p:nvPr/>
          </p:nvSpPr>
          <p:spPr bwMode="auto">
            <a:xfrm>
              <a:off x="1236303" y="3069906"/>
              <a:ext cx="63479" cy="91878"/>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20"/>
            <p:cNvSpPr>
              <a:spLocks/>
            </p:cNvSpPr>
            <p:nvPr/>
          </p:nvSpPr>
          <p:spPr bwMode="auto">
            <a:xfrm>
              <a:off x="1316487" y="3069906"/>
              <a:ext cx="36751" cy="91878"/>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21"/>
            <p:cNvSpPr>
              <a:spLocks/>
            </p:cNvSpPr>
            <p:nvPr/>
          </p:nvSpPr>
          <p:spPr bwMode="auto">
            <a:xfrm>
              <a:off x="1468503" y="2822671"/>
              <a:ext cx="40092" cy="88537"/>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22"/>
            <p:cNvSpPr>
              <a:spLocks noEditPoints="1"/>
            </p:cNvSpPr>
            <p:nvPr/>
          </p:nvSpPr>
          <p:spPr bwMode="auto">
            <a:xfrm>
              <a:off x="1460150" y="2947959"/>
              <a:ext cx="61809" cy="88537"/>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23"/>
            <p:cNvSpPr>
              <a:spLocks noEditPoints="1"/>
            </p:cNvSpPr>
            <p:nvPr/>
          </p:nvSpPr>
          <p:spPr bwMode="auto">
            <a:xfrm>
              <a:off x="1460150" y="3069906"/>
              <a:ext cx="61809" cy="91878"/>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4"/>
            <p:cNvSpPr>
              <a:spLocks noEditPoints="1"/>
            </p:cNvSpPr>
            <p:nvPr/>
          </p:nvSpPr>
          <p:spPr bwMode="auto">
            <a:xfrm>
              <a:off x="1381637" y="2822671"/>
              <a:ext cx="63479" cy="90207"/>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25"/>
            <p:cNvSpPr>
              <a:spLocks/>
            </p:cNvSpPr>
            <p:nvPr/>
          </p:nvSpPr>
          <p:spPr bwMode="auto">
            <a:xfrm>
              <a:off x="1391660" y="2944618"/>
              <a:ext cx="36751" cy="91878"/>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26"/>
            <p:cNvSpPr>
              <a:spLocks noEditPoints="1"/>
            </p:cNvSpPr>
            <p:nvPr/>
          </p:nvSpPr>
          <p:spPr bwMode="auto">
            <a:xfrm>
              <a:off x="1381637" y="3069906"/>
              <a:ext cx="63479" cy="91878"/>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327"/>
            <p:cNvSpPr>
              <a:spLocks noChangeArrowheads="1"/>
            </p:cNvSpPr>
            <p:nvPr/>
          </p:nvSpPr>
          <p:spPr bwMode="auto">
            <a:xfrm>
              <a:off x="1074264" y="4366217"/>
              <a:ext cx="532891" cy="531221"/>
            </a:xfrm>
            <a:prstGeom prst="rect">
              <a:avLst/>
            </a:prstGeom>
            <a:ln/>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75" name="Freeform 328"/>
            <p:cNvSpPr>
              <a:spLocks/>
            </p:cNvSpPr>
            <p:nvPr/>
          </p:nvSpPr>
          <p:spPr bwMode="auto">
            <a:xfrm>
              <a:off x="1167812" y="4461436"/>
              <a:ext cx="38422" cy="90207"/>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29"/>
            <p:cNvSpPr>
              <a:spLocks noEditPoints="1"/>
            </p:cNvSpPr>
            <p:nvPr/>
          </p:nvSpPr>
          <p:spPr bwMode="auto">
            <a:xfrm>
              <a:off x="1236303" y="4461436"/>
              <a:ext cx="63479" cy="90207"/>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30"/>
            <p:cNvSpPr>
              <a:spLocks/>
            </p:cNvSpPr>
            <p:nvPr/>
          </p:nvSpPr>
          <p:spPr bwMode="auto">
            <a:xfrm>
              <a:off x="1316487" y="4461436"/>
              <a:ext cx="36751" cy="90207"/>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31"/>
            <p:cNvSpPr>
              <a:spLocks noEditPoints="1"/>
            </p:cNvSpPr>
            <p:nvPr/>
          </p:nvSpPr>
          <p:spPr bwMode="auto">
            <a:xfrm>
              <a:off x="1159459" y="4586724"/>
              <a:ext cx="63479" cy="90207"/>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32"/>
            <p:cNvSpPr>
              <a:spLocks/>
            </p:cNvSpPr>
            <p:nvPr/>
          </p:nvSpPr>
          <p:spPr bwMode="auto">
            <a:xfrm>
              <a:off x="1244655" y="4586724"/>
              <a:ext cx="38422" cy="88537"/>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33"/>
            <p:cNvSpPr>
              <a:spLocks noEditPoints="1"/>
            </p:cNvSpPr>
            <p:nvPr/>
          </p:nvSpPr>
          <p:spPr bwMode="auto">
            <a:xfrm>
              <a:off x="1308134" y="4586724"/>
              <a:ext cx="63479" cy="90207"/>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34"/>
            <p:cNvSpPr>
              <a:spLocks noEditPoints="1"/>
            </p:cNvSpPr>
            <p:nvPr/>
          </p:nvSpPr>
          <p:spPr bwMode="auto">
            <a:xfrm>
              <a:off x="1159459" y="4712012"/>
              <a:ext cx="63479" cy="91878"/>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35"/>
            <p:cNvSpPr>
              <a:spLocks noEditPoints="1"/>
            </p:cNvSpPr>
            <p:nvPr/>
          </p:nvSpPr>
          <p:spPr bwMode="auto">
            <a:xfrm>
              <a:off x="1236303" y="4712012"/>
              <a:ext cx="63479" cy="91878"/>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36"/>
            <p:cNvSpPr>
              <a:spLocks/>
            </p:cNvSpPr>
            <p:nvPr/>
          </p:nvSpPr>
          <p:spPr bwMode="auto">
            <a:xfrm>
              <a:off x="1316487" y="4712012"/>
              <a:ext cx="36751" cy="88537"/>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37"/>
            <p:cNvSpPr>
              <a:spLocks/>
            </p:cNvSpPr>
            <p:nvPr/>
          </p:nvSpPr>
          <p:spPr bwMode="auto">
            <a:xfrm>
              <a:off x="1468503" y="4461436"/>
              <a:ext cx="40092" cy="90207"/>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38"/>
            <p:cNvSpPr>
              <a:spLocks noEditPoints="1"/>
            </p:cNvSpPr>
            <p:nvPr/>
          </p:nvSpPr>
          <p:spPr bwMode="auto">
            <a:xfrm>
              <a:off x="1460150" y="4586724"/>
              <a:ext cx="61809" cy="90207"/>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39"/>
            <p:cNvSpPr>
              <a:spLocks noEditPoints="1"/>
            </p:cNvSpPr>
            <p:nvPr/>
          </p:nvSpPr>
          <p:spPr bwMode="auto">
            <a:xfrm>
              <a:off x="1460150" y="4712012"/>
              <a:ext cx="61809" cy="91878"/>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40"/>
            <p:cNvSpPr>
              <a:spLocks noEditPoints="1"/>
            </p:cNvSpPr>
            <p:nvPr/>
          </p:nvSpPr>
          <p:spPr bwMode="auto">
            <a:xfrm>
              <a:off x="1381637" y="4461436"/>
              <a:ext cx="63479" cy="90207"/>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41"/>
            <p:cNvSpPr>
              <a:spLocks/>
            </p:cNvSpPr>
            <p:nvPr/>
          </p:nvSpPr>
          <p:spPr bwMode="auto">
            <a:xfrm>
              <a:off x="1391660" y="4586724"/>
              <a:ext cx="36751" cy="88537"/>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42"/>
            <p:cNvSpPr>
              <a:spLocks noEditPoints="1"/>
            </p:cNvSpPr>
            <p:nvPr/>
          </p:nvSpPr>
          <p:spPr bwMode="auto">
            <a:xfrm>
              <a:off x="1381637" y="4712012"/>
              <a:ext cx="63479" cy="91878"/>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5510" y="969662"/>
            <a:ext cx="780290" cy="780290"/>
          </a:xfrm>
          <a:prstGeom prst="rect">
            <a:avLst/>
          </a:prstGeom>
        </p:spPr>
      </p:pic>
      <p:grpSp>
        <p:nvGrpSpPr>
          <p:cNvPr id="115" name="Group 114"/>
          <p:cNvGrpSpPr/>
          <p:nvPr/>
        </p:nvGrpSpPr>
        <p:grpSpPr>
          <a:xfrm>
            <a:off x="9486980" y="1944326"/>
            <a:ext cx="1657350" cy="1358473"/>
            <a:chOff x="8867775" y="1612056"/>
            <a:chExt cx="1657350" cy="1358473"/>
          </a:xfrm>
        </p:grpSpPr>
        <p:sp>
          <p:nvSpPr>
            <p:cNvPr id="110" name="Rounded Rectangle 109"/>
            <p:cNvSpPr/>
            <p:nvPr/>
          </p:nvSpPr>
          <p:spPr bwMode="auto">
            <a:xfrm>
              <a:off x="8867775" y="1612056"/>
              <a:ext cx="1657350" cy="1358473"/>
            </a:xfrm>
            <a:prstGeom prst="roundRect">
              <a:avLst>
                <a:gd name="adj" fmla="val 667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14" name="Picture 113"/>
            <p:cNvPicPr>
              <a:picLocks noChangeAspect="1"/>
            </p:cNvPicPr>
            <p:nvPr/>
          </p:nvPicPr>
          <p:blipFill>
            <a:blip r:embed="rId5"/>
            <a:stretch>
              <a:fillRect/>
            </a:stretch>
          </p:blipFill>
          <p:spPr>
            <a:xfrm>
              <a:off x="9071434" y="1687805"/>
              <a:ext cx="1278606" cy="1278606"/>
            </a:xfrm>
            <a:prstGeom prst="rect">
              <a:avLst/>
            </a:prstGeom>
          </p:spPr>
        </p:pic>
      </p:grpSp>
      <p:sp>
        <p:nvSpPr>
          <p:cNvPr id="116" name="Right Arrow 115"/>
          <p:cNvSpPr/>
          <p:nvPr/>
        </p:nvSpPr>
        <p:spPr bwMode="auto">
          <a:xfrm rot="769449">
            <a:off x="2555230" y="2587431"/>
            <a:ext cx="2230693" cy="5315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7" name="Right Arrow 116"/>
          <p:cNvSpPr/>
          <p:nvPr/>
        </p:nvSpPr>
        <p:spPr bwMode="auto">
          <a:xfrm rot="21082475">
            <a:off x="6972862" y="2665125"/>
            <a:ext cx="2225922" cy="5315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p:cNvGrpSpPr/>
          <p:nvPr/>
        </p:nvGrpSpPr>
        <p:grpSpPr>
          <a:xfrm>
            <a:off x="9504352" y="3512467"/>
            <a:ext cx="1657350" cy="1358473"/>
            <a:chOff x="8867775" y="1612056"/>
            <a:chExt cx="1657350" cy="1358473"/>
          </a:xfrm>
        </p:grpSpPr>
        <p:sp>
          <p:nvSpPr>
            <p:cNvPr id="119" name="Rounded Rectangle 118"/>
            <p:cNvSpPr/>
            <p:nvPr/>
          </p:nvSpPr>
          <p:spPr bwMode="auto">
            <a:xfrm>
              <a:off x="8867775" y="1612056"/>
              <a:ext cx="1657350" cy="1358473"/>
            </a:xfrm>
            <a:prstGeom prst="roundRect">
              <a:avLst>
                <a:gd name="adj" fmla="val 667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20" name="Picture 119"/>
            <p:cNvPicPr>
              <a:picLocks noChangeAspect="1"/>
            </p:cNvPicPr>
            <p:nvPr/>
          </p:nvPicPr>
          <p:blipFill>
            <a:blip r:embed="rId5"/>
            <a:stretch>
              <a:fillRect/>
            </a:stretch>
          </p:blipFill>
          <p:spPr>
            <a:xfrm>
              <a:off x="9071434" y="1687805"/>
              <a:ext cx="1278606" cy="1278606"/>
            </a:xfrm>
            <a:prstGeom prst="rect">
              <a:avLst/>
            </a:prstGeom>
          </p:spPr>
        </p:pic>
      </p:grpSp>
      <p:grpSp>
        <p:nvGrpSpPr>
          <p:cNvPr id="121" name="Group 120"/>
          <p:cNvGrpSpPr/>
          <p:nvPr/>
        </p:nvGrpSpPr>
        <p:grpSpPr>
          <a:xfrm>
            <a:off x="9518639" y="5080608"/>
            <a:ext cx="1657350" cy="1358473"/>
            <a:chOff x="8867775" y="1612056"/>
            <a:chExt cx="1657350" cy="1358473"/>
          </a:xfrm>
        </p:grpSpPr>
        <p:sp>
          <p:nvSpPr>
            <p:cNvPr id="122" name="Rounded Rectangle 121"/>
            <p:cNvSpPr/>
            <p:nvPr/>
          </p:nvSpPr>
          <p:spPr bwMode="auto">
            <a:xfrm>
              <a:off x="8867775" y="1612056"/>
              <a:ext cx="1657350" cy="1358473"/>
            </a:xfrm>
            <a:prstGeom prst="roundRect">
              <a:avLst>
                <a:gd name="adj" fmla="val 667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23" name="Picture 122"/>
            <p:cNvPicPr>
              <a:picLocks noChangeAspect="1"/>
            </p:cNvPicPr>
            <p:nvPr/>
          </p:nvPicPr>
          <p:blipFill>
            <a:blip r:embed="rId5"/>
            <a:stretch>
              <a:fillRect/>
            </a:stretch>
          </p:blipFill>
          <p:spPr>
            <a:xfrm>
              <a:off x="9071434" y="1687805"/>
              <a:ext cx="1278606" cy="1278606"/>
            </a:xfrm>
            <a:prstGeom prst="rect">
              <a:avLst/>
            </a:prstGeom>
          </p:spPr>
        </p:pic>
      </p:grpSp>
      <p:sp>
        <p:nvSpPr>
          <p:cNvPr id="125" name="Right Arrow 124"/>
          <p:cNvSpPr/>
          <p:nvPr/>
        </p:nvSpPr>
        <p:spPr bwMode="auto">
          <a:xfrm>
            <a:off x="2545370" y="3503779"/>
            <a:ext cx="2230693" cy="5315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6" name="Right Arrow 125"/>
          <p:cNvSpPr/>
          <p:nvPr/>
        </p:nvSpPr>
        <p:spPr bwMode="auto">
          <a:xfrm rot="20338291">
            <a:off x="2645777" y="4472976"/>
            <a:ext cx="2230693" cy="5315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7" name="Right Arrow 126"/>
          <p:cNvSpPr/>
          <p:nvPr/>
        </p:nvSpPr>
        <p:spPr bwMode="auto">
          <a:xfrm rot="769449">
            <a:off x="7046564" y="4578111"/>
            <a:ext cx="2230693" cy="5315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8" name="Right Arrow 127"/>
          <p:cNvSpPr/>
          <p:nvPr/>
        </p:nvSpPr>
        <p:spPr bwMode="auto">
          <a:xfrm>
            <a:off x="7047799" y="3602071"/>
            <a:ext cx="2230693" cy="5315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7877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Functions</a:t>
            </a:r>
            <a:endParaRPr lang="en-US" dirty="0"/>
          </a:p>
        </p:txBody>
      </p:sp>
    </p:spTree>
    <p:extLst>
      <p:ext uri="{BB962C8B-B14F-4D97-AF65-F5344CB8AC3E}">
        <p14:creationId xmlns:p14="http://schemas.microsoft.com/office/powerpoint/2010/main" val="127087754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an 14"/>
          <p:cNvSpPr/>
          <p:nvPr/>
        </p:nvSpPr>
        <p:spPr>
          <a:xfrm>
            <a:off x="3194805" y="2538639"/>
            <a:ext cx="1421904" cy="1677433"/>
          </a:xfrm>
          <a:prstGeom prst="ca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Input</a:t>
            </a:r>
            <a:endParaRPr lang="en-US" dirty="0"/>
          </a:p>
        </p:txBody>
      </p:sp>
      <p:sp>
        <p:nvSpPr>
          <p:cNvPr id="2" name="Title 1"/>
          <p:cNvSpPr>
            <a:spLocks noGrp="1"/>
          </p:cNvSpPr>
          <p:nvPr>
            <p:ph type="title"/>
          </p:nvPr>
        </p:nvSpPr>
        <p:spPr/>
        <p:txBody>
          <a:bodyPr/>
          <a:lstStyle/>
          <a:p>
            <a:r>
              <a:rPr lang="en-US" dirty="0" smtClean="0"/>
              <a:t>Anatomy of a Function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7326" y="2004004"/>
            <a:ext cx="2561676" cy="2766328"/>
          </a:xfrm>
          <a:prstGeom prst="rect">
            <a:avLst/>
          </a:prstGeom>
        </p:spPr>
      </p:pic>
      <p:sp>
        <p:nvSpPr>
          <p:cNvPr id="6" name="TextBox 5"/>
          <p:cNvSpPr txBox="1"/>
          <p:nvPr/>
        </p:nvSpPr>
        <p:spPr>
          <a:xfrm>
            <a:off x="5476589" y="3065698"/>
            <a:ext cx="2343150" cy="64294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Code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540" y="2282301"/>
            <a:ext cx="2638425" cy="2638425"/>
          </a:xfrm>
          <a:prstGeom prst="rect">
            <a:avLst/>
          </a:prstGeom>
        </p:spPr>
      </p:pic>
      <p:sp>
        <p:nvSpPr>
          <p:cNvPr id="14" name="TextBox 13"/>
          <p:cNvSpPr txBox="1"/>
          <p:nvPr/>
        </p:nvSpPr>
        <p:spPr>
          <a:xfrm>
            <a:off x="413177" y="3029780"/>
            <a:ext cx="2343150" cy="64294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Trigger</a:t>
            </a:r>
          </a:p>
        </p:txBody>
      </p:sp>
      <p:sp>
        <p:nvSpPr>
          <p:cNvPr id="16" name="Can 15"/>
          <p:cNvSpPr/>
          <p:nvPr/>
        </p:nvSpPr>
        <p:spPr>
          <a:xfrm>
            <a:off x="8827298" y="2426178"/>
            <a:ext cx="1421904" cy="1677433"/>
          </a:xfrm>
          <a:prstGeom prst="ca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Output</a:t>
            </a:r>
            <a:endParaRPr lang="en-US" dirty="0"/>
          </a:p>
        </p:txBody>
      </p:sp>
      <p:sp>
        <p:nvSpPr>
          <p:cNvPr id="17" name="Plus 16"/>
          <p:cNvSpPr/>
          <p:nvPr/>
        </p:nvSpPr>
        <p:spPr bwMode="auto">
          <a:xfrm>
            <a:off x="2339471" y="2960094"/>
            <a:ext cx="619125" cy="609600"/>
          </a:xfrm>
          <a:prstGeom prst="mathPlus">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Plus 17"/>
          <p:cNvSpPr/>
          <p:nvPr/>
        </p:nvSpPr>
        <p:spPr bwMode="auto">
          <a:xfrm>
            <a:off x="4756294" y="2960094"/>
            <a:ext cx="619125" cy="609600"/>
          </a:xfrm>
          <a:prstGeom prst="mathPlus">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Plus 18"/>
          <p:cNvSpPr/>
          <p:nvPr/>
        </p:nvSpPr>
        <p:spPr bwMode="auto">
          <a:xfrm>
            <a:off x="8071516" y="2991913"/>
            <a:ext cx="619125" cy="609600"/>
          </a:xfrm>
          <a:prstGeom prst="mathPlus">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432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p:bldP spid="14" grpId="0"/>
      <p:bldP spid="16" grpId="0" animBg="1"/>
      <p:bldP spid="17" grpId="0" animBg="1"/>
      <p:bldP spid="17" grpId="1" animBg="1"/>
      <p:bldP spid="18" grpId="0" animBg="1"/>
      <p:bldP spid="18" grpId="1" animBg="1"/>
      <p:bldP spid="19" grpId="0" animBg="1"/>
      <p:bldP spid="1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trigger causes a function to run</a:t>
            </a:r>
            <a:endParaRPr lang="en-US" dirty="0"/>
          </a:p>
        </p:txBody>
      </p:sp>
      <p:sp>
        <p:nvSpPr>
          <p:cNvPr id="3" name="Content Placeholder 2"/>
          <p:cNvSpPr>
            <a:spLocks noGrp="1"/>
          </p:cNvSpPr>
          <p:nvPr>
            <p:ph sz="half" idx="1"/>
          </p:nvPr>
        </p:nvSpPr>
        <p:spPr/>
        <p:txBody>
          <a:bodyPr/>
          <a:lstStyle/>
          <a:p>
            <a:r>
              <a:rPr lang="en-US" dirty="0"/>
              <a:t>Blob Trigger</a:t>
            </a:r>
          </a:p>
          <a:p>
            <a:r>
              <a:rPr lang="en-US" dirty="0"/>
              <a:t>Event Hub Trigger</a:t>
            </a:r>
          </a:p>
          <a:p>
            <a:r>
              <a:rPr lang="en-US" dirty="0"/>
              <a:t>Generic </a:t>
            </a:r>
            <a:r>
              <a:rPr lang="en-US" dirty="0" err="1"/>
              <a:t>Webhook</a:t>
            </a:r>
            <a:r>
              <a:rPr lang="en-US" dirty="0"/>
              <a:t> Trigger</a:t>
            </a:r>
          </a:p>
          <a:p>
            <a:r>
              <a:rPr lang="en-US" dirty="0"/>
              <a:t>Github </a:t>
            </a:r>
            <a:r>
              <a:rPr lang="en-US" dirty="0" err="1"/>
              <a:t>Webhook</a:t>
            </a:r>
            <a:r>
              <a:rPr lang="en-US" dirty="0"/>
              <a:t> Trigger</a:t>
            </a:r>
          </a:p>
          <a:p>
            <a:r>
              <a:rPr lang="en-US" dirty="0"/>
              <a:t>Http Trigger</a:t>
            </a:r>
          </a:p>
          <a:p>
            <a:endParaRPr lang="en-US" dirty="0"/>
          </a:p>
        </p:txBody>
      </p:sp>
      <p:sp>
        <p:nvSpPr>
          <p:cNvPr id="4" name="Content Placeholder 3"/>
          <p:cNvSpPr>
            <a:spLocks noGrp="1"/>
          </p:cNvSpPr>
          <p:nvPr>
            <p:ph sz="half" idx="2"/>
          </p:nvPr>
        </p:nvSpPr>
        <p:spPr/>
        <p:txBody>
          <a:bodyPr/>
          <a:lstStyle/>
          <a:p>
            <a:r>
              <a:rPr lang="en-US" dirty="0"/>
              <a:t>Manual Trigger</a:t>
            </a:r>
          </a:p>
          <a:p>
            <a:r>
              <a:rPr lang="en-US" dirty="0" smtClean="0"/>
              <a:t>Queue </a:t>
            </a:r>
            <a:r>
              <a:rPr lang="en-US" dirty="0"/>
              <a:t>Trigger</a:t>
            </a:r>
          </a:p>
          <a:p>
            <a:r>
              <a:rPr lang="en-US" dirty="0"/>
              <a:t>Service </a:t>
            </a:r>
            <a:r>
              <a:rPr lang="en-US" dirty="0" smtClean="0"/>
              <a:t>Bus </a:t>
            </a:r>
            <a:r>
              <a:rPr lang="en-US" dirty="0"/>
              <a:t>Trigger</a:t>
            </a:r>
          </a:p>
          <a:p>
            <a:r>
              <a:rPr lang="en-US" dirty="0" smtClean="0"/>
              <a:t>Timer </a:t>
            </a:r>
            <a:r>
              <a:rPr lang="en-US" dirty="0"/>
              <a:t>Trigger</a:t>
            </a:r>
          </a:p>
          <a:p>
            <a:endParaRPr lang="en-US" dirty="0"/>
          </a:p>
        </p:txBody>
      </p:sp>
      <p:sp>
        <p:nvSpPr>
          <p:cNvPr id="5" name="Title 1"/>
          <p:cNvSpPr txBox="1">
            <a:spLocks/>
          </p:cNvSpPr>
          <p:nvPr/>
        </p:nvSpPr>
        <p:spPr>
          <a:xfrm>
            <a:off x="762000" y="42779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smtClean="0"/>
              <a:t>Only one trigger per function allowed.</a:t>
            </a:r>
            <a:endParaRPr lang="en-US" sz="3200" dirty="0"/>
          </a:p>
        </p:txBody>
      </p:sp>
    </p:spTree>
    <p:extLst>
      <p:ext uri="{BB962C8B-B14F-4D97-AF65-F5344CB8AC3E}">
        <p14:creationId xmlns:p14="http://schemas.microsoft.com/office/powerpoint/2010/main" val="2312028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Input and Output</a:t>
            </a:r>
            <a:endParaRPr lang="en-US" dirty="0"/>
          </a:p>
        </p:txBody>
      </p:sp>
      <p:sp>
        <p:nvSpPr>
          <p:cNvPr id="3" name="Content Placeholder 2"/>
          <p:cNvSpPr>
            <a:spLocks noGrp="1"/>
          </p:cNvSpPr>
          <p:nvPr>
            <p:ph idx="1"/>
          </p:nvPr>
        </p:nvSpPr>
        <p:spPr/>
        <p:txBody>
          <a:bodyPr/>
          <a:lstStyle/>
          <a:p>
            <a:r>
              <a:rPr lang="en-US" dirty="0" smtClean="0"/>
              <a:t>Access objects outside of your function from within it</a:t>
            </a:r>
          </a:p>
          <a:p>
            <a:pPr lvl="1"/>
            <a:r>
              <a:rPr lang="en-US" dirty="0" smtClean="0"/>
              <a:t>Queues, tables, blobs, endpoints, </a:t>
            </a:r>
            <a:r>
              <a:rPr lang="en-US" dirty="0" err="1" smtClean="0"/>
              <a:t>etc</a:t>
            </a:r>
            <a:r>
              <a:rPr lang="en-US" dirty="0" smtClean="0"/>
              <a:t>…</a:t>
            </a:r>
          </a:p>
          <a:p>
            <a:r>
              <a:rPr lang="en-US" dirty="0" smtClean="0"/>
              <a:t>A function may have multiple input or output bindings</a:t>
            </a:r>
          </a:p>
          <a:p>
            <a:r>
              <a:rPr lang="en-US" dirty="0" smtClean="0"/>
              <a:t>Many bindings use Azure services or 3</a:t>
            </a:r>
            <a:r>
              <a:rPr lang="en-US" baseline="30000" dirty="0" smtClean="0"/>
              <a:t>rd</a:t>
            </a:r>
            <a:r>
              <a:rPr lang="en-US" dirty="0" smtClean="0"/>
              <a:t> party services</a:t>
            </a:r>
          </a:p>
          <a:p>
            <a:endParaRPr lang="en-US" dirty="0"/>
          </a:p>
        </p:txBody>
      </p:sp>
    </p:spTree>
    <p:extLst>
      <p:ext uri="{BB962C8B-B14F-4D97-AF65-F5344CB8AC3E}">
        <p14:creationId xmlns:p14="http://schemas.microsoft.com/office/powerpoint/2010/main" val="3219197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bindings</a:t>
            </a:r>
            <a:endParaRPr lang="en-US" dirty="0"/>
          </a:p>
        </p:txBody>
      </p:sp>
      <p:sp>
        <p:nvSpPr>
          <p:cNvPr id="3" name="Content Placeholder 2"/>
          <p:cNvSpPr>
            <a:spLocks noGrp="1"/>
          </p:cNvSpPr>
          <p:nvPr>
            <p:ph idx="1"/>
          </p:nvPr>
        </p:nvSpPr>
        <p:spPr/>
        <p:txBody>
          <a:bodyPr/>
          <a:lstStyle/>
          <a:p>
            <a:r>
              <a:rPr lang="en-US" dirty="0" smtClean="0"/>
              <a:t>Azure Blob Storage</a:t>
            </a:r>
          </a:p>
          <a:p>
            <a:r>
              <a:rPr lang="en-US" dirty="0" smtClean="0"/>
              <a:t>External File (Preview)</a:t>
            </a:r>
          </a:p>
          <a:p>
            <a:r>
              <a:rPr lang="en-US" dirty="0" smtClean="0"/>
              <a:t>External Table (Experimental)</a:t>
            </a:r>
          </a:p>
          <a:p>
            <a:r>
              <a:rPr lang="en-US" dirty="0" smtClean="0"/>
              <a:t>Azure Storage Table</a:t>
            </a:r>
          </a:p>
          <a:p>
            <a:r>
              <a:rPr lang="en-US" dirty="0" smtClean="0"/>
              <a:t>Azure </a:t>
            </a:r>
            <a:r>
              <a:rPr lang="en-US" dirty="0" err="1" smtClean="0"/>
              <a:t>DocumentDB</a:t>
            </a:r>
            <a:r>
              <a:rPr lang="en-US" dirty="0" smtClean="0"/>
              <a:t> Document</a:t>
            </a:r>
          </a:p>
          <a:p>
            <a:r>
              <a:rPr lang="en-US" dirty="0" smtClean="0"/>
              <a:t>Azure Mobile Table Record</a:t>
            </a:r>
          </a:p>
          <a:p>
            <a:r>
              <a:rPr lang="en-US" dirty="0" smtClean="0"/>
              <a:t>Bot Framework</a:t>
            </a:r>
            <a:endParaRPr lang="en-US" dirty="0"/>
          </a:p>
        </p:txBody>
      </p:sp>
    </p:spTree>
    <p:extLst>
      <p:ext uri="{BB962C8B-B14F-4D97-AF65-F5344CB8AC3E}">
        <p14:creationId xmlns:p14="http://schemas.microsoft.com/office/powerpoint/2010/main" val="40598241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bindings</a:t>
            </a:r>
            <a:endParaRPr lang="en-US" dirty="0"/>
          </a:p>
        </p:txBody>
      </p:sp>
      <p:sp>
        <p:nvSpPr>
          <p:cNvPr id="3" name="Content Placeholder 2"/>
          <p:cNvSpPr>
            <a:spLocks noGrp="1"/>
          </p:cNvSpPr>
          <p:nvPr>
            <p:ph sz="half" idx="1"/>
          </p:nvPr>
        </p:nvSpPr>
        <p:spPr/>
        <p:txBody>
          <a:bodyPr/>
          <a:lstStyle/>
          <a:p>
            <a:r>
              <a:rPr lang="en-US" dirty="0" smtClean="0"/>
              <a:t>Azure Event Hub</a:t>
            </a:r>
          </a:p>
          <a:p>
            <a:r>
              <a:rPr lang="en-US" dirty="0" smtClean="0"/>
              <a:t>Azure Queue Storage</a:t>
            </a:r>
          </a:p>
          <a:p>
            <a:r>
              <a:rPr lang="en-US" dirty="0" smtClean="0"/>
              <a:t>Azure Blob Storage</a:t>
            </a:r>
          </a:p>
          <a:p>
            <a:r>
              <a:rPr lang="en-US" dirty="0" smtClean="0"/>
              <a:t>External File (Preview)</a:t>
            </a:r>
          </a:p>
          <a:p>
            <a:r>
              <a:rPr lang="en-US" dirty="0" smtClean="0"/>
              <a:t>External Table (Experimental)</a:t>
            </a:r>
          </a:p>
          <a:p>
            <a:r>
              <a:rPr lang="en-US" dirty="0" smtClean="0"/>
              <a:t>HTTP</a:t>
            </a:r>
          </a:p>
          <a:p>
            <a:r>
              <a:rPr lang="en-US" dirty="0"/>
              <a:t>Bot Framework</a:t>
            </a:r>
          </a:p>
          <a:p>
            <a:endParaRPr lang="en-US" dirty="0" smtClean="0"/>
          </a:p>
        </p:txBody>
      </p:sp>
      <p:sp>
        <p:nvSpPr>
          <p:cNvPr id="4" name="Content Placeholder 3"/>
          <p:cNvSpPr>
            <a:spLocks noGrp="1"/>
          </p:cNvSpPr>
          <p:nvPr>
            <p:ph sz="half" idx="2"/>
          </p:nvPr>
        </p:nvSpPr>
        <p:spPr/>
        <p:txBody>
          <a:bodyPr/>
          <a:lstStyle/>
          <a:p>
            <a:r>
              <a:rPr lang="en-US" dirty="0" smtClean="0"/>
              <a:t>Azure </a:t>
            </a:r>
            <a:r>
              <a:rPr lang="en-US" dirty="0"/>
              <a:t>Service Bus</a:t>
            </a:r>
          </a:p>
          <a:p>
            <a:r>
              <a:rPr lang="en-US" dirty="0"/>
              <a:t>Azure Table </a:t>
            </a:r>
            <a:r>
              <a:rPr lang="en-US" dirty="0" smtClean="0"/>
              <a:t>Storage</a:t>
            </a:r>
          </a:p>
          <a:p>
            <a:r>
              <a:rPr lang="en-US" dirty="0"/>
              <a:t>A</a:t>
            </a:r>
            <a:r>
              <a:rPr lang="en-US" dirty="0" smtClean="0"/>
              <a:t>zure </a:t>
            </a:r>
            <a:r>
              <a:rPr lang="en-US" dirty="0" err="1"/>
              <a:t>DocumentDB</a:t>
            </a:r>
            <a:r>
              <a:rPr lang="en-US" dirty="0"/>
              <a:t> </a:t>
            </a:r>
            <a:r>
              <a:rPr lang="en-US" dirty="0" smtClean="0"/>
              <a:t>Document</a:t>
            </a:r>
          </a:p>
          <a:p>
            <a:r>
              <a:rPr lang="en-US" dirty="0" smtClean="0"/>
              <a:t>Azure Mobile Table Record</a:t>
            </a:r>
          </a:p>
          <a:p>
            <a:r>
              <a:rPr lang="en-US" dirty="0" smtClean="0"/>
              <a:t>Azure Notification Hub</a:t>
            </a:r>
          </a:p>
          <a:p>
            <a:r>
              <a:rPr lang="en-US" dirty="0" smtClean="0"/>
              <a:t>SendGrid (Preview)</a:t>
            </a:r>
          </a:p>
          <a:p>
            <a:r>
              <a:rPr lang="en-US" dirty="0" err="1" smtClean="0"/>
              <a:t>Twilio</a:t>
            </a:r>
            <a:r>
              <a:rPr lang="en-US" dirty="0" smtClean="0"/>
              <a:t> SMS (Preview)</a:t>
            </a:r>
          </a:p>
          <a:p>
            <a:endParaRPr lang="en-US" dirty="0"/>
          </a:p>
        </p:txBody>
      </p:sp>
    </p:spTree>
    <p:extLst>
      <p:ext uri="{BB962C8B-B14F-4D97-AF65-F5344CB8AC3E}">
        <p14:creationId xmlns:p14="http://schemas.microsoft.com/office/powerpoint/2010/main" val="136131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8031" y="893336"/>
            <a:ext cx="1494571" cy="447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Trigger</a:t>
            </a:r>
            <a:endParaRPr lang="en-US" dirty="0"/>
          </a:p>
        </p:txBody>
      </p:sp>
      <p:sp>
        <p:nvSpPr>
          <p:cNvPr id="5" name="Rectangle 4"/>
          <p:cNvSpPr/>
          <p:nvPr/>
        </p:nvSpPr>
        <p:spPr>
          <a:xfrm>
            <a:off x="6483304" y="879278"/>
            <a:ext cx="1494571" cy="447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6" name="Rectangle 5"/>
          <p:cNvSpPr/>
          <p:nvPr/>
        </p:nvSpPr>
        <p:spPr>
          <a:xfrm>
            <a:off x="8520734" y="877614"/>
            <a:ext cx="1494571" cy="447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cxnSp>
        <p:nvCxnSpPr>
          <p:cNvPr id="8" name="Straight Arrow Connector 7"/>
          <p:cNvCxnSpPr/>
          <p:nvPr/>
        </p:nvCxnSpPr>
        <p:spPr>
          <a:xfrm>
            <a:off x="5222719" y="1283307"/>
            <a:ext cx="18919" cy="379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221129" y="1334281"/>
            <a:ext cx="18919" cy="379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297447" y="1307479"/>
            <a:ext cx="18919" cy="379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334610" y="901794"/>
            <a:ext cx="1494571" cy="447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cxnSp>
        <p:nvCxnSpPr>
          <p:cNvPr id="18" name="Straight Arrow Connector 17"/>
          <p:cNvCxnSpPr/>
          <p:nvPr/>
        </p:nvCxnSpPr>
        <p:spPr>
          <a:xfrm>
            <a:off x="3081895" y="1343219"/>
            <a:ext cx="18919" cy="379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a:stretch>
            <a:fillRect/>
          </a:stretch>
        </p:blipFill>
        <p:spPr>
          <a:xfrm>
            <a:off x="272360" y="1764158"/>
            <a:ext cx="11698257" cy="2345824"/>
          </a:xfrm>
          <a:prstGeom prst="rect">
            <a:avLst/>
          </a:prstGeom>
        </p:spPr>
      </p:pic>
    </p:spTree>
    <p:extLst>
      <p:ext uri="{BB962C8B-B14F-4D97-AF65-F5344CB8AC3E}">
        <p14:creationId xmlns:p14="http://schemas.microsoft.com/office/powerpoint/2010/main" val="428521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314" y="555477"/>
            <a:ext cx="12192627" cy="5747045"/>
          </a:xfrm>
          <a:prstGeom prst="rect">
            <a:avLst/>
          </a:prstGeom>
        </p:spPr>
      </p:pic>
      <p:cxnSp>
        <p:nvCxnSpPr>
          <p:cNvPr id="7" name="Straight Arrow Connector 6"/>
          <p:cNvCxnSpPr/>
          <p:nvPr/>
        </p:nvCxnSpPr>
        <p:spPr>
          <a:xfrm flipH="1" flipV="1">
            <a:off x="2844100" y="1923393"/>
            <a:ext cx="334228" cy="6180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696429" y="4421436"/>
            <a:ext cx="963797" cy="105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27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nodeType="clickEffect">
                                  <p:stCondLst>
                                    <p:cond delay="0"/>
                                  </p:stCondLst>
                                  <p:childTnLst>
                                    <p:animEffect transition="out" filter="fade">
                                      <p:cBhvr>
                                        <p:cTn id="19" dur="500" tmFilter="0, 0; .2, .5; .8, .5; 1, 0"/>
                                        <p:tgtEl>
                                          <p:spTgt spid="10"/>
                                        </p:tgtEl>
                                      </p:cBhvr>
                                    </p:animEffect>
                                    <p:animScale>
                                      <p:cBhvr>
                                        <p:cTn id="20"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5481" y="2179186"/>
            <a:ext cx="2561676" cy="2766328"/>
          </a:xfrm>
          <a:prstGeom prst="rect">
            <a:avLst/>
          </a:prstGeom>
        </p:spPr>
      </p:pic>
      <p:sp>
        <p:nvSpPr>
          <p:cNvPr id="6" name="Plus 5"/>
          <p:cNvSpPr/>
          <p:nvPr/>
        </p:nvSpPr>
        <p:spPr bwMode="auto">
          <a:xfrm>
            <a:off x="6113455" y="3257550"/>
            <a:ext cx="619125" cy="609600"/>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3224744" y="1728785"/>
            <a:ext cx="2343150" cy="64294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Code</a:t>
            </a:r>
          </a:p>
        </p:txBody>
      </p:sp>
      <p:sp>
        <p:nvSpPr>
          <p:cNvPr id="10" name="TextBox 9"/>
          <p:cNvSpPr txBox="1"/>
          <p:nvPr/>
        </p:nvSpPr>
        <p:spPr>
          <a:xfrm>
            <a:off x="6969228" y="1749492"/>
            <a:ext cx="2343150" cy="64294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Event + data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1591" y="2276473"/>
            <a:ext cx="2638425" cy="2638425"/>
          </a:xfrm>
          <a:prstGeom prst="rect">
            <a:avLst/>
          </a:prstGeom>
        </p:spPr>
      </p:pic>
      <p:pic>
        <p:nvPicPr>
          <p:cNvPr id="12" name="Picture 6"/>
          <p:cNvPicPr>
            <a:picLocks noChangeAspect="1"/>
          </p:cNvPicPr>
          <p:nvPr/>
        </p:nvPicPr>
        <p:blipFill>
          <a:blip r:embed="rId4"/>
          <a:stretch>
            <a:fillRect/>
          </a:stretch>
        </p:blipFill>
        <p:spPr>
          <a:xfrm>
            <a:off x="4706784" y="2236091"/>
            <a:ext cx="2778432" cy="2778432"/>
          </a:xfrm>
          <a:prstGeom prst="rect">
            <a:avLst/>
          </a:prstGeom>
        </p:spPr>
      </p:pic>
      <p:sp>
        <p:nvSpPr>
          <p:cNvPr id="13" name="TextBox 12"/>
          <p:cNvSpPr txBox="1"/>
          <p:nvPr/>
        </p:nvSpPr>
        <p:spPr>
          <a:xfrm>
            <a:off x="4717257" y="1608227"/>
            <a:ext cx="275748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Azure Function</a:t>
            </a:r>
          </a:p>
        </p:txBody>
      </p:sp>
    </p:spTree>
    <p:extLst>
      <p:ext uri="{BB962C8B-B14F-4D97-AF65-F5344CB8AC3E}">
        <p14:creationId xmlns:p14="http://schemas.microsoft.com/office/powerpoint/2010/main" val="3276802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0"/>
                                        </p:tgtEl>
                                        <p:attrNameLst>
                                          <p:attrName>style.visibility</p:attrName>
                                        </p:attrNameLst>
                                      </p:cBhvr>
                                      <p:to>
                                        <p:strVal val="hidden"/>
                                      </p:to>
                                    </p:set>
                                  </p:childTnLst>
                                </p:cTn>
                              </p:par>
                              <p:par>
                                <p:cTn id="34" presetID="42" presetClass="path" presetSubtype="0" accel="50000" decel="50000" fill="hold" nodeType="withEffect">
                                  <p:stCondLst>
                                    <p:cond delay="0"/>
                                  </p:stCondLst>
                                  <p:childTnLst>
                                    <p:animMotion origin="layout" path="M 3.125E-6 -4.44444E-6 L 0.14179 -0.00092 " pathEditMode="relative" rAng="0" ptsTypes="AA">
                                      <p:cBhvr>
                                        <p:cTn id="35" dur="2000" fill="hold"/>
                                        <p:tgtEl>
                                          <p:spTgt spid="5"/>
                                        </p:tgtEl>
                                        <p:attrNameLst>
                                          <p:attrName>ppt_x</p:attrName>
                                          <p:attrName>ppt_y</p:attrName>
                                        </p:attrNameLst>
                                      </p:cBhvr>
                                      <p:rCtr x="7083" y="-46"/>
                                    </p:animMotion>
                                  </p:childTnLst>
                                </p:cTn>
                              </p:par>
                              <p:par>
                                <p:cTn id="36" presetID="42" presetClass="path" presetSubtype="0" accel="50000" decel="50000" fill="hold" nodeType="withEffect">
                                  <p:stCondLst>
                                    <p:cond delay="0"/>
                                  </p:stCondLst>
                                  <p:childTnLst>
                                    <p:animMotion origin="layout" path="M 1.66667E-6 4.44444E-6 L -0.16003 -0.00093 " pathEditMode="relative" rAng="0" ptsTypes="AA">
                                      <p:cBhvr>
                                        <p:cTn id="37" dur="2000" fill="hold"/>
                                        <p:tgtEl>
                                          <p:spTgt spid="4"/>
                                        </p:tgtEl>
                                        <p:attrNameLst>
                                          <p:attrName>ppt_x</p:attrName>
                                          <p:attrName>ppt_y</p:attrName>
                                        </p:attrNameLst>
                                      </p:cBhvr>
                                      <p:rCtr x="-8008" y="-46"/>
                                    </p:animMotion>
                                  </p:childTnLst>
                                </p:cTn>
                              </p:par>
                            </p:childTnLst>
                          </p:cTn>
                        </p:par>
                        <p:par>
                          <p:cTn id="38" fill="hold">
                            <p:stCondLst>
                              <p:cond delay="2000"/>
                            </p:stCondLst>
                            <p:childTnLst>
                              <p:par>
                                <p:cTn id="39" presetID="10" presetClass="exit" presetSubtype="0" fill="hold" nodeType="after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p:bldP spid="9" grpId="1"/>
      <p:bldP spid="10" grpId="0"/>
      <p:bldP spid="10" grpId="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14" y="555477"/>
            <a:ext cx="12192627" cy="5747045"/>
          </a:xfrm>
          <a:prstGeom prst="rect">
            <a:avLst/>
          </a:prstGeom>
        </p:spPr>
      </p:pic>
      <p:cxnSp>
        <p:nvCxnSpPr>
          <p:cNvPr id="4" name="Straight Arrow Connector 3"/>
          <p:cNvCxnSpPr/>
          <p:nvPr/>
        </p:nvCxnSpPr>
        <p:spPr>
          <a:xfrm flipV="1">
            <a:off x="8942201" y="2257622"/>
            <a:ext cx="435129" cy="788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939743" y="3928767"/>
            <a:ext cx="982718" cy="105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31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nodeType="clickEffect">
                                  <p:stCondLst>
                                    <p:cond delay="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bindings matrix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94108226"/>
              </p:ext>
            </p:extLst>
          </p:nvPr>
        </p:nvGraphicFramePr>
        <p:xfrm>
          <a:off x="838200" y="1606753"/>
          <a:ext cx="9238592" cy="4496723"/>
        </p:xfrm>
        <a:graphic>
          <a:graphicData uri="http://schemas.openxmlformats.org/drawingml/2006/table">
            <a:tbl>
              <a:tblPr firstRow="1" bandRow="1">
                <a:tableStyleId>{5C22544A-7EE6-4342-B048-85BDC9FD1C3A}</a:tableStyleId>
              </a:tblPr>
              <a:tblGrid>
                <a:gridCol w="4551579">
                  <a:extLst>
                    <a:ext uri="{9D8B030D-6E8A-4147-A177-3AD203B41FA5}">
                      <a16:colId xmlns="" xmlns:a16="http://schemas.microsoft.com/office/drawing/2014/main" val="20000"/>
                    </a:ext>
                  </a:extLst>
                </a:gridCol>
                <a:gridCol w="1745439">
                  <a:extLst>
                    <a:ext uri="{9D8B030D-6E8A-4147-A177-3AD203B41FA5}">
                      <a16:colId xmlns="" xmlns:a16="http://schemas.microsoft.com/office/drawing/2014/main" val="20002"/>
                    </a:ext>
                  </a:extLst>
                </a:gridCol>
                <a:gridCol w="1318158">
                  <a:extLst>
                    <a:ext uri="{9D8B030D-6E8A-4147-A177-3AD203B41FA5}">
                      <a16:colId xmlns="" xmlns:a16="http://schemas.microsoft.com/office/drawing/2014/main" val="20003"/>
                    </a:ext>
                  </a:extLst>
                </a:gridCol>
                <a:gridCol w="1623416">
                  <a:extLst>
                    <a:ext uri="{9D8B030D-6E8A-4147-A177-3AD203B41FA5}">
                      <a16:colId xmlns="" xmlns:a16="http://schemas.microsoft.com/office/drawing/2014/main" val="20004"/>
                    </a:ext>
                  </a:extLst>
                </a:gridCol>
              </a:tblGrid>
              <a:tr h="408793">
                <a:tc>
                  <a:txBody>
                    <a:bodyPr/>
                    <a:lstStyle/>
                    <a:p>
                      <a:pPr algn="l"/>
                      <a:r>
                        <a:rPr lang="en-US" sz="2000" dirty="0" smtClean="0">
                          <a:effectLst/>
                        </a:rPr>
                        <a:t>Type</a:t>
                      </a:r>
                      <a:endParaRPr lang="en-US" sz="2000" dirty="0">
                        <a:effectLst/>
                      </a:endParaRPr>
                    </a:p>
                  </a:txBody>
                  <a:tcPr marL="95250" marR="95250" marT="47625" marB="47625" anchor="ctr"/>
                </a:tc>
                <a:tc>
                  <a:txBody>
                    <a:bodyPr/>
                    <a:lstStyle/>
                    <a:p>
                      <a:pPr algn="l"/>
                      <a:r>
                        <a:rPr lang="en-US" sz="2000" dirty="0">
                          <a:effectLst/>
                        </a:rPr>
                        <a:t>Trigger</a:t>
                      </a:r>
                    </a:p>
                  </a:txBody>
                  <a:tcPr marL="95250" marR="95250" marT="47625" marB="47625" anchor="ctr"/>
                </a:tc>
                <a:tc>
                  <a:txBody>
                    <a:bodyPr/>
                    <a:lstStyle/>
                    <a:p>
                      <a:pPr algn="l"/>
                      <a:r>
                        <a:rPr lang="en-US" sz="2000">
                          <a:effectLst/>
                        </a:rPr>
                        <a:t>Input</a:t>
                      </a:r>
                    </a:p>
                  </a:txBody>
                  <a:tcPr marL="95250" marR="95250" marT="47625" marB="47625" anchor="ctr"/>
                </a:tc>
                <a:tc>
                  <a:txBody>
                    <a:bodyPr/>
                    <a:lstStyle/>
                    <a:p>
                      <a:pPr algn="l"/>
                      <a:r>
                        <a:rPr lang="en-US" sz="2000">
                          <a:effectLst/>
                        </a:rPr>
                        <a:t>Output</a:t>
                      </a:r>
                    </a:p>
                  </a:txBody>
                  <a:tcPr marL="95250" marR="95250" marT="47625" marB="47625" anchor="ctr"/>
                </a:tc>
                <a:extLst>
                  <a:ext uri="{0D108BD9-81ED-4DB2-BD59-A6C34878D82A}">
                    <a16:rowId xmlns="" xmlns:a16="http://schemas.microsoft.com/office/drawing/2014/main" val="10000"/>
                  </a:ext>
                </a:extLst>
              </a:tr>
              <a:tr h="408793">
                <a:tc>
                  <a:txBody>
                    <a:bodyPr/>
                    <a:lstStyle/>
                    <a:p>
                      <a:r>
                        <a:rPr lang="en-US" sz="2000" dirty="0" smtClean="0">
                          <a:effectLst/>
                        </a:rPr>
                        <a:t>Timer</a:t>
                      </a:r>
                      <a:endParaRPr lang="en-US" sz="2000" dirty="0">
                        <a:effectLst/>
                      </a:endParaRPr>
                    </a:p>
                  </a:txBody>
                  <a:tcPr marL="95250" marR="95250" marT="47625" marB="47625" anchor="ctr"/>
                </a:tc>
                <a:tc>
                  <a:txBody>
                    <a:bodyPr/>
                    <a:lstStyle/>
                    <a:p>
                      <a:pPr algn="ctr"/>
                      <a:r>
                        <a:rPr lang="en-US" sz="2000" dirty="0">
                          <a:effectLst/>
                        </a:rPr>
                        <a:t>✔</a:t>
                      </a:r>
                    </a:p>
                  </a:txBody>
                  <a:tcPr marL="95250" marR="95250" marT="47625" marB="47625" anchor="ctr"/>
                </a:tc>
                <a:tc>
                  <a:txBody>
                    <a:bodyPr/>
                    <a:lstStyle/>
                    <a:p>
                      <a:pPr algn="ctr"/>
                      <a:endParaRPr lang="en-US" sz="2000">
                        <a:effectLst/>
                      </a:endParaRPr>
                    </a:p>
                  </a:txBody>
                  <a:tcPr marL="95250" marR="95250" marT="47625" marB="47625" anchor="ctr"/>
                </a:tc>
                <a:tc>
                  <a:txBody>
                    <a:bodyPr/>
                    <a:lstStyle/>
                    <a:p>
                      <a:pPr algn="ctr"/>
                      <a:endParaRPr lang="en-US" sz="2000">
                        <a:effectLst/>
                      </a:endParaRPr>
                    </a:p>
                  </a:txBody>
                  <a:tcPr marL="95250" marR="95250" marT="47625" marB="47625" anchor="ctr"/>
                </a:tc>
                <a:extLst>
                  <a:ext uri="{0D108BD9-81ED-4DB2-BD59-A6C34878D82A}">
                    <a16:rowId xmlns="" xmlns:a16="http://schemas.microsoft.com/office/drawing/2014/main" val="10001"/>
                  </a:ext>
                </a:extLst>
              </a:tr>
              <a:tr h="408793">
                <a:tc>
                  <a:txBody>
                    <a:bodyPr/>
                    <a:lstStyle/>
                    <a:p>
                      <a:r>
                        <a:rPr lang="en-US" sz="2000" dirty="0">
                          <a:effectLst/>
                        </a:rPr>
                        <a:t>HTTP (REST or </a:t>
                      </a:r>
                      <a:r>
                        <a:rPr lang="en-US" sz="2000" dirty="0" err="1" smtClean="0">
                          <a:effectLst/>
                        </a:rPr>
                        <a:t>WebHook</a:t>
                      </a:r>
                      <a:r>
                        <a:rPr lang="en-US" sz="2000" dirty="0">
                          <a:effectLst/>
                        </a:rPr>
                        <a:t>)</a:t>
                      </a:r>
                    </a:p>
                  </a:txBody>
                  <a:tcPr marL="95250" marR="95250" marT="47625" marB="47625" anchor="ctr"/>
                </a:tc>
                <a:tc>
                  <a:txBody>
                    <a:bodyPr/>
                    <a:lstStyle/>
                    <a:p>
                      <a:pPr algn="ctr"/>
                      <a:r>
                        <a:rPr lang="en-US" sz="2000" dirty="0">
                          <a:effectLst/>
                        </a:rPr>
                        <a:t>✔</a:t>
                      </a:r>
                    </a:p>
                  </a:txBody>
                  <a:tcPr marL="95250" marR="95250" marT="47625" marB="47625" anchor="ctr"/>
                </a:tc>
                <a:tc>
                  <a:txBody>
                    <a:bodyPr/>
                    <a:lstStyle/>
                    <a:p>
                      <a:pPr algn="ctr"/>
                      <a:endParaRPr lang="en-US" sz="2000" dirty="0">
                        <a:effectLst/>
                      </a:endParaRPr>
                    </a:p>
                  </a:txBody>
                  <a:tcPr marL="95250" marR="95250" marT="47625" marB="47625" anchor="ctr"/>
                </a:tc>
                <a:tc>
                  <a:txBody>
                    <a:bodyPr/>
                    <a:lstStyle/>
                    <a:p>
                      <a:pPr algn="ctr"/>
                      <a:r>
                        <a:rPr lang="en-US" sz="2000" dirty="0" smtClean="0">
                          <a:effectLst/>
                        </a:rPr>
                        <a:t>✔</a:t>
                      </a:r>
                      <a:endParaRPr lang="en-US" sz="2000" dirty="0">
                        <a:effectLst/>
                      </a:endParaRPr>
                    </a:p>
                  </a:txBody>
                  <a:tcPr marL="95250" marR="95250" marT="47625" marB="47625" anchor="ctr"/>
                </a:tc>
                <a:extLst>
                  <a:ext uri="{0D108BD9-81ED-4DB2-BD59-A6C34878D82A}">
                    <a16:rowId xmlns="" xmlns:a16="http://schemas.microsoft.com/office/drawing/2014/main" val="10002"/>
                  </a:ext>
                </a:extLst>
              </a:tr>
              <a:tr h="408793">
                <a:tc>
                  <a:txBody>
                    <a:bodyPr/>
                    <a:lstStyle/>
                    <a:p>
                      <a:r>
                        <a:rPr lang="en-US" sz="2000" dirty="0">
                          <a:effectLst/>
                        </a:rPr>
                        <a:t>Blob Storage</a:t>
                      </a:r>
                    </a:p>
                  </a:txBody>
                  <a:tcPr marL="95250" marR="95250" marT="47625" marB="47625" anchor="ctr"/>
                </a:tc>
                <a:tc>
                  <a:txBody>
                    <a:bodyPr/>
                    <a:lstStyle/>
                    <a:p>
                      <a:pPr algn="ctr"/>
                      <a:r>
                        <a:rPr lang="en-US" sz="2000" dirty="0">
                          <a:effectLst/>
                        </a:rPr>
                        <a:t>✔</a:t>
                      </a:r>
                    </a:p>
                  </a:txBody>
                  <a:tcPr marL="95250" marR="95250" marT="47625" marB="47625" anchor="ctr"/>
                </a:tc>
                <a:tc>
                  <a:txBody>
                    <a:bodyPr/>
                    <a:lstStyle/>
                    <a:p>
                      <a:pPr algn="ctr"/>
                      <a:r>
                        <a:rPr lang="en-US" sz="2000" dirty="0">
                          <a:effectLst/>
                        </a:rPr>
                        <a:t>✔</a:t>
                      </a:r>
                    </a:p>
                  </a:txBody>
                  <a:tcPr marL="95250" marR="95250" marT="47625" marB="47625" anchor="ctr"/>
                </a:tc>
                <a:tc>
                  <a:txBody>
                    <a:bodyPr/>
                    <a:lstStyle/>
                    <a:p>
                      <a:pPr algn="ctr"/>
                      <a:r>
                        <a:rPr lang="en-US" sz="2000" dirty="0">
                          <a:effectLst/>
                        </a:rPr>
                        <a:t>✔</a:t>
                      </a:r>
                    </a:p>
                  </a:txBody>
                  <a:tcPr marL="95250" marR="95250" marT="47625" marB="47625" anchor="ctr"/>
                </a:tc>
                <a:extLst>
                  <a:ext uri="{0D108BD9-81ED-4DB2-BD59-A6C34878D82A}">
                    <a16:rowId xmlns="" xmlns:a16="http://schemas.microsoft.com/office/drawing/2014/main" val="10003"/>
                  </a:ext>
                </a:extLst>
              </a:tr>
              <a:tr h="408793">
                <a:tc>
                  <a:txBody>
                    <a:bodyPr/>
                    <a:lstStyle/>
                    <a:p>
                      <a:r>
                        <a:rPr lang="en-US" sz="2000">
                          <a:effectLst/>
                        </a:rPr>
                        <a:t>Queues</a:t>
                      </a:r>
                    </a:p>
                  </a:txBody>
                  <a:tcPr marL="95250" marR="95250" marT="47625" marB="47625" anchor="ctr"/>
                </a:tc>
                <a:tc>
                  <a:txBody>
                    <a:bodyPr/>
                    <a:lstStyle/>
                    <a:p>
                      <a:pPr algn="ctr"/>
                      <a:r>
                        <a:rPr lang="en-US" sz="2000">
                          <a:effectLst/>
                        </a:rPr>
                        <a:t>✔</a:t>
                      </a:r>
                    </a:p>
                  </a:txBody>
                  <a:tcPr marL="95250" marR="95250" marT="47625" marB="47625" anchor="ctr"/>
                </a:tc>
                <a:tc>
                  <a:txBody>
                    <a:bodyPr/>
                    <a:lstStyle/>
                    <a:p>
                      <a:pPr algn="ctr"/>
                      <a:endParaRPr lang="en-US" sz="2000" dirty="0">
                        <a:effectLst/>
                      </a:endParaRPr>
                    </a:p>
                  </a:txBody>
                  <a:tcPr marL="95250" marR="95250" marT="47625" marB="47625" anchor="ctr"/>
                </a:tc>
                <a:tc>
                  <a:txBody>
                    <a:bodyPr/>
                    <a:lstStyle/>
                    <a:p>
                      <a:pPr algn="ctr"/>
                      <a:r>
                        <a:rPr lang="en-US" sz="2000">
                          <a:effectLst/>
                        </a:rPr>
                        <a:t>✔</a:t>
                      </a:r>
                    </a:p>
                  </a:txBody>
                  <a:tcPr marL="95250" marR="95250" marT="47625" marB="47625" anchor="ctr"/>
                </a:tc>
                <a:extLst>
                  <a:ext uri="{0D108BD9-81ED-4DB2-BD59-A6C34878D82A}">
                    <a16:rowId xmlns="" xmlns:a16="http://schemas.microsoft.com/office/drawing/2014/main" val="10004"/>
                  </a:ext>
                </a:extLst>
              </a:tr>
              <a:tr h="408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Azure Storage</a:t>
                      </a:r>
                      <a:r>
                        <a:rPr lang="en-US" sz="2000" baseline="0" dirty="0" smtClean="0">
                          <a:effectLst/>
                        </a:rPr>
                        <a:t> </a:t>
                      </a:r>
                      <a:r>
                        <a:rPr lang="en-US" sz="2000" dirty="0" smtClean="0">
                          <a:effectLst/>
                        </a:rPr>
                        <a:t>Table</a:t>
                      </a:r>
                      <a:endParaRPr lang="en-US" sz="2000" dirty="0">
                        <a:effectLst/>
                      </a:endParaRPr>
                    </a:p>
                  </a:txBody>
                  <a:tcPr marL="95250" marR="95250" marT="47625" marB="47625" anchor="ctr"/>
                </a:tc>
                <a:tc>
                  <a:txBody>
                    <a:bodyPr/>
                    <a:lstStyle/>
                    <a:p>
                      <a:pPr algn="ctr"/>
                      <a:endParaRPr lang="en-US" sz="2000">
                        <a:effectLst/>
                      </a:endParaRPr>
                    </a:p>
                  </a:txBody>
                  <a:tcPr marL="95250" marR="95250" marT="47625" marB="47625" anchor="ctr"/>
                </a:tc>
                <a:tc>
                  <a:txBody>
                    <a:bodyPr/>
                    <a:lstStyle/>
                    <a:p>
                      <a:pPr algn="ctr"/>
                      <a:r>
                        <a:rPr lang="en-US" sz="2000" dirty="0">
                          <a:effectLst/>
                        </a:rPr>
                        <a:t>✔</a:t>
                      </a:r>
                    </a:p>
                  </a:txBody>
                  <a:tcPr marL="95250" marR="95250" marT="47625" marB="47625" anchor="ctr"/>
                </a:tc>
                <a:tc>
                  <a:txBody>
                    <a:bodyPr/>
                    <a:lstStyle/>
                    <a:p>
                      <a:pPr algn="ctr"/>
                      <a:r>
                        <a:rPr lang="en-US" sz="2000">
                          <a:effectLst/>
                        </a:rPr>
                        <a:t>✔</a:t>
                      </a:r>
                    </a:p>
                  </a:txBody>
                  <a:tcPr marL="95250" marR="95250" marT="47625" marB="47625" anchor="ctr"/>
                </a:tc>
                <a:extLst>
                  <a:ext uri="{0D108BD9-81ED-4DB2-BD59-A6C34878D82A}">
                    <a16:rowId xmlns="" xmlns:a16="http://schemas.microsoft.com/office/drawing/2014/main" val="10005"/>
                  </a:ext>
                </a:extLst>
              </a:tr>
              <a:tr h="408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000" dirty="0" smtClean="0">
                          <a:effectLst/>
                        </a:rPr>
                        <a:t>Azure Mobile Apps Table</a:t>
                      </a:r>
                    </a:p>
                  </a:txBody>
                  <a:tcPr marL="95250" marR="95250" marT="47625" marB="47625" anchor="ctr"/>
                </a:tc>
                <a:tc>
                  <a:txBody>
                    <a:bodyPr/>
                    <a:lstStyle/>
                    <a:p>
                      <a:pPr algn="ctr"/>
                      <a:endParaRPr lang="en-US" sz="2000">
                        <a:effectLst/>
                      </a:endParaRPr>
                    </a:p>
                  </a:txBody>
                  <a:tcPr marL="95250" marR="95250" marT="47625" marB="47625" anchor="ctr"/>
                </a:tc>
                <a:tc>
                  <a:txBody>
                    <a:bodyPr/>
                    <a:lstStyle/>
                    <a:p>
                      <a:pPr algn="ctr"/>
                      <a:r>
                        <a:rPr lang="en-US" sz="2000" dirty="0">
                          <a:effectLst/>
                        </a:rPr>
                        <a:t>✔</a:t>
                      </a:r>
                    </a:p>
                  </a:txBody>
                  <a:tcPr marL="95250" marR="95250" marT="47625" marB="47625" anchor="ctr"/>
                </a:tc>
                <a:tc>
                  <a:txBody>
                    <a:bodyPr/>
                    <a:lstStyle/>
                    <a:p>
                      <a:pPr algn="ctr"/>
                      <a:r>
                        <a:rPr lang="en-US" sz="2000" dirty="0">
                          <a:effectLst/>
                        </a:rPr>
                        <a:t>✔</a:t>
                      </a:r>
                    </a:p>
                  </a:txBody>
                  <a:tcPr marL="95250" marR="95250" marT="47625" marB="47625" anchor="ctr"/>
                </a:tc>
                <a:extLst>
                  <a:ext uri="{0D108BD9-81ED-4DB2-BD59-A6C34878D82A}">
                    <a16:rowId xmlns="" xmlns:a16="http://schemas.microsoft.com/office/drawing/2014/main" val="10006"/>
                  </a:ext>
                </a:extLst>
              </a:tr>
              <a:tr h="408793">
                <a:tc>
                  <a:txBody>
                    <a:bodyPr/>
                    <a:lstStyle/>
                    <a:p>
                      <a:r>
                        <a:rPr lang="en-US" sz="2000">
                          <a:effectLst/>
                        </a:rPr>
                        <a:t>No-SQL DB</a:t>
                      </a:r>
                    </a:p>
                  </a:txBody>
                  <a:tcPr marL="95250" marR="95250" marT="47625" marB="47625" anchor="ctr"/>
                </a:tc>
                <a:tc>
                  <a:txBody>
                    <a:bodyPr/>
                    <a:lstStyle/>
                    <a:p>
                      <a:pPr algn="ctr"/>
                      <a:endParaRPr lang="en-US" sz="2000">
                        <a:effectLst/>
                      </a:endParaRPr>
                    </a:p>
                  </a:txBody>
                  <a:tcPr marL="95250" marR="95250" marT="47625" marB="47625" anchor="ctr"/>
                </a:tc>
                <a:tc>
                  <a:txBody>
                    <a:bodyPr/>
                    <a:lstStyle/>
                    <a:p>
                      <a:pPr algn="ctr"/>
                      <a:r>
                        <a:rPr lang="en-US" sz="2000" dirty="0">
                          <a:effectLst/>
                        </a:rPr>
                        <a:t>✔</a:t>
                      </a:r>
                    </a:p>
                  </a:txBody>
                  <a:tcPr marL="95250" marR="95250" marT="47625" marB="47625" anchor="ctr"/>
                </a:tc>
                <a:tc>
                  <a:txBody>
                    <a:bodyPr/>
                    <a:lstStyle/>
                    <a:p>
                      <a:pPr algn="ctr"/>
                      <a:r>
                        <a:rPr lang="en-US" sz="2000" dirty="0">
                          <a:effectLst/>
                        </a:rPr>
                        <a:t>✔</a:t>
                      </a:r>
                    </a:p>
                  </a:txBody>
                  <a:tcPr marL="95250" marR="95250" marT="47625" marB="47625" anchor="ctr"/>
                </a:tc>
                <a:extLst>
                  <a:ext uri="{0D108BD9-81ED-4DB2-BD59-A6C34878D82A}">
                    <a16:rowId xmlns="" xmlns:a16="http://schemas.microsoft.com/office/drawing/2014/main" val="10007"/>
                  </a:ext>
                </a:extLst>
              </a:tr>
              <a:tr h="408793">
                <a:tc>
                  <a:txBody>
                    <a:bodyPr/>
                    <a:lstStyle/>
                    <a:p>
                      <a:r>
                        <a:rPr lang="en-US" sz="2000">
                          <a:effectLst/>
                        </a:rPr>
                        <a:t>Streams</a:t>
                      </a:r>
                    </a:p>
                  </a:txBody>
                  <a:tcPr marL="95250" marR="95250" marT="47625" marB="47625" anchor="ctr"/>
                </a:tc>
                <a:tc>
                  <a:txBody>
                    <a:bodyPr/>
                    <a:lstStyle/>
                    <a:p>
                      <a:pPr algn="ctr"/>
                      <a:r>
                        <a:rPr lang="en-US" sz="2000" dirty="0">
                          <a:effectLst/>
                        </a:rPr>
                        <a:t>✔</a:t>
                      </a:r>
                    </a:p>
                  </a:txBody>
                  <a:tcPr marL="95250" marR="95250" marT="47625" marB="47625" anchor="ctr"/>
                </a:tc>
                <a:tc>
                  <a:txBody>
                    <a:bodyPr/>
                    <a:lstStyle/>
                    <a:p>
                      <a:pPr algn="ctr"/>
                      <a:endParaRPr lang="en-US" sz="2000">
                        <a:effectLst/>
                      </a:endParaRPr>
                    </a:p>
                  </a:txBody>
                  <a:tcPr marL="95250" marR="95250" marT="47625" marB="47625" anchor="ctr"/>
                </a:tc>
                <a:tc>
                  <a:txBody>
                    <a:bodyPr/>
                    <a:lstStyle/>
                    <a:p>
                      <a:pPr algn="ctr"/>
                      <a:r>
                        <a:rPr lang="en-US" sz="2000" dirty="0">
                          <a:effectLst/>
                        </a:rPr>
                        <a:t>✔</a:t>
                      </a:r>
                    </a:p>
                  </a:txBody>
                  <a:tcPr marL="95250" marR="95250" marT="47625" marB="47625" anchor="ctr"/>
                </a:tc>
                <a:extLst>
                  <a:ext uri="{0D108BD9-81ED-4DB2-BD59-A6C34878D82A}">
                    <a16:rowId xmlns="" xmlns:a16="http://schemas.microsoft.com/office/drawing/2014/main" val="10008"/>
                  </a:ext>
                </a:extLst>
              </a:tr>
              <a:tr h="408793">
                <a:tc>
                  <a:txBody>
                    <a:bodyPr/>
                    <a:lstStyle/>
                    <a:p>
                      <a:r>
                        <a:rPr lang="en-US" sz="2000" dirty="0">
                          <a:effectLst/>
                        </a:rPr>
                        <a:t>Push Notifications</a:t>
                      </a:r>
                    </a:p>
                  </a:txBody>
                  <a:tcPr marL="95250" marR="95250" marT="47625" marB="47625" anchor="ctr"/>
                </a:tc>
                <a:tc>
                  <a:txBody>
                    <a:bodyPr/>
                    <a:lstStyle/>
                    <a:p>
                      <a:pPr algn="ctr"/>
                      <a:endParaRPr lang="en-US" sz="2000" dirty="0">
                        <a:effectLst/>
                      </a:endParaRPr>
                    </a:p>
                  </a:txBody>
                  <a:tcPr marL="95250" marR="95250" marT="47625" marB="47625" anchor="ctr"/>
                </a:tc>
                <a:tc>
                  <a:txBody>
                    <a:bodyPr/>
                    <a:lstStyle/>
                    <a:p>
                      <a:pPr algn="ctr"/>
                      <a:endParaRPr lang="en-US" sz="2000" dirty="0">
                        <a:effectLst/>
                      </a:endParaRPr>
                    </a:p>
                  </a:txBody>
                  <a:tcPr marL="95250" marR="95250" marT="47625" marB="47625" anchor="ctr"/>
                </a:tc>
                <a:tc>
                  <a:txBody>
                    <a:bodyPr/>
                    <a:lstStyle/>
                    <a:p>
                      <a:pPr algn="ctr"/>
                      <a:r>
                        <a:rPr lang="en-US" sz="2000" dirty="0" smtClean="0">
                          <a:effectLst/>
                        </a:rPr>
                        <a:t>✔</a:t>
                      </a:r>
                    </a:p>
                  </a:txBody>
                  <a:tcPr marL="95250" marR="95250" marT="47625" marB="47625" anchor="ctr"/>
                </a:tc>
                <a:extLst>
                  <a:ext uri="{0D108BD9-81ED-4DB2-BD59-A6C34878D82A}">
                    <a16:rowId xmlns="" xmlns:a16="http://schemas.microsoft.com/office/drawing/2014/main" val="10010"/>
                  </a:ext>
                </a:extLst>
              </a:tr>
              <a:tr h="408793">
                <a:tc>
                  <a:txBody>
                    <a:bodyPr/>
                    <a:lstStyle/>
                    <a:p>
                      <a:r>
                        <a:rPr lang="en-US" sz="2000" dirty="0" smtClean="0">
                          <a:effectLst/>
                        </a:rPr>
                        <a:t>Send Email </a:t>
                      </a:r>
                      <a:endParaRPr lang="en-US" sz="2000" dirty="0">
                        <a:effectLst/>
                      </a:endParaRPr>
                    </a:p>
                  </a:txBody>
                  <a:tcPr marL="95250" marR="95250" marT="47625" marB="47625" anchor="ctr"/>
                </a:tc>
                <a:tc>
                  <a:txBody>
                    <a:bodyPr/>
                    <a:lstStyle/>
                    <a:p>
                      <a:pPr algn="ctr"/>
                      <a:endParaRPr lang="en-US" sz="2000" dirty="0">
                        <a:effectLst/>
                      </a:endParaRPr>
                    </a:p>
                  </a:txBody>
                  <a:tcPr marL="95250" marR="95250" marT="47625" marB="47625" anchor="ctr"/>
                </a:tc>
                <a:tc>
                  <a:txBody>
                    <a:bodyPr/>
                    <a:lstStyle/>
                    <a:p>
                      <a:pPr algn="ctr"/>
                      <a:endParaRPr lang="en-US" sz="2000" dirty="0">
                        <a:effectLst/>
                      </a:endParaRPr>
                    </a:p>
                  </a:txBody>
                  <a:tcPr marL="95250" marR="95250" marT="47625" marB="4762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effectLst/>
                        </a:rPr>
                        <a:t>✔</a:t>
                      </a:r>
                    </a:p>
                  </a:txBody>
                  <a:tcPr marL="95250" marR="95250" marT="47625" marB="47625" anchor="ctr"/>
                </a:tc>
              </a:tr>
            </a:tbl>
          </a:graphicData>
        </a:graphic>
      </p:graphicFrame>
    </p:spTree>
    <p:extLst>
      <p:ext uri="{BB962C8B-B14F-4D97-AF65-F5344CB8AC3E}">
        <p14:creationId xmlns:p14="http://schemas.microsoft.com/office/powerpoint/2010/main" val="4078664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Functions are always static methods</a:t>
            </a:r>
          </a:p>
          <a:p>
            <a:endParaRPr lang="en-US" dirty="0"/>
          </a:p>
        </p:txBody>
      </p:sp>
    </p:spTree>
    <p:extLst>
      <p:ext uri="{BB962C8B-B14F-4D97-AF65-F5344CB8AC3E}">
        <p14:creationId xmlns:p14="http://schemas.microsoft.com/office/powerpoint/2010/main" val="4057107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162178"/>
          </a:xfrm>
        </p:spPr>
        <p:txBody>
          <a:bodyPr/>
          <a:lstStyle/>
          <a:p>
            <a:r>
              <a:rPr lang="en-US" dirty="0" smtClean="0"/>
              <a:t>Bindings in Depth</a:t>
            </a:r>
            <a:endParaRPr lang="en-US" dirty="0"/>
          </a:p>
        </p:txBody>
      </p:sp>
      <p:sp>
        <p:nvSpPr>
          <p:cNvPr id="3" name="Title 1"/>
          <p:cNvSpPr txBox="1">
            <a:spLocks/>
          </p:cNvSpPr>
          <p:nvPr/>
        </p:nvSpPr>
        <p:spPr>
          <a:xfrm>
            <a:off x="269238" y="3163584"/>
            <a:ext cx="11653523" cy="2123658"/>
          </a:xfrm>
          <a:prstGeom prst="rect">
            <a:avLst/>
          </a:prstGeom>
          <a:noFill/>
        </p:spPr>
        <p:txBody>
          <a:bodyPr vert="horz" lIns="91440" tIns="91440" rIns="91440" bIns="91440" rtlCol="0" anchor="t" anchorCtr="0">
            <a:spAutoFit/>
          </a:bodyPr>
          <a:lstStyle>
            <a:lvl1pPr algn="l" defTabSz="914400" rtl="0" eaLnBrk="1" latinLnBrk="0" hangingPunct="1">
              <a:lnSpc>
                <a:spcPct val="90000"/>
              </a:lnSpc>
              <a:spcBef>
                <a:spcPct val="0"/>
              </a:spcBef>
              <a:buNone/>
              <a:defRPr sz="7058" kern="1200" spc="-98" baseline="0">
                <a:gradFill>
                  <a:gsLst>
                    <a:gs pos="100000">
                      <a:schemeClr val="tx1"/>
                    </a:gs>
                    <a:gs pos="0">
                      <a:schemeClr val="tx1"/>
                    </a:gs>
                  </a:gsLst>
                  <a:lin ang="5400000" scaled="0"/>
                </a:gradFill>
                <a:latin typeface="+mj-lt"/>
                <a:ea typeface="+mj-ea"/>
                <a:cs typeface="+mj-cs"/>
              </a:defRPr>
            </a:lvl1pPr>
          </a:lstStyle>
          <a:p>
            <a:pPr marL="457200" indent="-457200">
              <a:buFont typeface="Arial" panose="020B0604020202020204" pitchFamily="34" charset="0"/>
              <a:buChar char="•"/>
            </a:pPr>
            <a:r>
              <a:rPr lang="en-US" sz="2800" dirty="0" smtClean="0"/>
              <a:t>Timer Trigger</a:t>
            </a:r>
          </a:p>
          <a:p>
            <a:pPr marL="457200" indent="-457200">
              <a:buFont typeface="Arial" panose="020B0604020202020204" pitchFamily="34" charset="0"/>
              <a:buChar char="•"/>
            </a:pPr>
            <a:r>
              <a:rPr lang="en-US" sz="2800" dirty="0" smtClean="0"/>
              <a:t>HTTP Request/</a:t>
            </a:r>
            <a:r>
              <a:rPr lang="en-US" sz="2800" dirty="0" err="1" smtClean="0"/>
              <a:t>Webhook</a:t>
            </a:r>
            <a:endParaRPr lang="en-US" sz="2800" dirty="0" smtClean="0"/>
          </a:p>
          <a:p>
            <a:pPr marL="457200" indent="-457200">
              <a:buFont typeface="Arial" panose="020B0604020202020204" pitchFamily="34" charset="0"/>
              <a:buChar char="•"/>
            </a:pPr>
            <a:r>
              <a:rPr lang="en-US" sz="2800" dirty="0" smtClean="0"/>
              <a:t>Azure Storage Table</a:t>
            </a:r>
          </a:p>
          <a:p>
            <a:pPr marL="457200" indent="-457200">
              <a:buFont typeface="Arial" panose="020B0604020202020204" pitchFamily="34" charset="0"/>
              <a:buChar char="•"/>
            </a:pPr>
            <a:r>
              <a:rPr lang="en-US" sz="2800" dirty="0" smtClean="0"/>
              <a:t>Blob Trigger</a:t>
            </a:r>
          </a:p>
          <a:p>
            <a:pPr marL="457200" indent="-457200">
              <a:buFont typeface="Arial" panose="020B0604020202020204" pitchFamily="34" charset="0"/>
              <a:buChar char="•"/>
            </a:pPr>
            <a:r>
              <a:rPr lang="en-US" sz="2800" dirty="0" smtClean="0"/>
              <a:t>Queue Trigger</a:t>
            </a:r>
            <a:endParaRPr lang="en-US" sz="2800" dirty="0"/>
          </a:p>
        </p:txBody>
      </p:sp>
    </p:spTree>
    <p:extLst>
      <p:ext uri="{BB962C8B-B14F-4D97-AF65-F5344CB8AC3E}">
        <p14:creationId xmlns:p14="http://schemas.microsoft.com/office/powerpoint/2010/main" val="100091938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Timer Triggers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7920140"/>
              </p:ext>
            </p:extLst>
          </p:nvPr>
        </p:nvGraphicFramePr>
        <p:xfrm>
          <a:off x="838200" y="1968882"/>
          <a:ext cx="3834702" cy="640080"/>
        </p:xfrm>
        <a:graphic>
          <a:graphicData uri="http://schemas.openxmlformats.org/drawingml/2006/table">
            <a:tbl>
              <a:tblPr firstRow="1" bandRow="1">
                <a:tableStyleId>{5940675A-B579-460E-94D1-54222C63F5DA}</a:tableStyleId>
              </a:tblPr>
              <a:tblGrid>
                <a:gridCol w="639117">
                  <a:extLst>
                    <a:ext uri="{9D8B030D-6E8A-4147-A177-3AD203B41FA5}">
                      <a16:colId xmlns:a16="http://schemas.microsoft.com/office/drawing/2014/main" xmlns="" val="20000"/>
                    </a:ext>
                  </a:extLst>
                </a:gridCol>
                <a:gridCol w="639117">
                  <a:extLst>
                    <a:ext uri="{9D8B030D-6E8A-4147-A177-3AD203B41FA5}">
                      <a16:colId xmlns:a16="http://schemas.microsoft.com/office/drawing/2014/main" xmlns="" val="20001"/>
                    </a:ext>
                  </a:extLst>
                </a:gridCol>
                <a:gridCol w="639117">
                  <a:extLst>
                    <a:ext uri="{9D8B030D-6E8A-4147-A177-3AD203B41FA5}">
                      <a16:colId xmlns:a16="http://schemas.microsoft.com/office/drawing/2014/main" xmlns="" val="20002"/>
                    </a:ext>
                  </a:extLst>
                </a:gridCol>
                <a:gridCol w="639117">
                  <a:extLst>
                    <a:ext uri="{9D8B030D-6E8A-4147-A177-3AD203B41FA5}">
                      <a16:colId xmlns:a16="http://schemas.microsoft.com/office/drawing/2014/main" xmlns="" val="20003"/>
                    </a:ext>
                  </a:extLst>
                </a:gridCol>
                <a:gridCol w="639117">
                  <a:extLst>
                    <a:ext uri="{9D8B030D-6E8A-4147-A177-3AD203B41FA5}">
                      <a16:colId xmlns:a16="http://schemas.microsoft.com/office/drawing/2014/main" xmlns="" val="20004"/>
                    </a:ext>
                  </a:extLst>
                </a:gridCol>
                <a:gridCol w="639117">
                  <a:extLst>
                    <a:ext uri="{9D8B030D-6E8A-4147-A177-3AD203B41FA5}">
                      <a16:colId xmlns:a16="http://schemas.microsoft.com/office/drawing/2014/main" xmlns="" val="20005"/>
                    </a:ext>
                  </a:extLst>
                </a:gridCol>
              </a:tblGrid>
              <a:tr h="640080">
                <a:tc>
                  <a:txBody>
                    <a:bodyPr/>
                    <a:lstStyle/>
                    <a:p>
                      <a:pPr algn="ctr"/>
                      <a:r>
                        <a:rPr lang="en-US" dirty="0" smtClean="0"/>
                        <a:t>0</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xmlns="" val="10000"/>
                  </a:ext>
                </a:extLst>
              </a:tr>
            </a:tbl>
          </a:graphicData>
        </a:graphic>
      </p:graphicFrame>
      <p:grpSp>
        <p:nvGrpSpPr>
          <p:cNvPr id="26" name="Group 25"/>
          <p:cNvGrpSpPr/>
          <p:nvPr/>
        </p:nvGrpSpPr>
        <p:grpSpPr>
          <a:xfrm>
            <a:off x="1131815" y="2598079"/>
            <a:ext cx="6075494" cy="3234172"/>
            <a:chOff x="1124125" y="3209781"/>
            <a:chExt cx="6075494" cy="3234172"/>
          </a:xfrm>
        </p:grpSpPr>
        <p:sp>
          <p:nvSpPr>
            <p:cNvPr id="5" name="TextBox 4"/>
            <p:cNvSpPr txBox="1"/>
            <p:nvPr/>
          </p:nvSpPr>
          <p:spPr>
            <a:xfrm>
              <a:off x="4590642" y="3289829"/>
              <a:ext cx="260897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Day of week</a:t>
              </a:r>
            </a:p>
          </p:txBody>
        </p:sp>
        <p:sp>
          <p:nvSpPr>
            <p:cNvPr id="6" name="TextBox 5"/>
            <p:cNvSpPr txBox="1"/>
            <p:nvPr/>
          </p:nvSpPr>
          <p:spPr>
            <a:xfrm>
              <a:off x="3968764" y="3716584"/>
              <a:ext cx="314727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Month</a:t>
              </a:r>
            </a:p>
          </p:txBody>
        </p:sp>
        <p:sp>
          <p:nvSpPr>
            <p:cNvPr id="7" name="TextBox 6"/>
            <p:cNvSpPr txBox="1"/>
            <p:nvPr/>
          </p:nvSpPr>
          <p:spPr>
            <a:xfrm>
              <a:off x="3272476" y="4265550"/>
              <a:ext cx="314727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Day of Month</a:t>
              </a:r>
            </a:p>
          </p:txBody>
        </p:sp>
        <p:sp>
          <p:nvSpPr>
            <p:cNvPr id="8" name="TextBox 7"/>
            <p:cNvSpPr txBox="1"/>
            <p:nvPr/>
          </p:nvSpPr>
          <p:spPr>
            <a:xfrm>
              <a:off x="2823362" y="4806812"/>
              <a:ext cx="314727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Hours</a:t>
              </a:r>
            </a:p>
          </p:txBody>
        </p:sp>
        <p:sp>
          <p:nvSpPr>
            <p:cNvPr id="9" name="TextBox 8"/>
            <p:cNvSpPr txBox="1"/>
            <p:nvPr/>
          </p:nvSpPr>
          <p:spPr>
            <a:xfrm>
              <a:off x="2132669" y="5308383"/>
              <a:ext cx="314727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Minutes</a:t>
              </a:r>
            </a:p>
          </p:txBody>
        </p:sp>
        <p:sp>
          <p:nvSpPr>
            <p:cNvPr id="10" name="TextBox 9"/>
            <p:cNvSpPr txBox="1"/>
            <p:nvPr/>
          </p:nvSpPr>
          <p:spPr>
            <a:xfrm>
              <a:off x="1517942" y="5816089"/>
              <a:ext cx="314727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Seconds</a:t>
              </a:r>
            </a:p>
          </p:txBody>
        </p:sp>
        <p:cxnSp>
          <p:nvCxnSpPr>
            <p:cNvPr id="12" name="Elbow Connector 11"/>
            <p:cNvCxnSpPr>
              <a:endCxn id="10" idx="1"/>
            </p:cNvCxnSpPr>
            <p:nvPr/>
          </p:nvCxnSpPr>
          <p:spPr>
            <a:xfrm rot="16200000" flipH="1">
              <a:off x="-133645" y="4478433"/>
              <a:ext cx="2909357" cy="393817"/>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9" idx="1"/>
            </p:cNvCxnSpPr>
            <p:nvPr/>
          </p:nvCxnSpPr>
          <p:spPr>
            <a:xfrm rot="16200000" flipH="1">
              <a:off x="740876" y="4230521"/>
              <a:ext cx="2412533" cy="371053"/>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8" idx="1"/>
            </p:cNvCxnSpPr>
            <p:nvPr/>
          </p:nvCxnSpPr>
          <p:spPr>
            <a:xfrm rot="16200000" flipH="1">
              <a:off x="1686163" y="3983544"/>
              <a:ext cx="1900083" cy="37431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7" idx="1"/>
            </p:cNvCxnSpPr>
            <p:nvPr/>
          </p:nvCxnSpPr>
          <p:spPr>
            <a:xfrm rot="16200000" flipH="1">
              <a:off x="2465602" y="3772607"/>
              <a:ext cx="1369699" cy="24405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6" idx="1"/>
            </p:cNvCxnSpPr>
            <p:nvPr/>
          </p:nvCxnSpPr>
          <p:spPr>
            <a:xfrm rot="16200000" flipH="1">
              <a:off x="3428266" y="3490017"/>
              <a:ext cx="812677" cy="26832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5" idx="1"/>
            </p:cNvCxnSpPr>
            <p:nvPr/>
          </p:nvCxnSpPr>
          <p:spPr>
            <a:xfrm rot="16200000" flipH="1">
              <a:off x="4270695" y="3283813"/>
              <a:ext cx="383099" cy="25679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684231" y="2475447"/>
            <a:ext cx="4514373"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 helps produce step values</a:t>
            </a:r>
          </a:p>
          <a:p>
            <a:pPr>
              <a:lnSpc>
                <a:spcPct val="90000"/>
              </a:lnSpc>
              <a:spcAft>
                <a:spcPts val="600"/>
              </a:spcAft>
            </a:pPr>
            <a:r>
              <a:rPr lang="en-US" sz="2400" dirty="0" smtClean="0">
                <a:gradFill>
                  <a:gsLst>
                    <a:gs pos="2917">
                      <a:schemeClr val="tx1"/>
                    </a:gs>
                    <a:gs pos="30000">
                      <a:schemeClr val="tx1"/>
                    </a:gs>
                  </a:gsLst>
                  <a:lin ang="5400000" scaled="0"/>
                </a:gradFill>
              </a:rPr>
              <a:t>“*” matches all values</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“0” matches only 0</a:t>
            </a:r>
          </a:p>
        </p:txBody>
      </p:sp>
    </p:spTree>
    <p:extLst>
      <p:ext uri="{BB962C8B-B14F-4D97-AF65-F5344CB8AC3E}">
        <p14:creationId xmlns:p14="http://schemas.microsoft.com/office/powerpoint/2010/main" val="3689980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&amp; </a:t>
            </a:r>
            <a:r>
              <a:rPr lang="en-US" dirty="0" err="1" smtClean="0"/>
              <a:t>Webhook</a:t>
            </a:r>
            <a:r>
              <a:rPr lang="en-US" dirty="0" smtClean="0"/>
              <a:t> bindings</a:t>
            </a:r>
            <a:endParaRPr lang="en-US" dirty="0"/>
          </a:p>
        </p:txBody>
      </p:sp>
      <p:pic>
        <p:nvPicPr>
          <p:cNvPr id="3" name="Picture 2"/>
          <p:cNvPicPr>
            <a:picLocks noChangeAspect="1"/>
          </p:cNvPicPr>
          <p:nvPr/>
        </p:nvPicPr>
        <p:blipFill>
          <a:blip r:embed="rId2"/>
          <a:stretch>
            <a:fillRect/>
          </a:stretch>
        </p:blipFill>
        <p:spPr>
          <a:xfrm>
            <a:off x="838199" y="1690688"/>
            <a:ext cx="4555453" cy="4710112"/>
          </a:xfrm>
          <a:prstGeom prst="rect">
            <a:avLst/>
          </a:prstGeom>
        </p:spPr>
      </p:pic>
      <p:pic>
        <p:nvPicPr>
          <p:cNvPr id="4" name="Picture 3"/>
          <p:cNvPicPr>
            <a:picLocks noChangeAspect="1"/>
          </p:cNvPicPr>
          <p:nvPr/>
        </p:nvPicPr>
        <p:blipFill>
          <a:blip r:embed="rId3"/>
          <a:stretch>
            <a:fillRect/>
          </a:stretch>
        </p:blipFill>
        <p:spPr>
          <a:xfrm>
            <a:off x="6173778" y="1690688"/>
            <a:ext cx="5180022" cy="4528820"/>
          </a:xfrm>
          <a:prstGeom prst="rect">
            <a:avLst/>
          </a:prstGeom>
        </p:spPr>
      </p:pic>
    </p:spTree>
    <p:extLst>
      <p:ext uri="{BB962C8B-B14F-4D97-AF65-F5344CB8AC3E}">
        <p14:creationId xmlns:p14="http://schemas.microsoft.com/office/powerpoint/2010/main" val="1056166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&amp; </a:t>
            </a:r>
            <a:r>
              <a:rPr lang="en-US" dirty="0" err="1"/>
              <a:t>Webhook</a:t>
            </a:r>
            <a:r>
              <a:rPr lang="en-US" dirty="0"/>
              <a:t> bindings</a:t>
            </a:r>
          </a:p>
        </p:txBody>
      </p:sp>
      <p:pic>
        <p:nvPicPr>
          <p:cNvPr id="5" name="Picture 4"/>
          <p:cNvPicPr>
            <a:picLocks noChangeAspect="1"/>
          </p:cNvPicPr>
          <p:nvPr/>
        </p:nvPicPr>
        <p:blipFill>
          <a:blip r:embed="rId2"/>
          <a:stretch>
            <a:fillRect/>
          </a:stretch>
        </p:blipFill>
        <p:spPr>
          <a:xfrm>
            <a:off x="2372116" y="1836262"/>
            <a:ext cx="4767923" cy="2672677"/>
          </a:xfrm>
          <a:prstGeom prst="rect">
            <a:avLst/>
          </a:prstGeom>
        </p:spPr>
      </p:pic>
    </p:spTree>
    <p:extLst>
      <p:ext uri="{BB962C8B-B14F-4D97-AF65-F5344CB8AC3E}">
        <p14:creationId xmlns:p14="http://schemas.microsoft.com/office/powerpoint/2010/main" val="3767236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smtClean="0"/>
              <a:t>Advanced Programming Techniques</a:t>
            </a:r>
            <a:endParaRPr lang="en-US" dirty="0"/>
          </a:p>
        </p:txBody>
      </p:sp>
    </p:spTree>
    <p:extLst>
      <p:ext uri="{BB962C8B-B14F-4D97-AF65-F5344CB8AC3E}">
        <p14:creationId xmlns:p14="http://schemas.microsoft.com/office/powerpoint/2010/main" val="33542806"/>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Other Functions</a:t>
            </a:r>
            <a:endParaRPr lang="en-US" dirty="0"/>
          </a:p>
        </p:txBody>
      </p:sp>
      <p:sp>
        <p:nvSpPr>
          <p:cNvPr id="3" name="Content Placeholder 2"/>
          <p:cNvSpPr>
            <a:spLocks noGrp="1"/>
          </p:cNvSpPr>
          <p:nvPr>
            <p:ph idx="1"/>
          </p:nvPr>
        </p:nvSpPr>
        <p:spPr/>
        <p:txBody>
          <a:bodyPr/>
          <a:lstStyle/>
          <a:p>
            <a:r>
              <a:rPr lang="en-US" dirty="0" smtClean="0"/>
              <a:t>Use an output trigger followed by that same trigger, but as an input trigger to the next function to trigger</a:t>
            </a:r>
          </a:p>
          <a:p>
            <a:r>
              <a:rPr lang="en-US" dirty="0" smtClean="0"/>
              <a:t>Must be inside same Function App</a:t>
            </a:r>
          </a:p>
          <a:p>
            <a:endParaRPr lang="en-US" dirty="0"/>
          </a:p>
        </p:txBody>
      </p:sp>
    </p:spTree>
    <p:extLst>
      <p:ext uri="{BB962C8B-B14F-4D97-AF65-F5344CB8AC3E}">
        <p14:creationId xmlns:p14="http://schemas.microsoft.com/office/powerpoint/2010/main" val="2837863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Reusing .</a:t>
            </a:r>
            <a:r>
              <a:rPr lang="en-US" dirty="0" err="1" smtClean="0"/>
              <a:t>csx</a:t>
            </a:r>
            <a:r>
              <a:rPr lang="en-US" dirty="0" smtClean="0"/>
              <a:t> code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#load “</a:t>
            </a:r>
            <a:r>
              <a:rPr lang="en-US" dirty="0" err="1" smtClean="0"/>
              <a:t>file.csx</a:t>
            </a:r>
            <a:r>
              <a:rPr lang="en-US" dirty="0" smtClean="0"/>
              <a:t>”</a:t>
            </a:r>
          </a:p>
          <a:p>
            <a:pPr marL="0" indent="0">
              <a:buNone/>
            </a:pPr>
            <a:r>
              <a:rPr lang="en-US" dirty="0" smtClean="0"/>
              <a:t>load classes, or functions</a:t>
            </a:r>
          </a:p>
          <a:p>
            <a:pPr marL="0" indent="0">
              <a:buNone/>
            </a:pPr>
            <a:r>
              <a:rPr lang="en-US" dirty="0"/>
              <a:t>You can use a relative path with the #load directive:</a:t>
            </a:r>
          </a:p>
          <a:p>
            <a:pPr marL="0" indent="0">
              <a:buNone/>
            </a:pPr>
            <a:endParaRPr lang="en-US" dirty="0"/>
          </a:p>
          <a:p>
            <a:pPr marL="0" indent="0">
              <a:buNone/>
            </a:pPr>
            <a:r>
              <a:rPr lang="en-US" dirty="0"/>
              <a:t>#load </a:t>
            </a:r>
            <a:r>
              <a:rPr lang="en-US" dirty="0" smtClean="0"/>
              <a:t>“</a:t>
            </a:r>
            <a:r>
              <a:rPr lang="en-US" dirty="0" err="1" smtClean="0"/>
              <a:t>file.csx</a:t>
            </a:r>
            <a:r>
              <a:rPr lang="en-US" dirty="0"/>
              <a:t>" loads a file located in the function folder.</a:t>
            </a:r>
          </a:p>
          <a:p>
            <a:pPr marL="0" indent="0">
              <a:buNone/>
            </a:pPr>
            <a:r>
              <a:rPr lang="en-US" dirty="0"/>
              <a:t>#load </a:t>
            </a:r>
            <a:r>
              <a:rPr lang="en-US" dirty="0" smtClean="0"/>
              <a:t>“shared\</a:t>
            </a:r>
            <a:r>
              <a:rPr lang="en-US" dirty="0" err="1" smtClean="0"/>
              <a:t>file.csx</a:t>
            </a:r>
            <a:r>
              <a:rPr lang="en-US" dirty="0"/>
              <a:t>" loads a file located in </a:t>
            </a:r>
            <a:r>
              <a:rPr lang="en-US" dirty="0" smtClean="0"/>
              <a:t>the shared folder in </a:t>
            </a:r>
            <a:r>
              <a:rPr lang="en-US" dirty="0"/>
              <a:t>the function folder.</a:t>
            </a:r>
          </a:p>
          <a:p>
            <a:pPr marL="0" indent="0">
              <a:buNone/>
            </a:pPr>
            <a:r>
              <a:rPr lang="en-US" dirty="0"/>
              <a:t>#load "..\</a:t>
            </a:r>
            <a:r>
              <a:rPr lang="en-US" dirty="0" smtClean="0"/>
              <a:t>shared\</a:t>
            </a:r>
            <a:r>
              <a:rPr lang="en-US" dirty="0" err="1" smtClean="0"/>
              <a:t>folder.csx</a:t>
            </a:r>
            <a:r>
              <a:rPr lang="en-US" dirty="0"/>
              <a:t>" loads a file located in a folder at the same level as the function folder, that is, directly under </a:t>
            </a:r>
            <a:r>
              <a:rPr lang="en-US" dirty="0" err="1"/>
              <a:t>wwwroot</a:t>
            </a:r>
            <a:r>
              <a:rPr lang="en-US" dirty="0"/>
              <a:t>.</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859547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Function?</a:t>
            </a:r>
            <a:endParaRPr lang="en-US" dirty="0"/>
          </a:p>
        </p:txBody>
      </p:sp>
      <p:sp>
        <p:nvSpPr>
          <p:cNvPr id="3" name="Content Placeholder 2"/>
          <p:cNvSpPr>
            <a:spLocks noGrp="1"/>
          </p:cNvSpPr>
          <p:nvPr>
            <p:ph idx="1"/>
          </p:nvPr>
        </p:nvSpPr>
        <p:spPr/>
        <p:txBody>
          <a:bodyPr/>
          <a:lstStyle/>
          <a:p>
            <a:pPr marL="582873" indent="-582873"/>
            <a:r>
              <a:rPr lang="en-US" dirty="0"/>
              <a:t>Function as the unit of work</a:t>
            </a:r>
          </a:p>
          <a:p>
            <a:pPr marL="582873" indent="-582873"/>
            <a:r>
              <a:rPr lang="en-US" dirty="0"/>
              <a:t>Functions are executed; they start and finish</a:t>
            </a:r>
          </a:p>
          <a:p>
            <a:pPr marL="582873" indent="-582873"/>
            <a:r>
              <a:rPr lang="en-US" dirty="0"/>
              <a:t>Functions have inputs and outputs</a:t>
            </a:r>
          </a:p>
          <a:p>
            <a:endParaRPr lang="en-US" dirty="0"/>
          </a:p>
        </p:txBody>
      </p:sp>
    </p:spTree>
    <p:extLst>
      <p:ext uri="{BB962C8B-B14F-4D97-AF65-F5344CB8AC3E}">
        <p14:creationId xmlns:p14="http://schemas.microsoft.com/office/powerpoint/2010/main" val="24841034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Binding</a:t>
            </a:r>
            <a:endParaRPr lang="en-US" dirty="0"/>
          </a:p>
        </p:txBody>
      </p:sp>
      <p:sp>
        <p:nvSpPr>
          <p:cNvPr id="3" name="Content Placeholder 2"/>
          <p:cNvSpPr>
            <a:spLocks noGrp="1"/>
          </p:cNvSpPr>
          <p:nvPr>
            <p:ph idx="1"/>
          </p:nvPr>
        </p:nvSpPr>
        <p:spPr/>
        <p:txBody>
          <a:bodyPr/>
          <a:lstStyle/>
          <a:p>
            <a:r>
              <a:rPr lang="en-US" dirty="0"/>
              <a:t>https://docs.microsoft.com/en-us/azure/azure-functions/functions-triggers-bindings#advanced-binding-at-runtime-imperative-binding</a:t>
            </a:r>
          </a:p>
        </p:txBody>
      </p:sp>
    </p:spTree>
    <p:extLst>
      <p:ext uri="{BB962C8B-B14F-4D97-AF65-F5344CB8AC3E}">
        <p14:creationId xmlns:p14="http://schemas.microsoft.com/office/powerpoint/2010/main" val="4071425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Variables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To get an environment variable or an app setting value, use </a:t>
            </a:r>
            <a:r>
              <a:rPr lang="en-US" dirty="0" err="1"/>
              <a:t>System.Environment.GetEnvironmentVariable</a:t>
            </a:r>
            <a:r>
              <a:rPr lang="en-US" dirty="0"/>
              <a:t>, as shown in the following code example:+</a:t>
            </a:r>
          </a:p>
          <a:p>
            <a:pPr marL="0" indent="0">
              <a:buNone/>
            </a:pPr>
            <a:endParaRPr lang="en-US" dirty="0"/>
          </a:p>
          <a:p>
            <a:pPr marL="0" indent="0">
              <a:buNone/>
            </a:pPr>
            <a:r>
              <a:rPr lang="en-US" dirty="0"/>
              <a:t>Copy</a:t>
            </a:r>
          </a:p>
          <a:p>
            <a:pPr marL="0" indent="0">
              <a:buNone/>
            </a:pPr>
            <a:r>
              <a:rPr lang="en-US" dirty="0"/>
              <a:t>C#</a:t>
            </a:r>
          </a:p>
          <a:p>
            <a:pPr marL="0" indent="0">
              <a:buNone/>
            </a:pPr>
            <a:r>
              <a:rPr lang="en-US" dirty="0"/>
              <a:t>public static void Run(</a:t>
            </a:r>
            <a:r>
              <a:rPr lang="en-US" dirty="0" err="1"/>
              <a:t>TimerInfo</a:t>
            </a:r>
            <a:r>
              <a:rPr lang="en-US" dirty="0"/>
              <a:t> </a:t>
            </a:r>
            <a:r>
              <a:rPr lang="en-US" dirty="0" err="1"/>
              <a:t>myTimer</a:t>
            </a:r>
            <a:r>
              <a:rPr lang="en-US" dirty="0"/>
              <a:t>, </a:t>
            </a:r>
            <a:r>
              <a:rPr lang="en-US" dirty="0" err="1"/>
              <a:t>TraceWriter</a:t>
            </a:r>
            <a:r>
              <a:rPr lang="en-US" dirty="0"/>
              <a:t> log)</a:t>
            </a:r>
          </a:p>
          <a:p>
            <a:pPr marL="0" indent="0">
              <a:buNone/>
            </a:pPr>
            <a:r>
              <a:rPr lang="en-US" dirty="0"/>
              <a:t>{</a:t>
            </a:r>
          </a:p>
          <a:p>
            <a:pPr marL="0" indent="0">
              <a:buNone/>
            </a:pPr>
            <a:r>
              <a:rPr lang="en-US" dirty="0"/>
              <a:t>    </a:t>
            </a:r>
            <a:r>
              <a:rPr lang="en-US" dirty="0" err="1"/>
              <a:t>log.Info</a:t>
            </a:r>
            <a:r>
              <a:rPr lang="en-US" dirty="0"/>
              <a:t>($"C# Timer trigger function executed at: {</a:t>
            </a:r>
            <a:r>
              <a:rPr lang="en-US" dirty="0" err="1"/>
              <a:t>DateTime.Now</a:t>
            </a:r>
            <a:r>
              <a:rPr lang="en-US" dirty="0"/>
              <a:t>}");</a:t>
            </a:r>
          </a:p>
          <a:p>
            <a:pPr marL="0" indent="0">
              <a:buNone/>
            </a:pPr>
            <a:r>
              <a:rPr lang="en-US" dirty="0"/>
              <a:t>    </a:t>
            </a:r>
            <a:r>
              <a:rPr lang="en-US" dirty="0" err="1"/>
              <a:t>log.Info</a:t>
            </a:r>
            <a:r>
              <a:rPr lang="en-US" dirty="0"/>
              <a:t>(</a:t>
            </a:r>
            <a:r>
              <a:rPr lang="en-US" dirty="0" err="1"/>
              <a:t>GetEnvironmentVariable</a:t>
            </a:r>
            <a:r>
              <a:rPr lang="en-US" dirty="0"/>
              <a:t>("</a:t>
            </a:r>
            <a:r>
              <a:rPr lang="en-US" dirty="0" err="1"/>
              <a:t>AzureWebJobsStorage</a:t>
            </a:r>
            <a:r>
              <a:rPr lang="en-US" dirty="0"/>
              <a:t>"));</a:t>
            </a:r>
          </a:p>
          <a:p>
            <a:pPr marL="0" indent="0">
              <a:buNone/>
            </a:pPr>
            <a:r>
              <a:rPr lang="en-US" dirty="0"/>
              <a:t>    </a:t>
            </a:r>
            <a:r>
              <a:rPr lang="en-US" dirty="0" err="1"/>
              <a:t>log.Info</a:t>
            </a:r>
            <a:r>
              <a:rPr lang="en-US" dirty="0"/>
              <a:t>(</a:t>
            </a:r>
            <a:r>
              <a:rPr lang="en-US" dirty="0" err="1"/>
              <a:t>GetEnvironmentVariable</a:t>
            </a:r>
            <a:r>
              <a:rPr lang="en-US" dirty="0"/>
              <a:t>("WEBSITE_SITE_NAME"));</a:t>
            </a:r>
          </a:p>
          <a:p>
            <a:pPr marL="0" indent="0">
              <a:buNone/>
            </a:pPr>
            <a:r>
              <a:rPr lang="en-US" dirty="0"/>
              <a:t>}</a:t>
            </a:r>
          </a:p>
          <a:p>
            <a:pPr marL="0" indent="0">
              <a:buNone/>
            </a:pPr>
            <a:endParaRPr lang="en-US" dirty="0"/>
          </a:p>
          <a:p>
            <a:pPr marL="0" indent="0">
              <a:buNone/>
            </a:pPr>
            <a:r>
              <a:rPr lang="en-US" dirty="0"/>
              <a:t>public static string </a:t>
            </a:r>
            <a:r>
              <a:rPr lang="en-US" dirty="0" err="1"/>
              <a:t>GetEnvironmentVariable</a:t>
            </a:r>
            <a:r>
              <a:rPr lang="en-US" dirty="0"/>
              <a:t>(string name)</a:t>
            </a:r>
          </a:p>
          <a:p>
            <a:pPr marL="0" indent="0">
              <a:buNone/>
            </a:pPr>
            <a:r>
              <a:rPr lang="en-US" dirty="0"/>
              <a:t>{</a:t>
            </a:r>
          </a:p>
          <a:p>
            <a:pPr marL="0" indent="0">
              <a:buNone/>
            </a:pPr>
            <a:r>
              <a:rPr lang="en-US" dirty="0"/>
              <a:t>    return name + ": " + </a:t>
            </a:r>
          </a:p>
          <a:p>
            <a:pPr marL="0" indent="0">
              <a:buNone/>
            </a:pPr>
            <a:r>
              <a:rPr lang="en-US" dirty="0"/>
              <a:t>        </a:t>
            </a:r>
            <a:r>
              <a:rPr lang="en-US" dirty="0" err="1"/>
              <a:t>System.Environment.GetEnvironmentVariable</a:t>
            </a:r>
            <a:r>
              <a:rPr lang="en-US" dirty="0"/>
              <a:t>(name, </a:t>
            </a:r>
            <a:r>
              <a:rPr lang="en-US" dirty="0" err="1"/>
              <a:t>EnvironmentVariableTarget.Process</a:t>
            </a:r>
            <a:r>
              <a:rPr lang="en-US" dirty="0"/>
              <a:t>);</a:t>
            </a:r>
          </a:p>
          <a:p>
            <a:pPr marL="0" indent="0">
              <a:buNone/>
            </a:pPr>
            <a:r>
              <a:rPr lang="en-US" dirty="0"/>
              <a:t>}</a:t>
            </a:r>
          </a:p>
        </p:txBody>
      </p:sp>
    </p:spTree>
    <p:extLst>
      <p:ext uri="{BB962C8B-B14F-4D97-AF65-F5344CB8AC3E}">
        <p14:creationId xmlns:p14="http://schemas.microsoft.com/office/powerpoint/2010/main" val="1722174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Tree>
    <p:extLst>
      <p:ext uri="{BB962C8B-B14F-4D97-AF65-F5344CB8AC3E}">
        <p14:creationId xmlns:p14="http://schemas.microsoft.com/office/powerpoint/2010/main" val="39999700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sz="half" idx="1"/>
          </p:nvPr>
        </p:nvSpPr>
        <p:spPr>
          <a:xfrm>
            <a:off x="994317" y="1617469"/>
            <a:ext cx="6030951" cy="2486180"/>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marL="0" indent="0" algn="ctr">
              <a:buNone/>
            </a:pPr>
            <a:endParaRPr lang="en-US" dirty="0" smtClean="0"/>
          </a:p>
          <a:p>
            <a:pPr marL="0" indent="0" algn="ctr">
              <a:buNone/>
            </a:pPr>
            <a:r>
              <a:rPr lang="en-US" dirty="0" smtClean="0"/>
              <a:t>Visual </a:t>
            </a:r>
            <a:r>
              <a:rPr lang="en-US" dirty="0"/>
              <a:t>Studio Cloud Explorer</a:t>
            </a:r>
          </a:p>
          <a:p>
            <a:pPr marL="0" indent="0" algn="ctr">
              <a:buNone/>
            </a:pPr>
            <a:r>
              <a:rPr lang="en-US" dirty="0" smtClean="0"/>
              <a:t>-and-</a:t>
            </a:r>
          </a:p>
          <a:p>
            <a:pPr marL="0" indent="0" algn="ctr">
              <a:buNone/>
            </a:pPr>
            <a:r>
              <a:rPr lang="en-US" dirty="0" smtClean="0"/>
              <a:t>Visual </a:t>
            </a:r>
            <a:r>
              <a:rPr lang="en-US" dirty="0"/>
              <a:t>Studio Tools for Azure Functions</a:t>
            </a:r>
          </a:p>
          <a:p>
            <a:pPr algn="ctr"/>
            <a:endParaRPr lang="en-US" dirty="0"/>
          </a:p>
        </p:txBody>
      </p:sp>
      <p:sp>
        <p:nvSpPr>
          <p:cNvPr id="4" name="Content Placeholder 3"/>
          <p:cNvSpPr>
            <a:spLocks noGrp="1"/>
          </p:cNvSpPr>
          <p:nvPr>
            <p:ph sz="half" idx="2"/>
          </p:nvPr>
        </p:nvSpPr>
        <p:spPr>
          <a:xfrm>
            <a:off x="6096000" y="3757962"/>
            <a:ext cx="5456664" cy="182508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lgn="ctr">
              <a:buNone/>
            </a:pPr>
            <a:endParaRPr lang="en-US" dirty="0" smtClean="0"/>
          </a:p>
          <a:p>
            <a:pPr marL="0" indent="0" algn="ctr">
              <a:buNone/>
            </a:pPr>
            <a:r>
              <a:rPr lang="en-US" dirty="0" smtClean="0"/>
              <a:t>Visual </a:t>
            </a:r>
            <a:r>
              <a:rPr lang="en-US" dirty="0"/>
              <a:t>Studio </a:t>
            </a:r>
            <a:r>
              <a:rPr lang="en-US" b="1" dirty="0"/>
              <a:t>Code</a:t>
            </a:r>
            <a:r>
              <a:rPr lang="en-US" dirty="0"/>
              <a:t> Azure-functions extension</a:t>
            </a:r>
          </a:p>
          <a:p>
            <a:pPr algn="ctr"/>
            <a:endParaRPr lang="en-US" dirty="0"/>
          </a:p>
          <a:p>
            <a:pPr algn="ctr"/>
            <a:endParaRPr lang="en-US" dirty="0"/>
          </a:p>
        </p:txBody>
      </p:sp>
      <p:sp>
        <p:nvSpPr>
          <p:cNvPr id="5" name="Content Placeholder 3"/>
          <p:cNvSpPr txBox="1">
            <a:spLocks/>
          </p:cNvSpPr>
          <p:nvPr/>
        </p:nvSpPr>
        <p:spPr>
          <a:xfrm>
            <a:off x="1514707" y="4836183"/>
            <a:ext cx="5181600" cy="14937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p>
          <a:p>
            <a:pPr marL="0" indent="0">
              <a:buNone/>
            </a:pPr>
            <a:r>
              <a:rPr lang="en-US" dirty="0" smtClean="0"/>
              <a:t>Microsoft Azure Storage Explorer</a:t>
            </a:r>
          </a:p>
          <a:p>
            <a:endParaRPr lang="en-US" dirty="0"/>
          </a:p>
        </p:txBody>
      </p:sp>
    </p:spTree>
    <p:extLst>
      <p:ext uri="{BB962C8B-B14F-4D97-AF65-F5344CB8AC3E}">
        <p14:creationId xmlns:p14="http://schemas.microsoft.com/office/powerpoint/2010/main" val="25368151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Function Apps</a:t>
            </a:r>
            <a:endParaRPr lang="en-US" dirty="0"/>
          </a:p>
        </p:txBody>
      </p:sp>
      <p:sp>
        <p:nvSpPr>
          <p:cNvPr id="3" name="Content Placeholder 2"/>
          <p:cNvSpPr>
            <a:spLocks noGrp="1"/>
          </p:cNvSpPr>
          <p:nvPr>
            <p:ph idx="1"/>
          </p:nvPr>
        </p:nvSpPr>
        <p:spPr/>
        <p:txBody>
          <a:bodyPr/>
          <a:lstStyle/>
          <a:p>
            <a:r>
              <a:rPr lang="en-US" dirty="0" smtClean="0"/>
              <a:t>Postman</a:t>
            </a:r>
          </a:p>
          <a:p>
            <a:r>
              <a:rPr lang="en-US" dirty="0" smtClean="0"/>
              <a:t>Test/Run in cloud</a:t>
            </a:r>
          </a:p>
          <a:p>
            <a:r>
              <a:rPr lang="en-US" dirty="0" smtClean="0"/>
              <a:t>Visual Studio</a:t>
            </a:r>
          </a:p>
          <a:p>
            <a:endParaRPr lang="en-US" dirty="0"/>
          </a:p>
        </p:txBody>
      </p:sp>
    </p:spTree>
    <p:extLst>
      <p:ext uri="{BB962C8B-B14F-4D97-AF65-F5344CB8AC3E}">
        <p14:creationId xmlns:p14="http://schemas.microsoft.com/office/powerpoint/2010/main" val="2130262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7" y="321617"/>
            <a:ext cx="12192627" cy="5747045"/>
          </a:xfrm>
          <a:prstGeom prst="rect">
            <a:avLst/>
          </a:prstGeom>
        </p:spPr>
      </p:pic>
      <p:cxnSp>
        <p:nvCxnSpPr>
          <p:cNvPr id="5" name="Straight Arrow Connector 4"/>
          <p:cNvCxnSpPr/>
          <p:nvPr/>
        </p:nvCxnSpPr>
        <p:spPr>
          <a:xfrm flipV="1">
            <a:off x="10941269" y="2219786"/>
            <a:ext cx="889175" cy="3783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66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951" y="296391"/>
            <a:ext cx="12214951" cy="5757567"/>
          </a:xfrm>
          <a:prstGeom prst="rect">
            <a:avLst/>
          </a:prstGeom>
        </p:spPr>
      </p:pic>
      <p:cxnSp>
        <p:nvCxnSpPr>
          <p:cNvPr id="6" name="Straight Arrow Connector 5"/>
          <p:cNvCxnSpPr/>
          <p:nvPr/>
        </p:nvCxnSpPr>
        <p:spPr>
          <a:xfrm flipH="1" flipV="1">
            <a:off x="4168403" y="1207616"/>
            <a:ext cx="334228" cy="61800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484647" y="4792715"/>
            <a:ext cx="334228" cy="61800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75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&amp; Best Practices</a:t>
            </a:r>
            <a:endParaRPr lang="en-US" dirty="0"/>
          </a:p>
        </p:txBody>
      </p:sp>
    </p:spTree>
    <p:extLst>
      <p:ext uri="{BB962C8B-B14F-4D97-AF65-F5344CB8AC3E}">
        <p14:creationId xmlns:p14="http://schemas.microsoft.com/office/powerpoint/2010/main" val="2736756800"/>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Workloads/Scaling</a:t>
            </a:r>
            <a:endParaRPr lang="en-US" dirty="0"/>
          </a:p>
        </p:txBody>
      </p:sp>
      <p:sp>
        <p:nvSpPr>
          <p:cNvPr id="3" name="Content Placeholder 2"/>
          <p:cNvSpPr>
            <a:spLocks noGrp="1"/>
          </p:cNvSpPr>
          <p:nvPr>
            <p:ph idx="1"/>
          </p:nvPr>
        </p:nvSpPr>
        <p:spPr/>
        <p:txBody>
          <a:bodyPr/>
          <a:lstStyle/>
          <a:p>
            <a:r>
              <a:rPr lang="en-US" dirty="0" smtClean="0"/>
              <a:t>Keep functions idempotent and stateless</a:t>
            </a:r>
          </a:p>
          <a:p>
            <a:r>
              <a:rPr lang="en-US" dirty="0" err="1" smtClean="0"/>
              <a:t>Async</a:t>
            </a:r>
            <a:r>
              <a:rPr lang="en-US" dirty="0" smtClean="0"/>
              <a:t> is best but avoid </a:t>
            </a:r>
            <a:r>
              <a:rPr lang="en-US" dirty="0" err="1" smtClean="0"/>
              <a:t>Task.Result</a:t>
            </a:r>
            <a:endParaRPr lang="en-US" dirty="0" smtClean="0"/>
          </a:p>
          <a:p>
            <a:r>
              <a:rPr lang="en-US" dirty="0" smtClean="0"/>
              <a:t>Avoid long running functions</a:t>
            </a:r>
          </a:p>
          <a:p>
            <a:r>
              <a:rPr lang="en-US" dirty="0" smtClean="0"/>
              <a:t>Queues are best for cross function communication</a:t>
            </a:r>
          </a:p>
          <a:p>
            <a:r>
              <a:rPr lang="en-US" dirty="0" smtClean="0"/>
              <a:t>Code in exception management</a:t>
            </a:r>
          </a:p>
          <a:p>
            <a:endParaRPr lang="en-US" dirty="0" smtClean="0"/>
          </a:p>
          <a:p>
            <a:endParaRPr lang="en-US" dirty="0"/>
          </a:p>
        </p:txBody>
      </p:sp>
    </p:spTree>
    <p:extLst>
      <p:ext uri="{BB962C8B-B14F-4D97-AF65-F5344CB8AC3E}">
        <p14:creationId xmlns:p14="http://schemas.microsoft.com/office/powerpoint/2010/main" val="17890999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dirty="0" smtClean="0"/>
              <a:t>Small, fast-running functions</a:t>
            </a:r>
          </a:p>
          <a:p>
            <a:r>
              <a:rPr lang="en-US" dirty="0" smtClean="0"/>
              <a:t>Asynchronous &gt; Synchronous</a:t>
            </a:r>
          </a:p>
          <a:p>
            <a:r>
              <a:rPr lang="en-US" dirty="0" smtClean="0"/>
              <a:t>Caching and singletons (memory is shared between functions)</a:t>
            </a:r>
          </a:p>
          <a:p>
            <a:r>
              <a:rPr lang="en-US" dirty="0" smtClean="0"/>
              <a:t>Avoid disk operations (shared across functions)</a:t>
            </a:r>
          </a:p>
          <a:p>
            <a:r>
              <a:rPr lang="en-US" dirty="0" smtClean="0"/>
              <a:t>Use App Service guidelines</a:t>
            </a:r>
          </a:p>
          <a:p>
            <a:endParaRPr lang="en-US" dirty="0" smtClean="0"/>
          </a:p>
          <a:p>
            <a:endParaRPr lang="en-US" dirty="0"/>
          </a:p>
        </p:txBody>
      </p:sp>
    </p:spTree>
    <p:extLst>
      <p:ext uri="{BB962C8B-B14F-4D97-AF65-F5344CB8AC3E}">
        <p14:creationId xmlns:p14="http://schemas.microsoft.com/office/powerpoint/2010/main" val="3229966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521" y="1477768"/>
            <a:ext cx="7827459" cy="5161586"/>
          </a:xfrm>
          <a:prstGeom prst="rect">
            <a:avLst/>
          </a:prstGeom>
        </p:spPr>
      </p:pic>
      <p:sp>
        <p:nvSpPr>
          <p:cNvPr id="3" name="TextBox 2"/>
          <p:cNvSpPr txBox="1"/>
          <p:nvPr/>
        </p:nvSpPr>
        <p:spPr>
          <a:xfrm>
            <a:off x="646771" y="646771"/>
            <a:ext cx="7530790" cy="830997"/>
          </a:xfrm>
          <a:prstGeom prst="rect">
            <a:avLst/>
          </a:prstGeom>
          <a:noFill/>
        </p:spPr>
        <p:txBody>
          <a:bodyPr wrap="square" rtlCol="0">
            <a:spAutoFit/>
          </a:bodyPr>
          <a:lstStyle/>
          <a:p>
            <a:r>
              <a:rPr lang="en-US" sz="4800" dirty="0" smtClean="0"/>
              <a:t>The greatest thing since…</a:t>
            </a:r>
            <a:endParaRPr lang="en-US" sz="4800" dirty="0"/>
          </a:p>
        </p:txBody>
      </p:sp>
    </p:spTree>
    <p:extLst>
      <p:ext uri="{BB962C8B-B14F-4D97-AF65-F5344CB8AC3E}">
        <p14:creationId xmlns:p14="http://schemas.microsoft.com/office/powerpoint/2010/main" val="2532183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 &amp; Deployment</a:t>
            </a:r>
            <a:endParaRPr lang="en-US" dirty="0"/>
          </a:p>
        </p:txBody>
      </p:sp>
    </p:spTree>
    <p:extLst>
      <p:ext uri="{BB962C8B-B14F-4D97-AF65-F5344CB8AC3E}">
        <p14:creationId xmlns:p14="http://schemas.microsoft.com/office/powerpoint/2010/main" val="2098536624"/>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a:t>
            </a:r>
            <a:endParaRPr lang="en-US" dirty="0"/>
          </a:p>
        </p:txBody>
      </p:sp>
      <p:pic>
        <p:nvPicPr>
          <p:cNvPr id="6" name="Picture 5"/>
          <p:cNvPicPr>
            <a:picLocks noChangeAspect="1"/>
          </p:cNvPicPr>
          <p:nvPr/>
        </p:nvPicPr>
        <p:blipFill>
          <a:blip r:embed="rId2"/>
          <a:stretch>
            <a:fillRect/>
          </a:stretch>
        </p:blipFill>
        <p:spPr>
          <a:xfrm>
            <a:off x="-627" y="0"/>
            <a:ext cx="12192627" cy="5747045"/>
          </a:xfrm>
          <a:prstGeom prst="rect">
            <a:avLst/>
          </a:prstGeom>
        </p:spPr>
      </p:pic>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14240" y="621345"/>
            <a:ext cx="355074" cy="355074"/>
          </a:xfrm>
        </p:spPr>
      </p:pic>
      <p:pic>
        <p:nvPicPr>
          <p:cNvPr id="8"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9617" y="2055813"/>
            <a:ext cx="355074" cy="355074"/>
          </a:xfrm>
          <a:prstGeom prst="rect">
            <a:avLst/>
          </a:prstGeom>
        </p:spPr>
      </p:pic>
      <p:pic>
        <p:nvPicPr>
          <p:cNvPr id="9"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1149" y="3161268"/>
            <a:ext cx="355074" cy="355074"/>
          </a:xfrm>
          <a:prstGeom prst="rect">
            <a:avLst/>
          </a:prstGeom>
        </p:spPr>
      </p:pic>
    </p:spTree>
    <p:extLst>
      <p:ext uri="{BB962C8B-B14F-4D97-AF65-F5344CB8AC3E}">
        <p14:creationId xmlns:p14="http://schemas.microsoft.com/office/powerpoint/2010/main" val="3996561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smtClean="0"/>
              <a:t>Functions are an App Service</a:t>
            </a:r>
          </a:p>
          <a:p>
            <a:r>
              <a:rPr lang="en-US" dirty="0" smtClean="0"/>
              <a:t>Continuous Integration</a:t>
            </a:r>
          </a:p>
          <a:p>
            <a:r>
              <a:rPr lang="en-US" dirty="0" smtClean="0"/>
              <a:t>Download and setup in Github locally, then push</a:t>
            </a:r>
          </a:p>
          <a:p>
            <a:endParaRPr lang="en-US" dirty="0"/>
          </a:p>
        </p:txBody>
      </p:sp>
    </p:spTree>
    <p:extLst>
      <p:ext uri="{BB962C8B-B14F-4D97-AF65-F5344CB8AC3E}">
        <p14:creationId xmlns:p14="http://schemas.microsoft.com/office/powerpoint/2010/main" val="1650573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https://blogs.msdn.microsoft.com/appserviceteam/2017/03/16/publishing-a-net-class-library-as-a-function-app/</a:t>
            </a:r>
            <a:endParaRPr lang="en-US" dirty="0"/>
          </a:p>
        </p:txBody>
      </p:sp>
    </p:spTree>
    <p:extLst>
      <p:ext uri="{BB962C8B-B14F-4D97-AF65-F5344CB8AC3E}">
        <p14:creationId xmlns:p14="http://schemas.microsoft.com/office/powerpoint/2010/main" val="2931802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2"/>
          </a:solidFill>
        </p:spPr>
        <p:txBody>
          <a:bodyPr>
            <a:normAutofit/>
          </a:bodyPr>
          <a:lstStyle/>
          <a:p>
            <a:r>
              <a:rPr lang="en-US" b="1" dirty="0" smtClean="0"/>
              <a:t>Questions?</a:t>
            </a:r>
            <a:r>
              <a:rPr lang="en-US" dirty="0" smtClean="0"/>
              <a:t/>
            </a:r>
            <a:br>
              <a:rPr lang="en-US" dirty="0" smtClean="0"/>
            </a:br>
            <a:endParaRPr lang="en-US" dirty="0"/>
          </a:p>
        </p:txBody>
      </p:sp>
      <p:sp>
        <p:nvSpPr>
          <p:cNvPr id="3" name="Rectangle 2"/>
          <p:cNvSpPr/>
          <p:nvPr/>
        </p:nvSpPr>
        <p:spPr>
          <a:xfrm>
            <a:off x="269302" y="6022428"/>
            <a:ext cx="1912646" cy="529721"/>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4"/>
          <p:cNvSpPr>
            <a:spLocks noGrp="1"/>
          </p:cNvSpPr>
          <p:nvPr>
            <p:ph type="body" sz="quarter" idx="12"/>
          </p:nvPr>
        </p:nvSpPr>
        <p:spPr>
          <a:xfrm>
            <a:off x="269302" y="5429901"/>
            <a:ext cx="4258555" cy="1380803"/>
          </a:xfrm>
        </p:spPr>
        <p:txBody>
          <a:bodyPr/>
          <a:lstStyle/>
          <a:p>
            <a:r>
              <a:rPr lang="en-US" sz="1800" dirty="0" smtClean="0"/>
              <a:t>Rachel Appel</a:t>
            </a:r>
          </a:p>
          <a:p>
            <a:r>
              <a:rPr lang="en-US" sz="1800" dirty="0" smtClean="0"/>
              <a:t>Sr Content Developer for Azure </a:t>
            </a:r>
          </a:p>
          <a:p>
            <a:r>
              <a:rPr lang="en-US" sz="1800" dirty="0" smtClean="0"/>
              <a:t>Microsoft</a:t>
            </a:r>
          </a:p>
          <a:p>
            <a:r>
              <a:rPr lang="en-US" sz="1800" dirty="0" smtClean="0"/>
              <a:t>rachelap@microsoft.com</a:t>
            </a:r>
          </a:p>
          <a:p>
            <a:r>
              <a:rPr lang="en-US" sz="1800" dirty="0" smtClean="0"/>
              <a:t>http://rachelappel.com</a:t>
            </a:r>
            <a:endParaRPr lang="en-US" sz="1800" dirty="0"/>
          </a:p>
          <a:p>
            <a:endParaRPr lang="en-US" dirty="0"/>
          </a:p>
        </p:txBody>
      </p:sp>
    </p:spTree>
    <p:extLst>
      <p:ext uri="{BB962C8B-B14F-4D97-AF65-F5344CB8AC3E}">
        <p14:creationId xmlns:p14="http://schemas.microsoft.com/office/powerpoint/2010/main" val="376350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Functions: Open Source</a:t>
            </a:r>
            <a:endParaRPr lang="en-US" dirty="0"/>
          </a:p>
        </p:txBody>
      </p:sp>
      <p:sp>
        <p:nvSpPr>
          <p:cNvPr id="3" name="Content Placeholder 2"/>
          <p:cNvSpPr>
            <a:spLocks noGrp="1"/>
          </p:cNvSpPr>
          <p:nvPr>
            <p:ph idx="1"/>
          </p:nvPr>
        </p:nvSpPr>
        <p:spPr/>
        <p:txBody>
          <a:bodyPr/>
          <a:lstStyle/>
          <a:p>
            <a:pPr lvl="1"/>
            <a:r>
              <a:rPr lang="en-US" dirty="0">
                <a:hlinkClick r:id="rId2"/>
              </a:rPr>
              <a:t>https://github.com/Azure/azure-webjobs-sdk</a:t>
            </a:r>
            <a:endParaRPr lang="en-US" dirty="0"/>
          </a:p>
          <a:p>
            <a:pPr lvl="1"/>
            <a:r>
              <a:rPr lang="en-US" dirty="0">
                <a:hlinkClick r:id="rId3"/>
              </a:rPr>
              <a:t>https://github.com/Azure/azure-webjobs-sdk-extensions</a:t>
            </a:r>
            <a:endParaRPr lang="en-US" dirty="0"/>
          </a:p>
          <a:p>
            <a:pPr lvl="1"/>
            <a:r>
              <a:rPr lang="en-US" dirty="0">
                <a:hlinkClick r:id="rId4"/>
              </a:rPr>
              <a:t>https://github.com/Azure/azure-webjobs-sdk-script</a:t>
            </a:r>
            <a:endParaRPr lang="en-US" dirty="0"/>
          </a:p>
          <a:p>
            <a:pPr lvl="1"/>
            <a:r>
              <a:rPr lang="en-US" dirty="0">
                <a:hlinkClick r:id="rId5"/>
              </a:rPr>
              <a:t>https://github.com/Azure/azure-webjobs-sdk-templates</a:t>
            </a:r>
            <a:endParaRPr lang="en-US" dirty="0"/>
          </a:p>
          <a:p>
            <a:pPr lvl="1"/>
            <a:r>
              <a:rPr lang="en-US" dirty="0">
                <a:hlinkClick r:id="rId6"/>
              </a:rPr>
              <a:t>https://github.com/ProjectKudu/WebJobsPortal</a:t>
            </a:r>
            <a:r>
              <a:rPr lang="en-US" dirty="0"/>
              <a:t> </a:t>
            </a:r>
          </a:p>
          <a:p>
            <a:endParaRPr lang="en-US" dirty="0"/>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48035" y="4431768"/>
            <a:ext cx="2087815" cy="2087815"/>
          </a:xfrm>
          <a:prstGeom prst="rect">
            <a:avLst/>
          </a:prstGeom>
        </p:spPr>
      </p:pic>
    </p:spTree>
    <p:extLst>
      <p:ext uri="{BB962C8B-B14F-4D97-AF65-F5344CB8AC3E}">
        <p14:creationId xmlns:p14="http://schemas.microsoft.com/office/powerpoint/2010/main" val="3855484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Examples</a:t>
            </a:r>
            <a:endParaRPr lang="en-US" dirty="0"/>
          </a:p>
        </p:txBody>
      </p:sp>
      <p:sp>
        <p:nvSpPr>
          <p:cNvPr id="3" name="Content Placeholder 2"/>
          <p:cNvSpPr>
            <a:spLocks noGrp="1"/>
          </p:cNvSpPr>
          <p:nvPr>
            <p:ph idx="1"/>
          </p:nvPr>
        </p:nvSpPr>
        <p:spPr/>
        <p:txBody>
          <a:bodyPr/>
          <a:lstStyle/>
          <a:p>
            <a:r>
              <a:rPr lang="en-US" dirty="0" smtClean="0"/>
              <a:t>Timer Based</a:t>
            </a:r>
          </a:p>
          <a:p>
            <a:r>
              <a:rPr lang="en-US" dirty="0" smtClean="0"/>
              <a:t>Transform CSV to Blob storage </a:t>
            </a:r>
          </a:p>
          <a:p>
            <a:r>
              <a:rPr lang="en-US" dirty="0" smtClean="0"/>
              <a:t>SaaS event processing. Excel to Graph API </a:t>
            </a:r>
          </a:p>
          <a:p>
            <a:r>
              <a:rPr lang="en-US" dirty="0" smtClean="0"/>
              <a:t>Web hook to create ad based on user profile</a:t>
            </a:r>
          </a:p>
          <a:p>
            <a:r>
              <a:rPr lang="en-US" dirty="0" err="1" smtClean="0"/>
              <a:t>Async</a:t>
            </a:r>
            <a:r>
              <a:rPr lang="en-US" dirty="0" smtClean="0"/>
              <a:t> image processing or map data processing</a:t>
            </a:r>
          </a:p>
          <a:p>
            <a:r>
              <a:rPr lang="en-US" dirty="0" smtClean="0"/>
              <a:t>Real time stream processing</a:t>
            </a:r>
          </a:p>
          <a:p>
            <a:r>
              <a:rPr lang="en-US" dirty="0" smtClean="0"/>
              <a:t>Real time bot messaging</a:t>
            </a:r>
          </a:p>
          <a:p>
            <a:r>
              <a:rPr lang="en-US" dirty="0" smtClean="0"/>
              <a:t>CRM System integration</a:t>
            </a:r>
            <a:endParaRPr lang="en-US" dirty="0"/>
          </a:p>
        </p:txBody>
      </p:sp>
    </p:spTree>
    <p:extLst>
      <p:ext uri="{BB962C8B-B14F-4D97-AF65-F5344CB8AC3E}">
        <p14:creationId xmlns:p14="http://schemas.microsoft.com/office/powerpoint/2010/main" val="1104265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Scenarios</a:t>
            </a:r>
            <a:endParaRPr lang="en-US" dirty="0"/>
          </a:p>
        </p:txBody>
      </p:sp>
      <p:sp>
        <p:nvSpPr>
          <p:cNvPr id="3" name="Content Placeholder 2"/>
          <p:cNvSpPr>
            <a:spLocks noGrp="1"/>
          </p:cNvSpPr>
          <p:nvPr>
            <p:ph idx="1"/>
          </p:nvPr>
        </p:nvSpPr>
        <p:spPr/>
        <p:txBody>
          <a:bodyPr/>
          <a:lstStyle/>
          <a:p>
            <a:r>
              <a:rPr lang="en-US" dirty="0" smtClean="0"/>
              <a:t>Package tracking</a:t>
            </a:r>
          </a:p>
          <a:p>
            <a:r>
              <a:rPr lang="en-US" dirty="0" smtClean="0"/>
              <a:t>Vehicle tracking</a:t>
            </a:r>
          </a:p>
          <a:p>
            <a:r>
              <a:rPr lang="en-US" dirty="0" smtClean="0"/>
              <a:t>Data cleanup and ETL </a:t>
            </a:r>
          </a:p>
          <a:p>
            <a:r>
              <a:rPr lang="en-US" dirty="0" smtClean="0"/>
              <a:t>Batch processing</a:t>
            </a:r>
          </a:p>
          <a:p>
            <a:r>
              <a:rPr lang="en-US" dirty="0" smtClean="0"/>
              <a:t>IoT Solutions</a:t>
            </a:r>
          </a:p>
          <a:p>
            <a:pPr lvl="1"/>
            <a:r>
              <a:rPr lang="en-US" dirty="0" smtClean="0"/>
              <a:t>snow depth monitor; football equipment monitor</a:t>
            </a:r>
          </a:p>
          <a:p>
            <a:r>
              <a:rPr lang="en-US" dirty="0" smtClean="0"/>
              <a:t>Internet traffic report aggregator</a:t>
            </a:r>
          </a:p>
          <a:p>
            <a:endParaRPr lang="en-US" dirty="0"/>
          </a:p>
        </p:txBody>
      </p:sp>
    </p:spTree>
    <p:extLst>
      <p:ext uri="{BB962C8B-B14F-4D97-AF65-F5344CB8AC3E}">
        <p14:creationId xmlns:p14="http://schemas.microsoft.com/office/powerpoint/2010/main" val="340569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Apps vs API Apps</a:t>
            </a:r>
            <a:endParaRPr lang="en-US" dirty="0"/>
          </a:p>
        </p:txBody>
      </p:sp>
      <p:sp>
        <p:nvSpPr>
          <p:cNvPr id="3" name="Content Placeholder 2"/>
          <p:cNvSpPr>
            <a:spLocks noGrp="1"/>
          </p:cNvSpPr>
          <p:nvPr>
            <p:ph sz="half" idx="1"/>
          </p:nvPr>
        </p:nvSpPr>
        <p:spPr/>
        <p:txBody>
          <a:bodyPr/>
          <a:lstStyle/>
          <a:p>
            <a:pPr marL="0" indent="0">
              <a:buNone/>
            </a:pPr>
            <a:r>
              <a:rPr lang="en-US" dirty="0" smtClean="0"/>
              <a:t>Function Apps</a:t>
            </a:r>
          </a:p>
          <a:p>
            <a:pPr lvl="1"/>
            <a:r>
              <a:rPr lang="en-US" dirty="0" smtClean="0"/>
              <a:t>Data Processing</a:t>
            </a:r>
          </a:p>
          <a:p>
            <a:pPr lvl="1"/>
            <a:r>
              <a:rPr lang="en-US" dirty="0" err="1" smtClean="0"/>
              <a:t>Microservice</a:t>
            </a:r>
            <a:r>
              <a:rPr lang="en-US" dirty="0" smtClean="0"/>
              <a:t> &amp; </a:t>
            </a:r>
            <a:r>
              <a:rPr lang="en-US" dirty="0" err="1" smtClean="0"/>
              <a:t>serverless</a:t>
            </a:r>
            <a:r>
              <a:rPr lang="en-US" dirty="0" smtClean="0"/>
              <a:t> architecture</a:t>
            </a:r>
          </a:p>
          <a:p>
            <a:pPr lvl="1"/>
            <a:r>
              <a:rPr lang="en-US" dirty="0" smtClean="0"/>
              <a:t>Performs executable routine</a:t>
            </a:r>
          </a:p>
          <a:p>
            <a:pPr lvl="1"/>
            <a:r>
              <a:rPr lang="en-US" dirty="0" smtClean="0"/>
              <a:t>Does not have to be RESTful</a:t>
            </a:r>
          </a:p>
          <a:p>
            <a:pPr lvl="1"/>
            <a:r>
              <a:rPr lang="en-US" dirty="0" smtClean="0"/>
              <a:t>Service and software integration</a:t>
            </a:r>
            <a:endParaRPr lang="en-US" dirty="0"/>
          </a:p>
        </p:txBody>
      </p:sp>
      <p:sp>
        <p:nvSpPr>
          <p:cNvPr id="4" name="Content Placeholder 3"/>
          <p:cNvSpPr>
            <a:spLocks noGrp="1"/>
          </p:cNvSpPr>
          <p:nvPr>
            <p:ph sz="half" idx="2"/>
          </p:nvPr>
        </p:nvSpPr>
        <p:spPr/>
        <p:txBody>
          <a:bodyPr/>
          <a:lstStyle/>
          <a:p>
            <a:pPr marL="0" indent="0">
              <a:buNone/>
            </a:pPr>
            <a:r>
              <a:rPr lang="en-US" dirty="0" smtClean="0"/>
              <a:t>API Apps</a:t>
            </a:r>
          </a:p>
          <a:p>
            <a:pPr lvl="1"/>
            <a:r>
              <a:rPr lang="en-US" dirty="0" smtClean="0"/>
              <a:t>CRUD operations</a:t>
            </a:r>
          </a:p>
          <a:p>
            <a:pPr lvl="1"/>
            <a:r>
              <a:rPr lang="en-US" dirty="0" smtClean="0"/>
              <a:t>API Architecture</a:t>
            </a:r>
          </a:p>
          <a:p>
            <a:pPr lvl="1"/>
            <a:r>
              <a:rPr lang="en-US" dirty="0" smtClean="0"/>
              <a:t>Manipulates or retrieves data</a:t>
            </a:r>
            <a:endParaRPr lang="en-US" dirty="0"/>
          </a:p>
          <a:p>
            <a:pPr lvl="1"/>
            <a:r>
              <a:rPr lang="en-US" dirty="0" smtClean="0"/>
              <a:t>RESTful</a:t>
            </a:r>
          </a:p>
          <a:p>
            <a:pPr lvl="1"/>
            <a:r>
              <a:rPr lang="en-US" dirty="0" smtClean="0"/>
              <a:t>Not generally for service </a:t>
            </a:r>
            <a:r>
              <a:rPr lang="en-US" dirty="0"/>
              <a:t>and software integration</a:t>
            </a:r>
          </a:p>
          <a:p>
            <a:pPr lvl="1"/>
            <a:endParaRPr lang="en-US" dirty="0" smtClean="0"/>
          </a:p>
          <a:p>
            <a:pPr lvl="1"/>
            <a:endParaRPr lang="en-US" dirty="0"/>
          </a:p>
        </p:txBody>
      </p:sp>
    </p:spTree>
    <p:extLst>
      <p:ext uri="{BB962C8B-B14F-4D97-AF65-F5344CB8AC3E}">
        <p14:creationId xmlns:p14="http://schemas.microsoft.com/office/powerpoint/2010/main" val="17874880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21037</TotalTime>
  <Words>1575</Words>
  <Application>Microsoft Office PowerPoint</Application>
  <PresentationFormat>Widescreen</PresentationFormat>
  <Paragraphs>351</Paragraphs>
  <Slides>54</Slides>
  <Notes>18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Segoe UI</vt:lpstr>
      <vt:lpstr>Office Theme</vt:lpstr>
      <vt:lpstr>Building Awesome AF Apps </vt:lpstr>
      <vt:lpstr>What is Azure Functions?</vt:lpstr>
      <vt:lpstr>PowerPoint Presentation</vt:lpstr>
      <vt:lpstr>What is a Function?</vt:lpstr>
      <vt:lpstr>PowerPoint Presentation</vt:lpstr>
      <vt:lpstr>Azure Functions: Open Source</vt:lpstr>
      <vt:lpstr>Function Examples</vt:lpstr>
      <vt:lpstr>Real World Scenarios</vt:lpstr>
      <vt:lpstr>Function Apps vs API Apps</vt:lpstr>
      <vt:lpstr>Demo</vt:lpstr>
      <vt:lpstr>Serverless Computing</vt:lpstr>
      <vt:lpstr>Run code, not computers</vt:lpstr>
      <vt:lpstr>Serverless Computing</vt:lpstr>
      <vt:lpstr>Serverless Code</vt:lpstr>
      <vt:lpstr>Scenarios for serverless patterns</vt:lpstr>
      <vt:lpstr>Features &amp; Benefits</vt:lpstr>
      <vt:lpstr>Azure Functions Architecture</vt:lpstr>
      <vt:lpstr>Functions PaaS Architecture</vt:lpstr>
      <vt:lpstr>Azure Functions Architecture</vt:lpstr>
      <vt:lpstr>PowerPoint Presentation</vt:lpstr>
      <vt:lpstr>Built to scale</vt:lpstr>
      <vt:lpstr>Programming Functions</vt:lpstr>
      <vt:lpstr>Anatomy of a Function</vt:lpstr>
      <vt:lpstr>A trigger causes a function to run</vt:lpstr>
      <vt:lpstr>Bindings: Input and Output</vt:lpstr>
      <vt:lpstr>Input bindings</vt:lpstr>
      <vt:lpstr>Output bindings</vt:lpstr>
      <vt:lpstr>PowerPoint Presentation</vt:lpstr>
      <vt:lpstr>PowerPoint Presentation</vt:lpstr>
      <vt:lpstr>PowerPoint Presentation</vt:lpstr>
      <vt:lpstr>bindings matrix</vt:lpstr>
      <vt:lpstr>PowerPoint Presentation</vt:lpstr>
      <vt:lpstr>Bindings in Depth</vt:lpstr>
      <vt:lpstr>Timer Triggers</vt:lpstr>
      <vt:lpstr>HTTP &amp; Webhook bindings</vt:lpstr>
      <vt:lpstr>HTTP &amp; Webhook bindings</vt:lpstr>
      <vt:lpstr>Advanced Programming Techniques</vt:lpstr>
      <vt:lpstr>Calling Other Functions</vt:lpstr>
      <vt:lpstr>Reusing .csx code</vt:lpstr>
      <vt:lpstr>Imperative Binding</vt:lpstr>
      <vt:lpstr>Environment Variables</vt:lpstr>
      <vt:lpstr>Tools</vt:lpstr>
      <vt:lpstr>Tools</vt:lpstr>
      <vt:lpstr>Debugging Function Apps</vt:lpstr>
      <vt:lpstr>PowerPoint Presentation</vt:lpstr>
      <vt:lpstr>PowerPoint Presentation</vt:lpstr>
      <vt:lpstr>Scaling &amp; Best Practices</vt:lpstr>
      <vt:lpstr>Managing Workloads/Scaling</vt:lpstr>
      <vt:lpstr>Best Practices</vt:lpstr>
      <vt:lpstr>Settings &amp; Deployment</vt:lpstr>
      <vt:lpstr>Settings</vt:lpstr>
      <vt:lpstr>Deployment</vt:lpstr>
      <vt:lpstr>PowerPoint Presentation</vt:lpstr>
      <vt:lpstr>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Appel</dc:creator>
  <cp:lastModifiedBy>Rachel Appel</cp:lastModifiedBy>
  <cp:revision>174</cp:revision>
  <dcterms:created xsi:type="dcterms:W3CDTF">2016-10-22T00:51:10Z</dcterms:created>
  <dcterms:modified xsi:type="dcterms:W3CDTF">2017-03-17T02:51:18Z</dcterms:modified>
</cp:coreProperties>
</file>