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9" r:id="rId5"/>
    <p:sldId id="263" r:id="rId6"/>
    <p:sldId id="266" r:id="rId7"/>
    <p:sldId id="264" r:id="rId8"/>
    <p:sldId id="259" r:id="rId9"/>
    <p:sldId id="268" r:id="rId10"/>
    <p:sldId id="273" r:id="rId11"/>
    <p:sldId id="267" r:id="rId12"/>
    <p:sldId id="260" r:id="rId13"/>
    <p:sldId id="270" r:id="rId14"/>
    <p:sldId id="283" r:id="rId15"/>
    <p:sldId id="278" r:id="rId16"/>
    <p:sldId id="272" r:id="rId17"/>
    <p:sldId id="287" r:id="rId18"/>
    <p:sldId id="288" r:id="rId19"/>
    <p:sldId id="275" r:id="rId20"/>
    <p:sldId id="280" r:id="rId21"/>
    <p:sldId id="261" r:id="rId22"/>
    <p:sldId id="281" r:id="rId23"/>
    <p:sldId id="265" r:id="rId24"/>
    <p:sldId id="282" r:id="rId25"/>
    <p:sldId id="285" r:id="rId26"/>
    <p:sldId id="274" r:id="rId27"/>
    <p:sldId id="284" r:id="rId28"/>
    <p:sldId id="286" r:id="rId29"/>
    <p:sldId id="262" r:id="rId30"/>
    <p:sldId id="277"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5405" autoAdjust="0"/>
  </p:normalViewPr>
  <p:slideViewPr>
    <p:cSldViewPr snapToGrid="0">
      <p:cViewPr varScale="1">
        <p:scale>
          <a:sx n="49" d="100"/>
          <a:sy n="49"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20A3C-7221-4E95-8819-DDB20C018501}" type="datetimeFigureOut">
              <a:rPr lang="en-US" smtClean="0"/>
              <a:t>8/19/2014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B7AB5-554E-45A1-A2BE-A4872B83312E}" type="slidenum">
              <a:rPr lang="en-US" smtClean="0"/>
              <a:t>‹#›</a:t>
            </a:fld>
            <a:endParaRPr lang="en-US"/>
          </a:p>
        </p:txBody>
      </p:sp>
    </p:spTree>
    <p:extLst>
      <p:ext uri="{BB962C8B-B14F-4D97-AF65-F5344CB8AC3E}">
        <p14:creationId xmlns:p14="http://schemas.microsoft.com/office/powerpoint/2010/main" val="136839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Web_IDL" TargetMode="External"/><Relationship Id="rId13" Type="http://schemas.openxmlformats.org/officeDocument/2006/relationships/hyperlink" Target="http://en.wikipedia.org/wiki/Handshaking" TargetMode="External"/><Relationship Id="rId3" Type="http://schemas.openxmlformats.org/officeDocument/2006/relationships/hyperlink" Target="http://en.wikipedia.org/wiki/Full-duplex" TargetMode="External"/><Relationship Id="rId7" Type="http://schemas.openxmlformats.org/officeDocument/2006/relationships/hyperlink" Target="http://en.wikipedia.org/wiki/Application_programming_interface" TargetMode="External"/><Relationship Id="rId12" Type="http://schemas.openxmlformats.org/officeDocument/2006/relationships/hyperlink" Target="http://en.wikipedia.org/wiki/HTTP"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tools.ietf.org/html/rfc6455" TargetMode="External"/><Relationship Id="rId11" Type="http://schemas.openxmlformats.org/officeDocument/2006/relationships/hyperlink" Target="http://en.wikipedia.org/wiki/Web_server" TargetMode="External"/><Relationship Id="rId5" Type="http://schemas.openxmlformats.org/officeDocument/2006/relationships/hyperlink" Target="http://en.wikipedia.org/wiki/Internet_Engineering_Task_Force" TargetMode="External"/><Relationship Id="rId15" Type="http://schemas.openxmlformats.org/officeDocument/2006/relationships/hyperlink" Target="http://en.wikipedia.org/wiki/WebSocket#cite_note-1" TargetMode="External"/><Relationship Id="rId10" Type="http://schemas.openxmlformats.org/officeDocument/2006/relationships/hyperlink" Target="http://en.wikipedia.org/wiki/Web_browser" TargetMode="External"/><Relationship Id="rId4" Type="http://schemas.openxmlformats.org/officeDocument/2006/relationships/hyperlink" Target="http://en.wikipedia.org/wiki/Transmission_Control_Protocol" TargetMode="External"/><Relationship Id="rId9" Type="http://schemas.openxmlformats.org/officeDocument/2006/relationships/hyperlink" Target="http://en.wikipedia.org/wiki/World_Wide_Web_Consortium" TargetMode="External"/><Relationship Id="rId14" Type="http://schemas.openxmlformats.org/officeDocument/2006/relationships/hyperlink" Target="http://en.wikipedia.org/wiki/HTTP/1.1_Upgrade_header"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aniuse.com/COR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www.asp.net/signalr/overview/signalr-20/hubs-api/hubs-api-guide-javascript-client#crossdomai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sp.net/signalr/overview/signalr-20/hubs-api/handling-connection-lifetime-even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iddler2.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1</a:t>
            </a:fld>
            <a:endParaRPr lang="en-US"/>
          </a:p>
        </p:txBody>
      </p:sp>
    </p:spTree>
    <p:extLst>
      <p:ext uri="{BB962C8B-B14F-4D97-AF65-F5344CB8AC3E}">
        <p14:creationId xmlns:p14="http://schemas.microsoft.com/office/powerpoint/2010/main" val="29293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From </a:t>
            </a:r>
            <a:r>
              <a:rPr lang="en-US" sz="1200" b="1" i="0" kern="1200" dirty="0" err="1" smtClean="0">
                <a:solidFill>
                  <a:schemeClr val="tx1"/>
                </a:solidFill>
                <a:effectLst/>
                <a:latin typeface="+mn-lt"/>
                <a:ea typeface="+mn-ea"/>
                <a:cs typeface="+mn-cs"/>
              </a:rPr>
              <a:t>WikiPedia</a:t>
            </a:r>
            <a:r>
              <a:rPr lang="en-US" sz="1200" b="1" i="0" kern="120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a protocol providing </a:t>
            </a:r>
            <a:r>
              <a:rPr lang="en-US" sz="1200" b="0" i="0" u="none" strike="noStrike" kern="1200" dirty="0" smtClean="0">
                <a:solidFill>
                  <a:schemeClr val="tx1"/>
                </a:solidFill>
                <a:effectLst/>
                <a:latin typeface="+mn-lt"/>
                <a:ea typeface="+mn-ea"/>
                <a:cs typeface="+mn-cs"/>
                <a:hlinkClick r:id="rId3" tooltip="Full-duplex"/>
              </a:rPr>
              <a:t>full-duplex</a:t>
            </a:r>
            <a:r>
              <a:rPr lang="en-US" sz="1200" b="0" i="0" kern="1200" dirty="0" smtClean="0">
                <a:solidFill>
                  <a:schemeClr val="tx1"/>
                </a:solidFill>
                <a:effectLst/>
                <a:latin typeface="+mn-lt"/>
                <a:ea typeface="+mn-ea"/>
                <a:cs typeface="+mn-cs"/>
              </a:rPr>
              <a:t> communications channels over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connection.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was standardized by the </a:t>
            </a:r>
            <a:r>
              <a:rPr lang="en-US" sz="1200" b="0" i="0" u="none" strike="noStrike" kern="1200" dirty="0" smtClean="0">
                <a:solidFill>
                  <a:schemeClr val="tx1"/>
                </a:solidFill>
                <a:effectLst/>
                <a:latin typeface="+mn-lt"/>
                <a:ea typeface="+mn-ea"/>
                <a:cs typeface="+mn-cs"/>
                <a:hlinkClick r:id="rId5" tooltip="Internet Engineering Task Force"/>
              </a:rPr>
              <a:t>IETF</a:t>
            </a:r>
            <a:r>
              <a:rPr lang="en-US" sz="1200" b="0" i="0" kern="1200" dirty="0" smtClean="0">
                <a:solidFill>
                  <a:schemeClr val="tx1"/>
                </a:solidFill>
                <a:effectLst/>
                <a:latin typeface="+mn-lt"/>
                <a:ea typeface="+mn-ea"/>
                <a:cs typeface="+mn-cs"/>
              </a:rPr>
              <a:t> as </a:t>
            </a:r>
            <a:r>
              <a:rPr lang="en-US" sz="1200" b="0" i="0" u="none" strike="noStrike" kern="1200" dirty="0" smtClean="0">
                <a:solidFill>
                  <a:schemeClr val="tx1"/>
                </a:solidFill>
                <a:effectLst/>
                <a:latin typeface="+mn-lt"/>
                <a:ea typeface="+mn-ea"/>
                <a:cs typeface="+mn-cs"/>
                <a:hlinkClick r:id="rId6"/>
              </a:rPr>
              <a:t>RFC 6455</a:t>
            </a:r>
            <a:r>
              <a:rPr lang="en-US" sz="1200" b="0" i="0" kern="1200" dirty="0" smtClean="0">
                <a:solidFill>
                  <a:schemeClr val="tx1"/>
                </a:solidFill>
                <a:effectLst/>
                <a:latin typeface="+mn-lt"/>
                <a:ea typeface="+mn-ea"/>
                <a:cs typeface="+mn-cs"/>
              </a:rPr>
              <a:t>in 2011, and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Application programming interface"/>
              </a:rPr>
              <a:t>API</a:t>
            </a:r>
            <a:r>
              <a:rPr lang="en-US" sz="1200" b="0" i="0" kern="1200" dirty="0" smtClean="0">
                <a:solidFill>
                  <a:schemeClr val="tx1"/>
                </a:solidFill>
                <a:effectLst/>
                <a:latin typeface="+mn-lt"/>
                <a:ea typeface="+mn-ea"/>
                <a:cs typeface="+mn-cs"/>
              </a:rPr>
              <a:t> in </a:t>
            </a:r>
            <a:r>
              <a:rPr lang="en-US" sz="1200" b="0" i="0" u="none" strike="noStrike" kern="1200" dirty="0" smtClean="0">
                <a:solidFill>
                  <a:schemeClr val="tx1"/>
                </a:solidFill>
                <a:effectLst/>
                <a:latin typeface="+mn-lt"/>
                <a:ea typeface="+mn-ea"/>
                <a:cs typeface="+mn-cs"/>
                <a:hlinkClick r:id="rId8" tooltip="Web IDL"/>
              </a:rPr>
              <a:t>Web IDL</a:t>
            </a:r>
            <a:r>
              <a:rPr lang="en-US" sz="1200" b="0" i="0" kern="1200" dirty="0" smtClean="0">
                <a:solidFill>
                  <a:schemeClr val="tx1"/>
                </a:solidFill>
                <a:effectLst/>
                <a:latin typeface="+mn-lt"/>
                <a:ea typeface="+mn-ea"/>
                <a:cs typeface="+mn-cs"/>
              </a:rPr>
              <a:t> is being standardized by the </a:t>
            </a:r>
            <a:r>
              <a:rPr lang="en-US" sz="1200" b="0" i="0" u="none" strike="noStrike" kern="1200" dirty="0" smtClean="0">
                <a:solidFill>
                  <a:schemeClr val="tx1"/>
                </a:solidFill>
                <a:effectLst/>
                <a:latin typeface="+mn-lt"/>
                <a:ea typeface="+mn-ea"/>
                <a:cs typeface="+mn-cs"/>
                <a:hlinkClick r:id="rId9" tooltip="World Wide Web Consortium"/>
              </a:rPr>
              <a:t>W3C</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designed to be implemented in </a:t>
            </a:r>
            <a:r>
              <a:rPr lang="en-US" sz="1200" b="0" i="0" u="none" strike="noStrike" kern="1200" dirty="0" smtClean="0">
                <a:solidFill>
                  <a:schemeClr val="tx1"/>
                </a:solidFill>
                <a:effectLst/>
                <a:latin typeface="+mn-lt"/>
                <a:ea typeface="+mn-ea"/>
                <a:cs typeface="+mn-cs"/>
                <a:hlinkClick r:id="rId10" tooltip="Web browser"/>
              </a:rPr>
              <a:t>web browsers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1" tooltip="Web server"/>
              </a:rPr>
              <a:t>web servers</a:t>
            </a:r>
            <a:r>
              <a:rPr lang="en-US" sz="1200" b="0" i="0" kern="1200" dirty="0" smtClean="0">
                <a:solidFill>
                  <a:schemeClr val="tx1"/>
                </a:solidFill>
                <a:effectLst/>
                <a:latin typeface="+mn-lt"/>
                <a:ea typeface="+mn-ea"/>
                <a:cs typeface="+mn-cs"/>
              </a:rPr>
              <a:t>, but it can be used by any client or server application.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is an independent TCP-based protocol. Its only relationship to </a:t>
            </a:r>
            <a:r>
              <a:rPr lang="en-US" sz="1200" b="0" i="0" u="none" strike="noStrike" kern="1200" dirty="0" smtClean="0">
                <a:solidFill>
                  <a:schemeClr val="tx1"/>
                </a:solidFill>
                <a:effectLst/>
                <a:latin typeface="+mn-lt"/>
                <a:ea typeface="+mn-ea"/>
                <a:cs typeface="+mn-cs"/>
                <a:hlinkClick r:id="rId12" tooltip="HTTP"/>
              </a:rPr>
              <a:t>HTTP</a:t>
            </a:r>
            <a:r>
              <a:rPr lang="en-US" sz="1200" b="0" i="0" kern="1200" dirty="0" smtClean="0">
                <a:solidFill>
                  <a:schemeClr val="tx1"/>
                </a:solidFill>
                <a:effectLst/>
                <a:latin typeface="+mn-lt"/>
                <a:ea typeface="+mn-ea"/>
                <a:cs typeface="+mn-cs"/>
              </a:rPr>
              <a:t> is that its </a:t>
            </a:r>
            <a:r>
              <a:rPr lang="en-US" sz="1200" b="0" i="0" u="none" strike="noStrike" kern="1200" dirty="0" smtClean="0">
                <a:solidFill>
                  <a:schemeClr val="tx1"/>
                </a:solidFill>
                <a:effectLst/>
                <a:latin typeface="+mn-lt"/>
                <a:ea typeface="+mn-ea"/>
                <a:cs typeface="+mn-cs"/>
                <a:hlinkClick r:id="rId13" tooltip="Handshaking"/>
              </a:rPr>
              <a:t>handshake</a:t>
            </a:r>
            <a:r>
              <a:rPr lang="en-US" sz="1200" b="0" i="0" kern="1200" dirty="0" smtClean="0">
                <a:solidFill>
                  <a:schemeClr val="tx1"/>
                </a:solidFill>
                <a:effectLst/>
                <a:latin typeface="+mn-lt"/>
                <a:ea typeface="+mn-ea"/>
                <a:cs typeface="+mn-cs"/>
              </a:rPr>
              <a:t> is interpreted by HTTP servers as an </a:t>
            </a:r>
            <a:r>
              <a:rPr lang="en-US" sz="1200" b="0" i="0" u="none" strike="noStrike" kern="1200" dirty="0" smtClean="0">
                <a:solidFill>
                  <a:schemeClr val="tx1"/>
                </a:solidFill>
                <a:effectLst/>
                <a:latin typeface="+mn-lt"/>
                <a:ea typeface="+mn-ea"/>
                <a:cs typeface="+mn-cs"/>
                <a:hlinkClick r:id="rId14" tooltip="HTTP/1.1 Upgrade header"/>
              </a:rPr>
              <a:t>Upgrade request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5"/>
              </a:rPr>
              <a:t>[1]</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 makes possible more interaction between a browser and a web site, facilitating live content and the creation of real-time games. </a:t>
            </a:r>
          </a:p>
          <a:p>
            <a:endParaRPr lang="en-US" dirty="0" smtClean="0"/>
          </a:p>
          <a:p>
            <a:r>
              <a:rPr lang="en-US" sz="1200" b="0" i="0" kern="1200" dirty="0" smtClean="0">
                <a:solidFill>
                  <a:schemeClr val="tx1"/>
                </a:solidFill>
                <a:effectLst/>
                <a:latin typeface="+mn-lt"/>
                <a:ea typeface="+mn-ea"/>
                <a:cs typeface="+mn-cs"/>
              </a:rPr>
              <a:t>A full-duplex (FDX) system, or sometimes called </a:t>
            </a:r>
            <a:r>
              <a:rPr lang="en-US" sz="1200" b="0" i="1" kern="1200" dirty="0" smtClean="0">
                <a:solidFill>
                  <a:schemeClr val="tx1"/>
                </a:solidFill>
                <a:effectLst/>
                <a:latin typeface="+mn-lt"/>
                <a:ea typeface="+mn-ea"/>
                <a:cs typeface="+mn-cs"/>
              </a:rPr>
              <a:t>double-duplex</a:t>
            </a:r>
            <a:r>
              <a:rPr lang="en-US" sz="1200" b="0" i="0" kern="1200" dirty="0" smtClean="0">
                <a:solidFill>
                  <a:schemeClr val="tx1"/>
                </a:solidFill>
                <a:effectLst/>
                <a:latin typeface="+mn-lt"/>
                <a:ea typeface="+mn-ea"/>
                <a:cs typeface="+mn-cs"/>
              </a:rPr>
              <a:t>, allows communication in both directions, and, unlike half-duplex, allows this to happen simultaneously. Land-line </a:t>
            </a:r>
            <a:r>
              <a:rPr lang="en-US" sz="1200" b="0" i="0" u="none" strike="noStrike" kern="1200" dirty="0" smtClean="0">
                <a:solidFill>
                  <a:schemeClr val="tx1"/>
                </a:solidFill>
                <a:effectLst/>
                <a:latin typeface="+mn-lt"/>
                <a:ea typeface="+mn-ea"/>
                <a:cs typeface="+mn-cs"/>
              </a:rPr>
              <a:t>telephone </a:t>
            </a:r>
            <a:r>
              <a:rPr lang="en-US" sz="1200" b="0" i="0" kern="1200" dirty="0" smtClean="0">
                <a:solidFill>
                  <a:schemeClr val="tx1"/>
                </a:solidFill>
                <a:effectLst/>
                <a:latin typeface="+mn-lt"/>
                <a:ea typeface="+mn-ea"/>
                <a:cs typeface="+mn-cs"/>
              </a:rPr>
              <a:t>networks are full-duplex, since they allow both callers to speak and be heard at the same time.</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HTTP is a half duplex system, meaning that it has two way communication but only one way at a time. Like a single elevator in a small building.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15</a:t>
            </a:fld>
            <a:endParaRPr lang="en-US"/>
          </a:p>
        </p:txBody>
      </p:sp>
    </p:spTree>
    <p:extLst>
      <p:ext uri="{BB962C8B-B14F-4D97-AF65-F5344CB8AC3E}">
        <p14:creationId xmlns:p14="http://schemas.microsoft.com/office/powerpoint/2010/main" val="262822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Transport selection process</a:t>
            </a:r>
          </a:p>
          <a:p>
            <a:pPr fontAlgn="base"/>
            <a:r>
              <a:rPr lang="en-US" sz="1200" b="0" i="0" kern="1200" dirty="0" smtClean="0">
                <a:solidFill>
                  <a:schemeClr val="tx1"/>
                </a:solidFill>
                <a:effectLst/>
                <a:latin typeface="+mn-lt"/>
                <a:ea typeface="+mn-ea"/>
                <a:cs typeface="+mn-cs"/>
              </a:rPr>
              <a:t>The following list shows the steps that SignalR uses to decide which transport to use.</a:t>
            </a:r>
          </a:p>
          <a:p>
            <a:pPr fontAlgn="base"/>
            <a:r>
              <a:rPr lang="en-US" sz="1200" b="0" i="0" kern="1200" dirty="0" smtClean="0">
                <a:solidFill>
                  <a:schemeClr val="tx1"/>
                </a:solidFill>
                <a:effectLst/>
                <a:latin typeface="+mn-lt"/>
                <a:ea typeface="+mn-ea"/>
                <a:cs typeface="+mn-cs"/>
              </a:rPr>
              <a:t>If the browser is Internet Explorer 8 or earlier, Long Polling is used.</a:t>
            </a:r>
          </a:p>
          <a:p>
            <a:pPr fontAlgn="base"/>
            <a:r>
              <a:rPr lang="en-US" sz="1200" b="0" i="0" kern="1200" dirty="0" smtClean="0">
                <a:solidFill>
                  <a:schemeClr val="tx1"/>
                </a:solidFill>
                <a:effectLst/>
                <a:latin typeface="+mn-lt"/>
                <a:ea typeface="+mn-ea"/>
                <a:cs typeface="+mn-cs"/>
              </a:rPr>
              <a:t>If JSONP is configured (that is, the </a:t>
            </a:r>
            <a:r>
              <a:rPr lang="en-US" sz="1200" b="0" i="0" kern="1200" dirty="0" err="1" smtClean="0">
                <a:solidFill>
                  <a:schemeClr val="tx1"/>
                </a:solidFill>
                <a:effectLst/>
                <a:latin typeface="+mn-lt"/>
                <a:ea typeface="+mn-ea"/>
                <a:cs typeface="+mn-cs"/>
              </a:rPr>
              <a:t>jsonp</a:t>
            </a:r>
            <a:r>
              <a:rPr lang="en-US" sz="1200" b="0" i="0" kern="1200" dirty="0" smtClean="0">
                <a:solidFill>
                  <a:schemeClr val="tx1"/>
                </a:solidFill>
                <a:effectLst/>
                <a:latin typeface="+mn-lt"/>
                <a:ea typeface="+mn-ea"/>
                <a:cs typeface="+mn-cs"/>
              </a:rPr>
              <a:t> parameter is set to true when the connection is started), Long Polling is used.</a:t>
            </a:r>
          </a:p>
          <a:p>
            <a:pPr fontAlgn="base"/>
            <a:r>
              <a:rPr lang="en-US" sz="1200" b="0" i="0" kern="1200" dirty="0" smtClean="0">
                <a:solidFill>
                  <a:schemeClr val="tx1"/>
                </a:solidFill>
                <a:effectLst/>
                <a:latin typeface="+mn-lt"/>
                <a:ea typeface="+mn-ea"/>
                <a:cs typeface="+mn-cs"/>
              </a:rPr>
              <a:t>If a cross-domain connection is being made (that is, if the SignalR endpoint is not in the same domain as the hosting page), then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will be used if the following criteria are met:</a:t>
            </a:r>
          </a:p>
          <a:p>
            <a:pPr lvl="1" fontAlgn="base"/>
            <a:r>
              <a:rPr lang="en-US" sz="1200" b="0" i="0" kern="1200" dirty="0" smtClean="0">
                <a:solidFill>
                  <a:schemeClr val="tx1"/>
                </a:solidFill>
                <a:effectLst/>
                <a:latin typeface="+mn-lt"/>
                <a:ea typeface="+mn-ea"/>
                <a:cs typeface="+mn-cs"/>
              </a:rPr>
              <a:t>The client supports CORS (Cross-Origin Resource Sharing). For details on which clients support CORS, see </a:t>
            </a:r>
            <a:r>
              <a:rPr lang="en-US" sz="1200" b="0" i="0" u="none" strike="noStrike" kern="1200" dirty="0" smtClean="0">
                <a:solidFill>
                  <a:schemeClr val="tx1"/>
                </a:solidFill>
                <a:effectLst/>
                <a:latin typeface="+mn-lt"/>
                <a:ea typeface="+mn-ea"/>
                <a:cs typeface="+mn-cs"/>
                <a:hlinkClick r:id="rId3"/>
              </a:rPr>
              <a:t>CORS at caniuse.com</a:t>
            </a:r>
            <a:r>
              <a:rPr lang="en-US" sz="1200" b="0" i="0" kern="1200" dirty="0" smtClean="0">
                <a:solidFill>
                  <a:schemeClr val="tx1"/>
                </a:solidFill>
                <a:effectLst/>
                <a:latin typeface="+mn-lt"/>
                <a:ea typeface="+mn-ea"/>
                <a:cs typeface="+mn-cs"/>
              </a:rPr>
              <a:t>.</a:t>
            </a:r>
          </a:p>
          <a:p>
            <a:pPr lvl="1" fontAlgn="base"/>
            <a:r>
              <a:rPr lang="en-US" sz="1200" b="0" i="0" kern="1200" dirty="0" smtClean="0">
                <a:solidFill>
                  <a:schemeClr val="tx1"/>
                </a:solidFill>
                <a:effectLst/>
                <a:latin typeface="+mn-lt"/>
                <a:ea typeface="+mn-ea"/>
                <a:cs typeface="+mn-cs"/>
              </a:rPr>
              <a:t>The client supports </a:t>
            </a:r>
            <a:r>
              <a:rPr lang="en-US" sz="1200" b="0" i="0" kern="1200" dirty="0" err="1" smtClean="0">
                <a:solidFill>
                  <a:schemeClr val="tx1"/>
                </a:solidFill>
                <a:effectLst/>
                <a:latin typeface="+mn-lt"/>
                <a:ea typeface="+mn-ea"/>
                <a:cs typeface="+mn-cs"/>
              </a:rPr>
              <a:t>WebSocket</a:t>
            </a:r>
            <a:endParaRPr lang="en-US" sz="1200" b="0" i="0" kern="1200" dirty="0" smtClean="0">
              <a:solidFill>
                <a:schemeClr val="tx1"/>
              </a:solidFill>
              <a:effectLst/>
              <a:latin typeface="+mn-lt"/>
              <a:ea typeface="+mn-ea"/>
              <a:cs typeface="+mn-cs"/>
            </a:endParaRPr>
          </a:p>
          <a:p>
            <a:pPr lvl="1" fontAlgn="base"/>
            <a:r>
              <a:rPr lang="en-US" sz="1200" b="0" i="0" kern="1200" dirty="0" smtClean="0">
                <a:solidFill>
                  <a:schemeClr val="tx1"/>
                </a:solidFill>
                <a:effectLst/>
                <a:latin typeface="+mn-lt"/>
                <a:ea typeface="+mn-ea"/>
                <a:cs typeface="+mn-cs"/>
              </a:rPr>
              <a:t>The server supports </a:t>
            </a:r>
            <a:r>
              <a:rPr lang="en-US" sz="1200" b="0" i="0" kern="1200" dirty="0" err="1" smtClean="0">
                <a:solidFill>
                  <a:schemeClr val="tx1"/>
                </a:solidFill>
                <a:effectLst/>
                <a:latin typeface="+mn-lt"/>
                <a:ea typeface="+mn-ea"/>
                <a:cs typeface="+mn-cs"/>
              </a:rPr>
              <a:t>WebSocket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any of these criteria are not met, Long Polling will be used. For more information on cross-domain connections, see </a:t>
            </a:r>
            <a:r>
              <a:rPr lang="en-US" sz="1200" b="0" i="0" u="none" strike="noStrike" kern="1200" dirty="0" smtClean="0">
                <a:solidFill>
                  <a:schemeClr val="tx1"/>
                </a:solidFill>
                <a:effectLst/>
                <a:latin typeface="+mn-lt"/>
                <a:ea typeface="+mn-ea"/>
                <a:cs typeface="+mn-cs"/>
                <a:hlinkClick r:id="rId4"/>
              </a:rPr>
              <a:t>How to establish a cross-domain connection</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If JSONP is not configured and the connection is not cross-domain,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will be used if both the client and server support it.</a:t>
            </a:r>
          </a:p>
          <a:p>
            <a:pPr fontAlgn="base"/>
            <a:r>
              <a:rPr lang="en-US" sz="1200" b="0" i="0" kern="1200" dirty="0" smtClean="0">
                <a:solidFill>
                  <a:schemeClr val="tx1"/>
                </a:solidFill>
                <a:effectLst/>
                <a:latin typeface="+mn-lt"/>
                <a:ea typeface="+mn-ea"/>
                <a:cs typeface="+mn-cs"/>
              </a:rPr>
              <a:t>If either the client or server do not support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Server Sent Events is used if it is available.</a:t>
            </a:r>
          </a:p>
          <a:p>
            <a:pPr fontAlgn="base"/>
            <a:r>
              <a:rPr lang="en-US" sz="1200" b="0" i="0" kern="1200" dirty="0" smtClean="0">
                <a:solidFill>
                  <a:schemeClr val="tx1"/>
                </a:solidFill>
                <a:effectLst/>
                <a:latin typeface="+mn-lt"/>
                <a:ea typeface="+mn-ea"/>
                <a:cs typeface="+mn-cs"/>
              </a:rPr>
              <a:t>If Server Sent Events is not available, Forever Frame is attempted.</a:t>
            </a:r>
          </a:p>
          <a:p>
            <a:pPr fontAlgn="base"/>
            <a:r>
              <a:rPr lang="en-US" sz="1200" b="0" i="0" kern="1200" dirty="0" smtClean="0">
                <a:solidFill>
                  <a:schemeClr val="tx1"/>
                </a:solidFill>
                <a:effectLst/>
                <a:latin typeface="+mn-lt"/>
                <a:ea typeface="+mn-ea"/>
                <a:cs typeface="+mn-cs"/>
              </a:rPr>
              <a:t>If Forever Frame fails, Long Polling is used.</a:t>
            </a:r>
          </a:p>
          <a:p>
            <a:endParaRPr lang="en-US" dirty="0" smtClean="0"/>
          </a:p>
          <a:p>
            <a:pPr fontAlgn="base"/>
            <a:r>
              <a:rPr lang="en-US" sz="1200" b="0" i="0" kern="1200" dirty="0" smtClean="0">
                <a:solidFill>
                  <a:schemeClr val="tx1"/>
                </a:solidFill>
                <a:effectLst/>
                <a:latin typeface="+mn-lt"/>
                <a:ea typeface="+mn-ea"/>
                <a:cs typeface="+mn-cs"/>
              </a:rPr>
              <a:t>You can determine what transport your application is using by enabling logging on your hub, and opening the console window in your browser.</a:t>
            </a:r>
          </a:p>
          <a:p>
            <a:pPr fontAlgn="base"/>
            <a:r>
              <a:rPr lang="en-US" sz="1200" b="0" i="0" kern="1200" dirty="0" smtClean="0">
                <a:solidFill>
                  <a:schemeClr val="tx1"/>
                </a:solidFill>
                <a:effectLst/>
                <a:latin typeface="+mn-lt"/>
                <a:ea typeface="+mn-ea"/>
                <a:cs typeface="+mn-cs"/>
              </a:rPr>
              <a:t>To enable logging for your hub's events in a browser, add the following command to your client application:</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16</a:t>
            </a:fld>
            <a:endParaRPr lang="en-US"/>
          </a:p>
        </p:txBody>
      </p:sp>
    </p:spTree>
    <p:extLst>
      <p:ext uri="{BB962C8B-B14F-4D97-AF65-F5344CB8AC3E}">
        <p14:creationId xmlns:p14="http://schemas.microsoft.com/office/powerpoint/2010/main" val="146689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20</a:t>
            </a:fld>
            <a:endParaRPr lang="en-US"/>
          </a:p>
        </p:txBody>
      </p:sp>
    </p:spTree>
    <p:extLst>
      <p:ext uri="{BB962C8B-B14F-4D97-AF65-F5344CB8AC3E}">
        <p14:creationId xmlns:p14="http://schemas.microsoft.com/office/powerpoint/2010/main" val="233036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Connection represents a simple endpoint for sending single-recipient, grouped, or broadcast messages</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are called</a:t>
            </a:r>
          </a:p>
          <a:p>
            <a:pPr fontAlgn="base"/>
            <a:r>
              <a:rPr lang="en-US" sz="1200" b="0" i="0" kern="1200" dirty="0" smtClean="0">
                <a:solidFill>
                  <a:schemeClr val="tx1"/>
                </a:solidFill>
                <a:effectLst/>
                <a:latin typeface="+mn-lt"/>
                <a:ea typeface="+mn-ea"/>
                <a:cs typeface="+mn-cs"/>
              </a:rPr>
              <a:t>Each time a browser navigates to a new page, a new connection has to be established, which means SignalR will execute 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followed by the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method. SignalR always creates a new connection ID when a new connection is established.</a:t>
            </a:r>
          </a:p>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method is called when there has been a temporary break in connectivity that SignalR can automatically recover from, such as when a cable is temporarily disconnected and reconnected before the connection times out. 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is called when the client is disconnected and SignalR can't automatically reconnect, such as when a browser navigates to a new page. Therefore, a possible sequence of events for a given client is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OnConnected,OnDisconnected</a:t>
            </a:r>
            <a:r>
              <a:rPr lang="en-US" sz="1200" b="0" i="0" kern="1200" dirty="0" smtClean="0">
                <a:solidFill>
                  <a:schemeClr val="tx1"/>
                </a:solidFill>
                <a:effectLst/>
                <a:latin typeface="+mn-lt"/>
                <a:ea typeface="+mn-ea"/>
                <a:cs typeface="+mn-cs"/>
              </a:rPr>
              <a:t>. You won't see the sequence </a:t>
            </a:r>
            <a:r>
              <a:rPr lang="en-US" sz="1200" b="0" i="0" kern="1200" dirty="0" err="1" smtClean="0">
                <a:solidFill>
                  <a:schemeClr val="tx1"/>
                </a:solidFill>
                <a:effectLst/>
                <a:latin typeface="+mn-lt"/>
                <a:ea typeface="+mn-ea"/>
                <a:cs typeface="+mn-cs"/>
              </a:rPr>
              <a:t>OnConnected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for a given connection.</a:t>
            </a:r>
          </a:p>
          <a:p>
            <a:pPr fontAlgn="base"/>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OnDisconnected</a:t>
            </a:r>
            <a:r>
              <a:rPr lang="en-US" sz="1200" b="0" i="0" kern="1200" dirty="0" smtClean="0">
                <a:solidFill>
                  <a:schemeClr val="tx1"/>
                </a:solidFill>
                <a:effectLst/>
                <a:latin typeface="+mn-lt"/>
                <a:ea typeface="+mn-ea"/>
                <a:cs typeface="+mn-cs"/>
              </a:rPr>
              <a:t> method doesn't get called in some scenarios, such as when a server goes down or the App Domain gets recycled. When another server comes on line or the App Domain completes its recycle, some clients may be able to reconnect and fire the </a:t>
            </a:r>
            <a:r>
              <a:rPr lang="en-US" sz="1200" b="0" i="0" kern="1200" dirty="0" err="1" smtClean="0">
                <a:solidFill>
                  <a:schemeClr val="tx1"/>
                </a:solidFill>
                <a:effectLst/>
                <a:latin typeface="+mn-lt"/>
                <a:ea typeface="+mn-ea"/>
                <a:cs typeface="+mn-cs"/>
              </a:rPr>
              <a:t>OnReconnected</a:t>
            </a:r>
            <a:r>
              <a:rPr lang="en-US" sz="1200" b="0" i="0" kern="1200" dirty="0" smtClean="0">
                <a:solidFill>
                  <a:schemeClr val="tx1"/>
                </a:solidFill>
                <a:effectLst/>
                <a:latin typeface="+mn-lt"/>
                <a:ea typeface="+mn-ea"/>
                <a:cs typeface="+mn-cs"/>
              </a:rPr>
              <a:t> event.</a:t>
            </a:r>
          </a:p>
          <a:p>
            <a:pPr fontAlgn="base"/>
            <a:r>
              <a:rPr lang="en-US" sz="1200" b="0" i="0" kern="1200" dirty="0" smtClean="0">
                <a:solidFill>
                  <a:schemeClr val="tx1"/>
                </a:solidFill>
                <a:effectLst/>
                <a:latin typeface="+mn-lt"/>
                <a:ea typeface="+mn-ea"/>
                <a:cs typeface="+mn-cs"/>
              </a:rPr>
              <a:t>For more information, see </a:t>
            </a:r>
            <a:r>
              <a:rPr lang="en-US" sz="1200" b="0" i="0" u="none" strike="noStrike" kern="1200" dirty="0" smtClean="0">
                <a:solidFill>
                  <a:schemeClr val="tx1"/>
                </a:solidFill>
                <a:effectLst/>
                <a:latin typeface="+mn-lt"/>
                <a:ea typeface="+mn-ea"/>
                <a:cs typeface="+mn-cs"/>
                <a:hlinkClick r:id="rId3"/>
              </a:rPr>
              <a:t>Understanding and Handling Connection Lifetime Events in SignalR</a:t>
            </a:r>
            <a:r>
              <a:rPr lang="en-US" sz="1200" b="0" i="0" kern="1200" dirty="0" smtClean="0">
                <a:solidFill>
                  <a:schemeClr val="tx1"/>
                </a:solidFill>
                <a:effectLst/>
                <a:latin typeface="+mn-lt"/>
                <a:ea typeface="+mn-ea"/>
                <a:cs typeface="+mn-cs"/>
              </a:rPr>
              <a:t>.</a:t>
            </a:r>
          </a:p>
          <a:p>
            <a:endParaRPr lang="en-US" dirty="0" smtClean="0"/>
          </a:p>
          <a:p>
            <a:endParaRPr lang="en-US" dirty="0" smtClean="0"/>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 // to verify the transport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websockets</a:t>
            </a:r>
            <a:r>
              <a:rPr lang="en-US" sz="1200" b="0" i="0" kern="1200" baseline="0" dirty="0" smtClean="0">
                <a:solidFill>
                  <a:schemeClr val="tx1"/>
                </a:solidFill>
                <a:effectLst/>
                <a:latin typeface="+mn-lt"/>
                <a:ea typeface="+mn-ea"/>
                <a:cs typeface="+mn-cs"/>
              </a:rPr>
              <a:t> or a fallback like comet or forever frame</a:t>
            </a:r>
          </a:p>
          <a:p>
            <a:pPr fontAlgn="base"/>
            <a:r>
              <a:rPr lang="en-US" sz="1200" kern="1200" dirty="0" err="1" smtClean="0">
                <a:solidFill>
                  <a:schemeClr val="tx1"/>
                </a:solidFill>
                <a:effectLst/>
                <a:latin typeface="+mn-lt"/>
                <a:ea typeface="+mn-ea"/>
                <a:cs typeface="+mn-cs"/>
              </a:rPr>
              <a:t>connection.start</a:t>
            </a:r>
            <a:r>
              <a:rPr lang="en-US" sz="1200" kern="1200" dirty="0" smtClean="0">
                <a:solidFill>
                  <a:schemeClr val="tx1"/>
                </a:solidFill>
                <a:effectLst/>
                <a:latin typeface="+mn-lt"/>
                <a:ea typeface="+mn-ea"/>
                <a:cs typeface="+mn-cs"/>
              </a:rPr>
              <a:t>({ transport: '</a:t>
            </a:r>
            <a:r>
              <a:rPr lang="en-US" sz="1200" kern="1200" dirty="0" err="1" smtClean="0">
                <a:solidFill>
                  <a:schemeClr val="tx1"/>
                </a:solidFill>
                <a:effectLst/>
                <a:latin typeface="+mn-lt"/>
                <a:ea typeface="+mn-ea"/>
                <a:cs typeface="+mn-cs"/>
              </a:rPr>
              <a:t>longPolling</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 can specify a fallback order if you want a client to try specific transports in order. The following code snippet demonstrates trying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and failing that, going directly to Long Polling.</a:t>
            </a:r>
          </a:p>
          <a:p>
            <a:pPr fontAlgn="base"/>
            <a:r>
              <a:rPr lang="en-US" sz="1200" b="0" i="0" kern="1200" dirty="0" err="1" smtClean="0">
                <a:solidFill>
                  <a:schemeClr val="tx1"/>
                </a:solidFill>
                <a:effectLst/>
                <a:latin typeface="+mn-lt"/>
                <a:ea typeface="+mn-ea"/>
                <a:cs typeface="+mn-cs"/>
              </a:rPr>
              <a:t>connection.start</a:t>
            </a:r>
            <a:r>
              <a:rPr lang="en-US" sz="1200" b="0" i="0" kern="1200" dirty="0" smtClean="0">
                <a:solidFill>
                  <a:schemeClr val="tx1"/>
                </a:solidFill>
                <a:effectLst/>
                <a:latin typeface="+mn-lt"/>
                <a:ea typeface="+mn-ea"/>
                <a:cs typeface="+mn-cs"/>
              </a:rPr>
              <a:t>({ transport: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longPolling</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21</a:t>
            </a:fld>
            <a:endParaRPr lang="en-US"/>
          </a:p>
        </p:txBody>
      </p:sp>
    </p:spTree>
    <p:extLst>
      <p:ext uri="{BB962C8B-B14F-4D97-AF65-F5344CB8AC3E}">
        <p14:creationId xmlns:p14="http://schemas.microsoft.com/office/powerpoint/2010/main" val="2892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 connection = new </a:t>
            </a:r>
            <a:r>
              <a:rPr lang="en-US" dirty="0" err="1" smtClean="0"/>
              <a:t>HubConnection</a:t>
            </a:r>
            <a:r>
              <a:rPr lang="en-US" dirty="0" smtClean="0"/>
              <a:t>("http://localhost:8080/", "</a:t>
            </a:r>
            <a:r>
              <a:rPr lang="en-US" dirty="0" err="1" smtClean="0"/>
              <a:t>myInfo</a:t>
            </a:r>
            <a:r>
              <a:rPr lang="en-US" dirty="0" smtClean="0"/>
              <a:t>=12345"); // .NET client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connection.hub.qs</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myInfo</a:t>
            </a:r>
            <a:r>
              <a:rPr lang="en-US" sz="1200" kern="1200" dirty="0" smtClean="0">
                <a:solidFill>
                  <a:schemeClr val="tx1"/>
                </a:solidFill>
                <a:latin typeface="+mn-lt"/>
                <a:ea typeface="+mn-ea"/>
                <a:cs typeface="+mn-cs"/>
              </a:rPr>
              <a:t>=12345"; // the </a:t>
            </a:r>
            <a:r>
              <a:rPr lang="en-US" sz="1200" kern="1200" dirty="0" err="1" smtClean="0">
                <a:solidFill>
                  <a:schemeClr val="tx1"/>
                </a:solidFill>
                <a:latin typeface="+mn-lt"/>
                <a:ea typeface="+mn-ea"/>
                <a:cs typeface="+mn-cs"/>
              </a:rPr>
              <a:t>js</a:t>
            </a:r>
            <a:r>
              <a:rPr lang="en-US" sz="1200" kern="1200" dirty="0" smtClean="0">
                <a:solidFill>
                  <a:schemeClr val="tx1"/>
                </a:solidFill>
                <a:latin typeface="+mn-lt"/>
                <a:ea typeface="+mn-ea"/>
                <a:cs typeface="+mn-cs"/>
              </a:rPr>
              <a:t> client</a:t>
            </a:r>
            <a:endParaRPr lang="en-US" dirty="0" smtClean="0"/>
          </a:p>
          <a:p>
            <a:r>
              <a:rPr lang="en-US" sz="1200" kern="1200" dirty="0" err="1" smtClean="0">
                <a:solidFill>
                  <a:schemeClr val="tx1"/>
                </a:solidFill>
                <a:latin typeface="+mn-lt"/>
                <a:ea typeface="+mn-ea"/>
                <a:cs typeface="+mn-cs"/>
              </a:rPr>
              <a:t>Context.Request.QueryString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myInfo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ToString</a:t>
            </a:r>
            <a:r>
              <a:rPr lang="en-US" sz="1200" kern="1200" dirty="0" smtClean="0">
                <a:solidFill>
                  <a:schemeClr val="tx1"/>
                </a:solidFill>
                <a:latin typeface="+mn-lt"/>
                <a:ea typeface="+mn-ea"/>
                <a:cs typeface="+mn-cs"/>
              </a:rPr>
              <a:t>(); // in hub</a:t>
            </a:r>
            <a:r>
              <a:rPr lang="en-US" sz="1200" kern="1200" baseline="0" dirty="0" smtClean="0">
                <a:solidFill>
                  <a:schemeClr val="tx1"/>
                </a:solidFill>
                <a:latin typeface="+mn-lt"/>
                <a:ea typeface="+mn-ea"/>
                <a:cs typeface="+mn-cs"/>
              </a:rPr>
              <a:t> code on server</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26</a:t>
            </a:fld>
            <a:endParaRPr lang="en-US"/>
          </a:p>
        </p:txBody>
      </p:sp>
    </p:spTree>
    <p:extLst>
      <p:ext uri="{BB962C8B-B14F-4D97-AF65-F5344CB8AC3E}">
        <p14:creationId xmlns:p14="http://schemas.microsoft.com/office/powerpoint/2010/main" val="253780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How to notify the user about disconnections</a:t>
            </a:r>
          </a:p>
          <a:p>
            <a:pPr fontAlgn="base"/>
            <a:r>
              <a:rPr lang="en-US" sz="1200" b="0" i="0" kern="1200" dirty="0" smtClean="0">
                <a:solidFill>
                  <a:schemeClr val="tx1"/>
                </a:solidFill>
                <a:effectLst/>
                <a:latin typeface="+mn-lt"/>
                <a:ea typeface="+mn-ea"/>
                <a:cs typeface="+mn-cs"/>
              </a:rPr>
              <a:t>In some applications you might want to display a message to the user when there are connectivity problems. You have several options for how and when to do this. The following code samples are for a JavaScript client using the generated proxy.</a:t>
            </a:r>
          </a:p>
          <a:p>
            <a:pPr fontAlgn="base"/>
            <a:r>
              <a:rPr lang="en-US" sz="1200" b="0" i="0" kern="1200" dirty="0" smtClean="0">
                <a:solidFill>
                  <a:schemeClr val="tx1"/>
                </a:solidFill>
                <a:effectLst/>
                <a:latin typeface="+mn-lt"/>
                <a:ea typeface="+mn-ea"/>
                <a:cs typeface="+mn-cs"/>
              </a:rPr>
              <a:t>Handle the </a:t>
            </a:r>
            <a:r>
              <a:rPr lang="en-US" sz="1200" b="0" i="0" kern="1200" dirty="0" err="1" smtClean="0">
                <a:solidFill>
                  <a:schemeClr val="tx1"/>
                </a:solidFill>
                <a:effectLst/>
                <a:latin typeface="+mn-lt"/>
                <a:ea typeface="+mn-ea"/>
                <a:cs typeface="+mn-cs"/>
              </a:rPr>
              <a:t>connectionSlow</a:t>
            </a:r>
            <a:r>
              <a:rPr lang="en-US" sz="1200" b="0" i="0" kern="1200" dirty="0" smtClean="0">
                <a:solidFill>
                  <a:schemeClr val="tx1"/>
                </a:solidFill>
                <a:effectLst/>
                <a:latin typeface="+mn-lt"/>
                <a:ea typeface="+mn-ea"/>
                <a:cs typeface="+mn-cs"/>
              </a:rPr>
              <a:t> event to display a message as soon as SignalR is aware of connection problems, before it goes into reconnecting mode.</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connection.hub.connectionSlow</a:t>
            </a:r>
            <a:r>
              <a:rPr lang="en-US" sz="1200" b="0" i="0" kern="1200" dirty="0" smtClean="0">
                <a:solidFill>
                  <a:schemeClr val="tx1"/>
                </a:solidFill>
                <a:effectLst/>
                <a:latin typeface="+mn-lt"/>
                <a:ea typeface="+mn-ea"/>
                <a:cs typeface="+mn-cs"/>
              </a:rPr>
              <a:t>(function() { </a:t>
            </a:r>
            <a:r>
              <a:rPr lang="en-US" sz="1200" b="0" i="0" kern="1200" dirty="0" err="1" smtClean="0">
                <a:solidFill>
                  <a:schemeClr val="tx1"/>
                </a:solidFill>
                <a:effectLst/>
                <a:latin typeface="+mn-lt"/>
                <a:ea typeface="+mn-ea"/>
                <a:cs typeface="+mn-cs"/>
              </a:rPr>
              <a:t>notifyUserOfConnectionProblem</a:t>
            </a:r>
            <a:r>
              <a:rPr lang="en-US" sz="1200" b="0" i="0" kern="1200" dirty="0" smtClean="0">
                <a:solidFill>
                  <a:schemeClr val="tx1"/>
                </a:solidFill>
                <a:effectLst/>
                <a:latin typeface="+mn-lt"/>
                <a:ea typeface="+mn-ea"/>
                <a:cs typeface="+mn-cs"/>
              </a:rPr>
              <a:t>(); // Your function to notify user. });</a:t>
            </a:r>
          </a:p>
          <a:p>
            <a:pPr fontAlgn="base"/>
            <a:r>
              <a:rPr lang="en-US" sz="1200" b="0" i="0" kern="1200" dirty="0" smtClean="0">
                <a:solidFill>
                  <a:schemeClr val="tx1"/>
                </a:solidFill>
                <a:effectLst/>
                <a:latin typeface="+mn-lt"/>
                <a:ea typeface="+mn-ea"/>
                <a:cs typeface="+mn-cs"/>
              </a:rPr>
              <a:t>Handle the reconnecting event to display a message when SignalR is aware of a disconnection and is going into reconnecting mode.</a:t>
            </a: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connection.hub.reconnecting</a:t>
            </a:r>
            <a:r>
              <a:rPr lang="en-US" sz="1200" b="0" i="0" kern="1200" dirty="0" smtClean="0">
                <a:solidFill>
                  <a:schemeClr val="tx1"/>
                </a:solidFill>
                <a:effectLst/>
                <a:latin typeface="+mn-lt"/>
                <a:ea typeface="+mn-ea"/>
                <a:cs typeface="+mn-cs"/>
              </a:rPr>
              <a:t>(function() { </a:t>
            </a:r>
            <a:r>
              <a:rPr lang="en-US" sz="1200" b="0" i="0" kern="1200" dirty="0" err="1" smtClean="0">
                <a:solidFill>
                  <a:schemeClr val="tx1"/>
                </a:solidFill>
                <a:effectLst/>
                <a:latin typeface="+mn-lt"/>
                <a:ea typeface="+mn-ea"/>
                <a:cs typeface="+mn-cs"/>
              </a:rPr>
              <a:t>notifyUserOfTryingToReconnect</a:t>
            </a:r>
            <a:r>
              <a:rPr lang="en-US" sz="1200" b="0" i="0" kern="1200" dirty="0" smtClean="0">
                <a:solidFill>
                  <a:schemeClr val="tx1"/>
                </a:solidFill>
                <a:effectLst/>
                <a:latin typeface="+mn-lt"/>
                <a:ea typeface="+mn-ea"/>
                <a:cs typeface="+mn-cs"/>
              </a:rPr>
              <a:t>(); // Your function to notify user.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28</a:t>
            </a:fld>
            <a:endParaRPr lang="en-US"/>
          </a:p>
        </p:txBody>
      </p:sp>
    </p:spTree>
    <p:extLst>
      <p:ext uri="{BB962C8B-B14F-4D97-AF65-F5344CB8AC3E}">
        <p14:creationId xmlns:p14="http://schemas.microsoft.com/office/powerpoint/2010/main" val="1961571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the </a:t>
            </a:r>
            <a:r>
              <a:rPr lang="en-US" sz="1200" b="0" i="0" kern="1200" dirty="0" smtClean="0">
                <a:solidFill>
                  <a:schemeClr val="tx1"/>
                </a:solidFill>
                <a:effectLst/>
                <a:latin typeface="+mn-lt"/>
                <a:ea typeface="+mn-ea"/>
                <a:cs typeface="+mn-cs"/>
              </a:rPr>
              <a:t>Windows Azure Service Bus Backplane</a:t>
            </a:r>
            <a:r>
              <a:rPr lang="en-US" sz="1200" b="0" i="0" kern="1200" baseline="0" dirty="0" smtClean="0">
                <a:solidFill>
                  <a:schemeClr val="tx1"/>
                </a:solidFill>
                <a:effectLst/>
                <a:latin typeface="+mn-lt"/>
                <a:ea typeface="+mn-ea"/>
                <a:cs typeface="+mn-cs"/>
              </a:rPr>
              <a:t> </a:t>
            </a:r>
            <a:r>
              <a:rPr lang="en-US" baseline="0" dirty="0" smtClean="0"/>
              <a:t>for multiple instances of Azure</a:t>
            </a:r>
            <a:endParaRPr lang="en-US" dirty="0" smtClean="0"/>
          </a:p>
          <a:p>
            <a:r>
              <a:rPr lang="en-US" dirty="0" smtClean="0"/>
              <a:t>http://www.asp.net/signalr/overview/signalr-20/getting-started-with-signalr-20/using-signalr-with-windows-azure-web-sites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29</a:t>
            </a:fld>
            <a:endParaRPr lang="en-US"/>
          </a:p>
        </p:txBody>
      </p:sp>
    </p:spTree>
    <p:extLst>
      <p:ext uri="{BB962C8B-B14F-4D97-AF65-F5344CB8AC3E}">
        <p14:creationId xmlns:p14="http://schemas.microsoft.com/office/powerpoint/2010/main" val="415387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30</a:t>
            </a:fld>
            <a:endParaRPr lang="en-US"/>
          </a:p>
        </p:txBody>
      </p:sp>
    </p:spTree>
    <p:extLst>
      <p:ext uri="{BB962C8B-B14F-4D97-AF65-F5344CB8AC3E}">
        <p14:creationId xmlns:p14="http://schemas.microsoft.com/office/powerpoint/2010/main" val="20414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 polling is itself not a true push; long polling is a variation of the traditional polling technique, but it allows emulating a push mechanism under circumstances where a real push is not possible, such as sites with security policies that require rejection of incoming HTTP/S Requests.</a:t>
            </a:r>
          </a:p>
          <a:p>
            <a:endParaRPr lang="en-US" dirty="0" smtClean="0"/>
          </a:p>
          <a:p>
            <a:r>
              <a:rPr lang="en-US" dirty="0" smtClean="0"/>
              <a:t>With long polling, the client requests information from the server exactly as in normal polling, except it issues its HTTP/S requests (polls) at a much slower frequency. If the server does not have any information available for the client when the poll is received, instead of sending an empty response, the server holds the request open and waits for response information to become available. Once it does, the server immediately sends an HTTP/S response to the client, completing the open HTTP/S Request. In this way the usual response latency (the time between when the information first becomes available and the next client request) otherwise associated with polling clients is eliminated.</a:t>
            </a:r>
          </a:p>
          <a:p>
            <a:endParaRPr lang="en-US" dirty="0" smtClean="0"/>
          </a:p>
          <a:p>
            <a:r>
              <a:rPr lang="en-US" dirty="0" smtClean="0"/>
              <a:t>For example, BOSH is a popular, long-lived HTTP technique used as a long-polling alternative to TCP when TCP is difficult or impossible to employ directly (e.g., in a web browser);[9] it is also an underlying technology in the XMPP, which Apple uses for its iCloud push support.</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a:t>
            </a:fld>
            <a:endParaRPr lang="en-US"/>
          </a:p>
        </p:txBody>
      </p:sp>
    </p:spTree>
    <p:extLst>
      <p:ext uri="{BB962C8B-B14F-4D97-AF65-F5344CB8AC3E}">
        <p14:creationId xmlns:p14="http://schemas.microsoft.com/office/powerpoint/2010/main" val="361859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6</a:t>
            </a:fld>
            <a:endParaRPr lang="en-US"/>
          </a:p>
        </p:txBody>
      </p:sp>
    </p:spTree>
    <p:extLst>
      <p:ext uri="{BB962C8B-B14F-4D97-AF65-F5344CB8AC3E}">
        <p14:creationId xmlns:p14="http://schemas.microsoft.com/office/powerpoint/2010/main" val="424828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SignalR app is an OWIN app (open web interface for </a:t>
            </a:r>
            <a:r>
              <a:rPr lang="en-US" baseline="0" dirty="0" err="1" smtClean="0"/>
              <a:t>.net</a:t>
            </a:r>
            <a:r>
              <a:rPr lang="en-US" baseline="0" dirty="0" smtClean="0"/>
              <a:t>). http://owin.org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8</a:t>
            </a:fld>
            <a:endParaRPr lang="en-US"/>
          </a:p>
        </p:txBody>
      </p:sp>
    </p:spTree>
    <p:extLst>
      <p:ext uri="{BB962C8B-B14F-4D97-AF65-F5344CB8AC3E}">
        <p14:creationId xmlns:p14="http://schemas.microsoft.com/office/powerpoint/2010/main" val="39222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Every OWIN Application has a startup class where you specify components for the application pipeline. There are different ways you can connect your startup class with the runtime, depending on the hosting model you choose (</a:t>
            </a:r>
            <a:r>
              <a:rPr lang="en-US" sz="1200" b="0" i="0" kern="1200" dirty="0" err="1" smtClean="0">
                <a:solidFill>
                  <a:schemeClr val="tx1"/>
                </a:solidFill>
                <a:effectLst/>
                <a:latin typeface="+mn-lt"/>
                <a:ea typeface="+mn-ea"/>
                <a:cs typeface="+mn-cs"/>
              </a:rPr>
              <a:t>OwinHost</a:t>
            </a:r>
            <a:r>
              <a:rPr lang="en-US" sz="1200" b="0" i="0" kern="1200" dirty="0" smtClean="0">
                <a:solidFill>
                  <a:schemeClr val="tx1"/>
                </a:solidFill>
                <a:effectLst/>
                <a:latin typeface="+mn-lt"/>
                <a:ea typeface="+mn-ea"/>
                <a:cs typeface="+mn-cs"/>
              </a:rPr>
              <a:t>, IIS, and IIS-Express). The startup class shown in this tutorial can be used in every hosting application. You connect the startup class with the hosting runtime using one of the these approaches:</a:t>
            </a:r>
            <a:r>
              <a:rPr lang="en-US" dirty="0" smtClean="0"/>
              <a:t/>
            </a:r>
            <a:br>
              <a:rPr lang="en-US" dirty="0" smtClean="0"/>
            </a:br>
            <a:r>
              <a:rPr lang="en-US" sz="1200" b="1" i="0" kern="1200" dirty="0" smtClean="0">
                <a:solidFill>
                  <a:schemeClr val="tx1"/>
                </a:solidFill>
                <a:effectLst/>
                <a:latin typeface="+mn-lt"/>
                <a:ea typeface="+mn-ea"/>
                <a:cs typeface="+mn-cs"/>
              </a:rPr>
              <a:t>Naming Convention: Katana looks for a class named Startup in namespace matching the assembly name or the global namespace.</a:t>
            </a:r>
          </a:p>
          <a:p>
            <a:pPr fontAlgn="base"/>
            <a:r>
              <a:rPr lang="en-US" sz="1200" b="1" i="0" kern="1200" dirty="0" err="1" smtClean="0">
                <a:solidFill>
                  <a:schemeClr val="tx1"/>
                </a:solidFill>
                <a:effectLst/>
                <a:latin typeface="+mn-lt"/>
                <a:ea typeface="+mn-ea"/>
                <a:cs typeface="+mn-cs"/>
              </a:rPr>
              <a:t>OwinStartup</a:t>
            </a:r>
            <a:r>
              <a:rPr lang="en-US" sz="1200" b="1" i="0" kern="1200" dirty="0" smtClean="0">
                <a:solidFill>
                  <a:schemeClr val="tx1"/>
                </a:solidFill>
                <a:effectLst/>
                <a:latin typeface="+mn-lt"/>
                <a:ea typeface="+mn-ea"/>
                <a:cs typeface="+mn-cs"/>
              </a:rPr>
              <a:t> Attribute</a:t>
            </a:r>
            <a:r>
              <a:rPr lang="en-US" sz="1200" b="0" i="0" kern="1200" dirty="0" smtClean="0">
                <a:solidFill>
                  <a:schemeClr val="tx1"/>
                </a:solidFill>
                <a:effectLst/>
                <a:latin typeface="+mn-lt"/>
                <a:ea typeface="+mn-ea"/>
                <a:cs typeface="+mn-cs"/>
              </a:rPr>
              <a:t>: This is the approach most developers will take to specify the startup class. The following attribute will set the startup class to the </a:t>
            </a:r>
            <a:r>
              <a:rPr lang="en-US" sz="1200" b="0" i="0" kern="1200" dirty="0" err="1" smtClean="0">
                <a:solidFill>
                  <a:schemeClr val="tx1"/>
                </a:solidFill>
                <a:effectLst/>
                <a:latin typeface="+mn-lt"/>
                <a:ea typeface="+mn-ea"/>
                <a:cs typeface="+mn-cs"/>
              </a:rPr>
              <a:t>TestStartup</a:t>
            </a:r>
            <a:r>
              <a:rPr lang="en-US" sz="1200" b="0" i="0" kern="1200" dirty="0" smtClean="0">
                <a:solidFill>
                  <a:schemeClr val="tx1"/>
                </a:solidFill>
                <a:effectLst/>
                <a:latin typeface="+mn-lt"/>
                <a:ea typeface="+mn-ea"/>
                <a:cs typeface="+mn-cs"/>
              </a:rPr>
              <a:t> class in the </a:t>
            </a:r>
            <a:r>
              <a:rPr lang="en-US" sz="1200" b="0" i="0" kern="1200" dirty="0" err="1" smtClean="0">
                <a:solidFill>
                  <a:schemeClr val="tx1"/>
                </a:solidFill>
                <a:effectLst/>
                <a:latin typeface="+mn-lt"/>
                <a:ea typeface="+mn-ea"/>
                <a:cs typeface="+mn-cs"/>
              </a:rPr>
              <a:t>StartupDemo</a:t>
            </a:r>
            <a:r>
              <a:rPr lang="en-US" sz="1200" b="0" i="0" kern="1200" dirty="0" smtClean="0">
                <a:solidFill>
                  <a:schemeClr val="tx1"/>
                </a:solidFill>
                <a:effectLst/>
                <a:latin typeface="+mn-lt"/>
                <a:ea typeface="+mn-ea"/>
                <a:cs typeface="+mn-cs"/>
              </a:rPr>
              <a:t> namespace.[assembly: </a:t>
            </a:r>
            <a:r>
              <a:rPr lang="en-US" sz="1200" b="0" i="0" kern="1200" dirty="0" err="1" smtClean="0">
                <a:solidFill>
                  <a:schemeClr val="tx1"/>
                </a:solidFill>
                <a:effectLst/>
                <a:latin typeface="+mn-lt"/>
                <a:ea typeface="+mn-ea"/>
                <a:cs typeface="+mn-cs"/>
              </a:rPr>
              <a:t>OwinStartup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StartupDemo.TestStartup</a:t>
            </a: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OwinStartup</a:t>
            </a:r>
            <a:r>
              <a:rPr lang="en-US" sz="1200" b="0" i="0" kern="1200" dirty="0" smtClean="0">
                <a:solidFill>
                  <a:schemeClr val="tx1"/>
                </a:solidFill>
                <a:effectLst/>
                <a:latin typeface="+mn-lt"/>
                <a:ea typeface="+mn-ea"/>
                <a:cs typeface="+mn-cs"/>
              </a:rPr>
              <a:t> attribute overrides the naming convention. You can also specify a friendly name with this attribute, however, using a friendly name requires you to also use the </a:t>
            </a:r>
            <a:r>
              <a:rPr lang="en-US" sz="1200" b="0" i="0" kern="1200" dirty="0" err="1" smtClean="0">
                <a:solidFill>
                  <a:schemeClr val="tx1"/>
                </a:solidFill>
                <a:effectLst/>
                <a:latin typeface="+mn-lt"/>
                <a:ea typeface="+mn-ea"/>
                <a:cs typeface="+mn-cs"/>
              </a:rPr>
              <a:t>appSetting</a:t>
            </a:r>
            <a:r>
              <a:rPr lang="en-US" sz="1200" b="0" i="0" kern="1200" dirty="0" smtClean="0">
                <a:solidFill>
                  <a:schemeClr val="tx1"/>
                </a:solidFill>
                <a:effectLst/>
                <a:latin typeface="+mn-lt"/>
                <a:ea typeface="+mn-ea"/>
                <a:cs typeface="+mn-cs"/>
              </a:rPr>
              <a:t> element in the configuration file.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9</a:t>
            </a:fld>
            <a:endParaRPr lang="en-US"/>
          </a:p>
        </p:txBody>
      </p:sp>
    </p:spTree>
    <p:extLst>
      <p:ext uri="{BB962C8B-B14F-4D97-AF65-F5344CB8AC3E}">
        <p14:creationId xmlns:p14="http://schemas.microsoft.com/office/powerpoint/2010/main" val="238015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dirty="0" err="1" smtClean="0"/>
              <a:t>NuGet</a:t>
            </a:r>
            <a:r>
              <a:rPr lang="en-US" dirty="0" smtClean="0"/>
              <a:t> to install SignalR references</a:t>
            </a:r>
          </a:p>
          <a:p>
            <a:r>
              <a:rPr lang="en-US" dirty="0" smtClean="0"/>
              <a:t>IN the startup, the code m</a:t>
            </a:r>
            <a:r>
              <a:rPr lang="en-US" sz="1200" b="0" i="0" kern="1200" dirty="0" smtClean="0">
                <a:solidFill>
                  <a:schemeClr val="tx1"/>
                </a:solidFill>
                <a:effectLst/>
                <a:latin typeface="+mn-lt"/>
                <a:ea typeface="+mn-ea"/>
                <a:cs typeface="+mn-cs"/>
              </a:rPr>
              <a:t>aps SignalR hubs to the app builder pipeline at "/</a:t>
            </a:r>
            <a:r>
              <a:rPr lang="en-US" sz="1200" b="0" i="0" kern="1200" dirty="0" err="1" smtClean="0">
                <a:solidFill>
                  <a:schemeClr val="tx1"/>
                </a:solidFill>
                <a:effectLst/>
                <a:latin typeface="+mn-lt"/>
                <a:ea typeface="+mn-ea"/>
                <a:cs typeface="+mn-cs"/>
              </a:rPr>
              <a:t>signalr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10</a:t>
            </a:fld>
            <a:endParaRPr lang="en-US"/>
          </a:p>
        </p:txBody>
      </p:sp>
    </p:spTree>
    <p:extLst>
      <p:ext uri="{BB962C8B-B14F-4D97-AF65-F5344CB8AC3E}">
        <p14:creationId xmlns:p14="http://schemas.microsoft.com/office/powerpoint/2010/main" val="3450120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connection.hub.logging</a:t>
            </a:r>
            <a:r>
              <a:rPr lang="en-US" sz="1200" b="0" i="0" kern="1200" dirty="0" smtClean="0">
                <a:solidFill>
                  <a:schemeClr val="tx1"/>
                </a:solidFill>
                <a:effectLst/>
                <a:latin typeface="+mn-lt"/>
                <a:ea typeface="+mn-ea"/>
                <a:cs typeface="+mn-cs"/>
              </a:rPr>
              <a:t> = true; // to verify the transport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websockets</a:t>
            </a:r>
            <a:r>
              <a:rPr lang="en-US" sz="1200" b="0" i="0" kern="1200" baseline="0" dirty="0" smtClean="0">
                <a:solidFill>
                  <a:schemeClr val="tx1"/>
                </a:solidFill>
                <a:effectLst/>
                <a:latin typeface="+mn-lt"/>
                <a:ea typeface="+mn-ea"/>
                <a:cs typeface="+mn-cs"/>
              </a:rPr>
              <a:t> or a fallback like comet or forever frame</a:t>
            </a:r>
          </a:p>
          <a:p>
            <a:pPr fontAlgn="base"/>
            <a:r>
              <a:rPr lang="en-US" sz="1200" kern="1200" dirty="0" err="1" smtClean="0">
                <a:solidFill>
                  <a:schemeClr val="tx1"/>
                </a:solidFill>
                <a:effectLst/>
                <a:latin typeface="+mn-lt"/>
                <a:ea typeface="+mn-ea"/>
                <a:cs typeface="+mn-cs"/>
              </a:rPr>
              <a:t>connection.start</a:t>
            </a:r>
            <a:r>
              <a:rPr lang="en-US" sz="1200" kern="1200" dirty="0" smtClean="0">
                <a:solidFill>
                  <a:schemeClr val="tx1"/>
                </a:solidFill>
                <a:effectLst/>
                <a:latin typeface="+mn-lt"/>
                <a:ea typeface="+mn-ea"/>
                <a:cs typeface="+mn-cs"/>
              </a:rPr>
              <a:t>({ transport: '</a:t>
            </a:r>
            <a:r>
              <a:rPr lang="en-US" sz="1200" kern="1200" dirty="0" err="1" smtClean="0">
                <a:solidFill>
                  <a:schemeClr val="tx1"/>
                </a:solidFill>
                <a:effectLst/>
                <a:latin typeface="+mn-lt"/>
                <a:ea typeface="+mn-ea"/>
                <a:cs typeface="+mn-cs"/>
              </a:rPr>
              <a:t>longPolling</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 can specify a fallback order if you want a client to try specific transports in order. The following code snippet demonstrates trying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and failing that, going directly to Long Polling.</a:t>
            </a:r>
          </a:p>
          <a:p>
            <a:pPr fontAlgn="base"/>
            <a:r>
              <a:rPr lang="en-US" sz="1200" b="0" i="0" kern="1200" dirty="0" err="1" smtClean="0">
                <a:solidFill>
                  <a:schemeClr val="tx1"/>
                </a:solidFill>
                <a:effectLst/>
                <a:latin typeface="+mn-lt"/>
                <a:ea typeface="+mn-ea"/>
                <a:cs typeface="+mn-cs"/>
              </a:rPr>
              <a:t>connection.start</a:t>
            </a:r>
            <a:r>
              <a:rPr lang="en-US" sz="1200" b="0" i="0" kern="1200" dirty="0" smtClean="0">
                <a:solidFill>
                  <a:schemeClr val="tx1"/>
                </a:solidFill>
                <a:effectLst/>
                <a:latin typeface="+mn-lt"/>
                <a:ea typeface="+mn-ea"/>
                <a:cs typeface="+mn-cs"/>
              </a:rPr>
              <a:t>({ transport: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longPolling</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11</a:t>
            </a:fld>
            <a:endParaRPr lang="en-US"/>
          </a:p>
        </p:txBody>
      </p:sp>
    </p:spTree>
    <p:extLst>
      <p:ext uri="{BB962C8B-B14F-4D97-AF65-F5344CB8AC3E}">
        <p14:creationId xmlns:p14="http://schemas.microsoft.com/office/powerpoint/2010/main" val="388860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Hub is a more high-level pipeline built upon the Connection API that allows your client and server to call methods on each other directly</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When server-side code calls a method on the client, a packet is sent across the active transport that contains the name and parameters of the method to be called (when an object is sent as a method parameter, it is serialized using JSON). The client then matches the method name to methods defined in client-side code. If there is a match, the client method will be executed using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parameter data.</a:t>
            </a:r>
          </a:p>
          <a:p>
            <a:pPr fontAlgn="base"/>
            <a:r>
              <a:rPr lang="en-US" sz="1200" b="0" i="0" kern="1200" dirty="0" smtClean="0">
                <a:solidFill>
                  <a:schemeClr val="tx1"/>
                </a:solidFill>
                <a:effectLst/>
                <a:latin typeface="+mn-lt"/>
                <a:ea typeface="+mn-ea"/>
                <a:cs typeface="+mn-cs"/>
              </a:rPr>
              <a:t>The method call can be monitored using tools like </a:t>
            </a:r>
            <a:r>
              <a:rPr lang="en-US" sz="1200" b="0" i="0" u="none" strike="noStrike" kern="1200" dirty="0" smtClean="0">
                <a:solidFill>
                  <a:schemeClr val="tx1"/>
                </a:solidFill>
                <a:effectLst/>
                <a:latin typeface="+mn-lt"/>
                <a:ea typeface="+mn-ea"/>
                <a:cs typeface="+mn-cs"/>
                <a:hlinkClick r:id="rId3"/>
              </a:rPr>
              <a:t>Fiddler.</a:t>
            </a:r>
            <a:r>
              <a:rPr lang="en-US" sz="1200" b="0" i="0" kern="1200" dirty="0" smtClean="0">
                <a:solidFill>
                  <a:schemeClr val="tx1"/>
                </a:solidFill>
                <a:effectLst/>
                <a:latin typeface="+mn-lt"/>
                <a:ea typeface="+mn-ea"/>
                <a:cs typeface="+mn-cs"/>
              </a:rPr>
              <a:t> The following image shows a method call sent from a SignalR server to a web browser client in the Logs pane of Fiddler.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12</a:t>
            </a:fld>
            <a:endParaRPr lang="en-US"/>
          </a:p>
        </p:txBody>
      </p:sp>
    </p:spTree>
    <p:extLst>
      <p:ext uri="{BB962C8B-B14F-4D97-AF65-F5344CB8AC3E}">
        <p14:creationId xmlns:p14="http://schemas.microsoft.com/office/powerpoint/2010/main" val="159799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http://www.asp.net/signalr/overview/signalr-20/hubs-api/hubs-api-guide-javascript-client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In JavaScript the reference to the server class and its members is in camel case. The code sample references the C# </a:t>
            </a:r>
            <a:r>
              <a:rPr lang="en-US" sz="1200" b="1" i="0" kern="1200" dirty="0" err="1" smtClean="0">
                <a:solidFill>
                  <a:schemeClr val="tx1"/>
                </a:solidFill>
                <a:effectLst/>
                <a:latin typeface="+mn-lt"/>
                <a:ea typeface="+mn-ea"/>
                <a:cs typeface="+mn-cs"/>
              </a:rPr>
              <a:t>ChatHub</a:t>
            </a:r>
            <a:r>
              <a:rPr lang="en-US" sz="1200" b="0" i="0" kern="1200" dirty="0" smtClean="0">
                <a:solidFill>
                  <a:schemeClr val="tx1"/>
                </a:solidFill>
                <a:effectLst/>
                <a:latin typeface="+mn-lt"/>
                <a:ea typeface="+mn-ea"/>
                <a:cs typeface="+mn-cs"/>
              </a:rPr>
              <a:t> class in JavaScript as </a:t>
            </a:r>
            <a:r>
              <a:rPr lang="en-US" sz="1200" b="1" i="0" kern="1200" dirty="0" err="1" smtClean="0">
                <a:solidFill>
                  <a:schemeClr val="tx1"/>
                </a:solidFill>
                <a:effectLst/>
                <a:latin typeface="+mn-lt"/>
                <a:ea typeface="+mn-ea"/>
                <a:cs typeface="+mn-cs"/>
              </a:rPr>
              <a:t>chatHub</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13</a:t>
            </a:fld>
            <a:endParaRPr lang="en-US"/>
          </a:p>
        </p:txBody>
      </p:sp>
    </p:spTree>
    <p:extLst>
      <p:ext uri="{BB962C8B-B14F-4D97-AF65-F5344CB8AC3E}">
        <p14:creationId xmlns:p14="http://schemas.microsoft.com/office/powerpoint/2010/main" val="391310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4450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17183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04283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56BF4-2776-40DE-8AF2-48F669308910}" type="datetimeFigureOut">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8252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556BF4-2776-40DE-8AF2-48F669308910}" type="datetimeFigureOut">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29205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556BF4-2776-40DE-8AF2-48F669308910}" type="datetimeFigureOut">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53535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556BF4-2776-40DE-8AF2-48F669308910}" type="datetimeFigureOut">
              <a:rPr lang="en-US" smtClean="0"/>
              <a:t>8/19/2014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1541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556BF4-2776-40DE-8AF2-48F669308910}" type="datetimeFigureOut">
              <a:rPr lang="en-US" smtClean="0"/>
              <a:t>8/19/2014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9319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56BF4-2776-40DE-8AF2-48F669308910}" type="datetimeFigureOut">
              <a:rPr lang="en-US" smtClean="0"/>
              <a:t>8/19/2014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20691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64969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02543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56BF4-2776-40DE-8AF2-48F669308910}" type="datetimeFigureOut">
              <a:rPr lang="en-US" smtClean="0"/>
              <a:t>8/19/2014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F54FF-FA78-4B5E-983D-9576ADE73461}" type="slidenum">
              <a:rPr lang="en-US" smtClean="0"/>
              <a:t>‹#›</a:t>
            </a:fld>
            <a:endParaRPr lang="en-US"/>
          </a:p>
        </p:txBody>
      </p:sp>
    </p:spTree>
    <p:extLst>
      <p:ext uri="{BB962C8B-B14F-4D97-AF65-F5344CB8AC3E}">
        <p14:creationId xmlns:p14="http://schemas.microsoft.com/office/powerpoint/2010/main" val="41811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chelappe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dn440565(v=vs.118).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ackoverflow.com/questions/16983630/how-does-signalr-decide-which-transport-method-to-be-used"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tackoverflow.com/users/2207506/thomasw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sp.net/signalr/overview/signalr-20/getting-started-with-signalr-20/using-signalr-with-windows-azure-web-sit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magazine/ee532098.aspx?sdmr=RachelAppel&amp;sdmi=authors" TargetMode="External"/><Relationship Id="rId2" Type="http://schemas.openxmlformats.org/officeDocument/2006/relationships/hyperlink" Target="http://rachelappel.com/" TargetMode="External"/><Relationship Id="rId1" Type="http://schemas.openxmlformats.org/officeDocument/2006/relationships/slideLayout" Target="../slideLayouts/slideLayout2.xml"/><Relationship Id="rId4" Type="http://schemas.openxmlformats.org/officeDocument/2006/relationships/hyperlink" Target="http://bit.ly/RachelNO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katanaproject.codeplex.com/" TargetMode="External"/><Relationship Id="rId2" Type="http://schemas.openxmlformats.org/officeDocument/2006/relationships/hyperlink" Target="http://owi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abbr.net/" TargetMode="External"/><Relationship Id="rId2" Type="http://schemas.openxmlformats.org/officeDocument/2006/relationships/hyperlink" Target="http://shootr.signalr.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Building Real Time Applications with ASP.NET SignalR 2.0</a:t>
            </a:r>
            <a:endParaRPr lang="en-US" dirty="0"/>
          </a:p>
        </p:txBody>
      </p:sp>
      <p:sp>
        <p:nvSpPr>
          <p:cNvPr id="3" name="Subtitle 2"/>
          <p:cNvSpPr>
            <a:spLocks noGrp="1"/>
          </p:cNvSpPr>
          <p:nvPr>
            <p:ph type="subTitle" idx="1"/>
          </p:nvPr>
        </p:nvSpPr>
        <p:spPr>
          <a:xfrm>
            <a:off x="505097" y="4712380"/>
            <a:ext cx="9144000" cy="1655762"/>
          </a:xfrm>
        </p:spPr>
        <p:txBody>
          <a:bodyPr>
            <a:normAutofit lnSpcReduction="10000"/>
          </a:bodyPr>
          <a:lstStyle/>
          <a:p>
            <a:pPr algn="l"/>
            <a:r>
              <a:rPr lang="en-US" dirty="0" smtClean="0"/>
              <a:t>Rachel Appel</a:t>
            </a:r>
          </a:p>
          <a:p>
            <a:pPr algn="l"/>
            <a:r>
              <a:rPr lang="en-US" dirty="0" smtClean="0"/>
              <a:t>Appel Consulting</a:t>
            </a:r>
          </a:p>
          <a:p>
            <a:pPr algn="l"/>
            <a:r>
              <a:rPr lang="en-US" dirty="0" smtClean="0">
                <a:hlinkClick r:id="rId3"/>
              </a:rPr>
              <a:t>http://rachelappel.com</a:t>
            </a:r>
            <a:r>
              <a:rPr lang="en-US" dirty="0" smtClean="0"/>
              <a:t> </a:t>
            </a:r>
          </a:p>
          <a:p>
            <a:pPr algn="l"/>
            <a:r>
              <a:rPr lang="en-US" dirty="0" smtClean="0"/>
              <a:t>rachel@rachelappel.com</a:t>
            </a:r>
            <a:endParaRPr lang="en-US" dirty="0"/>
          </a:p>
        </p:txBody>
      </p:sp>
    </p:spTree>
    <p:extLst>
      <p:ext uri="{BB962C8B-B14F-4D97-AF65-F5344CB8AC3E}">
        <p14:creationId xmlns:p14="http://schemas.microsoft.com/office/powerpoint/2010/main" val="74380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SignalR setup</a:t>
            </a:r>
            <a:endParaRPr lang="en-US" dirty="0"/>
          </a:p>
        </p:txBody>
      </p:sp>
    </p:spTree>
    <p:extLst>
      <p:ext uri="{BB962C8B-B14F-4D97-AF65-F5344CB8AC3E}">
        <p14:creationId xmlns:p14="http://schemas.microsoft.com/office/powerpoint/2010/main" val="3830580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SignalR Namespaces</a:t>
            </a:r>
            <a:endParaRPr lang="en-US" dirty="0"/>
          </a:p>
        </p:txBody>
      </p:sp>
      <p:sp>
        <p:nvSpPr>
          <p:cNvPr id="3" name="Content Placeholder 2"/>
          <p:cNvSpPr>
            <a:spLocks noGrp="1"/>
          </p:cNvSpPr>
          <p:nvPr>
            <p:ph idx="1"/>
          </p:nvPr>
        </p:nvSpPr>
        <p:spPr/>
        <p:txBody>
          <a:bodyPr/>
          <a:lstStyle/>
          <a:p>
            <a:r>
              <a:rPr lang="en-US" dirty="0" err="1" smtClean="0"/>
              <a:t>Microsoft.AspNet.SignalR.Hub</a:t>
            </a:r>
            <a:r>
              <a:rPr lang="en-US" dirty="0" smtClean="0"/>
              <a:t> </a:t>
            </a:r>
          </a:p>
          <a:p>
            <a:r>
              <a:rPr lang="en-US" dirty="0">
                <a:hlinkClick r:id="rId3"/>
              </a:rPr>
              <a:t>http://msdn.microsoft.com/en-us/library/dn440565(v=vs.118).</a:t>
            </a:r>
            <a:r>
              <a:rPr lang="en-US" dirty="0" smtClean="0">
                <a:hlinkClick r:id="rId3"/>
              </a:rPr>
              <a:t>aspx</a:t>
            </a:r>
            <a:r>
              <a:rPr lang="en-US" dirty="0" smtClean="0"/>
              <a:t> </a:t>
            </a:r>
            <a:endParaRPr lang="en-US" dirty="0"/>
          </a:p>
        </p:txBody>
      </p:sp>
    </p:spTree>
    <p:extLst>
      <p:ext uri="{BB962C8B-B14F-4D97-AF65-F5344CB8AC3E}">
        <p14:creationId xmlns:p14="http://schemas.microsoft.com/office/powerpoint/2010/main" val="2487780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lstStyle/>
          <a:p>
            <a:r>
              <a:rPr lang="en-US" dirty="0" err="1" smtClean="0"/>
              <a:t>Microsoft.AspNet.SignalR.Hub</a:t>
            </a:r>
            <a:r>
              <a:rPr lang="en-US" dirty="0" smtClean="0"/>
              <a:t> class</a:t>
            </a:r>
          </a:p>
          <a:p>
            <a:r>
              <a:rPr lang="en-US" dirty="0" smtClean="0"/>
              <a:t>Server </a:t>
            </a:r>
            <a:r>
              <a:rPr lang="en-US" smtClean="0"/>
              <a:t>Side Library</a:t>
            </a:r>
            <a:endParaRPr lang="en-US" dirty="0" smtClean="0"/>
          </a:p>
          <a:p>
            <a:r>
              <a:rPr lang="en-US" dirty="0" smtClean="0"/>
              <a:t>Allows for duplex connectivity </a:t>
            </a:r>
          </a:p>
          <a:p>
            <a:endParaRPr lang="en-US" dirty="0"/>
          </a:p>
        </p:txBody>
      </p:sp>
      <p:pic>
        <p:nvPicPr>
          <p:cNvPr id="4" name="Picture 3"/>
          <p:cNvPicPr>
            <a:picLocks noChangeAspect="1"/>
          </p:cNvPicPr>
          <p:nvPr/>
        </p:nvPicPr>
        <p:blipFill>
          <a:blip r:embed="rId3"/>
          <a:stretch>
            <a:fillRect/>
          </a:stretch>
        </p:blipFill>
        <p:spPr>
          <a:xfrm>
            <a:off x="6883946" y="2113318"/>
            <a:ext cx="5129055" cy="4063645"/>
          </a:xfrm>
          <a:prstGeom prst="rect">
            <a:avLst/>
          </a:prstGeom>
        </p:spPr>
      </p:pic>
    </p:spTree>
    <p:extLst>
      <p:ext uri="{BB962C8B-B14F-4D97-AF65-F5344CB8AC3E}">
        <p14:creationId xmlns:p14="http://schemas.microsoft.com/office/powerpoint/2010/main" val="1483232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lstStyle/>
          <a:p>
            <a:pPr fontAlgn="base"/>
            <a:r>
              <a:rPr lang="en-US" dirty="0"/>
              <a:t>Declare public methods on a hub so that clients can call them.</a:t>
            </a:r>
          </a:p>
          <a:p>
            <a:pPr fontAlgn="base"/>
            <a:r>
              <a:rPr lang="en-US" dirty="0"/>
              <a:t>Use the </a:t>
            </a:r>
            <a:r>
              <a:rPr lang="en-US" b="1" dirty="0" err="1"/>
              <a:t>Microsoft.AspNet.SignalR.Hub.Clients</a:t>
            </a:r>
            <a:r>
              <a:rPr lang="en-US" dirty="0"/>
              <a:t> property to access all clients connected to this hub.</a:t>
            </a:r>
          </a:p>
          <a:p>
            <a:pPr fontAlgn="base"/>
            <a:r>
              <a:rPr lang="en-US" dirty="0"/>
              <a:t>Call a function on the </a:t>
            </a:r>
            <a:r>
              <a:rPr lang="en-US" dirty="0" smtClean="0"/>
              <a:t>client</a:t>
            </a:r>
          </a:p>
          <a:p>
            <a:pPr fontAlgn="base"/>
            <a:r>
              <a:rPr lang="en-US" dirty="0" err="1"/>
              <a:t>HubName</a:t>
            </a:r>
            <a:r>
              <a:rPr lang="en-US" dirty="0"/>
              <a:t> attribute</a:t>
            </a:r>
          </a:p>
          <a:p>
            <a:pPr fontAlgn="base"/>
            <a:endParaRPr lang="en-US" dirty="0" smtClean="0"/>
          </a:p>
          <a:p>
            <a:pPr fontAlgn="base"/>
            <a:endParaRPr lang="en-US" dirty="0"/>
          </a:p>
        </p:txBody>
      </p:sp>
    </p:spTree>
    <p:extLst>
      <p:ext uri="{BB962C8B-B14F-4D97-AF65-F5344CB8AC3E}">
        <p14:creationId xmlns:p14="http://schemas.microsoft.com/office/powerpoint/2010/main" val="2200587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 Events</a:t>
            </a:r>
            <a:endParaRPr lang="en-US" dirty="0"/>
          </a:p>
        </p:txBody>
      </p:sp>
      <p:sp>
        <p:nvSpPr>
          <p:cNvPr id="4" name="Rectangle 3"/>
          <p:cNvSpPr/>
          <p:nvPr/>
        </p:nvSpPr>
        <p:spPr>
          <a:xfrm>
            <a:off x="838200" y="1854594"/>
            <a:ext cx="7669161"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OnConnected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id = </a:t>
            </a:r>
            <a:r>
              <a:rPr lang="en-US" dirty="0" err="1">
                <a:solidFill>
                  <a:srgbClr val="000000"/>
                </a:solidFill>
                <a:highlight>
                  <a:srgbClr val="FFFFFF"/>
                </a:highlight>
                <a:latin typeface="Consolas" panose="020B0609020204030204" pitchFamily="49" charset="0"/>
              </a:rPr>
              <a:t>Context.ConnectionId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base</a:t>
            </a:r>
            <a:r>
              <a:rPr lang="en-US" dirty="0" err="1">
                <a:solidFill>
                  <a:srgbClr val="000000"/>
                </a:solidFill>
                <a:highlight>
                  <a:srgbClr val="FFFFFF"/>
                </a:highlight>
                <a:latin typeface="Consolas" panose="020B0609020204030204" pitchFamily="49" charset="0"/>
              </a:rPr>
              <a:t>.OnConnected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267345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 Transports</a:t>
            </a:r>
            <a:endParaRPr lang="en-US" dirty="0"/>
          </a:p>
        </p:txBody>
      </p:sp>
      <p:sp>
        <p:nvSpPr>
          <p:cNvPr id="3" name="Content Placeholder 2"/>
          <p:cNvSpPr>
            <a:spLocks noGrp="1"/>
          </p:cNvSpPr>
          <p:nvPr>
            <p:ph idx="1"/>
          </p:nvPr>
        </p:nvSpPr>
        <p:spPr/>
        <p:txBody>
          <a:bodyPr/>
          <a:lstStyle/>
          <a:p>
            <a:r>
              <a:rPr lang="en-US" dirty="0" smtClean="0"/>
              <a:t>A full duplex, TCP based protocol</a:t>
            </a:r>
          </a:p>
          <a:p>
            <a:r>
              <a:rPr lang="en-US" dirty="0" smtClean="0"/>
              <a:t>Is not HTTP</a:t>
            </a:r>
          </a:p>
          <a:p>
            <a:r>
              <a:rPr lang="en-US" dirty="0" smtClean="0"/>
              <a:t>Standardized RFC in 2011</a:t>
            </a:r>
          </a:p>
          <a:p>
            <a:endParaRPr lang="en-US" dirty="0"/>
          </a:p>
        </p:txBody>
      </p:sp>
    </p:spTree>
    <p:extLst>
      <p:ext uri="{BB962C8B-B14F-4D97-AF65-F5344CB8AC3E}">
        <p14:creationId xmlns:p14="http://schemas.microsoft.com/office/powerpoint/2010/main" val="1639328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 Transports</a:t>
            </a:r>
            <a:endParaRPr lang="en-US" dirty="0"/>
          </a:p>
        </p:txBody>
      </p:sp>
      <p:sp>
        <p:nvSpPr>
          <p:cNvPr id="3" name="Content Placeholder 2"/>
          <p:cNvSpPr>
            <a:spLocks noGrp="1"/>
          </p:cNvSpPr>
          <p:nvPr>
            <p:ph idx="1"/>
          </p:nvPr>
        </p:nvSpPr>
        <p:spPr/>
        <p:txBody>
          <a:bodyPr/>
          <a:lstStyle/>
          <a:p>
            <a:pPr fontAlgn="base"/>
            <a:r>
              <a:rPr lang="en-US" dirty="0"/>
              <a:t>Transports</a:t>
            </a:r>
          </a:p>
          <a:p>
            <a:pPr lvl="1" fontAlgn="base"/>
            <a:r>
              <a:rPr lang="en-US" dirty="0" err="1" smtClean="0"/>
              <a:t>WebSockets</a:t>
            </a:r>
            <a:r>
              <a:rPr lang="en-US" dirty="0" smtClean="0"/>
              <a:t> </a:t>
            </a:r>
            <a:r>
              <a:rPr lang="en-US" dirty="0"/>
              <a:t>is the only transport that establishes a true persistent, two-way connection between client and server. </a:t>
            </a:r>
            <a:endParaRPr lang="en-US" dirty="0" smtClean="0"/>
          </a:p>
          <a:p>
            <a:pPr lvl="1" fontAlgn="base"/>
            <a:r>
              <a:rPr lang="en-US" dirty="0" smtClean="0"/>
              <a:t>SSE/Events</a:t>
            </a:r>
          </a:p>
          <a:p>
            <a:pPr lvl="1" fontAlgn="base"/>
            <a:r>
              <a:rPr lang="en-US" dirty="0" smtClean="0"/>
              <a:t>AJAX Long Polling</a:t>
            </a:r>
          </a:p>
          <a:p>
            <a:pPr lvl="1" fontAlgn="base"/>
            <a:r>
              <a:rPr lang="en-US" dirty="0" smtClean="0"/>
              <a:t>Forever Frame (IE only)</a:t>
            </a:r>
          </a:p>
          <a:p>
            <a:pPr fontAlgn="base"/>
            <a:r>
              <a:rPr lang="en-US" dirty="0" smtClean="0"/>
              <a:t>Transport selection process</a:t>
            </a:r>
          </a:p>
          <a:p>
            <a:pPr fontAlgn="base"/>
            <a:r>
              <a:rPr lang="en-US" dirty="0"/>
              <a:t>$.</a:t>
            </a:r>
            <a:r>
              <a:rPr lang="en-US" dirty="0" err="1"/>
              <a:t>connection.hub.logging</a:t>
            </a:r>
            <a:r>
              <a:rPr lang="en-US" dirty="0"/>
              <a:t> = true</a:t>
            </a:r>
            <a:r>
              <a:rPr lang="en-US" dirty="0" smtClean="0"/>
              <a:t>;  // to determine transport</a:t>
            </a:r>
            <a:endParaRPr lang="en-US" dirty="0"/>
          </a:p>
          <a:p>
            <a:pPr marL="0" indent="0" fontAlgn="base">
              <a:buNone/>
            </a:pPr>
            <a:endParaRPr lang="en-US" dirty="0"/>
          </a:p>
        </p:txBody>
      </p:sp>
    </p:spTree>
    <p:extLst>
      <p:ext uri="{BB962C8B-B14F-4D97-AF65-F5344CB8AC3E}">
        <p14:creationId xmlns:p14="http://schemas.microsoft.com/office/powerpoint/2010/main" val="46970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925"/>
            <a:ext cx="4346105" cy="6572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36408" y="5726585"/>
            <a:ext cx="4005072" cy="1015663"/>
          </a:xfrm>
          <a:prstGeom prst="rect">
            <a:avLst/>
          </a:prstGeom>
          <a:noFill/>
        </p:spPr>
        <p:txBody>
          <a:bodyPr wrap="square" rtlCol="0">
            <a:spAutoFit/>
          </a:bodyPr>
          <a:lstStyle/>
          <a:p>
            <a:r>
              <a:rPr lang="en-US" sz="1000" dirty="0" smtClean="0"/>
              <a:t>From this SO thread </a:t>
            </a:r>
          </a:p>
          <a:p>
            <a:r>
              <a:rPr lang="en-US" sz="1000" dirty="0">
                <a:hlinkClick r:id="rId3"/>
              </a:rPr>
              <a:t>http://stackoverflow.com/questions/16983630/how-does-signalr-decide-which-transport-method-to-be-used</a:t>
            </a:r>
            <a:endParaRPr lang="en-US" sz="1000" dirty="0"/>
          </a:p>
          <a:p>
            <a:endParaRPr lang="en-US" sz="1000" dirty="0" smtClean="0"/>
          </a:p>
          <a:p>
            <a:r>
              <a:rPr lang="en-US" sz="1000" dirty="0" smtClean="0"/>
              <a:t>From this SO user, </a:t>
            </a:r>
            <a:r>
              <a:rPr lang="en-US" sz="1000" dirty="0" err="1" smtClean="0"/>
              <a:t>thomaswr</a:t>
            </a:r>
            <a:r>
              <a:rPr lang="en-US" sz="1000" dirty="0" smtClean="0"/>
              <a:t> </a:t>
            </a:r>
          </a:p>
          <a:p>
            <a:r>
              <a:rPr lang="en-US" sz="1000" dirty="0">
                <a:hlinkClick r:id="rId4"/>
              </a:rPr>
              <a:t>http://</a:t>
            </a:r>
            <a:r>
              <a:rPr lang="en-US" sz="1000" dirty="0" smtClean="0">
                <a:hlinkClick r:id="rId4"/>
              </a:rPr>
              <a:t>stackoverflow.com/users/2207506/thomaswr</a:t>
            </a:r>
            <a:r>
              <a:rPr lang="en-US" sz="1000" dirty="0" smtClean="0"/>
              <a:t> </a:t>
            </a:r>
            <a:endParaRPr lang="en-US" sz="1000" dirty="0"/>
          </a:p>
        </p:txBody>
      </p:sp>
    </p:spTree>
    <p:extLst>
      <p:ext uri="{BB962C8B-B14F-4D97-AF65-F5344CB8AC3E}">
        <p14:creationId xmlns:p14="http://schemas.microsoft.com/office/powerpoint/2010/main" val="422663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enter image description her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0352" y="354415"/>
            <a:ext cx="1441150" cy="2179354"/>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855248" y="115061"/>
            <a:ext cx="1188720" cy="292608"/>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Start</a:t>
            </a:r>
            <a:endParaRPr lang="en-US" sz="1000" dirty="0"/>
          </a:p>
        </p:txBody>
      </p:sp>
      <p:sp>
        <p:nvSpPr>
          <p:cNvPr id="8" name="Flowchart: Decision 7"/>
          <p:cNvSpPr/>
          <p:nvPr/>
        </p:nvSpPr>
        <p:spPr>
          <a:xfrm>
            <a:off x="7641981" y="675996"/>
            <a:ext cx="162383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IE 8 or earlier?</a:t>
            </a:r>
            <a:endParaRPr lang="en-US" sz="1000" dirty="0"/>
          </a:p>
        </p:txBody>
      </p:sp>
      <p:sp>
        <p:nvSpPr>
          <p:cNvPr id="9" name="Flowchart: Decision 8"/>
          <p:cNvSpPr/>
          <p:nvPr/>
        </p:nvSpPr>
        <p:spPr>
          <a:xfrm>
            <a:off x="7641981" y="1712284"/>
            <a:ext cx="162383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Is JSONP configured?</a:t>
            </a:r>
            <a:endParaRPr lang="en-US" sz="1000" dirty="0"/>
          </a:p>
        </p:txBody>
      </p:sp>
      <p:sp>
        <p:nvSpPr>
          <p:cNvPr id="10" name="Flowchart: Decision 9"/>
          <p:cNvSpPr/>
          <p:nvPr/>
        </p:nvSpPr>
        <p:spPr>
          <a:xfrm>
            <a:off x="7651217" y="2700182"/>
            <a:ext cx="162383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Is Cross Domain?</a:t>
            </a:r>
            <a:endParaRPr lang="en-US" sz="1000" dirty="0"/>
          </a:p>
        </p:txBody>
      </p:sp>
      <p:sp>
        <p:nvSpPr>
          <p:cNvPr id="11" name="Flowchart: Decision 10"/>
          <p:cNvSpPr/>
          <p:nvPr/>
        </p:nvSpPr>
        <p:spPr>
          <a:xfrm>
            <a:off x="6005913" y="2697134"/>
            <a:ext cx="142705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CORS Support?</a:t>
            </a:r>
            <a:endParaRPr lang="en-US" sz="1000" dirty="0"/>
          </a:p>
        </p:txBody>
      </p:sp>
      <p:sp>
        <p:nvSpPr>
          <p:cNvPr id="12" name="Flowchart: Decision 11"/>
          <p:cNvSpPr/>
          <p:nvPr/>
        </p:nvSpPr>
        <p:spPr>
          <a:xfrm>
            <a:off x="6005913" y="3769971"/>
            <a:ext cx="142705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Web Sockets (S/C)</a:t>
            </a:r>
            <a:endParaRPr lang="en-US" sz="1000" dirty="0"/>
          </a:p>
        </p:txBody>
      </p:sp>
      <p:sp>
        <p:nvSpPr>
          <p:cNvPr id="14" name="Rounded Rectangle 13"/>
          <p:cNvSpPr/>
          <p:nvPr/>
        </p:nvSpPr>
        <p:spPr>
          <a:xfrm>
            <a:off x="6185626" y="5025318"/>
            <a:ext cx="1068436" cy="306947"/>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Use WebSockets</a:t>
            </a:r>
            <a:endParaRPr lang="en-US" sz="1000" dirty="0"/>
          </a:p>
        </p:txBody>
      </p:sp>
      <p:sp>
        <p:nvSpPr>
          <p:cNvPr id="17" name="Flowchart: Decision 16"/>
          <p:cNvSpPr/>
          <p:nvPr/>
        </p:nvSpPr>
        <p:spPr>
          <a:xfrm>
            <a:off x="5173796" y="5461673"/>
            <a:ext cx="1290200"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IE 9 or later?</a:t>
            </a:r>
          </a:p>
        </p:txBody>
      </p:sp>
      <p:cxnSp>
        <p:nvCxnSpPr>
          <p:cNvPr id="19" name="Elbow Connector 18"/>
          <p:cNvCxnSpPr>
            <a:stCxn id="8" idx="1"/>
            <a:endCxn id="20" idx="0"/>
          </p:cNvCxnSpPr>
          <p:nvPr/>
        </p:nvCxnSpPr>
        <p:spPr>
          <a:xfrm rot="10800000" flipV="1">
            <a:off x="5813205" y="1060044"/>
            <a:ext cx="1828777" cy="861496"/>
          </a:xfrm>
          <a:prstGeom prst="bentConnector2">
            <a:avLst/>
          </a:prstGeom>
          <a:ln w="19050">
            <a:tailEnd type="triangle"/>
          </a:ln>
        </p:spPr>
        <p:style>
          <a:lnRef idx="2">
            <a:schemeClr val="accent5"/>
          </a:lnRef>
          <a:fillRef idx="1">
            <a:schemeClr val="lt1"/>
          </a:fillRef>
          <a:effectRef idx="0">
            <a:schemeClr val="accent5"/>
          </a:effectRef>
          <a:fontRef idx="minor">
            <a:schemeClr val="dk1"/>
          </a:fontRef>
        </p:style>
      </p:cxnSp>
      <p:sp>
        <p:nvSpPr>
          <p:cNvPr id="20" name="Rounded Rectangle 19"/>
          <p:cNvSpPr/>
          <p:nvPr/>
        </p:nvSpPr>
        <p:spPr>
          <a:xfrm>
            <a:off x="5260053" y="1921540"/>
            <a:ext cx="1106302" cy="327189"/>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Use Long Polling</a:t>
            </a:r>
            <a:endParaRPr lang="en-US" sz="1000" dirty="0"/>
          </a:p>
        </p:txBody>
      </p:sp>
      <p:cxnSp>
        <p:nvCxnSpPr>
          <p:cNvPr id="30" name="Elbow Connector 29"/>
          <p:cNvCxnSpPr>
            <a:stCxn id="11" idx="1"/>
            <a:endCxn id="20" idx="2"/>
          </p:cNvCxnSpPr>
          <p:nvPr/>
        </p:nvCxnSpPr>
        <p:spPr>
          <a:xfrm rot="10800000">
            <a:off x="5813205" y="2248730"/>
            <a:ext cx="192709" cy="832453"/>
          </a:xfrm>
          <a:prstGeom prst="bentConnector2">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44" name="Elbow Connector 43"/>
          <p:cNvCxnSpPr>
            <a:stCxn id="12" idx="1"/>
          </p:cNvCxnSpPr>
          <p:nvPr/>
        </p:nvCxnSpPr>
        <p:spPr>
          <a:xfrm rot="10800000">
            <a:off x="5605239" y="2248729"/>
            <a:ext cx="400674" cy="1905290"/>
          </a:xfrm>
          <a:prstGeom prst="bentConnector2">
            <a:avLst/>
          </a:prstGeom>
          <a:ln w="19050">
            <a:tailEnd type="triangle"/>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6915028" y="6469218"/>
            <a:ext cx="1023344" cy="279686"/>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Use SSE</a:t>
            </a:r>
            <a:endParaRPr lang="en-US" sz="1000" dirty="0"/>
          </a:p>
        </p:txBody>
      </p:sp>
      <p:sp>
        <p:nvSpPr>
          <p:cNvPr id="66" name="Rounded Rectangle 65"/>
          <p:cNvSpPr/>
          <p:nvPr/>
        </p:nvSpPr>
        <p:spPr>
          <a:xfrm>
            <a:off x="5225933" y="6456296"/>
            <a:ext cx="1188720" cy="292608"/>
          </a:xfrm>
          <a:prstGeom prst="round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Use ForeverFrame</a:t>
            </a:r>
            <a:endParaRPr lang="en-US" sz="1000" dirty="0"/>
          </a:p>
        </p:txBody>
      </p:sp>
      <p:cxnSp>
        <p:nvCxnSpPr>
          <p:cNvPr id="68" name="Straight Arrow Connector 67"/>
          <p:cNvCxnSpPr>
            <a:stCxn id="6" idx="2"/>
            <a:endCxn id="8" idx="0"/>
          </p:cNvCxnSpPr>
          <p:nvPr/>
        </p:nvCxnSpPr>
        <p:spPr>
          <a:xfrm>
            <a:off x="8449608" y="407669"/>
            <a:ext cx="4291" cy="268327"/>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72" name="Straight Arrow Connector 71"/>
          <p:cNvCxnSpPr>
            <a:stCxn id="8" idx="2"/>
            <a:endCxn id="9" idx="0"/>
          </p:cNvCxnSpPr>
          <p:nvPr/>
        </p:nvCxnSpPr>
        <p:spPr>
          <a:xfrm>
            <a:off x="8453899" y="1444092"/>
            <a:ext cx="0" cy="268192"/>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75" name="Straight Arrow Connector 74"/>
          <p:cNvCxnSpPr>
            <a:stCxn id="9" idx="2"/>
            <a:endCxn id="10" idx="0"/>
          </p:cNvCxnSpPr>
          <p:nvPr/>
        </p:nvCxnSpPr>
        <p:spPr>
          <a:xfrm>
            <a:off x="8453899" y="2480380"/>
            <a:ext cx="9236" cy="219802"/>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78" name="Straight Arrow Connector 77"/>
          <p:cNvCxnSpPr>
            <a:stCxn id="10" idx="1"/>
            <a:endCxn id="11" idx="3"/>
          </p:cNvCxnSpPr>
          <p:nvPr/>
        </p:nvCxnSpPr>
        <p:spPr>
          <a:xfrm flipH="1" flipV="1">
            <a:off x="7432968" y="3081182"/>
            <a:ext cx="218249" cy="3048"/>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84" name="Straight Arrow Connector 83"/>
          <p:cNvCxnSpPr>
            <a:stCxn id="11" idx="2"/>
            <a:endCxn id="12" idx="0"/>
          </p:cNvCxnSpPr>
          <p:nvPr/>
        </p:nvCxnSpPr>
        <p:spPr>
          <a:xfrm>
            <a:off x="6719441" y="3465230"/>
            <a:ext cx="0" cy="304741"/>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87" name="Straight Arrow Connector 86"/>
          <p:cNvCxnSpPr>
            <a:stCxn id="12" idx="2"/>
            <a:endCxn id="14" idx="0"/>
          </p:cNvCxnSpPr>
          <p:nvPr/>
        </p:nvCxnSpPr>
        <p:spPr>
          <a:xfrm>
            <a:off x="6719441" y="4538067"/>
            <a:ext cx="403" cy="487251"/>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91" name="Flowchart: Decision 90"/>
          <p:cNvSpPr/>
          <p:nvPr/>
        </p:nvSpPr>
        <p:spPr>
          <a:xfrm>
            <a:off x="7651217" y="3730844"/>
            <a:ext cx="162383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Server Web Sockets Support?</a:t>
            </a:r>
            <a:endParaRPr lang="en-US" sz="1000" dirty="0"/>
          </a:p>
        </p:txBody>
      </p:sp>
      <p:cxnSp>
        <p:nvCxnSpPr>
          <p:cNvPr id="93" name="Straight Arrow Connector 92"/>
          <p:cNvCxnSpPr>
            <a:stCxn id="9" idx="1"/>
            <a:endCxn id="20" idx="3"/>
          </p:cNvCxnSpPr>
          <p:nvPr/>
        </p:nvCxnSpPr>
        <p:spPr>
          <a:xfrm flipH="1" flipV="1">
            <a:off x="6366355" y="2085135"/>
            <a:ext cx="1275626" cy="11197"/>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00" name="TextBox 99"/>
          <p:cNvSpPr txBox="1"/>
          <p:nvPr/>
        </p:nvSpPr>
        <p:spPr>
          <a:xfrm>
            <a:off x="6982968" y="848575"/>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02" name="TextBox 101"/>
          <p:cNvSpPr txBox="1"/>
          <p:nvPr/>
        </p:nvSpPr>
        <p:spPr>
          <a:xfrm>
            <a:off x="8402364" y="1408882"/>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sp>
        <p:nvSpPr>
          <p:cNvPr id="103" name="TextBox 102"/>
          <p:cNvSpPr txBox="1"/>
          <p:nvPr/>
        </p:nvSpPr>
        <p:spPr>
          <a:xfrm>
            <a:off x="8405411" y="2441938"/>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sp>
        <p:nvSpPr>
          <p:cNvPr id="104" name="TextBox 103"/>
          <p:cNvSpPr txBox="1"/>
          <p:nvPr/>
        </p:nvSpPr>
        <p:spPr>
          <a:xfrm>
            <a:off x="8412447" y="3469531"/>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sp>
        <p:nvSpPr>
          <p:cNvPr id="105" name="TextBox 104"/>
          <p:cNvSpPr txBox="1"/>
          <p:nvPr/>
        </p:nvSpPr>
        <p:spPr>
          <a:xfrm>
            <a:off x="6984492" y="1858772"/>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06" name="TextBox 105"/>
          <p:cNvSpPr txBox="1"/>
          <p:nvPr/>
        </p:nvSpPr>
        <p:spPr>
          <a:xfrm>
            <a:off x="6798898" y="3456011"/>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07" name="TextBox 106"/>
          <p:cNvSpPr txBox="1"/>
          <p:nvPr/>
        </p:nvSpPr>
        <p:spPr>
          <a:xfrm>
            <a:off x="4897801" y="3671184"/>
            <a:ext cx="283464" cy="276999"/>
          </a:xfrm>
          <a:prstGeom prst="rect">
            <a:avLst/>
          </a:prstGeom>
          <a:noFill/>
        </p:spPr>
        <p:txBody>
          <a:bodyPr wrap="square" rtlCol="0">
            <a:spAutoFit/>
          </a:bodyPr>
          <a:lstStyle/>
          <a:p>
            <a:r>
              <a:rPr lang="en-US" sz="1200" b="1" dirty="0" smtClean="0">
                <a:solidFill>
                  <a:schemeClr val="accent5"/>
                </a:solidFill>
              </a:rPr>
              <a:t>N</a:t>
            </a:r>
            <a:endParaRPr lang="en-US" sz="1200" b="1" dirty="0">
              <a:solidFill>
                <a:schemeClr val="accent5"/>
              </a:solidFill>
            </a:endParaRPr>
          </a:p>
        </p:txBody>
      </p:sp>
      <p:sp>
        <p:nvSpPr>
          <p:cNvPr id="108" name="TextBox 107"/>
          <p:cNvSpPr txBox="1"/>
          <p:nvPr/>
        </p:nvSpPr>
        <p:spPr>
          <a:xfrm>
            <a:off x="5740806" y="2525688"/>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sp>
        <p:nvSpPr>
          <p:cNvPr id="109" name="TextBox 108"/>
          <p:cNvSpPr txBox="1"/>
          <p:nvPr/>
        </p:nvSpPr>
        <p:spPr>
          <a:xfrm>
            <a:off x="7577328" y="2847004"/>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14" name="TextBox 113"/>
          <p:cNvSpPr txBox="1"/>
          <p:nvPr/>
        </p:nvSpPr>
        <p:spPr>
          <a:xfrm>
            <a:off x="6665188" y="4652193"/>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cxnSp>
        <p:nvCxnSpPr>
          <p:cNvPr id="126" name="Elbow Connector 125"/>
          <p:cNvCxnSpPr>
            <a:stCxn id="17" idx="1"/>
            <a:endCxn id="20" idx="1"/>
          </p:cNvCxnSpPr>
          <p:nvPr/>
        </p:nvCxnSpPr>
        <p:spPr>
          <a:xfrm rot="10800000" flipH="1">
            <a:off x="5173795" y="2085135"/>
            <a:ext cx="86257" cy="3760586"/>
          </a:xfrm>
          <a:prstGeom prst="bentConnector3">
            <a:avLst>
              <a:gd name="adj1" fmla="val -265022"/>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6" name="Flowchart: Decision 15"/>
          <p:cNvSpPr/>
          <p:nvPr/>
        </p:nvSpPr>
        <p:spPr>
          <a:xfrm>
            <a:off x="6750315" y="5461673"/>
            <a:ext cx="1351893"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SSE Support?</a:t>
            </a:r>
            <a:endParaRPr lang="en-US" sz="1000" dirty="0"/>
          </a:p>
        </p:txBody>
      </p:sp>
      <p:sp>
        <p:nvSpPr>
          <p:cNvPr id="135" name="Flowchart: Decision 134"/>
          <p:cNvSpPr/>
          <p:nvPr/>
        </p:nvSpPr>
        <p:spPr>
          <a:xfrm>
            <a:off x="7651217" y="4789777"/>
            <a:ext cx="1623835" cy="768096"/>
          </a:xfrm>
          <a:prstGeom prst="flowChartDecision">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t>Client Web Sockets Support?</a:t>
            </a:r>
            <a:endParaRPr lang="en-US" sz="1000" dirty="0"/>
          </a:p>
        </p:txBody>
      </p:sp>
      <p:cxnSp>
        <p:nvCxnSpPr>
          <p:cNvPr id="139" name="Straight Arrow Connector 138"/>
          <p:cNvCxnSpPr>
            <a:stCxn id="135" idx="1"/>
            <a:endCxn id="14" idx="3"/>
          </p:cNvCxnSpPr>
          <p:nvPr/>
        </p:nvCxnSpPr>
        <p:spPr>
          <a:xfrm flipH="1">
            <a:off x="7254062" y="5173825"/>
            <a:ext cx="397155" cy="4967"/>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40" name="TextBox 139"/>
          <p:cNvSpPr txBox="1"/>
          <p:nvPr/>
        </p:nvSpPr>
        <p:spPr>
          <a:xfrm>
            <a:off x="7358517" y="4925591"/>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cxnSp>
        <p:nvCxnSpPr>
          <p:cNvPr id="145" name="Straight Arrow Connector 144"/>
          <p:cNvCxnSpPr>
            <a:stCxn id="91" idx="2"/>
            <a:endCxn id="135" idx="0"/>
          </p:cNvCxnSpPr>
          <p:nvPr/>
        </p:nvCxnSpPr>
        <p:spPr>
          <a:xfrm>
            <a:off x="8463135" y="4498940"/>
            <a:ext cx="0" cy="290837"/>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46" name="TextBox 145"/>
          <p:cNvSpPr txBox="1"/>
          <p:nvPr/>
        </p:nvSpPr>
        <p:spPr>
          <a:xfrm flipH="1">
            <a:off x="8417790" y="4505859"/>
            <a:ext cx="261942"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cxnSp>
        <p:nvCxnSpPr>
          <p:cNvPr id="49" name="Elbow Connector 48"/>
          <p:cNvCxnSpPr>
            <a:stCxn id="135" idx="2"/>
            <a:endCxn id="16" idx="3"/>
          </p:cNvCxnSpPr>
          <p:nvPr/>
        </p:nvCxnSpPr>
        <p:spPr>
          <a:xfrm rot="5400000">
            <a:off x="8138748" y="5521334"/>
            <a:ext cx="287848" cy="360927"/>
          </a:xfrm>
          <a:prstGeom prst="bentConnector2">
            <a:avLst/>
          </a:prstGeom>
          <a:ln w="19050">
            <a:tailEnd type="triangle"/>
          </a:ln>
        </p:spPr>
        <p:style>
          <a:lnRef idx="2">
            <a:schemeClr val="accent5"/>
          </a:lnRef>
          <a:fillRef idx="1">
            <a:schemeClr val="lt1"/>
          </a:fillRef>
          <a:effectRef idx="0">
            <a:schemeClr val="accent5"/>
          </a:effectRef>
          <a:fontRef idx="minor">
            <a:schemeClr val="dk1"/>
          </a:fontRef>
        </p:style>
      </p:cxnSp>
      <p:sp>
        <p:nvSpPr>
          <p:cNvPr id="52" name="TextBox 51"/>
          <p:cNvSpPr txBox="1"/>
          <p:nvPr/>
        </p:nvSpPr>
        <p:spPr>
          <a:xfrm>
            <a:off x="8393975" y="5568563"/>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cxnSp>
        <p:nvCxnSpPr>
          <p:cNvPr id="53" name="Straight Arrow Connector 52"/>
          <p:cNvCxnSpPr>
            <a:stCxn id="16" idx="2"/>
            <a:endCxn id="65" idx="0"/>
          </p:cNvCxnSpPr>
          <p:nvPr/>
        </p:nvCxnSpPr>
        <p:spPr>
          <a:xfrm>
            <a:off x="7426262" y="6229769"/>
            <a:ext cx="438" cy="239449"/>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136" name="Straight Arrow Connector 135"/>
          <p:cNvCxnSpPr>
            <a:stCxn id="17" idx="2"/>
            <a:endCxn id="66" idx="0"/>
          </p:cNvCxnSpPr>
          <p:nvPr/>
        </p:nvCxnSpPr>
        <p:spPr>
          <a:xfrm>
            <a:off x="5818896" y="6229769"/>
            <a:ext cx="1397" cy="226527"/>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50" name="TextBox 149"/>
          <p:cNvSpPr txBox="1"/>
          <p:nvPr/>
        </p:nvSpPr>
        <p:spPr>
          <a:xfrm>
            <a:off x="7372227" y="6179297"/>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51" name="TextBox 150"/>
          <p:cNvSpPr txBox="1"/>
          <p:nvPr/>
        </p:nvSpPr>
        <p:spPr>
          <a:xfrm>
            <a:off x="5594234" y="3377257"/>
            <a:ext cx="283464" cy="276999"/>
          </a:xfrm>
          <a:prstGeom prst="rect">
            <a:avLst/>
          </a:prstGeom>
          <a:noFill/>
        </p:spPr>
        <p:txBody>
          <a:bodyPr wrap="square" rtlCol="0">
            <a:spAutoFit/>
          </a:bodyPr>
          <a:lstStyle/>
          <a:p>
            <a:r>
              <a:rPr lang="en-US" sz="1200" b="1" dirty="0" smtClean="0">
                <a:solidFill>
                  <a:schemeClr val="accent5"/>
                </a:solidFill>
              </a:rPr>
              <a:t>N</a:t>
            </a:r>
            <a:endParaRPr lang="en-US" sz="1200" b="1" dirty="0">
              <a:solidFill>
                <a:schemeClr val="accent5"/>
              </a:solidFill>
            </a:endParaRPr>
          </a:p>
        </p:txBody>
      </p:sp>
      <p:sp>
        <p:nvSpPr>
          <p:cNvPr id="153" name="TextBox 152"/>
          <p:cNvSpPr txBox="1"/>
          <p:nvPr/>
        </p:nvSpPr>
        <p:spPr>
          <a:xfrm>
            <a:off x="5793704" y="6192219"/>
            <a:ext cx="283464" cy="276999"/>
          </a:xfrm>
          <a:prstGeom prst="rect">
            <a:avLst/>
          </a:prstGeom>
          <a:noFill/>
        </p:spPr>
        <p:txBody>
          <a:bodyPr wrap="square" rtlCol="0">
            <a:spAutoFit/>
          </a:bodyPr>
          <a:lstStyle/>
          <a:p>
            <a:r>
              <a:rPr lang="en-US" sz="1200" b="1" dirty="0" smtClean="0">
                <a:solidFill>
                  <a:schemeClr val="accent5"/>
                </a:solidFill>
              </a:rPr>
              <a:t>Y</a:t>
            </a:r>
            <a:endParaRPr lang="en-US" sz="1200" b="1" dirty="0">
              <a:solidFill>
                <a:schemeClr val="accent5"/>
              </a:solidFill>
            </a:endParaRPr>
          </a:p>
        </p:txBody>
      </p:sp>
      <p:sp>
        <p:nvSpPr>
          <p:cNvPr id="154" name="TextBox 153"/>
          <p:cNvSpPr txBox="1"/>
          <p:nvPr/>
        </p:nvSpPr>
        <p:spPr>
          <a:xfrm>
            <a:off x="6494068" y="5619216"/>
            <a:ext cx="283464" cy="276999"/>
          </a:xfrm>
          <a:prstGeom prst="rect">
            <a:avLst/>
          </a:prstGeom>
          <a:noFill/>
        </p:spPr>
        <p:txBody>
          <a:bodyPr wrap="square" rtlCol="0">
            <a:spAutoFit/>
          </a:bodyPr>
          <a:lstStyle/>
          <a:p>
            <a:r>
              <a:rPr lang="en-US" sz="1200" b="1" dirty="0" smtClean="0">
                <a:solidFill>
                  <a:schemeClr val="accent5"/>
                </a:solidFill>
              </a:rPr>
              <a:t>N</a:t>
            </a:r>
            <a:endParaRPr lang="en-US" sz="1200" b="1" dirty="0">
              <a:solidFill>
                <a:schemeClr val="accent5"/>
              </a:solidFill>
            </a:endParaRPr>
          </a:p>
        </p:txBody>
      </p:sp>
      <p:cxnSp>
        <p:nvCxnSpPr>
          <p:cNvPr id="155" name="Straight Arrow Connector 154"/>
          <p:cNvCxnSpPr>
            <a:stCxn id="16" idx="1"/>
            <a:endCxn id="17" idx="3"/>
          </p:cNvCxnSpPr>
          <p:nvPr/>
        </p:nvCxnSpPr>
        <p:spPr>
          <a:xfrm flipH="1">
            <a:off x="6463996" y="5845721"/>
            <a:ext cx="286319" cy="0"/>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159" name="Straight Arrow Connector 158"/>
          <p:cNvCxnSpPr>
            <a:stCxn id="10" idx="2"/>
            <a:endCxn id="91" idx="0"/>
          </p:cNvCxnSpPr>
          <p:nvPr/>
        </p:nvCxnSpPr>
        <p:spPr>
          <a:xfrm>
            <a:off x="8463135" y="3468278"/>
            <a:ext cx="0" cy="262566"/>
          </a:xfrm>
          <a:prstGeom prst="straightConnector1">
            <a:avLst/>
          </a:prstGeom>
          <a:ln w="19050">
            <a:tailEnd type="triangle"/>
          </a:ln>
        </p:spPr>
        <p:style>
          <a:lnRef idx="2">
            <a:schemeClr val="accent5"/>
          </a:lnRef>
          <a:fillRef idx="1">
            <a:schemeClr val="lt1"/>
          </a:fillRef>
          <a:effectRef idx="0">
            <a:schemeClr val="accent5"/>
          </a:effectRef>
          <a:fontRef idx="minor">
            <a:schemeClr val="dk1"/>
          </a:fontRef>
        </p:style>
      </p:cxnSp>
      <p:cxnSp>
        <p:nvCxnSpPr>
          <p:cNvPr id="170" name="Elbow Connector 169"/>
          <p:cNvCxnSpPr>
            <a:stCxn id="91" idx="3"/>
            <a:endCxn id="16" idx="3"/>
          </p:cNvCxnSpPr>
          <p:nvPr/>
        </p:nvCxnSpPr>
        <p:spPr>
          <a:xfrm flipH="1">
            <a:off x="8102208" y="4114892"/>
            <a:ext cx="1172844" cy="1730829"/>
          </a:xfrm>
          <a:prstGeom prst="bentConnector3">
            <a:avLst>
              <a:gd name="adj1" fmla="val -19491"/>
            </a:avLst>
          </a:prstGeom>
          <a:ln w="19050">
            <a:tailEnd type="triangle"/>
          </a:ln>
        </p:spPr>
        <p:style>
          <a:lnRef idx="2">
            <a:schemeClr val="accent5"/>
          </a:lnRef>
          <a:fillRef idx="1">
            <a:schemeClr val="lt1"/>
          </a:fillRef>
          <a:effectRef idx="0">
            <a:schemeClr val="accent5"/>
          </a:effectRef>
          <a:fontRef idx="minor">
            <a:schemeClr val="dk1"/>
          </a:fontRef>
        </p:style>
      </p:cxnSp>
      <p:sp>
        <p:nvSpPr>
          <p:cNvPr id="173" name="TextBox 172"/>
          <p:cNvSpPr txBox="1"/>
          <p:nvPr/>
        </p:nvSpPr>
        <p:spPr>
          <a:xfrm>
            <a:off x="9456364" y="4841806"/>
            <a:ext cx="283464" cy="276999"/>
          </a:xfrm>
          <a:prstGeom prst="rect">
            <a:avLst/>
          </a:prstGeom>
          <a:noFill/>
        </p:spPr>
        <p:txBody>
          <a:bodyPr wrap="square" rtlCol="0">
            <a:spAutoFit/>
          </a:bodyPr>
          <a:lstStyle>
            <a:defPPr>
              <a:defRPr lang="en-US"/>
            </a:defPPr>
            <a:lvl1pPr>
              <a:defRPr sz="1200" b="1">
                <a:solidFill>
                  <a:schemeClr val="accent5"/>
                </a:solidFill>
              </a:defRPr>
            </a:lvl1pPr>
          </a:lstStyle>
          <a:p>
            <a:r>
              <a:rPr lang="en-US" dirty="0"/>
              <a:t>N</a:t>
            </a:r>
          </a:p>
        </p:txBody>
      </p:sp>
    </p:spTree>
    <p:extLst>
      <p:ext uri="{BB962C8B-B14F-4D97-AF65-F5344CB8AC3E}">
        <p14:creationId xmlns:p14="http://schemas.microsoft.com/office/powerpoint/2010/main" val="568877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Hubs</a:t>
            </a:r>
            <a:endParaRPr lang="en-US" dirty="0"/>
          </a:p>
        </p:txBody>
      </p:sp>
    </p:spTree>
    <p:extLst>
      <p:ext uri="{BB962C8B-B14F-4D97-AF65-F5344CB8AC3E}">
        <p14:creationId xmlns:p14="http://schemas.microsoft.com/office/powerpoint/2010/main" val="116446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SignalR</a:t>
            </a:r>
          </a:p>
          <a:p>
            <a:r>
              <a:rPr lang="en-US" dirty="0" smtClean="0"/>
              <a:t>Configure SignalR and Visual Studio</a:t>
            </a:r>
          </a:p>
          <a:p>
            <a:r>
              <a:rPr lang="en-US" dirty="0" smtClean="0"/>
              <a:t>Hubs</a:t>
            </a:r>
          </a:p>
          <a:p>
            <a:r>
              <a:rPr lang="en-US" dirty="0" smtClean="0"/>
              <a:t>Connections</a:t>
            </a:r>
          </a:p>
          <a:p>
            <a:r>
              <a:rPr lang="en-US" dirty="0" smtClean="0"/>
              <a:t>Deployment</a:t>
            </a:r>
          </a:p>
          <a:p>
            <a:endParaRPr lang="en-US" dirty="0" smtClean="0"/>
          </a:p>
          <a:p>
            <a:endParaRPr lang="en-US" dirty="0"/>
          </a:p>
        </p:txBody>
      </p:sp>
    </p:spTree>
    <p:extLst>
      <p:ext uri="{BB962C8B-B14F-4D97-AF65-F5344CB8AC3E}">
        <p14:creationId xmlns:p14="http://schemas.microsoft.com/office/powerpoint/2010/main" val="2164933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Client Script Libraries</a:t>
            </a:r>
            <a:endParaRPr lang="en-US" dirty="0"/>
          </a:p>
        </p:txBody>
      </p:sp>
      <p:sp>
        <p:nvSpPr>
          <p:cNvPr id="4" name="Rectangle 3"/>
          <p:cNvSpPr/>
          <p:nvPr/>
        </p:nvSpPr>
        <p:spPr>
          <a:xfrm>
            <a:off x="838200" y="3346711"/>
            <a:ext cx="10826932" cy="769441"/>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&lt;</a:t>
            </a:r>
            <a:r>
              <a:rPr lang="en-US" sz="2200" dirty="0">
                <a:solidFill>
                  <a:srgbClr val="800000"/>
                </a:solidFill>
                <a:highlight>
                  <a:srgbClr val="FFFFFF"/>
                </a:highlight>
                <a:latin typeface="Consolas" panose="020B0609020204030204" pitchFamily="49" charset="0"/>
              </a:rPr>
              <a:t>script</a:t>
            </a:r>
            <a:r>
              <a:rPr lang="en-US" sz="2200" dirty="0">
                <a:solidFill>
                  <a:srgbClr val="000000"/>
                </a:solidFill>
                <a:highlight>
                  <a:srgbClr val="FFFFFF"/>
                </a:highlight>
                <a:latin typeface="Consolas" panose="020B0609020204030204" pitchFamily="49" charset="0"/>
              </a:rPr>
              <a:t> </a:t>
            </a:r>
            <a:r>
              <a:rPr lang="en-US" sz="2200" dirty="0" err="1">
                <a:solidFill>
                  <a:srgbClr val="FF0000"/>
                </a:solidFill>
                <a:highlight>
                  <a:srgbClr val="FFFFFF"/>
                </a:highlight>
                <a:latin typeface="Consolas" panose="020B0609020204030204" pitchFamily="49" charset="0"/>
              </a:rPr>
              <a:t>src</a:t>
            </a:r>
            <a:r>
              <a:rPr lang="en-US" sz="2200" dirty="0">
                <a:solidFill>
                  <a:srgbClr val="0000FF"/>
                </a:solidFill>
                <a:highlight>
                  <a:srgbClr val="FFFFFF"/>
                </a:highlight>
                <a:latin typeface="Consolas" panose="020B0609020204030204" pitchFamily="49" charset="0"/>
              </a:rPr>
              <a:t>="~/Scripts/jquery.signalR-2.0.2.min.js"&gt;&lt;/</a:t>
            </a:r>
            <a:r>
              <a:rPr lang="en-US" sz="2200" dirty="0">
                <a:solidFill>
                  <a:srgbClr val="800000"/>
                </a:solidFill>
                <a:highlight>
                  <a:srgbClr val="FFFFFF"/>
                </a:highlight>
                <a:latin typeface="Consolas" panose="020B0609020204030204" pitchFamily="49" charset="0"/>
              </a:rPr>
              <a:t>script</a:t>
            </a:r>
            <a:r>
              <a:rPr lang="en-US" sz="2200" dirty="0">
                <a:solidFill>
                  <a:srgbClr val="0000FF"/>
                </a:solidFill>
                <a:highlight>
                  <a:srgbClr val="FFFFFF"/>
                </a:highlight>
                <a:latin typeface="Consolas" panose="020B0609020204030204" pitchFamily="49" charset="0"/>
              </a:rPr>
              <a:t>&gt;</a:t>
            </a:r>
            <a:r>
              <a:rPr lang="en-US" sz="2200" dirty="0">
                <a:solidFill>
                  <a:srgbClr val="000000"/>
                </a:solidFill>
                <a:highlight>
                  <a:srgbClr val="FFFFFF"/>
                </a:highlight>
                <a:latin typeface="Consolas" panose="020B0609020204030204" pitchFamily="49" charset="0"/>
              </a:rPr>
              <a:t>    </a:t>
            </a:r>
          </a:p>
          <a:p>
            <a:r>
              <a:rPr lang="en-US" sz="2200" dirty="0">
                <a:solidFill>
                  <a:srgbClr val="0000FF"/>
                </a:solidFill>
                <a:highlight>
                  <a:srgbClr val="FFFFFF"/>
                </a:highlight>
                <a:latin typeface="Consolas" panose="020B0609020204030204" pitchFamily="49" charset="0"/>
              </a:rPr>
              <a:t>&lt;</a:t>
            </a:r>
            <a:r>
              <a:rPr lang="en-US" sz="2200" dirty="0">
                <a:solidFill>
                  <a:srgbClr val="800000"/>
                </a:solidFill>
                <a:highlight>
                  <a:srgbClr val="FFFFFF"/>
                </a:highlight>
                <a:latin typeface="Consolas" panose="020B0609020204030204" pitchFamily="49" charset="0"/>
              </a:rPr>
              <a:t>script</a:t>
            </a:r>
            <a:r>
              <a:rPr lang="en-US" sz="2200" dirty="0">
                <a:solidFill>
                  <a:srgbClr val="000000"/>
                </a:solidFill>
                <a:highlight>
                  <a:srgbClr val="FFFFFF"/>
                </a:highlight>
                <a:latin typeface="Consolas" panose="020B0609020204030204" pitchFamily="49" charset="0"/>
              </a:rPr>
              <a:t> </a:t>
            </a:r>
            <a:r>
              <a:rPr lang="en-US" sz="2200" dirty="0" err="1">
                <a:solidFill>
                  <a:srgbClr val="FF0000"/>
                </a:solidFill>
                <a:highlight>
                  <a:srgbClr val="FFFFFF"/>
                </a:highlight>
                <a:latin typeface="Consolas" panose="020B0609020204030204" pitchFamily="49" charset="0"/>
              </a:rPr>
              <a:t>src</a:t>
            </a:r>
            <a:r>
              <a:rPr lang="en-US" sz="2200" dirty="0">
                <a:solidFill>
                  <a:srgbClr val="0000FF"/>
                </a:solidFill>
                <a:highlight>
                  <a:srgbClr val="FFFFFF"/>
                </a:highlight>
                <a:latin typeface="Consolas" panose="020B0609020204030204" pitchFamily="49" charset="0"/>
              </a:rPr>
              <a:t>="~/</a:t>
            </a:r>
            <a:r>
              <a:rPr lang="en-US" sz="2200" dirty="0" err="1">
                <a:solidFill>
                  <a:srgbClr val="0000FF"/>
                </a:solidFill>
                <a:highlight>
                  <a:srgbClr val="FFFFFF"/>
                </a:highlight>
                <a:latin typeface="Consolas" panose="020B0609020204030204" pitchFamily="49" charset="0"/>
              </a:rPr>
              <a:t>signalr</a:t>
            </a:r>
            <a:r>
              <a:rPr lang="en-US" sz="2200" dirty="0">
                <a:solidFill>
                  <a:srgbClr val="0000FF"/>
                </a:solidFill>
                <a:highlight>
                  <a:srgbClr val="FFFFFF"/>
                </a:highlight>
                <a:latin typeface="Consolas" panose="020B0609020204030204" pitchFamily="49" charset="0"/>
              </a:rPr>
              <a:t>/hubs"&gt;&lt;/</a:t>
            </a:r>
            <a:r>
              <a:rPr lang="en-US" sz="2200" dirty="0">
                <a:solidFill>
                  <a:srgbClr val="800000"/>
                </a:solidFill>
                <a:highlight>
                  <a:srgbClr val="FFFFFF"/>
                </a:highlight>
                <a:latin typeface="Consolas" panose="020B0609020204030204" pitchFamily="49" charset="0"/>
              </a:rPr>
              <a:t>script</a:t>
            </a:r>
            <a:r>
              <a:rPr lang="en-US" sz="2200" dirty="0">
                <a:solidFill>
                  <a:srgbClr val="0000FF"/>
                </a:solidFill>
                <a:highlight>
                  <a:srgbClr val="FFFFFF"/>
                </a:highlight>
                <a:latin typeface="Consolas" panose="020B0609020204030204" pitchFamily="49" charset="0"/>
              </a:rPr>
              <a:t>&gt;</a:t>
            </a:r>
            <a:endParaRPr lang="en-US" sz="2200" dirty="0"/>
          </a:p>
        </p:txBody>
      </p:sp>
      <p:sp>
        <p:nvSpPr>
          <p:cNvPr id="7" name="Rectangle 6"/>
          <p:cNvSpPr/>
          <p:nvPr/>
        </p:nvSpPr>
        <p:spPr>
          <a:xfrm>
            <a:off x="838200" y="2225431"/>
            <a:ext cx="5626861" cy="430887"/>
          </a:xfrm>
          <a:prstGeom prst="rect">
            <a:avLst/>
          </a:prstGeom>
        </p:spPr>
        <p:txBody>
          <a:bodyPr wrap="none">
            <a:spAutoFit/>
          </a:bodyPr>
          <a:lstStyle/>
          <a:p>
            <a:r>
              <a:rPr lang="en-US" sz="2200" dirty="0">
                <a:solidFill>
                  <a:srgbClr val="000000"/>
                </a:solidFill>
                <a:highlight>
                  <a:srgbClr val="FFFF00"/>
                </a:highlight>
                <a:latin typeface="Consolas" panose="020B0609020204030204" pitchFamily="49" charset="0"/>
              </a:rPr>
              <a:t>@</a:t>
            </a:r>
            <a:r>
              <a:rPr lang="en-US" sz="2200" dirty="0" err="1">
                <a:solidFill>
                  <a:srgbClr val="2B91AF"/>
                </a:solidFill>
                <a:highlight>
                  <a:srgbClr val="FFFFFF"/>
                </a:highlight>
                <a:latin typeface="Consolas" panose="020B0609020204030204" pitchFamily="49" charset="0"/>
              </a:rPr>
              <a:t>Scripts</a:t>
            </a:r>
            <a:r>
              <a:rPr lang="en-US" sz="2200" dirty="0" err="1">
                <a:solidFill>
                  <a:srgbClr val="000000"/>
                </a:solidFill>
                <a:highlight>
                  <a:srgbClr val="FFFFFF"/>
                </a:highlight>
                <a:latin typeface="Consolas" panose="020B0609020204030204" pitchFamily="49" charset="0"/>
              </a:rPr>
              <a:t>.Render</a:t>
            </a:r>
            <a:r>
              <a:rPr lang="en-US" sz="2200" dirty="0">
                <a:solidFill>
                  <a:srgbClr val="000000"/>
                </a:solidFill>
                <a:highlight>
                  <a:srgbClr val="FFFFFF"/>
                </a:highlight>
                <a:latin typeface="Consolas" panose="020B0609020204030204" pitchFamily="49" charset="0"/>
              </a:rPr>
              <a:t>(</a:t>
            </a:r>
            <a:r>
              <a:rPr lang="en-US" sz="2200" dirty="0">
                <a:solidFill>
                  <a:srgbClr val="A31515"/>
                </a:solidFill>
                <a:highlight>
                  <a:srgbClr val="FFFFFF"/>
                </a:highlight>
                <a:latin typeface="Consolas" panose="020B0609020204030204" pitchFamily="49" charset="0"/>
              </a:rPr>
              <a:t>"~/bundles/</a:t>
            </a:r>
            <a:r>
              <a:rPr lang="en-US" sz="2200" dirty="0" err="1">
                <a:solidFill>
                  <a:srgbClr val="A31515"/>
                </a:solidFill>
                <a:highlight>
                  <a:srgbClr val="FFFFFF"/>
                </a:highlight>
                <a:latin typeface="Consolas" panose="020B0609020204030204" pitchFamily="49" charset="0"/>
              </a:rPr>
              <a:t>jquery</a:t>
            </a:r>
            <a:r>
              <a:rPr lang="en-US" sz="2200" dirty="0">
                <a:solidFill>
                  <a:srgbClr val="A31515"/>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a:t>
            </a:r>
            <a:endParaRPr lang="en-US" sz="2200" dirty="0"/>
          </a:p>
        </p:txBody>
      </p:sp>
      <p:sp>
        <p:nvSpPr>
          <p:cNvPr id="8" name="TextBox 7"/>
          <p:cNvSpPr txBox="1"/>
          <p:nvPr/>
        </p:nvSpPr>
        <p:spPr>
          <a:xfrm>
            <a:off x="831668" y="1690688"/>
            <a:ext cx="5264332" cy="461665"/>
          </a:xfrm>
          <a:prstGeom prst="rect">
            <a:avLst/>
          </a:prstGeom>
          <a:noFill/>
        </p:spPr>
        <p:txBody>
          <a:bodyPr wrap="square" rtlCol="0">
            <a:spAutoFit/>
          </a:bodyPr>
          <a:lstStyle/>
          <a:p>
            <a:r>
              <a:rPr lang="en-US" sz="2400" dirty="0" smtClean="0"/>
              <a:t>SignalR depends on jQuery</a:t>
            </a:r>
            <a:endParaRPr lang="en-US" sz="2400" dirty="0"/>
          </a:p>
        </p:txBody>
      </p:sp>
      <p:sp>
        <p:nvSpPr>
          <p:cNvPr id="9" name="TextBox 8"/>
          <p:cNvSpPr txBox="1"/>
          <p:nvPr/>
        </p:nvSpPr>
        <p:spPr>
          <a:xfrm>
            <a:off x="831668" y="2885046"/>
            <a:ext cx="5264332" cy="461665"/>
          </a:xfrm>
          <a:prstGeom prst="rect">
            <a:avLst/>
          </a:prstGeom>
          <a:noFill/>
        </p:spPr>
        <p:txBody>
          <a:bodyPr wrap="square" rtlCol="0">
            <a:spAutoFit/>
          </a:bodyPr>
          <a:lstStyle/>
          <a:p>
            <a:r>
              <a:rPr lang="en-US" sz="2400" dirty="0" smtClean="0"/>
              <a:t>SignalR script references</a:t>
            </a:r>
            <a:endParaRPr lang="en-US" sz="2400" dirty="0"/>
          </a:p>
        </p:txBody>
      </p:sp>
    </p:spTree>
    <p:extLst>
      <p:ext uri="{BB962C8B-B14F-4D97-AF65-F5344CB8AC3E}">
        <p14:creationId xmlns:p14="http://schemas.microsoft.com/office/powerpoint/2010/main" val="2978270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a:t>
            </a:r>
            <a:endParaRPr lang="en-US" dirty="0"/>
          </a:p>
        </p:txBody>
      </p:sp>
      <p:sp>
        <p:nvSpPr>
          <p:cNvPr id="3" name="Content Placeholder 2"/>
          <p:cNvSpPr>
            <a:spLocks noGrp="1"/>
          </p:cNvSpPr>
          <p:nvPr>
            <p:ph idx="1"/>
          </p:nvPr>
        </p:nvSpPr>
        <p:spPr/>
        <p:txBody>
          <a:bodyPr/>
          <a:lstStyle/>
          <a:p>
            <a:r>
              <a:rPr lang="en-US" dirty="0" smtClean="0"/>
              <a:t>Client Side</a:t>
            </a:r>
          </a:p>
          <a:p>
            <a:r>
              <a:rPr lang="en-US" dirty="0" err="1" smtClean="0"/>
              <a:t>PersistentConnection</a:t>
            </a:r>
            <a:endParaRPr lang="en-US" dirty="0"/>
          </a:p>
          <a:p>
            <a:r>
              <a:rPr lang="en-US" dirty="0"/>
              <a:t>$.</a:t>
            </a:r>
            <a:r>
              <a:rPr lang="en-US" dirty="0" smtClean="0"/>
              <a:t>connection </a:t>
            </a:r>
          </a:p>
          <a:p>
            <a:endParaRPr lang="en-US" dirty="0"/>
          </a:p>
        </p:txBody>
      </p:sp>
    </p:spTree>
    <p:extLst>
      <p:ext uri="{BB962C8B-B14F-4D97-AF65-F5344CB8AC3E}">
        <p14:creationId xmlns:p14="http://schemas.microsoft.com/office/powerpoint/2010/main" val="546613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Communications</a:t>
            </a:r>
            <a:endParaRPr lang="en-US" dirty="0"/>
          </a:p>
        </p:txBody>
      </p:sp>
      <p:sp>
        <p:nvSpPr>
          <p:cNvPr id="3" name="Content Placeholder 2"/>
          <p:cNvSpPr>
            <a:spLocks noGrp="1"/>
          </p:cNvSpPr>
          <p:nvPr>
            <p:ph idx="1"/>
          </p:nvPr>
        </p:nvSpPr>
        <p:spPr>
          <a:xfrm>
            <a:off x="838200" y="1825625"/>
            <a:ext cx="4947458" cy="2646622"/>
          </a:xfrm>
        </p:spPr>
        <p:txBody>
          <a:bodyPr/>
          <a:lstStyle/>
          <a:p>
            <a:r>
              <a:rPr lang="en-US" dirty="0" smtClean="0"/>
              <a:t>Hub to Connection</a:t>
            </a:r>
          </a:p>
          <a:p>
            <a:r>
              <a:rPr lang="en-US" dirty="0" smtClean="0"/>
              <a:t>Connection to Hub</a:t>
            </a:r>
          </a:p>
          <a:p>
            <a:r>
              <a:rPr lang="en-US" dirty="0" smtClean="0"/>
              <a:t>Connection to Connection</a:t>
            </a:r>
          </a:p>
          <a:p>
            <a:r>
              <a:rPr lang="en-US" dirty="0" smtClean="0"/>
              <a:t>Specific Connections</a:t>
            </a:r>
            <a:endParaRPr lang="en-US" dirty="0"/>
          </a:p>
        </p:txBody>
      </p:sp>
    </p:spTree>
    <p:extLst>
      <p:ext uri="{BB962C8B-B14F-4D97-AF65-F5344CB8AC3E}">
        <p14:creationId xmlns:p14="http://schemas.microsoft.com/office/powerpoint/2010/main" val="822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Connecting to Hubs</a:t>
            </a:r>
            <a:endParaRPr lang="en-US" dirty="0"/>
          </a:p>
        </p:txBody>
      </p:sp>
    </p:spTree>
    <p:extLst>
      <p:ext uri="{BB962C8B-B14F-4D97-AF65-F5344CB8AC3E}">
        <p14:creationId xmlns:p14="http://schemas.microsoft.com/office/powerpoint/2010/main" val="385517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3122" y="108155"/>
            <a:ext cx="11307097" cy="646330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ChatHub</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Hub</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Send(</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message)</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send to all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Clients.All.sendMessage</a:t>
            </a:r>
            <a:r>
              <a:rPr lang="en-US" dirty="0">
                <a:solidFill>
                  <a:srgbClr val="000000"/>
                </a:solidFill>
                <a:highlight>
                  <a:srgbClr val="FFFFFF"/>
                </a:highlight>
                <a:latin typeface="Consolas" panose="020B0609020204030204" pitchFamily="49" charset="0"/>
              </a:rPr>
              <a:t>(name, message);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send to specific client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Clients.Client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Context.ConnectionId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sendMessage</a:t>
            </a:r>
            <a:r>
              <a:rPr lang="en-US" dirty="0">
                <a:solidFill>
                  <a:srgbClr val="000000"/>
                </a:solidFill>
                <a:highlight>
                  <a:srgbClr val="FFFFFF"/>
                </a:highlight>
                <a:latin typeface="Consolas" panose="020B0609020204030204" pitchFamily="49" charset="0"/>
              </a:rPr>
              <a:t>(message);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send only to caller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Clients.Caller.sendMessage</a:t>
            </a:r>
            <a:r>
              <a:rPr lang="en-US" dirty="0">
                <a:solidFill>
                  <a:srgbClr val="000000"/>
                </a:solidFill>
                <a:highlight>
                  <a:srgbClr val="FFFFFF"/>
                </a:highlight>
                <a:latin typeface="Consolas" panose="020B0609020204030204" pitchFamily="49" charset="0"/>
              </a:rPr>
              <a:t>(name, message);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send to all but caller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Clients.Others.sendMessage</a:t>
            </a:r>
            <a:r>
              <a:rPr lang="en-US" dirty="0">
                <a:solidFill>
                  <a:srgbClr val="000000"/>
                </a:solidFill>
                <a:highlight>
                  <a:srgbClr val="FFFFFF"/>
                </a:highlight>
                <a:latin typeface="Consolas" panose="020B0609020204030204" pitchFamily="49" charset="0"/>
              </a:rPr>
              <a:t>(name, message);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excluding some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Clients.AllExcept</a:t>
            </a:r>
            <a:r>
              <a:rPr lang="en-US" dirty="0" smtClean="0">
                <a:solidFill>
                  <a:srgbClr val="000000"/>
                </a:solidFill>
                <a:highlight>
                  <a:srgbClr val="FFFFFF"/>
                </a:highlight>
                <a:latin typeface="Consolas" panose="020B0609020204030204" pitchFamily="49" charset="0"/>
              </a:rPr>
              <a:t>(connectionId1</a:t>
            </a:r>
            <a:r>
              <a:rPr lang="en-US" dirty="0">
                <a:solidFill>
                  <a:srgbClr val="000000"/>
                </a:solidFill>
                <a:highlight>
                  <a:srgbClr val="FFFFFF"/>
                </a:highlight>
                <a:latin typeface="Consolas" panose="020B0609020204030204" pitchFamily="49" charset="0"/>
              </a:rPr>
              <a:t>, connectionId2).</a:t>
            </a:r>
            <a:r>
              <a:rPr lang="en-US" dirty="0" err="1">
                <a:solidFill>
                  <a:srgbClr val="000000"/>
                </a:solidFill>
                <a:highlight>
                  <a:srgbClr val="FFFFFF"/>
                </a:highlight>
                <a:latin typeface="Consolas" panose="020B0609020204030204" pitchFamily="49" charset="0"/>
              </a:rPr>
              <a:t>sendMessage</a:t>
            </a:r>
            <a:r>
              <a:rPr lang="en-US" dirty="0">
                <a:solidFill>
                  <a:srgbClr val="000000"/>
                </a:solidFill>
                <a:highlight>
                  <a:srgbClr val="FFFFFF"/>
                </a:highlight>
                <a:latin typeface="Consolas" panose="020B0609020204030204" pitchFamily="49" charset="0"/>
              </a:rPr>
              <a:t>(name, message);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send to a group</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Clients.Group</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groupName</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sendMessage</a:t>
            </a:r>
            <a:r>
              <a:rPr lang="en-US" dirty="0">
                <a:solidFill>
                  <a:srgbClr val="000000"/>
                </a:solidFill>
                <a:highlight>
                  <a:srgbClr val="FFFFFF"/>
                </a:highlight>
                <a:latin typeface="Consolas" panose="020B0609020204030204" pitchFamily="49" charset="0"/>
              </a:rPr>
              <a:t>(name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message);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714134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Connecting to specific Hubs</a:t>
            </a:r>
            <a:endParaRPr lang="en-US" dirty="0"/>
          </a:p>
        </p:txBody>
      </p:sp>
    </p:spTree>
    <p:extLst>
      <p:ext uri="{BB962C8B-B14F-4D97-AF65-F5344CB8AC3E}">
        <p14:creationId xmlns:p14="http://schemas.microsoft.com/office/powerpoint/2010/main" val="2473853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data via </a:t>
            </a:r>
            <a:r>
              <a:rPr lang="en-US" dirty="0" err="1" smtClean="0"/>
              <a:t>QueryString</a:t>
            </a:r>
            <a:endParaRPr lang="en-US" dirty="0"/>
          </a:p>
        </p:txBody>
      </p:sp>
      <p:sp>
        <p:nvSpPr>
          <p:cNvPr id="3" name="Content Placeholder 2"/>
          <p:cNvSpPr>
            <a:spLocks noGrp="1"/>
          </p:cNvSpPr>
          <p:nvPr>
            <p:ph idx="1"/>
          </p:nvPr>
        </p:nvSpPr>
        <p:spPr>
          <a:xfrm>
            <a:off x="838200" y="1825625"/>
            <a:ext cx="10515600" cy="1361712"/>
          </a:xfrm>
        </p:spPr>
        <p:txBody>
          <a:bodyPr/>
          <a:lstStyle/>
          <a:p>
            <a:r>
              <a:rPr lang="en-US" dirty="0" err="1" smtClean="0"/>
              <a:t>Context.Request</a:t>
            </a:r>
            <a:endParaRPr lang="en-US" dirty="0"/>
          </a:p>
          <a:p>
            <a:pPr lvl="1"/>
            <a:r>
              <a:rPr lang="en-US" dirty="0" smtClean="0"/>
              <a:t>Headers</a:t>
            </a:r>
          </a:p>
          <a:p>
            <a:pPr lvl="1"/>
            <a:r>
              <a:rPr lang="en-US" dirty="0" err="1" smtClean="0"/>
              <a:t>QueryString</a:t>
            </a:r>
            <a:endParaRPr lang="en-US" dirty="0"/>
          </a:p>
        </p:txBody>
      </p:sp>
      <p:sp>
        <p:nvSpPr>
          <p:cNvPr id="4" name="TextBox 3"/>
          <p:cNvSpPr txBox="1"/>
          <p:nvPr/>
        </p:nvSpPr>
        <p:spPr>
          <a:xfrm>
            <a:off x="929640" y="3339645"/>
            <a:ext cx="10097588" cy="3046988"/>
          </a:xfrm>
          <a:prstGeom prst="rect">
            <a:avLst/>
          </a:prstGeom>
          <a:noFill/>
        </p:spPr>
        <p:txBody>
          <a:bodyPr wrap="square" rtlCol="0">
            <a:spAutoFit/>
          </a:bodyPr>
          <a:lstStyle/>
          <a:p>
            <a:r>
              <a:rPr lang="en-US" sz="2400" dirty="0"/>
              <a:t>// .NET client</a:t>
            </a:r>
            <a:endParaRPr lang="en-US" sz="2400" dirty="0" smtClean="0"/>
          </a:p>
          <a:p>
            <a:r>
              <a:rPr lang="en-US" sz="2400" dirty="0" smtClean="0"/>
              <a:t>var </a:t>
            </a:r>
            <a:r>
              <a:rPr lang="en-US" sz="2400" dirty="0"/>
              <a:t>connection = new </a:t>
            </a:r>
            <a:r>
              <a:rPr lang="en-US" sz="2400" dirty="0" err="1"/>
              <a:t>HubConnection</a:t>
            </a:r>
            <a:r>
              <a:rPr lang="en-US" sz="2400" dirty="0"/>
              <a:t>("http://localhost:8080/", </a:t>
            </a:r>
            <a:r>
              <a:rPr lang="en-US" sz="2400" dirty="0" smtClean="0"/>
              <a:t>"data=12345</a:t>
            </a:r>
            <a:r>
              <a:rPr lang="en-US" sz="2400" dirty="0"/>
              <a:t>"); </a:t>
            </a:r>
            <a:endParaRPr lang="en-US" sz="2400" dirty="0" smtClean="0"/>
          </a:p>
          <a:p>
            <a:endParaRPr lang="en-US" sz="2400" dirty="0" smtClean="0"/>
          </a:p>
          <a:p>
            <a:r>
              <a:rPr lang="en-US" sz="2400" dirty="0" smtClean="0"/>
              <a:t>// JavaScript client</a:t>
            </a:r>
            <a:endParaRPr lang="en-US" sz="2400" dirty="0"/>
          </a:p>
          <a:p>
            <a:r>
              <a:rPr lang="en-US" sz="2400" dirty="0"/>
              <a:t> $.</a:t>
            </a:r>
            <a:r>
              <a:rPr lang="en-US" sz="2400" dirty="0" err="1"/>
              <a:t>connection.hub.qs</a:t>
            </a:r>
            <a:r>
              <a:rPr lang="en-US" sz="2400" dirty="0"/>
              <a:t> = </a:t>
            </a:r>
            <a:r>
              <a:rPr lang="en-US" sz="2400" dirty="0" smtClean="0"/>
              <a:t>"data=12345</a:t>
            </a:r>
            <a:r>
              <a:rPr lang="en-US" sz="2400" dirty="0"/>
              <a:t>"; </a:t>
            </a:r>
            <a:endParaRPr lang="en-US" sz="2400" dirty="0" smtClean="0"/>
          </a:p>
          <a:p>
            <a:endParaRPr lang="en-US" sz="2400" dirty="0"/>
          </a:p>
          <a:p>
            <a:r>
              <a:rPr lang="en-US" sz="2400" dirty="0" smtClean="0"/>
              <a:t>// Hub server code</a:t>
            </a:r>
          </a:p>
          <a:p>
            <a:r>
              <a:rPr lang="en-US" sz="2400" dirty="0" smtClean="0"/>
              <a:t>var </a:t>
            </a:r>
            <a:r>
              <a:rPr lang="en-US" sz="2400" dirty="0" err="1" smtClean="0"/>
              <a:t>qs</a:t>
            </a:r>
            <a:r>
              <a:rPr lang="en-US" sz="2400" dirty="0" smtClean="0"/>
              <a:t> = </a:t>
            </a:r>
            <a:r>
              <a:rPr lang="en-US" sz="2400" dirty="0" err="1" smtClean="0"/>
              <a:t>Context.Request.QueryString</a:t>
            </a:r>
            <a:r>
              <a:rPr lang="en-US" sz="2400" dirty="0"/>
              <a:t>["</a:t>
            </a:r>
            <a:r>
              <a:rPr lang="en-US" sz="2400" dirty="0" err="1"/>
              <a:t>myInfo</a:t>
            </a:r>
            <a:r>
              <a:rPr lang="en-US" sz="2400" dirty="0"/>
              <a:t>"].</a:t>
            </a:r>
            <a:r>
              <a:rPr lang="en-US" sz="2400" dirty="0" err="1"/>
              <a:t>ToString</a:t>
            </a:r>
            <a:r>
              <a:rPr lang="en-US" sz="2400" dirty="0"/>
              <a:t>(); </a:t>
            </a:r>
          </a:p>
        </p:txBody>
      </p:sp>
    </p:spTree>
    <p:extLst>
      <p:ext uri="{BB962C8B-B14F-4D97-AF65-F5344CB8AC3E}">
        <p14:creationId xmlns:p14="http://schemas.microsoft.com/office/powerpoint/2010/main" val="20121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QueryStrings</a:t>
            </a:r>
            <a:endParaRPr lang="en-US" dirty="0"/>
          </a:p>
        </p:txBody>
      </p:sp>
    </p:spTree>
    <p:extLst>
      <p:ext uri="{BB962C8B-B14F-4D97-AF65-F5344CB8AC3E}">
        <p14:creationId xmlns:p14="http://schemas.microsoft.com/office/powerpoint/2010/main" val="3261962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Status</a:t>
            </a:r>
            <a:endParaRPr lang="en-US" dirty="0"/>
          </a:p>
        </p:txBody>
      </p:sp>
      <p:sp>
        <p:nvSpPr>
          <p:cNvPr id="3" name="Content Placeholder 2"/>
          <p:cNvSpPr>
            <a:spLocks noGrp="1"/>
          </p:cNvSpPr>
          <p:nvPr>
            <p:ph idx="1"/>
          </p:nvPr>
        </p:nvSpPr>
        <p:spPr>
          <a:xfrm>
            <a:off x="838200" y="1825625"/>
            <a:ext cx="9819807" cy="692723"/>
          </a:xfrm>
        </p:spPr>
        <p:txBody>
          <a:bodyPr/>
          <a:lstStyle/>
          <a:p>
            <a:r>
              <a:rPr lang="en-US" dirty="0" smtClean="0"/>
              <a:t>Notify the client of slow or unavailable connectivity</a:t>
            </a:r>
            <a:endParaRPr lang="en-US" dirty="0"/>
          </a:p>
        </p:txBody>
      </p:sp>
      <p:sp>
        <p:nvSpPr>
          <p:cNvPr id="10" name="Rectangle 9"/>
          <p:cNvSpPr/>
          <p:nvPr/>
        </p:nvSpPr>
        <p:spPr>
          <a:xfrm>
            <a:off x="838199" y="3031522"/>
            <a:ext cx="9819807" cy="2123658"/>
          </a:xfrm>
          <a:prstGeom prst="rect">
            <a:avLst/>
          </a:prstGeom>
        </p:spPr>
        <p:txBody>
          <a:bodyPr wrap="square">
            <a:spAutoFit/>
          </a:bodyPr>
          <a:lstStyle/>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connection.hub.connectionSlow</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notifyUserOfConnectionProblem</a:t>
            </a:r>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connection.hub.reconnecting</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notifyUserOfReconnection</a:t>
            </a:r>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endParaRPr lang="en-US" sz="2200" dirty="0"/>
          </a:p>
        </p:txBody>
      </p:sp>
    </p:spTree>
    <p:extLst>
      <p:ext uri="{BB962C8B-B14F-4D97-AF65-F5344CB8AC3E}">
        <p14:creationId xmlns:p14="http://schemas.microsoft.com/office/powerpoint/2010/main" val="40588529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a:t>
            </a:r>
            <a:r>
              <a:rPr lang="en-US" dirty="0" smtClean="0"/>
              <a:t>Deployment</a:t>
            </a:r>
            <a:endParaRPr lang="en-US" dirty="0"/>
          </a:p>
        </p:txBody>
      </p:sp>
      <p:sp>
        <p:nvSpPr>
          <p:cNvPr id="3" name="Content Placeholder 2"/>
          <p:cNvSpPr>
            <a:spLocks noGrp="1"/>
          </p:cNvSpPr>
          <p:nvPr>
            <p:ph idx="1"/>
          </p:nvPr>
        </p:nvSpPr>
        <p:spPr/>
        <p:txBody>
          <a:bodyPr/>
          <a:lstStyle/>
          <a:p>
            <a:r>
              <a:rPr lang="en-US" dirty="0" smtClean="0"/>
              <a:t>Azure SDK</a:t>
            </a:r>
          </a:p>
          <a:p>
            <a:r>
              <a:rPr lang="en-US" dirty="0" smtClean="0"/>
              <a:t>Deployment To-Do's</a:t>
            </a:r>
          </a:p>
          <a:p>
            <a:pPr lvl="1"/>
            <a:r>
              <a:rPr lang="en-US" dirty="0" smtClean="0"/>
              <a:t>Enable </a:t>
            </a:r>
            <a:r>
              <a:rPr lang="en-US" dirty="0" err="1" smtClean="0"/>
              <a:t>WebSockets</a:t>
            </a:r>
            <a:endParaRPr lang="en-US" dirty="0" smtClean="0"/>
          </a:p>
          <a:p>
            <a:pPr lvl="1"/>
            <a:r>
              <a:rPr lang="en-US" dirty="0" smtClean="0"/>
              <a:t>Enable V 4.5</a:t>
            </a:r>
          </a:p>
          <a:p>
            <a:r>
              <a:rPr lang="en-US" dirty="0" smtClean="0"/>
              <a:t>Multiple Azure instances</a:t>
            </a:r>
          </a:p>
          <a:p>
            <a:pPr lvl="1"/>
            <a:r>
              <a:rPr lang="en-US" dirty="0">
                <a:hlinkClick r:id="rId3"/>
              </a:rPr>
              <a:t>http://</a:t>
            </a:r>
            <a:r>
              <a:rPr lang="en-US" dirty="0" smtClean="0">
                <a:hlinkClick r:id="rId3"/>
              </a:rPr>
              <a:t>www.asp.net/signalr/overview/signalr-20/getting-started-with-signalr-20/using-signalr-with-windows-azure-web-sites</a:t>
            </a:r>
            <a:r>
              <a:rPr lang="en-US" dirty="0" smtClean="0"/>
              <a:t> </a:t>
            </a:r>
            <a:endParaRPr lang="en-US" dirty="0"/>
          </a:p>
        </p:txBody>
      </p:sp>
    </p:spTree>
    <p:extLst>
      <p:ext uri="{BB962C8B-B14F-4D97-AF65-F5344CB8AC3E}">
        <p14:creationId xmlns:p14="http://schemas.microsoft.com/office/powerpoint/2010/main" val="238341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What is </a:t>
            </a:r>
            <a:r>
              <a:rPr lang="en-US" dirty="0" err="1" smtClean="0"/>
              <a:t>SignlaR</a:t>
            </a:r>
            <a:r>
              <a:rPr lang="en-US" dirty="0" smtClean="0"/>
              <a:t>?</a:t>
            </a:r>
            <a:endParaRPr lang="en-US" dirty="0"/>
          </a:p>
        </p:txBody>
      </p:sp>
      <p:sp>
        <p:nvSpPr>
          <p:cNvPr id="3" name="Content Placeholder 2"/>
          <p:cNvSpPr>
            <a:spLocks noGrp="1"/>
          </p:cNvSpPr>
          <p:nvPr>
            <p:ph idx="1"/>
          </p:nvPr>
        </p:nvSpPr>
        <p:spPr>
          <a:xfrm>
            <a:off x="838200" y="1825626"/>
            <a:ext cx="6175075" cy="5032374"/>
          </a:xfrm>
        </p:spPr>
        <p:txBody>
          <a:bodyPr>
            <a:normAutofit/>
          </a:bodyPr>
          <a:lstStyle/>
          <a:p>
            <a:r>
              <a:rPr lang="en-US" dirty="0" smtClean="0"/>
              <a:t>Simplifies real time web development</a:t>
            </a:r>
          </a:p>
          <a:p>
            <a:r>
              <a:rPr lang="en-US" dirty="0" smtClean="0"/>
              <a:t>ASP.NET Server and JavaScript Client Libraries</a:t>
            </a:r>
          </a:p>
          <a:p>
            <a:r>
              <a:rPr lang="en-US" dirty="0"/>
              <a:t>Real-time persistent connection abstraction over HTTP</a:t>
            </a:r>
          </a:p>
          <a:p>
            <a:endParaRPr lang="en-US" dirty="0" smtClean="0"/>
          </a:p>
          <a:p>
            <a:r>
              <a:rPr lang="en-US" dirty="0" smtClean="0"/>
              <a:t>Simplicity </a:t>
            </a:r>
          </a:p>
          <a:p>
            <a:r>
              <a:rPr lang="en-US" dirty="0" smtClean="0"/>
              <a:t>Reach</a:t>
            </a:r>
          </a:p>
          <a:p>
            <a:r>
              <a:rPr lang="en-US" dirty="0" smtClean="0"/>
              <a:t>Performance</a:t>
            </a:r>
            <a:endParaRPr lang="en-US" dirty="0"/>
          </a:p>
        </p:txBody>
      </p:sp>
      <p:sp>
        <p:nvSpPr>
          <p:cNvPr id="4" name="TextBox 3"/>
          <p:cNvSpPr txBox="1"/>
          <p:nvPr/>
        </p:nvSpPr>
        <p:spPr>
          <a:xfrm>
            <a:off x="7230373" y="2883646"/>
            <a:ext cx="4123427" cy="923330"/>
          </a:xfrm>
          <a:prstGeom prst="rect">
            <a:avLst/>
          </a:prstGeom>
          <a:noFill/>
        </p:spPr>
        <p:txBody>
          <a:bodyPr wrap="square" rtlCol="0">
            <a:spAutoFit/>
          </a:bodyPr>
          <a:lstStyle/>
          <a:p>
            <a:pPr algn="ctr"/>
            <a:r>
              <a:rPr lang="en-US" dirty="0" smtClean="0"/>
              <a:t>"Incredibly simply real-time web for .NET" </a:t>
            </a:r>
          </a:p>
          <a:p>
            <a:pPr algn="ctr"/>
            <a:r>
              <a:rPr lang="en-US" dirty="0" smtClean="0"/>
              <a:t>– Damian Edwards, SignalR team</a:t>
            </a:r>
          </a:p>
          <a:p>
            <a:endParaRPr lang="en-US" dirty="0"/>
          </a:p>
        </p:txBody>
      </p:sp>
    </p:spTree>
    <p:extLst>
      <p:ext uri="{BB962C8B-B14F-4D97-AF65-F5344CB8AC3E}">
        <p14:creationId xmlns:p14="http://schemas.microsoft.com/office/powerpoint/2010/main" val="2348165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76017" y="30185"/>
            <a:ext cx="8839966" cy="6797629"/>
          </a:xfrm>
          <a:prstGeom prst="rect">
            <a:avLst/>
          </a:prstGeom>
        </p:spPr>
      </p:pic>
    </p:spTree>
    <p:extLst>
      <p:ext uri="{BB962C8B-B14F-4D97-AF65-F5344CB8AC3E}">
        <p14:creationId xmlns:p14="http://schemas.microsoft.com/office/powerpoint/2010/main" val="1529521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Rachel's Website</a:t>
            </a:r>
          </a:p>
          <a:p>
            <a:pPr marL="0" indent="0">
              <a:buNone/>
            </a:pPr>
            <a:r>
              <a:rPr lang="en-US" dirty="0">
                <a:hlinkClick r:id="rId2"/>
              </a:rPr>
              <a:t>http://rachelappel.com</a:t>
            </a:r>
            <a:endParaRPr lang="en-US" dirty="0"/>
          </a:p>
          <a:p>
            <a:pPr marL="0" indent="0">
              <a:buNone/>
            </a:pPr>
            <a:endParaRPr lang="en-US" dirty="0" smtClean="0"/>
          </a:p>
          <a:p>
            <a:pPr marL="0" indent="0">
              <a:buNone/>
            </a:pPr>
            <a:r>
              <a:rPr lang="en-US" dirty="0" smtClean="0"/>
              <a:t>MSDN Modern Apps Column</a:t>
            </a:r>
          </a:p>
          <a:p>
            <a:pPr marL="0" indent="0">
              <a:buNone/>
            </a:pPr>
            <a:r>
              <a:rPr lang="en-US" dirty="0" smtClean="0">
                <a:hlinkClick r:id="rId3"/>
              </a:rPr>
              <a:t>http</a:t>
            </a:r>
            <a:r>
              <a:rPr lang="en-US" dirty="0">
                <a:hlinkClick r:id="rId3"/>
              </a:rPr>
              <a:t>://</a:t>
            </a:r>
            <a:r>
              <a:rPr lang="en-US" dirty="0" smtClean="0">
                <a:hlinkClick r:id="rId3"/>
              </a:rPr>
              <a:t>msdn.microsoft.com/en-us/magazine/ee532098.aspx?sdmr=RachelAppel&amp;sdmi=authors</a:t>
            </a:r>
            <a:r>
              <a:rPr lang="en-US" dirty="0" smtClean="0"/>
              <a:t> </a:t>
            </a:r>
          </a:p>
          <a:p>
            <a:pPr marL="0" indent="0">
              <a:buNone/>
            </a:pPr>
            <a:endParaRPr lang="en-US" dirty="0" smtClean="0"/>
          </a:p>
          <a:p>
            <a:pPr marL="0" indent="0">
              <a:buNone/>
            </a:pPr>
            <a:r>
              <a:rPr lang="en-US" dirty="0" smtClean="0"/>
              <a:t>WintellectNOW training videos</a:t>
            </a:r>
          </a:p>
          <a:p>
            <a:pPr marL="0" indent="0">
              <a:buNone/>
            </a:pPr>
            <a:r>
              <a:rPr lang="en-US" dirty="0" smtClean="0">
                <a:hlinkClick r:id="rId4"/>
              </a:rPr>
              <a:t>http://bit.ly/RachelNOW</a:t>
            </a:r>
            <a:r>
              <a:rPr lang="en-US" dirty="0" smtClean="0"/>
              <a:t> </a:t>
            </a:r>
            <a:endParaRPr lang="en-US" dirty="0"/>
          </a:p>
        </p:txBody>
      </p:sp>
    </p:spTree>
    <p:extLst>
      <p:ext uri="{BB962C8B-B14F-4D97-AF65-F5344CB8AC3E}">
        <p14:creationId xmlns:p14="http://schemas.microsoft.com/office/powerpoint/2010/main" val="3515232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What is SignalR?</a:t>
            </a:r>
            <a:endParaRPr lang="en-US" dirty="0"/>
          </a:p>
        </p:txBody>
      </p:sp>
      <p:sp>
        <p:nvSpPr>
          <p:cNvPr id="3" name="Content Placeholder 2"/>
          <p:cNvSpPr>
            <a:spLocks noGrp="1"/>
          </p:cNvSpPr>
          <p:nvPr>
            <p:ph idx="1"/>
          </p:nvPr>
        </p:nvSpPr>
        <p:spPr/>
        <p:txBody>
          <a:bodyPr/>
          <a:lstStyle/>
          <a:p>
            <a:r>
              <a:rPr lang="en-US" dirty="0"/>
              <a:t>OWIN </a:t>
            </a:r>
            <a:r>
              <a:rPr lang="en-US" dirty="0">
                <a:hlinkClick r:id="rId2"/>
              </a:rPr>
              <a:t>http://owin.org</a:t>
            </a:r>
            <a:r>
              <a:rPr lang="en-US" dirty="0" smtClean="0">
                <a:hlinkClick r:id="rId2"/>
              </a:rPr>
              <a:t>/</a:t>
            </a:r>
            <a:r>
              <a:rPr lang="en-US" dirty="0" smtClean="0"/>
              <a:t> </a:t>
            </a:r>
          </a:p>
          <a:p>
            <a:r>
              <a:rPr lang="en-US" dirty="0"/>
              <a:t>Katana </a:t>
            </a:r>
            <a:r>
              <a:rPr lang="en-US" dirty="0">
                <a:hlinkClick r:id="rId3"/>
              </a:rPr>
              <a:t>https://katanaproject.codeplex.com</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9785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Why Use SignalR?</a:t>
            </a:r>
            <a:endParaRPr lang="en-US" dirty="0"/>
          </a:p>
        </p:txBody>
      </p:sp>
      <p:sp>
        <p:nvSpPr>
          <p:cNvPr id="3" name="Content Placeholder 2"/>
          <p:cNvSpPr>
            <a:spLocks noGrp="1"/>
          </p:cNvSpPr>
          <p:nvPr>
            <p:ph idx="1"/>
          </p:nvPr>
        </p:nvSpPr>
        <p:spPr/>
        <p:txBody>
          <a:bodyPr/>
          <a:lstStyle/>
          <a:p>
            <a:r>
              <a:rPr lang="en-US" dirty="0" smtClean="0"/>
              <a:t>Types of Apps </a:t>
            </a:r>
          </a:p>
          <a:p>
            <a:pPr lvl="1"/>
            <a:r>
              <a:rPr lang="en-US" dirty="0" smtClean="0"/>
              <a:t>Games, leaderboards</a:t>
            </a:r>
          </a:p>
          <a:p>
            <a:pPr lvl="1"/>
            <a:r>
              <a:rPr lang="en-US" dirty="0" smtClean="0"/>
              <a:t>Social Applications</a:t>
            </a:r>
          </a:p>
          <a:p>
            <a:pPr lvl="1"/>
            <a:r>
              <a:rPr lang="en-US" dirty="0" smtClean="0"/>
              <a:t>Business Collaboration</a:t>
            </a:r>
            <a:endParaRPr lang="en-US" dirty="0"/>
          </a:p>
          <a:p>
            <a:pPr lvl="1"/>
            <a:r>
              <a:rPr lang="en-US" dirty="0" smtClean="0"/>
              <a:t>Stocks</a:t>
            </a:r>
          </a:p>
          <a:p>
            <a:pPr lvl="1"/>
            <a:r>
              <a:rPr lang="en-US" dirty="0" smtClean="0"/>
              <a:t>Chat, messaging</a:t>
            </a:r>
          </a:p>
          <a:p>
            <a:pPr lvl="1"/>
            <a:r>
              <a:rPr lang="en-US" dirty="0" smtClean="0"/>
              <a:t>Dashboards</a:t>
            </a:r>
          </a:p>
          <a:p>
            <a:pPr lvl="1"/>
            <a:r>
              <a:rPr lang="en-US" dirty="0" smtClean="0"/>
              <a:t>Real time forms</a:t>
            </a:r>
          </a:p>
          <a:p>
            <a:pPr lvl="1"/>
            <a:r>
              <a:rPr lang="en-US" dirty="0" smtClean="0"/>
              <a:t>Auctions</a:t>
            </a:r>
          </a:p>
          <a:p>
            <a:r>
              <a:rPr lang="en-US" dirty="0" smtClean="0"/>
              <a:t>Anything that needs live data</a:t>
            </a:r>
          </a:p>
          <a:p>
            <a:pPr lvl="1"/>
            <a:endParaRPr lang="en-US" dirty="0" smtClean="0"/>
          </a:p>
          <a:p>
            <a:endParaRPr lang="en-US" dirty="0"/>
          </a:p>
        </p:txBody>
      </p:sp>
    </p:spTree>
    <p:extLst>
      <p:ext uri="{BB962C8B-B14F-4D97-AF65-F5344CB8AC3E}">
        <p14:creationId xmlns:p14="http://schemas.microsoft.com/office/powerpoint/2010/main" val="61635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Where you can use SignalR</a:t>
            </a:r>
            <a:endParaRPr lang="en-US" dirty="0"/>
          </a:p>
        </p:txBody>
      </p:sp>
      <p:sp>
        <p:nvSpPr>
          <p:cNvPr id="3" name="Content Placeholder 2"/>
          <p:cNvSpPr>
            <a:spLocks noGrp="1"/>
          </p:cNvSpPr>
          <p:nvPr>
            <p:ph idx="1"/>
          </p:nvPr>
        </p:nvSpPr>
        <p:spPr/>
        <p:txBody>
          <a:bodyPr/>
          <a:lstStyle/>
          <a:p>
            <a:r>
              <a:rPr lang="en-US" dirty="0" smtClean="0"/>
              <a:t>HTML &amp; ASP.NET apps</a:t>
            </a:r>
          </a:p>
          <a:p>
            <a:r>
              <a:rPr lang="en-US" dirty="0" smtClean="0"/>
              <a:t>Windows Store &amp; Phone</a:t>
            </a:r>
          </a:p>
          <a:p>
            <a:r>
              <a:rPr lang="en-US" dirty="0" smtClean="0"/>
              <a:t>Any JavaScript client</a:t>
            </a:r>
          </a:p>
          <a:p>
            <a:endParaRPr lang="en-US" dirty="0"/>
          </a:p>
        </p:txBody>
      </p:sp>
    </p:spTree>
    <p:extLst>
      <p:ext uri="{BB962C8B-B14F-4D97-AF65-F5344CB8AC3E}">
        <p14:creationId xmlns:p14="http://schemas.microsoft.com/office/powerpoint/2010/main" val="1192951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SignalR in Action</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http://shootr.signalr.net</a:t>
            </a:r>
            <a:r>
              <a:rPr lang="en-US" dirty="0" smtClean="0"/>
              <a:t> </a:t>
            </a:r>
          </a:p>
          <a:p>
            <a:pPr marL="0" indent="0">
              <a:buNone/>
            </a:pPr>
            <a:r>
              <a:rPr lang="en-US" dirty="0" smtClean="0">
                <a:hlinkClick r:id="rId3"/>
              </a:rPr>
              <a:t>http://JabbR.net</a:t>
            </a:r>
            <a:r>
              <a:rPr lang="en-US" dirty="0" smtClean="0"/>
              <a:t> </a:t>
            </a:r>
            <a:endParaRPr lang="en-US" dirty="0"/>
          </a:p>
        </p:txBody>
      </p:sp>
    </p:spTree>
    <p:extLst>
      <p:ext uri="{BB962C8B-B14F-4D97-AF65-F5344CB8AC3E}">
        <p14:creationId xmlns:p14="http://schemas.microsoft.com/office/powerpoint/2010/main" val="179393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SignalR &amp; Visual Studio</a:t>
            </a:r>
            <a:endParaRPr lang="en-US" dirty="0"/>
          </a:p>
        </p:txBody>
      </p:sp>
      <p:sp>
        <p:nvSpPr>
          <p:cNvPr id="3" name="Content Placeholder 2"/>
          <p:cNvSpPr>
            <a:spLocks noGrp="1"/>
          </p:cNvSpPr>
          <p:nvPr>
            <p:ph idx="1"/>
          </p:nvPr>
        </p:nvSpPr>
        <p:spPr/>
        <p:txBody>
          <a:bodyPr/>
          <a:lstStyle/>
          <a:p>
            <a:r>
              <a:rPr lang="en-US" dirty="0" smtClean="0">
                <a:hlinkClick r:id="rId3"/>
              </a:rPr>
              <a:t>http://www.asp.net/signalr</a:t>
            </a:r>
            <a:r>
              <a:rPr lang="en-US" dirty="0" smtClean="0"/>
              <a:t> </a:t>
            </a:r>
          </a:p>
          <a:p>
            <a:r>
              <a:rPr lang="en-US" dirty="0" err="1" smtClean="0"/>
              <a:t>NuGet</a:t>
            </a:r>
            <a:r>
              <a:rPr lang="en-US" dirty="0" smtClean="0"/>
              <a:t> package</a:t>
            </a:r>
          </a:p>
          <a:p>
            <a:pPr lvl="1"/>
            <a:r>
              <a:rPr lang="en-US" dirty="0" smtClean="0"/>
              <a:t>OWIN References </a:t>
            </a:r>
          </a:p>
          <a:p>
            <a:pPr lvl="1"/>
            <a:r>
              <a:rPr lang="en-US" dirty="0" smtClean="0"/>
              <a:t>Scripts</a:t>
            </a:r>
          </a:p>
          <a:p>
            <a:r>
              <a:rPr lang="en-US" dirty="0" smtClean="0"/>
              <a:t>GitHub download</a:t>
            </a:r>
          </a:p>
          <a:p>
            <a:endParaRPr lang="en-US" dirty="0"/>
          </a:p>
        </p:txBody>
      </p:sp>
      <p:pic>
        <p:nvPicPr>
          <p:cNvPr id="4" name="Picture 3"/>
          <p:cNvPicPr>
            <a:picLocks noChangeAspect="1"/>
          </p:cNvPicPr>
          <p:nvPr/>
        </p:nvPicPr>
        <p:blipFill>
          <a:blip r:embed="rId4"/>
          <a:stretch>
            <a:fillRect/>
          </a:stretch>
        </p:blipFill>
        <p:spPr>
          <a:xfrm>
            <a:off x="5704381" y="2398425"/>
            <a:ext cx="6372128" cy="4248085"/>
          </a:xfrm>
          <a:prstGeom prst="rect">
            <a:avLst/>
          </a:prstGeom>
        </p:spPr>
      </p:pic>
    </p:spTree>
    <p:extLst>
      <p:ext uri="{BB962C8B-B14F-4D97-AF65-F5344CB8AC3E}">
        <p14:creationId xmlns:p14="http://schemas.microsoft.com/office/powerpoint/2010/main" val="1413349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Startup</a:t>
            </a:r>
            <a:endParaRPr lang="en-US" dirty="0"/>
          </a:p>
        </p:txBody>
      </p:sp>
      <p:sp>
        <p:nvSpPr>
          <p:cNvPr id="4" name="Rectangle 3"/>
          <p:cNvSpPr/>
          <p:nvPr/>
        </p:nvSpPr>
        <p:spPr>
          <a:xfrm>
            <a:off x="971006" y="1802674"/>
            <a:ext cx="9011194" cy="4493538"/>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using</a:t>
            </a:r>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Owin</a:t>
            </a:r>
            <a:r>
              <a:rPr lang="en-US" sz="2200" dirty="0">
                <a:solidFill>
                  <a:srgbClr val="000000"/>
                </a:solidFill>
                <a:highlight>
                  <a:srgbClr val="FFFFFF"/>
                </a:highlight>
                <a:latin typeface="Consolas" panose="020B0609020204030204" pitchFamily="49" charset="0"/>
              </a:rPr>
              <a:t>;</a:t>
            </a:r>
          </a:p>
          <a:p>
            <a:r>
              <a:rPr lang="en-US" sz="2200" dirty="0">
                <a:solidFill>
                  <a:srgbClr val="0000FF"/>
                </a:solidFill>
                <a:highlight>
                  <a:srgbClr val="FFFFFF"/>
                </a:highlight>
                <a:latin typeface="Consolas" panose="020B0609020204030204" pitchFamily="49" charset="0"/>
              </a:rPr>
              <a:t>using</a:t>
            </a:r>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Microsoft.Owin</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assembly</a:t>
            </a:r>
            <a:r>
              <a:rPr lang="en-US" sz="2200" dirty="0">
                <a:solidFill>
                  <a:srgbClr val="000000"/>
                </a:solidFill>
                <a:highlight>
                  <a:srgbClr val="FFFFFF"/>
                </a:highlight>
                <a:latin typeface="Consolas" panose="020B0609020204030204" pitchFamily="49" charset="0"/>
              </a:rPr>
              <a:t>: </a:t>
            </a:r>
            <a:r>
              <a:rPr lang="en-US" sz="2200" dirty="0" err="1">
                <a:solidFill>
                  <a:srgbClr val="2B91AF"/>
                </a:solidFill>
                <a:highlight>
                  <a:srgbClr val="FFFFFF"/>
                </a:highlight>
                <a:latin typeface="Consolas" panose="020B0609020204030204" pitchFamily="49" charset="0"/>
              </a:rPr>
              <a:t>OwinStartup</a:t>
            </a:r>
            <a:r>
              <a:rPr lang="en-US" sz="2200" dirty="0">
                <a:solidFill>
                  <a:srgbClr val="000000"/>
                </a:solidFill>
                <a:highlight>
                  <a:srgbClr val="FFFFFF"/>
                </a:highlight>
                <a:latin typeface="Consolas" panose="020B0609020204030204" pitchFamily="49" charset="0"/>
              </a:rPr>
              <a:t>(</a:t>
            </a:r>
            <a:r>
              <a:rPr lang="en-US" sz="2200" dirty="0" err="1">
                <a:solidFill>
                  <a:srgbClr val="0000FF"/>
                </a:solidFill>
                <a:highlight>
                  <a:srgbClr val="FFFFFF"/>
                </a:highlight>
                <a:latin typeface="Consolas" panose="020B0609020204030204" pitchFamily="49" charset="0"/>
              </a:rPr>
              <a:t>typeof</a:t>
            </a:r>
            <a:r>
              <a:rPr lang="en-US" sz="2200" dirty="0">
                <a:solidFill>
                  <a:srgbClr val="000000"/>
                </a:solidFill>
                <a:highlight>
                  <a:srgbClr val="FFFFFF"/>
                </a:highlight>
                <a:latin typeface="Consolas" panose="020B0609020204030204" pitchFamily="49" charset="0"/>
              </a:rPr>
              <a:t>(SR3.</a:t>
            </a:r>
            <a:r>
              <a:rPr lang="en-US" sz="2200" dirty="0">
                <a:solidFill>
                  <a:srgbClr val="2B91AF"/>
                </a:solidFill>
                <a:highlight>
                  <a:srgbClr val="FFFFFF"/>
                </a:highlight>
                <a:latin typeface="Consolas" panose="020B0609020204030204" pitchFamily="49" charset="0"/>
              </a:rPr>
              <a:t>Startup</a:t>
            </a:r>
            <a:r>
              <a:rPr lang="en-US" sz="2200" dirty="0">
                <a:solidFill>
                  <a:srgbClr val="000000"/>
                </a:solidFill>
                <a:highlight>
                  <a:srgbClr val="FFFFFF"/>
                </a:highlight>
                <a:latin typeface="Consolas" panose="020B0609020204030204" pitchFamily="49" charset="0"/>
              </a:rPr>
              <a:t>))]</a:t>
            </a:r>
          </a:p>
          <a:p>
            <a:r>
              <a:rPr lang="en-US" sz="2200" dirty="0">
                <a:solidFill>
                  <a:srgbClr val="0000FF"/>
                </a:solidFill>
                <a:highlight>
                  <a:srgbClr val="FFFFFF"/>
                </a:highlight>
                <a:latin typeface="Consolas" panose="020B0609020204030204" pitchFamily="49" charset="0"/>
              </a:rPr>
              <a:t>namespace</a:t>
            </a:r>
            <a:r>
              <a:rPr lang="en-US" sz="2200" dirty="0">
                <a:solidFill>
                  <a:srgbClr val="000000"/>
                </a:solidFill>
                <a:highlight>
                  <a:srgbClr val="FFFFFF"/>
                </a:highlight>
                <a:latin typeface="Consolas" panose="020B0609020204030204" pitchFamily="49" charset="0"/>
              </a:rPr>
              <a:t> SR3</a:t>
            </a:r>
          </a:p>
          <a:p>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class</a:t>
            </a:r>
            <a:r>
              <a:rPr lang="en-US" sz="2200" dirty="0">
                <a:solidFill>
                  <a:srgbClr val="000000"/>
                </a:solidFill>
                <a:highlight>
                  <a:srgbClr val="FFFFFF"/>
                </a:highlight>
                <a:latin typeface="Consolas" panose="020B0609020204030204" pitchFamily="49" charset="0"/>
              </a:rPr>
              <a:t> </a:t>
            </a:r>
            <a:r>
              <a:rPr lang="en-US" sz="2200" dirty="0">
                <a:solidFill>
                  <a:srgbClr val="2B91AF"/>
                </a:solidFill>
                <a:highlight>
                  <a:srgbClr val="FFFFFF"/>
                </a:highlight>
                <a:latin typeface="Consolas" panose="020B0609020204030204" pitchFamily="49" charset="0"/>
              </a:rPr>
              <a:t>Startup</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Configuration(</a:t>
            </a:r>
            <a:r>
              <a:rPr lang="en-US" sz="2200" dirty="0" err="1">
                <a:solidFill>
                  <a:srgbClr val="2B91AF"/>
                </a:solidFill>
                <a:highlight>
                  <a:srgbClr val="FFFFFF"/>
                </a:highlight>
                <a:latin typeface="Consolas" panose="020B0609020204030204" pitchFamily="49" charset="0"/>
              </a:rPr>
              <a:t>IAppBuilder</a:t>
            </a:r>
            <a:r>
              <a:rPr lang="en-US" sz="2200" dirty="0">
                <a:solidFill>
                  <a:srgbClr val="000000"/>
                </a:solidFill>
                <a:highlight>
                  <a:srgbClr val="FFFFFF"/>
                </a:highlight>
                <a:latin typeface="Consolas" panose="020B0609020204030204" pitchFamily="49" charset="0"/>
              </a:rPr>
              <a:t> app)</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app.MapSignalR</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endParaRPr lang="en-US" sz="2200" dirty="0"/>
          </a:p>
        </p:txBody>
      </p:sp>
    </p:spTree>
    <p:extLst>
      <p:ext uri="{BB962C8B-B14F-4D97-AF65-F5344CB8AC3E}">
        <p14:creationId xmlns:p14="http://schemas.microsoft.com/office/powerpoint/2010/main" val="369879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9686</TotalTime>
  <Words>1359</Words>
  <Application>Microsoft Office PowerPoint</Application>
  <PresentationFormat>Widescreen</PresentationFormat>
  <Paragraphs>296</Paragraphs>
  <Slides>31</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Building Real Time Applications with ASP.NET SignalR 2.0</vt:lpstr>
      <vt:lpstr>Agenda</vt:lpstr>
      <vt:lpstr>Overview: What is SignlaR?</vt:lpstr>
      <vt:lpstr>Overview: What is SignalR?</vt:lpstr>
      <vt:lpstr>Overview: Why Use SignalR?</vt:lpstr>
      <vt:lpstr>Overview: Where you can use SignalR</vt:lpstr>
      <vt:lpstr>Overview: SignalR in Action</vt:lpstr>
      <vt:lpstr>Configure SignalR &amp; Visual Studio</vt:lpstr>
      <vt:lpstr>SignalR Startup</vt:lpstr>
      <vt:lpstr>DEMO</vt:lpstr>
      <vt:lpstr>Overview: SignalR Namespaces</vt:lpstr>
      <vt:lpstr>Hubs</vt:lpstr>
      <vt:lpstr>Hubs</vt:lpstr>
      <vt:lpstr>Hub Events</vt:lpstr>
      <vt:lpstr>Hubs: Transports</vt:lpstr>
      <vt:lpstr>Hubs: Transports</vt:lpstr>
      <vt:lpstr>PowerPoint Presentation</vt:lpstr>
      <vt:lpstr>PowerPoint Presentation</vt:lpstr>
      <vt:lpstr>DEMO</vt:lpstr>
      <vt:lpstr>SignalR Client Script Libraries</vt:lpstr>
      <vt:lpstr>Connections</vt:lpstr>
      <vt:lpstr>Connections: Communications</vt:lpstr>
      <vt:lpstr>DEMO</vt:lpstr>
      <vt:lpstr>PowerPoint Presentation</vt:lpstr>
      <vt:lpstr>DEMO</vt:lpstr>
      <vt:lpstr>Send data via QueryString</vt:lpstr>
      <vt:lpstr>DEMO</vt:lpstr>
      <vt:lpstr>Connection Status</vt:lpstr>
      <vt:lpstr>SignalR Deployment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Rachel Appel</dc:creator>
  <cp:lastModifiedBy>Rachel Appel</cp:lastModifiedBy>
  <cp:revision>128</cp:revision>
  <dcterms:created xsi:type="dcterms:W3CDTF">2014-02-18T19:57:42Z</dcterms:created>
  <dcterms:modified xsi:type="dcterms:W3CDTF">2014-08-19T22:18:54Z</dcterms:modified>
</cp:coreProperties>
</file>