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9" r:id="rId8"/>
    <p:sldId id="263" r:id="rId9"/>
    <p:sldId id="283" r:id="rId10"/>
    <p:sldId id="264" r:id="rId11"/>
    <p:sldId id="270" r:id="rId12"/>
    <p:sldId id="265" r:id="rId13"/>
    <p:sldId id="278" r:id="rId14"/>
    <p:sldId id="279" r:id="rId15"/>
    <p:sldId id="280" r:id="rId16"/>
    <p:sldId id="281" r:id="rId17"/>
    <p:sldId id="282" r:id="rId18"/>
    <p:sldId id="271" r:id="rId19"/>
    <p:sldId id="266" r:id="rId20"/>
    <p:sldId id="273" r:id="rId21"/>
    <p:sldId id="272" r:id="rId22"/>
    <p:sldId id="267" r:id="rId23"/>
    <p:sldId id="268"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73211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1556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50081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749060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83894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39180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35321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20588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0862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54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85488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7465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D1485-7662-4977-BABF-65B17E5E34F2}"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710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D1485-7662-4977-BABF-65B17E5E34F2}"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55970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D1485-7662-4977-BABF-65B17E5E34F2}"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25652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6374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280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0D1485-7662-4977-BABF-65B17E5E34F2}" type="datetimeFigureOut">
              <a:rPr lang="en-US" smtClean="0"/>
              <a:t>4/20/2024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330143-E372-41EA-8E00-495FB8A3E4AF}" type="slidenum">
              <a:rPr lang="en-US" smtClean="0"/>
              <a:t>‹#›</a:t>
            </a:fld>
            <a:endParaRPr lang="en-US"/>
          </a:p>
        </p:txBody>
      </p:sp>
    </p:spTree>
    <p:extLst>
      <p:ext uri="{BB962C8B-B14F-4D97-AF65-F5344CB8AC3E}">
        <p14:creationId xmlns:p14="http://schemas.microsoft.com/office/powerpoint/2010/main" val="3996881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introduction-to-backtracking-data-structure-and-algorithm-tutorials/" TargetMode="External"/><Relationship Id="rId2" Type="http://schemas.openxmlformats.org/officeDocument/2006/relationships/hyperlink" Target="https://interviews.school/backtracking" TargetMode="External"/><Relationship Id="rId1" Type="http://schemas.openxmlformats.org/officeDocument/2006/relationships/slideLayout" Target="../slideLayouts/slideLayout2.xml"/><Relationship Id="rId5" Type="http://schemas.openxmlformats.org/officeDocument/2006/relationships/hyperlink" Target="https://www.sudokuwiki.org/sudoku.htm" TargetMode="External"/><Relationship Id="rId4" Type="http://schemas.openxmlformats.org/officeDocument/2006/relationships/hyperlink" Target="https://www.naukri.com/code360/library/recursion-backtracking-time-complex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DA8E-54B7-442D-B210-00284DDEF3D5}"/>
              </a:ext>
            </a:extLst>
          </p:cNvPr>
          <p:cNvSpPr>
            <a:spLocks noGrp="1"/>
          </p:cNvSpPr>
          <p:nvPr>
            <p:ph type="ctrTitle"/>
          </p:nvPr>
        </p:nvSpPr>
        <p:spPr/>
        <p:txBody>
          <a:bodyPr>
            <a:normAutofit fontScale="90000"/>
          </a:bodyPr>
          <a:lstStyle/>
          <a:p>
            <a:r>
              <a:rPr lang="en-US" dirty="0"/>
              <a:t>Backtracking Algorithm Implementation for Sudoku Solver</a:t>
            </a:r>
          </a:p>
        </p:txBody>
      </p:sp>
      <p:sp>
        <p:nvSpPr>
          <p:cNvPr id="3" name="Subtitle 2">
            <a:extLst>
              <a:ext uri="{FF2B5EF4-FFF2-40B4-BE49-F238E27FC236}">
                <a16:creationId xmlns:a16="http://schemas.microsoft.com/office/drawing/2014/main" id="{407D8617-393C-47BC-BDCD-4268F217AF40}"/>
              </a:ext>
            </a:extLst>
          </p:cNvPr>
          <p:cNvSpPr>
            <a:spLocks noGrp="1"/>
          </p:cNvSpPr>
          <p:nvPr>
            <p:ph type="subTitle" idx="1"/>
          </p:nvPr>
        </p:nvSpPr>
        <p:spPr/>
        <p:txBody>
          <a:bodyPr/>
          <a:lstStyle/>
          <a:p>
            <a:r>
              <a:rPr lang="en-US" dirty="0"/>
              <a:t>Jonathan Dervin, Roman Higginson, </a:t>
            </a:r>
            <a:r>
              <a:rPr lang="en-US" dirty="0" err="1"/>
              <a:t>Zaryaab</a:t>
            </a:r>
            <a:r>
              <a:rPr lang="en-US" dirty="0"/>
              <a:t> </a:t>
            </a:r>
            <a:r>
              <a:rPr lang="en-US" dirty="0" err="1"/>
              <a:t>Qasmi</a:t>
            </a:r>
            <a:endParaRPr lang="en-US" dirty="0"/>
          </a:p>
        </p:txBody>
      </p:sp>
    </p:spTree>
    <p:extLst>
      <p:ext uri="{BB962C8B-B14F-4D97-AF65-F5344CB8AC3E}">
        <p14:creationId xmlns:p14="http://schemas.microsoft.com/office/powerpoint/2010/main" val="413405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DCDA-4BBD-4183-BCD5-1E0C87414CE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E5D62F0-7E36-473A-9A3F-1A920505E26D}"/>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44172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Results</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244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0C5C-6773-4A21-B325-21606F5EBD9F}"/>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E57F37F3-D1D4-455E-A09C-6A93D01DB2FF}"/>
              </a:ext>
            </a:extLst>
          </p:cNvPr>
          <p:cNvSpPr>
            <a:spLocks noGrp="1"/>
          </p:cNvSpPr>
          <p:nvPr>
            <p:ph idx="1"/>
          </p:nvPr>
        </p:nvSpPr>
        <p:spPr/>
        <p:txBody>
          <a:bodyPr/>
          <a:lstStyle/>
          <a:p>
            <a:r>
              <a:rPr lang="en-US" dirty="0"/>
              <a:t>It solved all five puzzles using the backtracking algorithm. </a:t>
            </a:r>
          </a:p>
          <a:p>
            <a:r>
              <a:rPr lang="en-US" dirty="0"/>
              <a:t>Each puzzle was tested 5 times to calculate the average time each one took to solve. </a:t>
            </a:r>
          </a:p>
        </p:txBody>
      </p:sp>
    </p:spTree>
    <p:extLst>
      <p:ext uri="{BB962C8B-B14F-4D97-AF65-F5344CB8AC3E}">
        <p14:creationId xmlns:p14="http://schemas.microsoft.com/office/powerpoint/2010/main" val="380740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1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67000"/>
            <a:ext cx="176795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1516</a:t>
            </a:r>
          </a:p>
          <a:p>
            <a:r>
              <a:rPr lang="en-US" dirty="0"/>
              <a:t>Times</a:t>
            </a:r>
          </a:p>
          <a:p>
            <a:pPr lvl="1"/>
            <a:r>
              <a:rPr lang="en-US" dirty="0"/>
              <a:t>Run 1: 44.6 </a:t>
            </a:r>
            <a:r>
              <a:rPr lang="en-US" dirty="0" err="1"/>
              <a:t>ms</a:t>
            </a:r>
            <a:r>
              <a:rPr lang="en-US" dirty="0"/>
              <a:t> </a:t>
            </a:r>
          </a:p>
          <a:p>
            <a:pPr lvl="1"/>
            <a:r>
              <a:rPr lang="en-US" dirty="0"/>
              <a:t>Run 2: 60.5 </a:t>
            </a:r>
            <a:r>
              <a:rPr lang="en-US" dirty="0" err="1"/>
              <a:t>ms</a:t>
            </a:r>
            <a:endParaRPr lang="en-US" dirty="0"/>
          </a:p>
          <a:p>
            <a:pPr lvl="1"/>
            <a:r>
              <a:rPr lang="en-US" dirty="0"/>
              <a:t>Run 3: 49.2 </a:t>
            </a:r>
            <a:r>
              <a:rPr lang="en-US" dirty="0" err="1"/>
              <a:t>ms</a:t>
            </a:r>
            <a:endParaRPr lang="en-US" dirty="0"/>
          </a:p>
          <a:p>
            <a:pPr lvl="1"/>
            <a:r>
              <a:rPr lang="en-US" dirty="0"/>
              <a:t>Run 4: 47.2 </a:t>
            </a:r>
            <a:r>
              <a:rPr lang="en-US" dirty="0" err="1"/>
              <a:t>ms</a:t>
            </a:r>
            <a:endParaRPr lang="en-US" dirty="0"/>
          </a:p>
          <a:p>
            <a:pPr lvl="1"/>
            <a:r>
              <a:rPr lang="en-US" dirty="0"/>
              <a:t>Run 5: 45.8 </a:t>
            </a:r>
            <a:r>
              <a:rPr lang="en-US" dirty="0" err="1"/>
              <a:t>ms</a:t>
            </a:r>
            <a:endParaRPr lang="en-US" dirty="0"/>
          </a:p>
          <a:p>
            <a:pPr lvl="1"/>
            <a:r>
              <a:rPr lang="en-US" dirty="0"/>
              <a:t>Average Time: 49.5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67000"/>
            <a:ext cx="1608238" cy="3124200"/>
          </a:xfrm>
          <a:prstGeom prst="rect">
            <a:avLst/>
          </a:prstGeom>
        </p:spPr>
      </p:pic>
    </p:spTree>
    <p:extLst>
      <p:ext uri="{BB962C8B-B14F-4D97-AF65-F5344CB8AC3E}">
        <p14:creationId xmlns:p14="http://schemas.microsoft.com/office/powerpoint/2010/main" val="365942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2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2906" y="2667000"/>
            <a:ext cx="1670767"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4209</a:t>
            </a:r>
          </a:p>
          <a:p>
            <a:r>
              <a:rPr lang="en-US" dirty="0"/>
              <a:t>Times</a:t>
            </a:r>
          </a:p>
          <a:p>
            <a:pPr lvl="1"/>
            <a:r>
              <a:rPr lang="en-US" dirty="0"/>
              <a:t>Run 1: 112 </a:t>
            </a:r>
            <a:r>
              <a:rPr lang="en-US" dirty="0" err="1"/>
              <a:t>ms</a:t>
            </a:r>
            <a:endParaRPr lang="en-US" dirty="0"/>
          </a:p>
          <a:p>
            <a:pPr lvl="1"/>
            <a:r>
              <a:rPr lang="en-US" dirty="0"/>
              <a:t>Run 2: 116 </a:t>
            </a:r>
            <a:r>
              <a:rPr lang="en-US" dirty="0" err="1"/>
              <a:t>ms</a:t>
            </a:r>
            <a:endParaRPr lang="en-US" dirty="0"/>
          </a:p>
          <a:p>
            <a:pPr lvl="1"/>
            <a:r>
              <a:rPr lang="en-US" dirty="0"/>
              <a:t>Run 3: 109 </a:t>
            </a:r>
            <a:r>
              <a:rPr lang="en-US" dirty="0" err="1"/>
              <a:t>ms</a:t>
            </a:r>
            <a:endParaRPr lang="en-US" dirty="0"/>
          </a:p>
          <a:p>
            <a:pPr lvl="1"/>
            <a:r>
              <a:rPr lang="en-US" dirty="0"/>
              <a:t>Run 4: 115 </a:t>
            </a:r>
            <a:r>
              <a:rPr lang="en-US" dirty="0" err="1"/>
              <a:t>ms</a:t>
            </a:r>
            <a:endParaRPr lang="en-US" dirty="0"/>
          </a:p>
          <a:p>
            <a:pPr lvl="1"/>
            <a:r>
              <a:rPr lang="en-US" dirty="0"/>
              <a:t>Run 5: 116 </a:t>
            </a:r>
            <a:r>
              <a:rPr lang="en-US" dirty="0" err="1"/>
              <a:t>ms</a:t>
            </a:r>
            <a:endParaRPr lang="en-US" dirty="0"/>
          </a:p>
          <a:p>
            <a:pPr lvl="1"/>
            <a:r>
              <a:rPr lang="en-US" dirty="0"/>
              <a:t>Average Time: 113.6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27192"/>
            <a:ext cx="1608238" cy="3003815"/>
          </a:xfrm>
          <a:prstGeom prst="rect">
            <a:avLst/>
          </a:prstGeom>
        </p:spPr>
      </p:pic>
    </p:spTree>
    <p:extLst>
      <p:ext uri="{BB962C8B-B14F-4D97-AF65-F5344CB8AC3E}">
        <p14:creationId xmlns:p14="http://schemas.microsoft.com/office/powerpoint/2010/main" val="277298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3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99880"/>
            <a:ext cx="1767958" cy="305844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201</a:t>
            </a:r>
          </a:p>
          <a:p>
            <a:r>
              <a:rPr lang="en-US" dirty="0"/>
              <a:t>Times</a:t>
            </a:r>
          </a:p>
          <a:p>
            <a:pPr lvl="1"/>
            <a:r>
              <a:rPr lang="en-US" dirty="0"/>
              <a:t>Run 1: 15.1 </a:t>
            </a:r>
            <a:r>
              <a:rPr lang="en-US" dirty="0" err="1"/>
              <a:t>ms</a:t>
            </a:r>
            <a:endParaRPr lang="en-US" dirty="0"/>
          </a:p>
          <a:p>
            <a:pPr lvl="1"/>
            <a:r>
              <a:rPr lang="en-US" dirty="0"/>
              <a:t>Run 2: 13 </a:t>
            </a:r>
            <a:r>
              <a:rPr lang="en-US" dirty="0" err="1"/>
              <a:t>ms</a:t>
            </a:r>
            <a:endParaRPr lang="en-US" dirty="0"/>
          </a:p>
          <a:p>
            <a:pPr lvl="1"/>
            <a:r>
              <a:rPr lang="en-US" dirty="0"/>
              <a:t>Run 3: 11.8 </a:t>
            </a:r>
            <a:r>
              <a:rPr lang="en-US" dirty="0" err="1"/>
              <a:t>ms</a:t>
            </a:r>
            <a:endParaRPr lang="en-US" dirty="0"/>
          </a:p>
          <a:p>
            <a:pPr lvl="1"/>
            <a:r>
              <a:rPr lang="en-US" dirty="0"/>
              <a:t>Run 4: 11.3 </a:t>
            </a:r>
            <a:r>
              <a:rPr lang="en-US" dirty="0" err="1"/>
              <a:t>ms</a:t>
            </a:r>
            <a:endParaRPr lang="en-US" dirty="0"/>
          </a:p>
          <a:p>
            <a:pPr lvl="1"/>
            <a:r>
              <a:rPr lang="en-US" dirty="0"/>
              <a:t>Run 5: 12.6 </a:t>
            </a:r>
            <a:r>
              <a:rPr lang="en-US" dirty="0" err="1"/>
              <a:t>ms</a:t>
            </a:r>
            <a:endParaRPr lang="en-US" dirty="0"/>
          </a:p>
          <a:p>
            <a:pPr lvl="1"/>
            <a:r>
              <a:rPr lang="en-US" dirty="0"/>
              <a:t>Average Time: 12.8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00549"/>
            <a:ext cx="1608238" cy="3057101"/>
          </a:xfrm>
          <a:prstGeom prst="rect">
            <a:avLst/>
          </a:prstGeom>
        </p:spPr>
      </p:pic>
    </p:spTree>
    <p:extLst>
      <p:ext uri="{BB962C8B-B14F-4D97-AF65-F5344CB8AC3E}">
        <p14:creationId xmlns:p14="http://schemas.microsoft.com/office/powerpoint/2010/main" val="177916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4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6641" y="2667000"/>
            <a:ext cx="168329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70373 </a:t>
            </a:r>
          </a:p>
          <a:p>
            <a:r>
              <a:rPr lang="en-US" dirty="0"/>
              <a:t>Times</a:t>
            </a:r>
          </a:p>
          <a:p>
            <a:pPr lvl="1"/>
            <a:r>
              <a:rPr lang="en-US" dirty="0"/>
              <a:t>Run 1: 1.79 s</a:t>
            </a:r>
          </a:p>
          <a:p>
            <a:pPr lvl="1"/>
            <a:r>
              <a:rPr lang="en-US" dirty="0"/>
              <a:t>Run 2: 1.79 s</a:t>
            </a:r>
          </a:p>
          <a:p>
            <a:pPr lvl="1"/>
            <a:r>
              <a:rPr lang="en-US" dirty="0"/>
              <a:t>Run 3: 1.8 s</a:t>
            </a:r>
          </a:p>
          <a:p>
            <a:pPr lvl="1"/>
            <a:r>
              <a:rPr lang="en-US" dirty="0"/>
              <a:t>Run 4: 1.81 s</a:t>
            </a:r>
          </a:p>
          <a:p>
            <a:pPr lvl="1"/>
            <a:r>
              <a:rPr lang="en-US" dirty="0"/>
              <a:t>Run 5: 1.8 s</a:t>
            </a:r>
          </a:p>
          <a:p>
            <a:pPr lvl="1"/>
            <a:r>
              <a:rPr lang="en-US" dirty="0"/>
              <a:t>Average Time: 1.8 s</a:t>
            </a:r>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11763"/>
            <a:ext cx="1608238" cy="3034674"/>
          </a:xfrm>
          <a:prstGeom prst="rect">
            <a:avLst/>
          </a:prstGeom>
        </p:spPr>
      </p:pic>
    </p:spTree>
    <p:extLst>
      <p:ext uri="{BB962C8B-B14F-4D97-AF65-F5344CB8AC3E}">
        <p14:creationId xmlns:p14="http://schemas.microsoft.com/office/powerpoint/2010/main" val="346257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5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7458" y="2667000"/>
            <a:ext cx="1761664"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a:xfrm>
            <a:off x="6607967" y="2667000"/>
            <a:ext cx="4895056" cy="3124200"/>
          </a:xfrm>
        </p:spPr>
        <p:txBody>
          <a:bodyPr>
            <a:normAutofit fontScale="92500" lnSpcReduction="10000"/>
          </a:bodyPr>
          <a:lstStyle/>
          <a:p>
            <a:r>
              <a:rPr lang="en-US" dirty="0"/>
              <a:t>Number of Backtracks: 1525 </a:t>
            </a:r>
          </a:p>
          <a:p>
            <a:r>
              <a:rPr lang="en-US" dirty="0"/>
              <a:t>Times</a:t>
            </a:r>
          </a:p>
          <a:p>
            <a:pPr lvl="1"/>
            <a:r>
              <a:rPr lang="en-US" dirty="0"/>
              <a:t>Run 1: 44 </a:t>
            </a:r>
            <a:r>
              <a:rPr lang="en-US" dirty="0" err="1"/>
              <a:t>ms</a:t>
            </a:r>
            <a:endParaRPr lang="en-US" dirty="0"/>
          </a:p>
          <a:p>
            <a:pPr lvl="1"/>
            <a:r>
              <a:rPr lang="en-US" dirty="0"/>
              <a:t>Run 2: 42.8 </a:t>
            </a:r>
            <a:r>
              <a:rPr lang="en-US" dirty="0" err="1"/>
              <a:t>ms</a:t>
            </a:r>
            <a:endParaRPr lang="en-US" dirty="0"/>
          </a:p>
          <a:p>
            <a:pPr lvl="1"/>
            <a:r>
              <a:rPr lang="en-US" dirty="0"/>
              <a:t>Run 3: 43 </a:t>
            </a:r>
            <a:r>
              <a:rPr lang="en-US" dirty="0" err="1"/>
              <a:t>ms</a:t>
            </a:r>
            <a:endParaRPr lang="en-US" dirty="0"/>
          </a:p>
          <a:p>
            <a:pPr lvl="1"/>
            <a:r>
              <a:rPr lang="en-US" dirty="0"/>
              <a:t>Run 4: 42.7 </a:t>
            </a:r>
            <a:r>
              <a:rPr lang="en-US" dirty="0" err="1"/>
              <a:t>ms</a:t>
            </a:r>
            <a:endParaRPr lang="en-US" dirty="0"/>
          </a:p>
          <a:p>
            <a:pPr lvl="1"/>
            <a:r>
              <a:rPr lang="en-US" dirty="0"/>
              <a:t>Run 5: 46.1 </a:t>
            </a:r>
            <a:r>
              <a:rPr lang="en-US" dirty="0" err="1"/>
              <a:t>ms</a:t>
            </a:r>
            <a:endParaRPr lang="en-US" dirty="0"/>
          </a:p>
          <a:p>
            <a:pPr lvl="1"/>
            <a:r>
              <a:rPr lang="en-US" dirty="0"/>
              <a:t>Average Time: 43.7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85479"/>
            <a:ext cx="1608238" cy="3087242"/>
          </a:xfrm>
          <a:prstGeom prst="rect">
            <a:avLst/>
          </a:prstGeom>
        </p:spPr>
      </p:pic>
    </p:spTree>
    <p:extLst>
      <p:ext uri="{BB962C8B-B14F-4D97-AF65-F5344CB8AC3E}">
        <p14:creationId xmlns:p14="http://schemas.microsoft.com/office/powerpoint/2010/main" val="607445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Discussion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0840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FEF-5D64-41E2-BF19-44D99FD56027}"/>
              </a:ext>
            </a:extLst>
          </p:cNvPr>
          <p:cNvSpPr>
            <a:spLocks noGrp="1"/>
          </p:cNvSpPr>
          <p:nvPr>
            <p:ph type="title"/>
          </p:nvPr>
        </p:nvSpPr>
        <p:spPr/>
        <p:txBody>
          <a:bodyPr/>
          <a:lstStyle/>
          <a:p>
            <a:r>
              <a:rPr lang="en-US" dirty="0"/>
              <a:t>Efficiency Evaluation</a:t>
            </a:r>
          </a:p>
        </p:txBody>
      </p:sp>
      <p:sp>
        <p:nvSpPr>
          <p:cNvPr id="3" name="Content Placeholder 2">
            <a:extLst>
              <a:ext uri="{FF2B5EF4-FFF2-40B4-BE49-F238E27FC236}">
                <a16:creationId xmlns:a16="http://schemas.microsoft.com/office/drawing/2014/main" id="{7563D280-FB6D-41D0-A29D-EFBD6657F5F6}"/>
              </a:ext>
            </a:extLst>
          </p:cNvPr>
          <p:cNvSpPr>
            <a:spLocks noGrp="1"/>
          </p:cNvSpPr>
          <p:nvPr>
            <p:ph idx="1"/>
          </p:nvPr>
        </p:nvSpPr>
        <p:spPr/>
        <p:txBody>
          <a:bodyPr>
            <a:normAutofit/>
          </a:bodyPr>
          <a:lstStyle/>
          <a:p>
            <a:r>
              <a:rPr lang="en-US" dirty="0"/>
              <a:t>Time Complexity:</a:t>
            </a:r>
          </a:p>
          <a:p>
            <a:pPr lvl="1"/>
            <a:r>
              <a:rPr lang="en-US" dirty="0"/>
              <a:t>O(</a:t>
            </a:r>
            <a:r>
              <a:rPr lang="en-US" dirty="0" err="1"/>
              <a:t>k</a:t>
            </a:r>
            <a:r>
              <a:rPr lang="en-US" baseline="30000" dirty="0" err="1"/>
              <a:t>n</a:t>
            </a:r>
            <a:r>
              <a:rPr lang="en-US" dirty="0"/>
              <a:t>)</a:t>
            </a:r>
          </a:p>
          <a:p>
            <a:r>
              <a:rPr lang="en-US" dirty="0"/>
              <a:t>Space Complexity:</a:t>
            </a:r>
          </a:p>
          <a:p>
            <a:pPr lvl="1"/>
            <a:r>
              <a:rPr lang="en-US" dirty="0"/>
              <a:t>O(</a:t>
            </a:r>
            <a:r>
              <a:rPr lang="en-US" dirty="0" err="1"/>
              <a:t>k</a:t>
            </a:r>
            <a:r>
              <a:rPr lang="en-US" baseline="30000" dirty="0" err="1"/>
              <a:t>n</a:t>
            </a:r>
            <a:r>
              <a:rPr lang="en-US" dirty="0"/>
              <a:t>)</a:t>
            </a:r>
          </a:p>
          <a:p>
            <a:r>
              <a:rPr lang="en-US" dirty="0"/>
              <a:t>k being how many times the function recursively calls itself and n being the number of empty cells on the board.</a:t>
            </a:r>
          </a:p>
          <a:p>
            <a:pPr lvl="1"/>
            <a:endParaRPr lang="en-US" dirty="0"/>
          </a:p>
        </p:txBody>
      </p:sp>
    </p:spTree>
    <p:extLst>
      <p:ext uri="{BB962C8B-B14F-4D97-AF65-F5344CB8AC3E}">
        <p14:creationId xmlns:p14="http://schemas.microsoft.com/office/powerpoint/2010/main" val="311797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886-563E-4168-9C5A-487D58DFE4C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008D134-DE97-4816-A8E8-FBA67271AF1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4724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B410-A85F-4DF3-8D95-503619D583D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2C49BB7-1795-4622-99D1-2F95ACCF6F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602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Conclusion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9638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4972-B376-4E58-A2A1-A73024262163}"/>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C6CBC30A-7494-45A4-8CFA-B2940D92BF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7337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62E-AC73-4B71-A6FE-033D6827A1F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1C5F585-BA3E-420E-BD7E-708E0F4504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071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3F6A-918E-4907-BC69-553943D769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006629-3517-4CCC-BBF7-5FF166843E99}"/>
              </a:ext>
            </a:extLst>
          </p:cNvPr>
          <p:cNvSpPr>
            <a:spLocks noGrp="1"/>
          </p:cNvSpPr>
          <p:nvPr>
            <p:ph idx="1"/>
          </p:nvPr>
        </p:nvSpPr>
        <p:spPr/>
        <p:txBody>
          <a:bodyPr>
            <a:normAutofit fontScale="92500" lnSpcReduction="20000"/>
          </a:bodyPr>
          <a:lstStyle/>
          <a:p>
            <a:r>
              <a:rPr lang="en-US" dirty="0"/>
              <a:t>Backtracking. </a:t>
            </a:r>
            <a:r>
              <a:rPr lang="en-US" dirty="0" err="1"/>
              <a:t>Interviews.school</a:t>
            </a:r>
            <a:r>
              <a:rPr lang="en-US" dirty="0"/>
              <a:t>. (n.d.). </a:t>
            </a:r>
            <a:r>
              <a:rPr lang="en-US" dirty="0">
                <a:hlinkClick r:id="rId2"/>
              </a:rPr>
              <a:t>https://interviews.school/backtracking</a:t>
            </a:r>
            <a:r>
              <a:rPr lang="en-US" dirty="0"/>
              <a:t> </a:t>
            </a:r>
          </a:p>
          <a:p>
            <a:r>
              <a:rPr lang="en-US" dirty="0" err="1"/>
              <a:t>GeeksforGeeks</a:t>
            </a:r>
            <a:r>
              <a:rPr lang="en-US" dirty="0"/>
              <a:t>. (2023, October 16). Introduction to backtracking - data structure and algorithm tutorials. </a:t>
            </a:r>
            <a:r>
              <a:rPr lang="en-US" dirty="0">
                <a:hlinkClick r:id="rId3"/>
              </a:rPr>
              <a:t>https://www.geeksforgeeks.org/introduction-to-backtracking-data-structure-and-algorithm-tutorials/</a:t>
            </a:r>
            <a:r>
              <a:rPr lang="en-US" dirty="0"/>
              <a:t> </a:t>
            </a:r>
          </a:p>
          <a:p>
            <a:r>
              <a:rPr lang="en-US" dirty="0"/>
              <a:t>Gupta, U. (2024, March 26). Recursion &amp; Backtracking Time Complexity. Code 360 by coding ninjas. </a:t>
            </a:r>
            <a:r>
              <a:rPr lang="en-US" dirty="0">
                <a:hlinkClick r:id="rId4"/>
              </a:rPr>
              <a:t>https://www.naukri.com/code360/library/recursion-backtracking-time-complexity</a:t>
            </a:r>
            <a:r>
              <a:rPr lang="en-US" dirty="0"/>
              <a:t> </a:t>
            </a:r>
          </a:p>
          <a:p>
            <a:r>
              <a:rPr lang="en-US" dirty="0"/>
              <a:t>Stuart, A. (2005, May 28). Sudoku solver by Andrew Stuart. </a:t>
            </a:r>
            <a:r>
              <a:rPr lang="en-US" dirty="0">
                <a:hlinkClick r:id="rId5"/>
              </a:rPr>
              <a:t>https://www.sudokuwiki.org/sudoku.htm</a:t>
            </a:r>
            <a:r>
              <a:rPr lang="en-US" dirty="0"/>
              <a:t> </a:t>
            </a:r>
          </a:p>
          <a:p>
            <a:endParaRPr lang="en-US" dirty="0"/>
          </a:p>
        </p:txBody>
      </p:sp>
    </p:spTree>
    <p:extLst>
      <p:ext uri="{BB962C8B-B14F-4D97-AF65-F5344CB8AC3E}">
        <p14:creationId xmlns:p14="http://schemas.microsoft.com/office/powerpoint/2010/main" val="368393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Introduction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078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F32E-563D-4136-A6E1-3356ABD998D6}"/>
              </a:ext>
            </a:extLst>
          </p:cNvPr>
          <p:cNvSpPr>
            <a:spLocks noGrp="1"/>
          </p:cNvSpPr>
          <p:nvPr>
            <p:ph type="title"/>
          </p:nvPr>
        </p:nvSpPr>
        <p:spPr>
          <a:xfrm>
            <a:off x="1484311" y="685801"/>
            <a:ext cx="10018713" cy="1456038"/>
          </a:xfrm>
        </p:spPr>
        <p:txBody>
          <a:bodyPr/>
          <a:lstStyle/>
          <a:p>
            <a:r>
              <a:rPr lang="en-US" dirty="0"/>
              <a:t>Background</a:t>
            </a:r>
          </a:p>
        </p:txBody>
      </p:sp>
      <p:sp>
        <p:nvSpPr>
          <p:cNvPr id="3" name="Content Placeholder 2">
            <a:extLst>
              <a:ext uri="{FF2B5EF4-FFF2-40B4-BE49-F238E27FC236}">
                <a16:creationId xmlns:a16="http://schemas.microsoft.com/office/drawing/2014/main" id="{9F50C49F-C39C-4729-8F0B-22B5EA4C615F}"/>
              </a:ext>
            </a:extLst>
          </p:cNvPr>
          <p:cNvSpPr>
            <a:spLocks noGrp="1"/>
          </p:cNvSpPr>
          <p:nvPr>
            <p:ph idx="1"/>
          </p:nvPr>
        </p:nvSpPr>
        <p:spPr>
          <a:xfrm>
            <a:off x="1484310" y="2232454"/>
            <a:ext cx="10018713" cy="3558747"/>
          </a:xfrm>
        </p:spPr>
        <p:txBody>
          <a:bodyPr>
            <a:normAutofit fontScale="92500" lnSpcReduction="10000"/>
          </a:bodyPr>
          <a:lstStyle/>
          <a:p>
            <a:pPr marL="0" indent="0">
              <a:buNone/>
            </a:pPr>
            <a:r>
              <a:rPr lang="en-US" dirty="0"/>
              <a:t>Sudoku</a:t>
            </a:r>
          </a:p>
          <a:p>
            <a:r>
              <a:rPr lang="en-US" dirty="0"/>
              <a:t>A puzzle game that involves the player entering certain numbers from 1 to 9 into a 9x9 grid while being mindful of not violating the rules of the game. </a:t>
            </a:r>
          </a:p>
          <a:p>
            <a:r>
              <a:rPr lang="en-US" dirty="0"/>
              <a:t>When a player inputs a number, the number must not be the same as another number in the same row, the same column, and the same 3x3 sub-grid. </a:t>
            </a:r>
          </a:p>
          <a:p>
            <a:r>
              <a:rPr lang="en-US" dirty="0"/>
              <a:t>Solving Strategy Examples</a:t>
            </a:r>
          </a:p>
          <a:p>
            <a:pPr lvl="1"/>
            <a:r>
              <a:rPr lang="en-US" dirty="0"/>
              <a:t>Hidden Singles</a:t>
            </a:r>
          </a:p>
          <a:p>
            <a:pPr lvl="1"/>
            <a:r>
              <a:rPr lang="en-US" dirty="0"/>
              <a:t>Naked Pairs/Triples</a:t>
            </a:r>
          </a:p>
          <a:p>
            <a:pPr lvl="1"/>
            <a:r>
              <a:rPr lang="en-US" dirty="0"/>
              <a:t>Hidden Pairs/Triples.</a:t>
            </a:r>
          </a:p>
        </p:txBody>
      </p:sp>
    </p:spTree>
    <p:extLst>
      <p:ext uri="{BB962C8B-B14F-4D97-AF65-F5344CB8AC3E}">
        <p14:creationId xmlns:p14="http://schemas.microsoft.com/office/powerpoint/2010/main" val="28596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822F-965E-4B2F-96A8-F1FADD5D053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E9F9FBF-B6FF-4A2F-9DAA-C89A7449B476}"/>
              </a:ext>
            </a:extLst>
          </p:cNvPr>
          <p:cNvSpPr>
            <a:spLocks noGrp="1"/>
          </p:cNvSpPr>
          <p:nvPr>
            <p:ph idx="1"/>
          </p:nvPr>
        </p:nvSpPr>
        <p:spPr/>
        <p:txBody>
          <a:bodyPr/>
          <a:lstStyle/>
          <a:p>
            <a:r>
              <a:rPr lang="en-US" dirty="0"/>
              <a:t>The backtracking algorithm addresses are the rules that this game abides by. The fact that each number in each row, column, and sub-grid must be unique.</a:t>
            </a:r>
          </a:p>
        </p:txBody>
      </p:sp>
    </p:spTree>
    <p:extLst>
      <p:ext uri="{BB962C8B-B14F-4D97-AF65-F5344CB8AC3E}">
        <p14:creationId xmlns:p14="http://schemas.microsoft.com/office/powerpoint/2010/main" val="291098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FC35-1F29-424A-8E71-4FA717CCDCF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DB25CD6-CBFD-46E0-AC78-798C1C32DBFD}"/>
              </a:ext>
            </a:extLst>
          </p:cNvPr>
          <p:cNvSpPr>
            <a:spLocks noGrp="1"/>
          </p:cNvSpPr>
          <p:nvPr>
            <p:ph idx="1"/>
          </p:nvPr>
        </p:nvSpPr>
        <p:spPr/>
        <p:txBody>
          <a:bodyPr/>
          <a:lstStyle/>
          <a:p>
            <a:r>
              <a:rPr lang="en-US" dirty="0"/>
              <a:t>The goal was to use several solving strategies to solving 5 boards. But when none of the solving strategies can be used, the program will resort to using the backtracking algorithm to solve them.</a:t>
            </a:r>
          </a:p>
        </p:txBody>
      </p:sp>
    </p:spTree>
    <p:extLst>
      <p:ext uri="{BB962C8B-B14F-4D97-AF65-F5344CB8AC3E}">
        <p14:creationId xmlns:p14="http://schemas.microsoft.com/office/powerpoint/2010/main" val="152211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Methodology</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578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70000" lnSpcReduction="20000"/>
          </a:bodyPr>
          <a:lstStyle/>
          <a:p>
            <a:r>
              <a:rPr lang="en-US" dirty="0"/>
              <a:t>A Sudoku Board is considered to be a Constraint Satisfaction Problem (CSP): </a:t>
            </a:r>
          </a:p>
          <a:p>
            <a:pPr lvl="1"/>
            <a:r>
              <a:rPr lang="en-US" dirty="0"/>
              <a:t>A problem where we need to assign a set of variables that satisfy all of the restrictions given. The backtracking algorithm is a searching algorithm for CSPs where we use a search tree to assign a single variable per level. </a:t>
            </a:r>
          </a:p>
          <a:p>
            <a:r>
              <a:rPr lang="en-US" dirty="0"/>
              <a:t>Key Components of a CSP:</a:t>
            </a:r>
          </a:p>
          <a:p>
            <a:pPr lvl="1"/>
            <a:r>
              <a:rPr lang="en-US" dirty="0"/>
              <a:t>Variables: These represent every cell inside the Sudoku board</a:t>
            </a:r>
          </a:p>
          <a:p>
            <a:pPr lvl="1"/>
            <a:r>
              <a:rPr lang="en-US" dirty="0"/>
              <a:t>Domains: These represent a list of numbers that each cell can have.</a:t>
            </a:r>
          </a:p>
          <a:p>
            <a:pPr lvl="1"/>
            <a:r>
              <a:rPr lang="en-US" dirty="0"/>
              <a:t>Constraints: These represent the limitations each value in the cell must follow.</a:t>
            </a:r>
          </a:p>
          <a:p>
            <a:r>
              <a:rPr lang="en-US" dirty="0"/>
              <a:t>The backtracking algorithm is meant to assign a number from a domain to an empty cell while being consistent to the constraints of the Sudoku board. If the cell is not consistent, unassign the cell and go to the next number in the domain. If the cell is consistent, go to the next empty cell. 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244363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Backtracking Algorithm Logic</a:t>
            </a:r>
          </a:p>
          <a:p>
            <a:pPr lvl="1"/>
            <a:r>
              <a:rPr lang="en-US" dirty="0"/>
              <a:t>Assign a number from a domain to an empty cell while being consistent to the constraints of the Sudoku board. </a:t>
            </a:r>
          </a:p>
          <a:p>
            <a:pPr lvl="1"/>
            <a:r>
              <a:rPr lang="en-US" dirty="0"/>
              <a:t>If the cell is not consistent, unassign the cell and go to the next number in the domain. If the cell is consistent, go to the next empty cell. </a:t>
            </a:r>
          </a:p>
          <a:p>
            <a:pPr lvl="1"/>
            <a:r>
              <a:rPr lang="en-US" dirty="0"/>
              <a:t>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90321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314</TotalTime>
  <Words>816</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Corbel</vt:lpstr>
      <vt:lpstr>Parallax</vt:lpstr>
      <vt:lpstr>Backtracking Algorithm Implementation for Sudoku Solver</vt:lpstr>
      <vt:lpstr>Abstract</vt:lpstr>
      <vt:lpstr>Introduction</vt:lpstr>
      <vt:lpstr>Background</vt:lpstr>
      <vt:lpstr>Problem Statement</vt:lpstr>
      <vt:lpstr>Objective</vt:lpstr>
      <vt:lpstr>Methodology</vt:lpstr>
      <vt:lpstr>Algorithm Overview</vt:lpstr>
      <vt:lpstr>Algorithm Overview</vt:lpstr>
      <vt:lpstr>Implementation Details</vt:lpstr>
      <vt:lpstr>Results</vt:lpstr>
      <vt:lpstr>Performance Analysis</vt:lpstr>
      <vt:lpstr>Puzzle 1 </vt:lpstr>
      <vt:lpstr>Puzzle 2 </vt:lpstr>
      <vt:lpstr>Puzzle 3 </vt:lpstr>
      <vt:lpstr>Puzzle 4 </vt:lpstr>
      <vt:lpstr>Puzzle 5 </vt:lpstr>
      <vt:lpstr>Discussion</vt:lpstr>
      <vt:lpstr>Efficiency Evaluation</vt:lpstr>
      <vt:lpstr>Limitations</vt:lpstr>
      <vt:lpstr>Conclusion</vt:lpstr>
      <vt:lpstr>Summary of Findings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Algorithm Implementation for Sudoku Solver</dc:title>
  <dc:creator>Jonathan A. Dervin</dc:creator>
  <cp:lastModifiedBy>Jonathan A. Dervin</cp:lastModifiedBy>
  <cp:revision>10</cp:revision>
  <dcterms:created xsi:type="dcterms:W3CDTF">2024-04-05T14:04:55Z</dcterms:created>
  <dcterms:modified xsi:type="dcterms:W3CDTF">2024-04-21T02:03:34Z</dcterms:modified>
</cp:coreProperties>
</file>