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84" r:id="rId11"/>
    <p:sldId id="285" r:id="rId12"/>
    <p:sldId id="264" r:id="rId13"/>
    <p:sldId id="286" r:id="rId14"/>
    <p:sldId id="270" r:id="rId15"/>
    <p:sldId id="265" r:id="rId16"/>
    <p:sldId id="278" r:id="rId17"/>
    <p:sldId id="279" r:id="rId18"/>
    <p:sldId id="280" r:id="rId19"/>
    <p:sldId id="281" r:id="rId20"/>
    <p:sldId id="282" r:id="rId21"/>
    <p:sldId id="271" r:id="rId22"/>
    <p:sldId id="266" r:id="rId23"/>
    <p:sldId id="273" r:id="rId24"/>
    <p:sldId id="272" r:id="rId25"/>
    <p:sldId id="287" r:id="rId26"/>
    <p:sldId id="268"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Front-end Architecture:</a:t>
            </a:r>
          </a:p>
          <a:p>
            <a:pPr lvl="1"/>
            <a:r>
              <a:rPr lang="en-US" dirty="0"/>
              <a:t>Utilization of Bootstrap, HTML, CSS, and JavaScript for constructing an interface.</a:t>
            </a:r>
          </a:p>
          <a:p>
            <a:pPr lvl="1"/>
            <a:r>
              <a:rPr lang="en-US" dirty="0"/>
              <a:t>Two web pages with similar layouts:</a:t>
            </a:r>
          </a:p>
          <a:p>
            <a:pPr lvl="2"/>
            <a:r>
              <a:rPr lang="en-US" dirty="0"/>
              <a:t>Input Page</a:t>
            </a:r>
          </a:p>
          <a:p>
            <a:pPr lvl="2"/>
            <a:r>
              <a:rPr lang="en-US" dirty="0"/>
              <a:t>Solve Page</a:t>
            </a:r>
          </a:p>
          <a:p>
            <a:pPr lvl="1"/>
            <a:r>
              <a:rPr lang="en-US" dirty="0"/>
              <a:t>Implementation of JavaScript's fetch requests for server interaction.</a:t>
            </a:r>
          </a:p>
          <a:p>
            <a:endParaRPr lang="en-US" dirty="0"/>
          </a:p>
        </p:txBody>
      </p:sp>
    </p:spTree>
    <p:extLst>
      <p:ext uri="{BB962C8B-B14F-4D97-AF65-F5344CB8AC3E}">
        <p14:creationId xmlns:p14="http://schemas.microsoft.com/office/powerpoint/2010/main" val="188731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92500" lnSpcReduction="10000"/>
          </a:bodyPr>
          <a:lstStyle/>
          <a:p>
            <a:r>
              <a:rPr lang="en-US" dirty="0"/>
              <a:t>Back-end Infrastructure:</a:t>
            </a:r>
          </a:p>
          <a:p>
            <a:pPr lvl="1"/>
            <a:r>
              <a:rPr lang="en-US" dirty="0"/>
              <a:t>Flask framework to establish a server.</a:t>
            </a:r>
          </a:p>
          <a:p>
            <a:pPr lvl="1"/>
            <a:r>
              <a:rPr lang="en-US" dirty="0"/>
              <a:t>Flask routing client requests to distinct functions.</a:t>
            </a:r>
          </a:p>
          <a:p>
            <a:pPr lvl="1"/>
            <a:r>
              <a:rPr lang="en-US" dirty="0"/>
              <a:t>Primary functions:</a:t>
            </a:r>
          </a:p>
          <a:p>
            <a:pPr lvl="2"/>
            <a:r>
              <a:rPr lang="en-US" dirty="0"/>
              <a:t>"</a:t>
            </a:r>
            <a:r>
              <a:rPr lang="en-US" dirty="0" err="1"/>
              <a:t>serve_html</a:t>
            </a:r>
            <a:r>
              <a:rPr lang="en-US" dirty="0"/>
              <a:t>" serves HTML files upon client requests, locating and returning specified files.</a:t>
            </a:r>
          </a:p>
          <a:p>
            <a:pPr lvl="2"/>
            <a:r>
              <a:rPr lang="en-US" dirty="0"/>
              <a:t>"</a:t>
            </a:r>
            <a:r>
              <a:rPr lang="en-US" dirty="0" err="1"/>
              <a:t>customBoard</a:t>
            </a:r>
            <a:r>
              <a:rPr lang="en-US" dirty="0"/>
              <a:t>" enables users to submit Sudoku game boards, initiating solution search..</a:t>
            </a:r>
          </a:p>
          <a:p>
            <a:pPr lvl="1"/>
            <a:r>
              <a:rPr lang="en-US" dirty="0"/>
              <a:t>Auxiliary functions for data transformation into JSON format, facilitating communication between front-end and back-end components.</a:t>
            </a:r>
          </a:p>
          <a:p>
            <a:endParaRPr lang="en-US" dirty="0"/>
          </a:p>
        </p:txBody>
      </p:sp>
    </p:spTree>
    <p:extLst>
      <p:ext uri="{BB962C8B-B14F-4D97-AF65-F5344CB8AC3E}">
        <p14:creationId xmlns:p14="http://schemas.microsoft.com/office/powerpoint/2010/main" val="319965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fontScale="85000" lnSpcReduction="10000"/>
          </a:bodyPr>
          <a:lstStyle/>
          <a:p>
            <a:r>
              <a:rPr lang="en-US" dirty="0"/>
              <a:t>The Sudoku Board is represented as its own class, The Board class, which contains instances of the Cell class, which represents a value on the board. </a:t>
            </a:r>
          </a:p>
          <a:p>
            <a:r>
              <a:rPr lang="en-US" dirty="0"/>
              <a:t>The CSP and its components are represented as a dictionary. The keys of the CSP would be a string named after the components: variables, domains, and constraints. </a:t>
            </a:r>
          </a:p>
          <a:p>
            <a:pPr lvl="1"/>
            <a:r>
              <a:rPr lang="en-US" dirty="0"/>
              <a:t>The value of the variable key would have a list variable containing the cells of the Sudoku Board. </a:t>
            </a:r>
          </a:p>
          <a:p>
            <a:pPr lvl="1"/>
            <a:r>
              <a:rPr lang="en-US" dirty="0"/>
              <a:t>The value of the domain key would contain a dictionary of each variable containing a list of numbers from 1 to 9. </a:t>
            </a:r>
          </a:p>
          <a:p>
            <a:pPr lvl="1"/>
            <a:r>
              <a:rPr lang="en-US" dirty="0"/>
              <a:t>The value of the constraint key would be a dictionary of each constraint type: rows, columns and sub-grids. Each constraint holds a lambda function for checking if a given value violates the constraint or not.</a:t>
            </a:r>
          </a:p>
        </p:txBody>
      </p:sp>
    </p:spTree>
    <p:extLst>
      <p:ext uri="{BB962C8B-B14F-4D97-AF65-F5344CB8AC3E}">
        <p14:creationId xmlns:p14="http://schemas.microsoft.com/office/powerpoint/2010/main" val="244172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r>
              <a:rPr lang="en-US" dirty="0"/>
              <a:t>We use a class called </a:t>
            </a:r>
            <a:r>
              <a:rPr lang="en-US" dirty="0" err="1"/>
              <a:t>solve_sudoku_csp</a:t>
            </a:r>
            <a:r>
              <a:rPr lang="en-US" dirty="0"/>
              <a:t> that takes the current board and the CSP variable as parameters. The </a:t>
            </a:r>
            <a:r>
              <a:rPr lang="en-US" dirty="0" err="1"/>
              <a:t>solve_sudoku_csp</a:t>
            </a:r>
            <a:r>
              <a:rPr lang="en-US" dirty="0"/>
              <a:t> class contains three functions: </a:t>
            </a:r>
          </a:p>
          <a:p>
            <a:pPr lvl="1"/>
            <a:r>
              <a:rPr lang="en-US" dirty="0"/>
              <a:t>First function is the backtracking function </a:t>
            </a:r>
          </a:p>
          <a:p>
            <a:pPr lvl="1"/>
            <a:r>
              <a:rPr lang="en-US" dirty="0"/>
              <a:t>Second function is for checking for available empty cells in the board</a:t>
            </a:r>
          </a:p>
          <a:p>
            <a:pPr lvl="1"/>
            <a:r>
              <a:rPr lang="en-US" dirty="0"/>
              <a:t>Third function is for checking if the recently assigned board is consistent with the constraints.</a:t>
            </a:r>
          </a:p>
        </p:txBody>
      </p:sp>
    </p:spTree>
    <p:extLst>
      <p:ext uri="{BB962C8B-B14F-4D97-AF65-F5344CB8AC3E}">
        <p14:creationId xmlns:p14="http://schemas.microsoft.com/office/powerpoint/2010/main" val="164783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r>
              <a:rPr lang="en-US" dirty="0"/>
              <a:t>It solved all five puzzles using the backtracking algorithm. </a:t>
            </a:r>
          </a:p>
          <a:p>
            <a:r>
              <a:rPr lang="en-US" dirty="0"/>
              <a:t>Each puzzle was tested 5 times to calculate the average time each one took to solve. </a:t>
            </a:r>
          </a:p>
        </p:txBody>
      </p:sp>
    </p:spTree>
    <p:extLst>
      <p:ext uri="{BB962C8B-B14F-4D97-AF65-F5344CB8AC3E}">
        <p14:creationId xmlns:p14="http://schemas.microsoft.com/office/powerpoint/2010/main" val="38074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normAutofit lnSpcReduction="10000"/>
          </a:bodyPr>
          <a:lstStyle/>
          <a:p>
            <a:r>
              <a:rPr lang="en-US" dirty="0"/>
              <a:t>Objective: Enhancing Understanding of Backtracking Algorithms and AI</a:t>
            </a:r>
          </a:p>
          <a:p>
            <a:r>
              <a:rPr lang="en-US" dirty="0"/>
              <a:t>Implementation: Focus on Backtracking Algorithm for Efficient Sudoku Puzzle Solving</a:t>
            </a:r>
          </a:p>
          <a:p>
            <a:r>
              <a:rPr lang="en-US" dirty="0"/>
              <a:t>Incorporation of Strategic Methods to Enhance Algorithm Effectiveness</a:t>
            </a:r>
          </a:p>
          <a:p>
            <a:r>
              <a:rPr lang="en-US" dirty="0"/>
              <a:t>Insights Gained: Integration of Logical Algorithms for Solution Determination and Optimization of Solution-Seeking Methodologies Using Generative Algorithms</a:t>
            </a:r>
          </a:p>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normAutofit lnSpcReduction="10000"/>
          </a:bodyPr>
          <a:lstStyle/>
          <a:p>
            <a:r>
              <a:rPr lang="en-US" dirty="0"/>
              <a:t>Exclusion of Complex Strategies:</a:t>
            </a:r>
          </a:p>
          <a:p>
            <a:pPr lvl="1"/>
            <a:r>
              <a:rPr lang="en-US" dirty="0"/>
              <a:t>Some solving strategies are overly complex, posing risk of increased solving time.</a:t>
            </a:r>
          </a:p>
          <a:p>
            <a:r>
              <a:rPr lang="en-US" dirty="0"/>
              <a:t>Effectiveness:</a:t>
            </a:r>
          </a:p>
          <a:p>
            <a:pPr lvl="1"/>
            <a:r>
              <a:rPr lang="en-US" dirty="0"/>
              <a:t>Not all strategies may be effective for all puzzles.</a:t>
            </a:r>
          </a:p>
          <a:p>
            <a:r>
              <a:rPr lang="en-US" dirty="0"/>
              <a:t>Backtracking Algorithm Workload:</a:t>
            </a:r>
          </a:p>
          <a:p>
            <a:pPr lvl="1"/>
            <a:r>
              <a:rPr lang="en-US" dirty="0"/>
              <a:t>Despite employed strategies, backtracking algorithm remains primary workload carrier.</a:t>
            </a:r>
          </a:p>
          <a:p>
            <a:endParaRPr lang="en-US" dirty="0"/>
          </a:p>
        </p:txBody>
      </p:sp>
    </p:spTree>
    <p:extLst>
      <p:ext uri="{BB962C8B-B14F-4D97-AF65-F5344CB8AC3E}">
        <p14:creationId xmlns:p14="http://schemas.microsoft.com/office/powerpoint/2010/main" val="11960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normAutofit/>
          </a:bodyPr>
          <a:lstStyle/>
          <a:p>
            <a:r>
              <a:rPr lang="en-US" dirty="0"/>
              <a:t>We found that the backtracking algorithm was very effective in solving multiple Sudoku boards. </a:t>
            </a:r>
          </a:p>
          <a:p>
            <a:r>
              <a:rPr lang="en-US" dirty="0"/>
              <a:t>Though, depending on the difficulty of the board, the amount of time it takes to solve it can very, showcasing how the backtracking algorithm at its core is a brute force approach to problem solving. </a:t>
            </a:r>
          </a:p>
        </p:txBody>
      </p:sp>
    </p:spTree>
    <p:extLst>
      <p:ext uri="{BB962C8B-B14F-4D97-AF65-F5344CB8AC3E}">
        <p14:creationId xmlns:p14="http://schemas.microsoft.com/office/powerpoint/2010/main" val="217967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normAutofit fontScale="92500" lnSpcReduction="20000"/>
          </a:bodyPr>
          <a:lstStyle/>
          <a:p>
            <a:r>
              <a:rPr lang="en-US" dirty="0"/>
              <a:t>Display:</a:t>
            </a:r>
          </a:p>
          <a:p>
            <a:pPr lvl="1"/>
            <a:r>
              <a:rPr lang="en-US" dirty="0"/>
              <a:t>Refinement of webpages.</a:t>
            </a:r>
          </a:p>
          <a:p>
            <a:pPr lvl="1"/>
            <a:r>
              <a:rPr lang="en-US" dirty="0"/>
              <a:t>Strengthening client-server connection.</a:t>
            </a:r>
          </a:p>
          <a:p>
            <a:r>
              <a:rPr lang="en-US" dirty="0"/>
              <a:t>Solver:</a:t>
            </a:r>
          </a:p>
          <a:p>
            <a:pPr lvl="1"/>
            <a:r>
              <a:rPr lang="en-US" dirty="0"/>
              <a:t>Incorporation of additional solving strategies.</a:t>
            </a:r>
          </a:p>
          <a:p>
            <a:r>
              <a:rPr lang="en-US" dirty="0"/>
              <a:t>Integration:</a:t>
            </a:r>
          </a:p>
          <a:p>
            <a:pPr lvl="1"/>
            <a:r>
              <a:rPr lang="en-US" dirty="0"/>
              <a:t>Implementation of mechanism to determine optimal transition point between different solving methods for increased efficiency and effectiveness.</a:t>
            </a:r>
          </a:p>
          <a:p>
            <a:endParaRPr lang="en-US" dirty="0"/>
          </a:p>
        </p:txBody>
      </p:sp>
    </p:spTree>
    <p:extLst>
      <p:ext uri="{BB962C8B-B14F-4D97-AF65-F5344CB8AC3E}">
        <p14:creationId xmlns:p14="http://schemas.microsoft.com/office/powerpoint/2010/main" val="42607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925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 May 28). Sudoku solver by Andrew Stuart. </a:t>
            </a:r>
            <a:r>
              <a:rPr lang="en-US" dirty="0">
                <a:hlinkClick r:id="rId5"/>
              </a:rPr>
              <a:t>https://www.sudokuwiki.org/sudoku.htm</a:t>
            </a:r>
            <a:r>
              <a:rPr lang="en-US" dirty="0"/>
              <a:t> </a:t>
            </a:r>
          </a:p>
          <a:p>
            <a:endParaRPr lang="en-US" dirty="0"/>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338</TotalTime>
  <Words>1315</Words>
  <Application>Microsoft Office PowerPoint</Application>
  <PresentationFormat>Widescreen</PresentationFormat>
  <Paragraphs>140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Client-Server Application</vt:lpstr>
      <vt:lpstr>Client-Server Application</vt:lpstr>
      <vt:lpstr>Implementation Details</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Jonathan A. Dervin</cp:lastModifiedBy>
  <cp:revision>16</cp:revision>
  <dcterms:created xsi:type="dcterms:W3CDTF">2024-04-05T14:04:55Z</dcterms:created>
  <dcterms:modified xsi:type="dcterms:W3CDTF">2024-04-21T02:38:05Z</dcterms:modified>
</cp:coreProperties>
</file>