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9" r:id="rId8"/>
    <p:sldId id="263" r:id="rId9"/>
    <p:sldId id="283" r:id="rId10"/>
    <p:sldId id="284" r:id="rId11"/>
    <p:sldId id="285" r:id="rId12"/>
    <p:sldId id="264" r:id="rId13"/>
    <p:sldId id="286" r:id="rId14"/>
    <p:sldId id="270" r:id="rId15"/>
    <p:sldId id="265" r:id="rId16"/>
    <p:sldId id="278" r:id="rId17"/>
    <p:sldId id="279" r:id="rId18"/>
    <p:sldId id="280" r:id="rId19"/>
    <p:sldId id="281" r:id="rId20"/>
    <p:sldId id="282" r:id="rId21"/>
    <p:sldId id="271" r:id="rId22"/>
    <p:sldId id="266" r:id="rId23"/>
    <p:sldId id="273" r:id="rId24"/>
    <p:sldId id="272" r:id="rId25"/>
    <p:sldId id="287" r:id="rId26"/>
    <p:sldId id="268"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73211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1556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50081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749060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83894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139180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235321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4020588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0862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54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D1485-7662-4977-BABF-65B17E5E34F2}"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85488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7465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D1485-7662-4977-BABF-65B17E5E34F2}"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4710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D1485-7662-4977-BABF-65B17E5E34F2}"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55970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D1485-7662-4977-BABF-65B17E5E34F2}"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325652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16374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0D1485-7662-4977-BABF-65B17E5E34F2}"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0143-E372-41EA-8E00-495FB8A3E4AF}" type="slidenum">
              <a:rPr lang="en-US" smtClean="0"/>
              <a:t>‹#›</a:t>
            </a:fld>
            <a:endParaRPr lang="en-US"/>
          </a:p>
        </p:txBody>
      </p:sp>
    </p:spTree>
    <p:extLst>
      <p:ext uri="{BB962C8B-B14F-4D97-AF65-F5344CB8AC3E}">
        <p14:creationId xmlns:p14="http://schemas.microsoft.com/office/powerpoint/2010/main" val="19280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0D1485-7662-4977-BABF-65B17E5E34F2}" type="datetimeFigureOut">
              <a:rPr lang="en-US" smtClean="0"/>
              <a:t>4/20/2024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330143-E372-41EA-8E00-495FB8A3E4AF}" type="slidenum">
              <a:rPr lang="en-US" smtClean="0"/>
              <a:t>‹#›</a:t>
            </a:fld>
            <a:endParaRPr lang="en-US"/>
          </a:p>
        </p:txBody>
      </p:sp>
    </p:spTree>
    <p:extLst>
      <p:ext uri="{BB962C8B-B14F-4D97-AF65-F5344CB8AC3E}">
        <p14:creationId xmlns:p14="http://schemas.microsoft.com/office/powerpoint/2010/main" val="3996881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introduction-to-backtracking-data-structure-and-algorithm-tutorials/" TargetMode="External"/><Relationship Id="rId2" Type="http://schemas.openxmlformats.org/officeDocument/2006/relationships/hyperlink" Target="https://interviews.school/backtracking" TargetMode="External"/><Relationship Id="rId1" Type="http://schemas.openxmlformats.org/officeDocument/2006/relationships/slideLayout" Target="../slideLayouts/slideLayout2.xml"/><Relationship Id="rId5" Type="http://schemas.openxmlformats.org/officeDocument/2006/relationships/hyperlink" Target="https://www.sudokuwiki.org/sudoku.htm" TargetMode="External"/><Relationship Id="rId4" Type="http://schemas.openxmlformats.org/officeDocument/2006/relationships/hyperlink" Target="https://www.naukri.com/code360/library/recursion-backtracking-time-complex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DA8E-54B7-442D-B210-00284DDEF3D5}"/>
              </a:ext>
            </a:extLst>
          </p:cNvPr>
          <p:cNvSpPr>
            <a:spLocks noGrp="1"/>
          </p:cNvSpPr>
          <p:nvPr>
            <p:ph type="ctrTitle"/>
          </p:nvPr>
        </p:nvSpPr>
        <p:spPr/>
        <p:txBody>
          <a:bodyPr>
            <a:normAutofit fontScale="90000"/>
          </a:bodyPr>
          <a:lstStyle/>
          <a:p>
            <a:r>
              <a:rPr lang="en-US" dirty="0"/>
              <a:t>Backtracking Algorithm Implementation for Sudoku Solver</a:t>
            </a:r>
          </a:p>
        </p:txBody>
      </p:sp>
      <p:sp>
        <p:nvSpPr>
          <p:cNvPr id="3" name="Subtitle 2">
            <a:extLst>
              <a:ext uri="{FF2B5EF4-FFF2-40B4-BE49-F238E27FC236}">
                <a16:creationId xmlns:a16="http://schemas.microsoft.com/office/drawing/2014/main" id="{407D8617-393C-47BC-BDCD-4268F217AF40}"/>
              </a:ext>
            </a:extLst>
          </p:cNvPr>
          <p:cNvSpPr>
            <a:spLocks noGrp="1"/>
          </p:cNvSpPr>
          <p:nvPr>
            <p:ph type="subTitle" idx="1"/>
          </p:nvPr>
        </p:nvSpPr>
        <p:spPr/>
        <p:txBody>
          <a:bodyPr/>
          <a:lstStyle/>
          <a:p>
            <a:r>
              <a:rPr lang="en-US" dirty="0"/>
              <a:t>Jonathan Dervin, Roman Higginson, </a:t>
            </a:r>
            <a:r>
              <a:rPr lang="en-US" dirty="0" err="1"/>
              <a:t>Zaryaab</a:t>
            </a:r>
            <a:r>
              <a:rPr lang="en-US" dirty="0"/>
              <a:t> </a:t>
            </a:r>
            <a:r>
              <a:rPr lang="en-US" dirty="0" err="1"/>
              <a:t>Qasmi</a:t>
            </a:r>
            <a:endParaRPr lang="en-US" dirty="0"/>
          </a:p>
        </p:txBody>
      </p:sp>
    </p:spTree>
    <p:extLst>
      <p:ext uri="{BB962C8B-B14F-4D97-AF65-F5344CB8AC3E}">
        <p14:creationId xmlns:p14="http://schemas.microsoft.com/office/powerpoint/2010/main" val="413405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Client-Server Application</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Front-end Architecture:</a:t>
            </a:r>
          </a:p>
          <a:p>
            <a:pPr lvl="1"/>
            <a:r>
              <a:rPr lang="en-US" dirty="0"/>
              <a:t>Utilization of Bootstrap, HTML, CSS, and JavaScript for constructing an interface.</a:t>
            </a:r>
          </a:p>
          <a:p>
            <a:pPr lvl="1"/>
            <a:r>
              <a:rPr lang="en-US" dirty="0"/>
              <a:t>Two web pages with similar layouts:</a:t>
            </a:r>
          </a:p>
          <a:p>
            <a:pPr lvl="2"/>
            <a:r>
              <a:rPr lang="en-US" dirty="0"/>
              <a:t>Input Page</a:t>
            </a:r>
          </a:p>
          <a:p>
            <a:pPr lvl="2"/>
            <a:r>
              <a:rPr lang="en-US" dirty="0"/>
              <a:t>Solve Page</a:t>
            </a:r>
          </a:p>
          <a:p>
            <a:pPr lvl="1"/>
            <a:r>
              <a:rPr lang="en-US" dirty="0"/>
              <a:t>Implementation of JavaScript's fetch requests for server interaction.</a:t>
            </a:r>
          </a:p>
          <a:p>
            <a:endParaRPr lang="en-US" dirty="0"/>
          </a:p>
        </p:txBody>
      </p:sp>
    </p:spTree>
    <p:extLst>
      <p:ext uri="{BB962C8B-B14F-4D97-AF65-F5344CB8AC3E}">
        <p14:creationId xmlns:p14="http://schemas.microsoft.com/office/powerpoint/2010/main" val="188731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Client-Server Application</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92500" lnSpcReduction="10000"/>
          </a:bodyPr>
          <a:lstStyle/>
          <a:p>
            <a:r>
              <a:rPr lang="en-US" dirty="0"/>
              <a:t>Back-end Infrastructure:</a:t>
            </a:r>
          </a:p>
          <a:p>
            <a:pPr lvl="1"/>
            <a:r>
              <a:rPr lang="en-US" dirty="0"/>
              <a:t>Flask framework to establish a server.</a:t>
            </a:r>
          </a:p>
          <a:p>
            <a:pPr lvl="1"/>
            <a:r>
              <a:rPr lang="en-US" dirty="0"/>
              <a:t>Flask routing client requests to distinct functions.</a:t>
            </a:r>
          </a:p>
          <a:p>
            <a:pPr lvl="1"/>
            <a:r>
              <a:rPr lang="en-US" dirty="0"/>
              <a:t>Primary functions:</a:t>
            </a:r>
          </a:p>
          <a:p>
            <a:pPr lvl="2"/>
            <a:r>
              <a:rPr lang="en-US" dirty="0"/>
              <a:t>"</a:t>
            </a:r>
            <a:r>
              <a:rPr lang="en-US" dirty="0" err="1"/>
              <a:t>serve_html</a:t>
            </a:r>
            <a:r>
              <a:rPr lang="en-US" dirty="0"/>
              <a:t>" serves HTML files upon client requests, locating and returning specified files.</a:t>
            </a:r>
          </a:p>
          <a:p>
            <a:pPr lvl="2"/>
            <a:r>
              <a:rPr lang="en-US" dirty="0"/>
              <a:t>"</a:t>
            </a:r>
            <a:r>
              <a:rPr lang="en-US" dirty="0" err="1"/>
              <a:t>customBoard</a:t>
            </a:r>
            <a:r>
              <a:rPr lang="en-US" dirty="0"/>
              <a:t>" enables users to submit Sudoku game boards, initiating solution search..</a:t>
            </a:r>
          </a:p>
          <a:p>
            <a:pPr lvl="1"/>
            <a:r>
              <a:rPr lang="en-US" dirty="0"/>
              <a:t>Auxiliary functions for data transformation into JSON format, facilitating communication between front-end and back-end components.</a:t>
            </a:r>
          </a:p>
          <a:p>
            <a:endParaRPr lang="en-US" dirty="0"/>
          </a:p>
        </p:txBody>
      </p:sp>
    </p:spTree>
    <p:extLst>
      <p:ext uri="{BB962C8B-B14F-4D97-AF65-F5344CB8AC3E}">
        <p14:creationId xmlns:p14="http://schemas.microsoft.com/office/powerpoint/2010/main" val="319965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DCDA-4BBD-4183-BCD5-1E0C87414CE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E5D62F0-7E36-473A-9A3F-1A920505E26D}"/>
              </a:ext>
            </a:extLst>
          </p:cNvPr>
          <p:cNvSpPr>
            <a:spLocks noGrp="1"/>
          </p:cNvSpPr>
          <p:nvPr>
            <p:ph idx="1"/>
          </p:nvPr>
        </p:nvSpPr>
        <p:spPr/>
        <p:txBody>
          <a:bodyPr>
            <a:normAutofit fontScale="85000" lnSpcReduction="10000"/>
          </a:bodyPr>
          <a:lstStyle/>
          <a:p>
            <a:r>
              <a:rPr lang="en-US" dirty="0"/>
              <a:t>The Sudoku Board is represented as its own class, The Board class, which contains instances of the Cell class, which represents a value on the board. </a:t>
            </a:r>
          </a:p>
          <a:p>
            <a:r>
              <a:rPr lang="en-US" dirty="0"/>
              <a:t>The CSP and its components are represented as a dictionary. The keys of the CSP would be a string named after the components: variables, domains, and constraints. </a:t>
            </a:r>
          </a:p>
          <a:p>
            <a:pPr lvl="1"/>
            <a:r>
              <a:rPr lang="en-US" dirty="0"/>
              <a:t>The value of the variable key would have a list variable containing the cells of the Sudoku Board. </a:t>
            </a:r>
          </a:p>
          <a:p>
            <a:pPr lvl="1"/>
            <a:r>
              <a:rPr lang="en-US" dirty="0"/>
              <a:t>The value of the domain key would contain a dictionary of each variable containing a list of numbers from 1 to 9. </a:t>
            </a:r>
          </a:p>
          <a:p>
            <a:pPr lvl="1"/>
            <a:r>
              <a:rPr lang="en-US" dirty="0"/>
              <a:t>The value of the constraint key would be a dictionary of each constraint type: rows, columns and sub-grids. Each constraint holds a lambda function for checking if a given value violates the constraint or not.</a:t>
            </a:r>
          </a:p>
        </p:txBody>
      </p:sp>
    </p:spTree>
    <p:extLst>
      <p:ext uri="{BB962C8B-B14F-4D97-AF65-F5344CB8AC3E}">
        <p14:creationId xmlns:p14="http://schemas.microsoft.com/office/powerpoint/2010/main" val="244172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DCDA-4BBD-4183-BCD5-1E0C87414CE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E5D62F0-7E36-473A-9A3F-1A920505E26D}"/>
              </a:ext>
            </a:extLst>
          </p:cNvPr>
          <p:cNvSpPr>
            <a:spLocks noGrp="1"/>
          </p:cNvSpPr>
          <p:nvPr>
            <p:ph idx="1"/>
          </p:nvPr>
        </p:nvSpPr>
        <p:spPr/>
        <p:txBody>
          <a:bodyPr>
            <a:normAutofit/>
          </a:bodyPr>
          <a:lstStyle/>
          <a:p>
            <a:r>
              <a:rPr lang="en-US" dirty="0"/>
              <a:t>We use a class called </a:t>
            </a:r>
            <a:r>
              <a:rPr lang="en-US" dirty="0" err="1"/>
              <a:t>solve_sudoku_csp</a:t>
            </a:r>
            <a:r>
              <a:rPr lang="en-US" dirty="0"/>
              <a:t> that takes the current board and the CSP variable as parameters. The </a:t>
            </a:r>
            <a:r>
              <a:rPr lang="en-US" dirty="0" err="1"/>
              <a:t>solve_sudoku_csp</a:t>
            </a:r>
            <a:r>
              <a:rPr lang="en-US" dirty="0"/>
              <a:t> class contains three functions: </a:t>
            </a:r>
          </a:p>
          <a:p>
            <a:pPr lvl="1"/>
            <a:r>
              <a:rPr lang="en-US" dirty="0"/>
              <a:t>First function is the backtracking function </a:t>
            </a:r>
          </a:p>
          <a:p>
            <a:pPr lvl="1"/>
            <a:r>
              <a:rPr lang="en-US" dirty="0"/>
              <a:t>Second function is for checking for available empty cells in the board</a:t>
            </a:r>
          </a:p>
          <a:p>
            <a:pPr lvl="1"/>
            <a:r>
              <a:rPr lang="en-US" dirty="0"/>
              <a:t>Third function is for checking if the recently assigned board is consistent with the constraints.</a:t>
            </a:r>
          </a:p>
        </p:txBody>
      </p:sp>
    </p:spTree>
    <p:extLst>
      <p:ext uri="{BB962C8B-B14F-4D97-AF65-F5344CB8AC3E}">
        <p14:creationId xmlns:p14="http://schemas.microsoft.com/office/powerpoint/2010/main" val="164783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Results</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244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0C5C-6773-4A21-B325-21606F5EBD9F}"/>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E57F37F3-D1D4-455E-A09C-6A93D01DB2FF}"/>
              </a:ext>
            </a:extLst>
          </p:cNvPr>
          <p:cNvSpPr>
            <a:spLocks noGrp="1"/>
          </p:cNvSpPr>
          <p:nvPr>
            <p:ph idx="1"/>
          </p:nvPr>
        </p:nvSpPr>
        <p:spPr/>
        <p:txBody>
          <a:bodyPr/>
          <a:lstStyle/>
          <a:p>
            <a:r>
              <a:rPr lang="en-US" dirty="0"/>
              <a:t>It solved all five puzzles using the backtracking algorithm. </a:t>
            </a:r>
          </a:p>
          <a:p>
            <a:r>
              <a:rPr lang="en-US" dirty="0"/>
              <a:t>Each puzzle was tested 5 times to calculate the average time each one took to solve. </a:t>
            </a:r>
          </a:p>
        </p:txBody>
      </p:sp>
    </p:spTree>
    <p:extLst>
      <p:ext uri="{BB962C8B-B14F-4D97-AF65-F5344CB8AC3E}">
        <p14:creationId xmlns:p14="http://schemas.microsoft.com/office/powerpoint/2010/main" val="380740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1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67000"/>
            <a:ext cx="176795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1516</a:t>
            </a:r>
          </a:p>
          <a:p>
            <a:r>
              <a:rPr lang="en-US" dirty="0"/>
              <a:t>Times</a:t>
            </a:r>
          </a:p>
          <a:p>
            <a:pPr lvl="1"/>
            <a:r>
              <a:rPr lang="en-US" dirty="0"/>
              <a:t>Run 1: 44.6 </a:t>
            </a:r>
            <a:r>
              <a:rPr lang="en-US" dirty="0" err="1"/>
              <a:t>ms</a:t>
            </a:r>
            <a:r>
              <a:rPr lang="en-US" dirty="0"/>
              <a:t> </a:t>
            </a:r>
          </a:p>
          <a:p>
            <a:pPr lvl="1"/>
            <a:r>
              <a:rPr lang="en-US" dirty="0"/>
              <a:t>Run 2: 60.5 </a:t>
            </a:r>
            <a:r>
              <a:rPr lang="en-US" dirty="0" err="1"/>
              <a:t>ms</a:t>
            </a:r>
            <a:endParaRPr lang="en-US" dirty="0"/>
          </a:p>
          <a:p>
            <a:pPr lvl="1"/>
            <a:r>
              <a:rPr lang="en-US" dirty="0"/>
              <a:t>Run 3: 49.2 </a:t>
            </a:r>
            <a:r>
              <a:rPr lang="en-US" dirty="0" err="1"/>
              <a:t>ms</a:t>
            </a:r>
            <a:endParaRPr lang="en-US" dirty="0"/>
          </a:p>
          <a:p>
            <a:pPr lvl="1"/>
            <a:r>
              <a:rPr lang="en-US" dirty="0"/>
              <a:t>Run 4: 47.2 </a:t>
            </a:r>
            <a:r>
              <a:rPr lang="en-US" dirty="0" err="1"/>
              <a:t>ms</a:t>
            </a:r>
            <a:endParaRPr lang="en-US" dirty="0"/>
          </a:p>
          <a:p>
            <a:pPr lvl="1"/>
            <a:r>
              <a:rPr lang="en-US" dirty="0"/>
              <a:t>Run 5: 45.8 </a:t>
            </a:r>
            <a:r>
              <a:rPr lang="en-US" dirty="0" err="1"/>
              <a:t>ms</a:t>
            </a:r>
            <a:endParaRPr lang="en-US" dirty="0"/>
          </a:p>
          <a:p>
            <a:pPr lvl="1"/>
            <a:r>
              <a:rPr lang="en-US" dirty="0"/>
              <a:t>Average Time: 49.5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67000"/>
            <a:ext cx="1608238" cy="3124200"/>
          </a:xfrm>
          <a:prstGeom prst="rect">
            <a:avLst/>
          </a:prstGeom>
        </p:spPr>
      </p:pic>
    </p:spTree>
    <p:extLst>
      <p:ext uri="{BB962C8B-B14F-4D97-AF65-F5344CB8AC3E}">
        <p14:creationId xmlns:p14="http://schemas.microsoft.com/office/powerpoint/2010/main" val="365942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2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2906" y="2667000"/>
            <a:ext cx="1670767"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4209</a:t>
            </a:r>
          </a:p>
          <a:p>
            <a:r>
              <a:rPr lang="en-US" dirty="0"/>
              <a:t>Times</a:t>
            </a:r>
          </a:p>
          <a:p>
            <a:pPr lvl="1"/>
            <a:r>
              <a:rPr lang="en-US" dirty="0"/>
              <a:t>Run 1: 112 </a:t>
            </a:r>
            <a:r>
              <a:rPr lang="en-US" dirty="0" err="1"/>
              <a:t>ms</a:t>
            </a:r>
            <a:endParaRPr lang="en-US" dirty="0"/>
          </a:p>
          <a:p>
            <a:pPr lvl="1"/>
            <a:r>
              <a:rPr lang="en-US" dirty="0"/>
              <a:t>Run 2: 116 </a:t>
            </a:r>
            <a:r>
              <a:rPr lang="en-US" dirty="0" err="1"/>
              <a:t>ms</a:t>
            </a:r>
            <a:endParaRPr lang="en-US" dirty="0"/>
          </a:p>
          <a:p>
            <a:pPr lvl="1"/>
            <a:r>
              <a:rPr lang="en-US" dirty="0"/>
              <a:t>Run 3: 109 </a:t>
            </a:r>
            <a:r>
              <a:rPr lang="en-US" dirty="0" err="1"/>
              <a:t>ms</a:t>
            </a:r>
            <a:endParaRPr lang="en-US" dirty="0"/>
          </a:p>
          <a:p>
            <a:pPr lvl="1"/>
            <a:r>
              <a:rPr lang="en-US" dirty="0"/>
              <a:t>Run 4: 115 </a:t>
            </a:r>
            <a:r>
              <a:rPr lang="en-US" dirty="0" err="1"/>
              <a:t>ms</a:t>
            </a:r>
            <a:endParaRPr lang="en-US" dirty="0"/>
          </a:p>
          <a:p>
            <a:pPr lvl="1"/>
            <a:r>
              <a:rPr lang="en-US" dirty="0"/>
              <a:t>Run 5: 116 </a:t>
            </a:r>
            <a:r>
              <a:rPr lang="en-US" dirty="0" err="1"/>
              <a:t>ms</a:t>
            </a:r>
            <a:endParaRPr lang="en-US" dirty="0"/>
          </a:p>
          <a:p>
            <a:pPr lvl="1"/>
            <a:r>
              <a:rPr lang="en-US" dirty="0"/>
              <a:t>Average Time: 113.6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27192"/>
            <a:ext cx="1608238" cy="3003815"/>
          </a:xfrm>
          <a:prstGeom prst="rect">
            <a:avLst/>
          </a:prstGeom>
        </p:spPr>
      </p:pic>
    </p:spTree>
    <p:extLst>
      <p:ext uri="{BB962C8B-B14F-4D97-AF65-F5344CB8AC3E}">
        <p14:creationId xmlns:p14="http://schemas.microsoft.com/office/powerpoint/2010/main" val="277298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3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4311" y="2699880"/>
            <a:ext cx="1767958" cy="305844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201</a:t>
            </a:r>
          </a:p>
          <a:p>
            <a:r>
              <a:rPr lang="en-US" dirty="0"/>
              <a:t>Times</a:t>
            </a:r>
          </a:p>
          <a:p>
            <a:pPr lvl="1"/>
            <a:r>
              <a:rPr lang="en-US" dirty="0"/>
              <a:t>Run 1: 15.1 </a:t>
            </a:r>
            <a:r>
              <a:rPr lang="en-US" dirty="0" err="1"/>
              <a:t>ms</a:t>
            </a:r>
            <a:endParaRPr lang="en-US" dirty="0"/>
          </a:p>
          <a:p>
            <a:pPr lvl="1"/>
            <a:r>
              <a:rPr lang="en-US" dirty="0"/>
              <a:t>Run 2: 13 </a:t>
            </a:r>
            <a:r>
              <a:rPr lang="en-US" dirty="0" err="1"/>
              <a:t>ms</a:t>
            </a:r>
            <a:endParaRPr lang="en-US" dirty="0"/>
          </a:p>
          <a:p>
            <a:pPr lvl="1"/>
            <a:r>
              <a:rPr lang="en-US" dirty="0"/>
              <a:t>Run 3: 11.8 </a:t>
            </a:r>
            <a:r>
              <a:rPr lang="en-US" dirty="0" err="1"/>
              <a:t>ms</a:t>
            </a:r>
            <a:endParaRPr lang="en-US" dirty="0"/>
          </a:p>
          <a:p>
            <a:pPr lvl="1"/>
            <a:r>
              <a:rPr lang="en-US" dirty="0"/>
              <a:t>Run 4: 11.3 </a:t>
            </a:r>
            <a:r>
              <a:rPr lang="en-US" dirty="0" err="1"/>
              <a:t>ms</a:t>
            </a:r>
            <a:endParaRPr lang="en-US" dirty="0"/>
          </a:p>
          <a:p>
            <a:pPr lvl="1"/>
            <a:r>
              <a:rPr lang="en-US" dirty="0"/>
              <a:t>Run 5: 12.6 </a:t>
            </a:r>
            <a:r>
              <a:rPr lang="en-US" dirty="0" err="1"/>
              <a:t>ms</a:t>
            </a:r>
            <a:endParaRPr lang="en-US" dirty="0"/>
          </a:p>
          <a:p>
            <a:pPr lvl="1"/>
            <a:r>
              <a:rPr lang="en-US" dirty="0"/>
              <a:t>Average Time: 12.8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00549"/>
            <a:ext cx="1608238" cy="3057101"/>
          </a:xfrm>
          <a:prstGeom prst="rect">
            <a:avLst/>
          </a:prstGeom>
        </p:spPr>
      </p:pic>
    </p:spTree>
    <p:extLst>
      <p:ext uri="{BB962C8B-B14F-4D97-AF65-F5344CB8AC3E}">
        <p14:creationId xmlns:p14="http://schemas.microsoft.com/office/powerpoint/2010/main" val="177916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4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6641" y="2667000"/>
            <a:ext cx="1683298"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p:txBody>
          <a:bodyPr>
            <a:normAutofit fontScale="92500" lnSpcReduction="10000"/>
          </a:bodyPr>
          <a:lstStyle/>
          <a:p>
            <a:r>
              <a:rPr lang="en-US" dirty="0"/>
              <a:t>Number of Backtracks: 70373 </a:t>
            </a:r>
          </a:p>
          <a:p>
            <a:r>
              <a:rPr lang="en-US" dirty="0"/>
              <a:t>Times</a:t>
            </a:r>
          </a:p>
          <a:p>
            <a:pPr lvl="1"/>
            <a:r>
              <a:rPr lang="en-US" dirty="0"/>
              <a:t>Run 1: 1.79 s</a:t>
            </a:r>
          </a:p>
          <a:p>
            <a:pPr lvl="1"/>
            <a:r>
              <a:rPr lang="en-US" dirty="0"/>
              <a:t>Run 2: 1.79 s</a:t>
            </a:r>
          </a:p>
          <a:p>
            <a:pPr lvl="1"/>
            <a:r>
              <a:rPr lang="en-US" dirty="0"/>
              <a:t>Run 3: 1.8 s</a:t>
            </a:r>
          </a:p>
          <a:p>
            <a:pPr lvl="1"/>
            <a:r>
              <a:rPr lang="en-US" dirty="0"/>
              <a:t>Run 4: 1.81 s</a:t>
            </a:r>
          </a:p>
          <a:p>
            <a:pPr lvl="1"/>
            <a:r>
              <a:rPr lang="en-US" dirty="0"/>
              <a:t>Run 5: 1.8 s</a:t>
            </a:r>
          </a:p>
          <a:p>
            <a:pPr lvl="1"/>
            <a:r>
              <a:rPr lang="en-US" dirty="0"/>
              <a:t>Average Time: 1.8 s</a:t>
            </a:r>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711763"/>
            <a:ext cx="1608238" cy="3034674"/>
          </a:xfrm>
          <a:prstGeom prst="rect">
            <a:avLst/>
          </a:prstGeom>
        </p:spPr>
      </p:pic>
    </p:spTree>
    <p:extLst>
      <p:ext uri="{BB962C8B-B14F-4D97-AF65-F5344CB8AC3E}">
        <p14:creationId xmlns:p14="http://schemas.microsoft.com/office/powerpoint/2010/main" val="346257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886-563E-4168-9C5A-487D58DFE4C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008D134-DE97-4816-A8E8-FBA67271AF10}"/>
              </a:ext>
            </a:extLst>
          </p:cNvPr>
          <p:cNvSpPr>
            <a:spLocks noGrp="1"/>
          </p:cNvSpPr>
          <p:nvPr>
            <p:ph idx="1"/>
          </p:nvPr>
        </p:nvSpPr>
        <p:spPr/>
        <p:txBody>
          <a:bodyPr>
            <a:normAutofit lnSpcReduction="10000"/>
          </a:bodyPr>
          <a:lstStyle/>
          <a:p>
            <a:r>
              <a:rPr lang="en-US" dirty="0"/>
              <a:t>Objective: Enhancing Understanding of Backtracking Algorithms and AI</a:t>
            </a:r>
          </a:p>
          <a:p>
            <a:r>
              <a:rPr lang="en-US" dirty="0"/>
              <a:t>Implementation: Focus on Backtracking Algorithm for Efficient Sudoku Puzzle Solving</a:t>
            </a:r>
          </a:p>
          <a:p>
            <a:r>
              <a:rPr lang="en-US" dirty="0"/>
              <a:t>Incorporation of Strategic Methods to Enhance Algorithm Effectiveness</a:t>
            </a:r>
          </a:p>
          <a:p>
            <a:r>
              <a:rPr lang="en-US" dirty="0"/>
              <a:t>Insights Gained: Integration of Logical Algorithms for Solution Determination and Optimization of Solution-Seeking Methodologies Using Generative Algorithms</a:t>
            </a:r>
          </a:p>
          <a:p>
            <a:endParaRPr lang="en-US" dirty="0"/>
          </a:p>
        </p:txBody>
      </p:sp>
    </p:spTree>
    <p:extLst>
      <p:ext uri="{BB962C8B-B14F-4D97-AF65-F5344CB8AC3E}">
        <p14:creationId xmlns:p14="http://schemas.microsoft.com/office/powerpoint/2010/main" val="64724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9657EF-6A8B-49D3-94B1-0C19786C929F}"/>
              </a:ext>
            </a:extLst>
          </p:cNvPr>
          <p:cNvSpPr>
            <a:spLocks noGrp="1"/>
          </p:cNvSpPr>
          <p:nvPr>
            <p:ph type="title"/>
          </p:nvPr>
        </p:nvSpPr>
        <p:spPr/>
        <p:txBody>
          <a:bodyPr/>
          <a:lstStyle/>
          <a:p>
            <a:r>
              <a:rPr lang="en-US" dirty="0"/>
              <a:t>Puzzle 5 </a:t>
            </a:r>
          </a:p>
        </p:txBody>
      </p:sp>
      <p:pic>
        <p:nvPicPr>
          <p:cNvPr id="15" name="Content Placeholder 14">
            <a:extLst>
              <a:ext uri="{FF2B5EF4-FFF2-40B4-BE49-F238E27FC236}">
                <a16:creationId xmlns:a16="http://schemas.microsoft.com/office/drawing/2014/main" id="{50E86A76-7BE5-463A-A9FB-DBE036C7B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7458" y="2667000"/>
            <a:ext cx="1761664" cy="3124200"/>
          </a:xfrm>
        </p:spPr>
      </p:pic>
      <p:sp>
        <p:nvSpPr>
          <p:cNvPr id="11" name="Content Placeholder 10">
            <a:extLst>
              <a:ext uri="{FF2B5EF4-FFF2-40B4-BE49-F238E27FC236}">
                <a16:creationId xmlns:a16="http://schemas.microsoft.com/office/drawing/2014/main" id="{AC7A2208-8522-4042-8E96-35E6908AAC11}"/>
              </a:ext>
            </a:extLst>
          </p:cNvPr>
          <p:cNvSpPr>
            <a:spLocks noGrp="1"/>
          </p:cNvSpPr>
          <p:nvPr>
            <p:ph sz="half" idx="2"/>
          </p:nvPr>
        </p:nvSpPr>
        <p:spPr>
          <a:xfrm>
            <a:off x="6607967" y="2667000"/>
            <a:ext cx="4895056" cy="3124200"/>
          </a:xfrm>
        </p:spPr>
        <p:txBody>
          <a:bodyPr>
            <a:normAutofit fontScale="92500" lnSpcReduction="10000"/>
          </a:bodyPr>
          <a:lstStyle/>
          <a:p>
            <a:r>
              <a:rPr lang="en-US" dirty="0"/>
              <a:t>Number of Backtracks: 1525 </a:t>
            </a:r>
          </a:p>
          <a:p>
            <a:r>
              <a:rPr lang="en-US" dirty="0"/>
              <a:t>Times</a:t>
            </a:r>
          </a:p>
          <a:p>
            <a:pPr lvl="1"/>
            <a:r>
              <a:rPr lang="en-US" dirty="0"/>
              <a:t>Run 1: 44 </a:t>
            </a:r>
            <a:r>
              <a:rPr lang="en-US" dirty="0" err="1"/>
              <a:t>ms</a:t>
            </a:r>
            <a:endParaRPr lang="en-US" dirty="0"/>
          </a:p>
          <a:p>
            <a:pPr lvl="1"/>
            <a:r>
              <a:rPr lang="en-US" dirty="0"/>
              <a:t>Run 2: 42.8 </a:t>
            </a:r>
            <a:r>
              <a:rPr lang="en-US" dirty="0" err="1"/>
              <a:t>ms</a:t>
            </a:r>
            <a:endParaRPr lang="en-US" dirty="0"/>
          </a:p>
          <a:p>
            <a:pPr lvl="1"/>
            <a:r>
              <a:rPr lang="en-US" dirty="0"/>
              <a:t>Run 3: 43 </a:t>
            </a:r>
            <a:r>
              <a:rPr lang="en-US" dirty="0" err="1"/>
              <a:t>ms</a:t>
            </a:r>
            <a:endParaRPr lang="en-US" dirty="0"/>
          </a:p>
          <a:p>
            <a:pPr lvl="1"/>
            <a:r>
              <a:rPr lang="en-US" dirty="0"/>
              <a:t>Run 4: 42.7 </a:t>
            </a:r>
            <a:r>
              <a:rPr lang="en-US" dirty="0" err="1"/>
              <a:t>ms</a:t>
            </a:r>
            <a:endParaRPr lang="en-US" dirty="0"/>
          </a:p>
          <a:p>
            <a:pPr lvl="1"/>
            <a:r>
              <a:rPr lang="en-US" dirty="0"/>
              <a:t>Run 5: 46.1 </a:t>
            </a:r>
            <a:r>
              <a:rPr lang="en-US" dirty="0" err="1"/>
              <a:t>ms</a:t>
            </a:r>
            <a:endParaRPr lang="en-US" dirty="0"/>
          </a:p>
          <a:p>
            <a:pPr lvl="1"/>
            <a:r>
              <a:rPr lang="en-US" dirty="0"/>
              <a:t>Average Time: 43.7 </a:t>
            </a:r>
            <a:r>
              <a:rPr lang="en-US" dirty="0" err="1"/>
              <a:t>ms</a:t>
            </a:r>
            <a:endParaRPr lang="en-US" dirty="0"/>
          </a:p>
          <a:p>
            <a:r>
              <a:rPr lang="en-US" dirty="0"/>
              <a:t>Difficulty:</a:t>
            </a:r>
          </a:p>
          <a:p>
            <a:pPr lvl="1"/>
            <a:endParaRPr lang="en-US" dirty="0"/>
          </a:p>
        </p:txBody>
      </p:sp>
      <p:pic>
        <p:nvPicPr>
          <p:cNvPr id="16" name="Content Placeholder 14">
            <a:extLst>
              <a:ext uri="{FF2B5EF4-FFF2-40B4-BE49-F238E27FC236}">
                <a16:creationId xmlns:a16="http://schemas.microsoft.com/office/drawing/2014/main" id="{B09B0E3D-17C9-453D-8CC7-021B4BFDD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5" y="2685479"/>
            <a:ext cx="1608238" cy="3087242"/>
          </a:xfrm>
          <a:prstGeom prst="rect">
            <a:avLst/>
          </a:prstGeom>
        </p:spPr>
      </p:pic>
    </p:spTree>
    <p:extLst>
      <p:ext uri="{BB962C8B-B14F-4D97-AF65-F5344CB8AC3E}">
        <p14:creationId xmlns:p14="http://schemas.microsoft.com/office/powerpoint/2010/main" val="607445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Discussion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0840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FEF-5D64-41E2-BF19-44D99FD56027}"/>
              </a:ext>
            </a:extLst>
          </p:cNvPr>
          <p:cNvSpPr>
            <a:spLocks noGrp="1"/>
          </p:cNvSpPr>
          <p:nvPr>
            <p:ph type="title"/>
          </p:nvPr>
        </p:nvSpPr>
        <p:spPr/>
        <p:txBody>
          <a:bodyPr/>
          <a:lstStyle/>
          <a:p>
            <a:r>
              <a:rPr lang="en-US" dirty="0"/>
              <a:t>Efficiency Evaluation</a:t>
            </a:r>
          </a:p>
        </p:txBody>
      </p:sp>
      <p:sp>
        <p:nvSpPr>
          <p:cNvPr id="3" name="Content Placeholder 2">
            <a:extLst>
              <a:ext uri="{FF2B5EF4-FFF2-40B4-BE49-F238E27FC236}">
                <a16:creationId xmlns:a16="http://schemas.microsoft.com/office/drawing/2014/main" id="{7563D280-FB6D-41D0-A29D-EFBD6657F5F6}"/>
              </a:ext>
            </a:extLst>
          </p:cNvPr>
          <p:cNvSpPr>
            <a:spLocks noGrp="1"/>
          </p:cNvSpPr>
          <p:nvPr>
            <p:ph idx="1"/>
          </p:nvPr>
        </p:nvSpPr>
        <p:spPr/>
        <p:txBody>
          <a:bodyPr>
            <a:normAutofit/>
          </a:bodyPr>
          <a:lstStyle/>
          <a:p>
            <a:r>
              <a:rPr lang="en-US" dirty="0"/>
              <a:t>Time Complexity:</a:t>
            </a:r>
          </a:p>
          <a:p>
            <a:pPr lvl="1"/>
            <a:r>
              <a:rPr lang="en-US" dirty="0"/>
              <a:t>O(</a:t>
            </a:r>
            <a:r>
              <a:rPr lang="en-US" dirty="0" err="1"/>
              <a:t>k</a:t>
            </a:r>
            <a:r>
              <a:rPr lang="en-US" baseline="30000" dirty="0" err="1"/>
              <a:t>n</a:t>
            </a:r>
            <a:r>
              <a:rPr lang="en-US" dirty="0"/>
              <a:t>)</a:t>
            </a:r>
          </a:p>
          <a:p>
            <a:r>
              <a:rPr lang="en-US" dirty="0"/>
              <a:t>Space Complexity:</a:t>
            </a:r>
          </a:p>
          <a:p>
            <a:pPr lvl="1"/>
            <a:r>
              <a:rPr lang="en-US" dirty="0"/>
              <a:t>O(</a:t>
            </a:r>
            <a:r>
              <a:rPr lang="en-US" dirty="0" err="1"/>
              <a:t>k</a:t>
            </a:r>
            <a:r>
              <a:rPr lang="en-US" baseline="30000" dirty="0" err="1"/>
              <a:t>n</a:t>
            </a:r>
            <a:r>
              <a:rPr lang="en-US" dirty="0"/>
              <a:t>)</a:t>
            </a:r>
          </a:p>
          <a:p>
            <a:r>
              <a:rPr lang="en-US" dirty="0"/>
              <a:t>k being how many times the function recursively calls itself and n being the number of empty cells on the board.</a:t>
            </a:r>
          </a:p>
          <a:p>
            <a:pPr lvl="1"/>
            <a:endParaRPr lang="en-US" dirty="0"/>
          </a:p>
        </p:txBody>
      </p:sp>
    </p:spTree>
    <p:extLst>
      <p:ext uri="{BB962C8B-B14F-4D97-AF65-F5344CB8AC3E}">
        <p14:creationId xmlns:p14="http://schemas.microsoft.com/office/powerpoint/2010/main" val="3117972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B410-A85F-4DF3-8D95-503619D583D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2C49BB7-1795-4622-99D1-2F95ACCF6F73}"/>
              </a:ext>
            </a:extLst>
          </p:cNvPr>
          <p:cNvSpPr>
            <a:spLocks noGrp="1"/>
          </p:cNvSpPr>
          <p:nvPr>
            <p:ph idx="1"/>
          </p:nvPr>
        </p:nvSpPr>
        <p:spPr/>
        <p:txBody>
          <a:bodyPr>
            <a:normAutofit lnSpcReduction="10000"/>
          </a:bodyPr>
          <a:lstStyle/>
          <a:p>
            <a:r>
              <a:rPr lang="en-US" dirty="0"/>
              <a:t>Exclusion of Complex Strategies:</a:t>
            </a:r>
          </a:p>
          <a:p>
            <a:pPr lvl="1"/>
            <a:r>
              <a:rPr lang="en-US" dirty="0"/>
              <a:t>Some solving strategies are overly complex, posing risk of increased solving time.</a:t>
            </a:r>
          </a:p>
          <a:p>
            <a:r>
              <a:rPr lang="en-US" dirty="0"/>
              <a:t>Effectiveness:</a:t>
            </a:r>
          </a:p>
          <a:p>
            <a:pPr lvl="1"/>
            <a:r>
              <a:rPr lang="en-US" dirty="0"/>
              <a:t>Not all strategies may be effective for all puzzles.</a:t>
            </a:r>
          </a:p>
          <a:p>
            <a:r>
              <a:rPr lang="en-US" dirty="0"/>
              <a:t>Backtracking Algorithm Workload:</a:t>
            </a:r>
          </a:p>
          <a:p>
            <a:pPr lvl="1"/>
            <a:r>
              <a:rPr lang="en-US" dirty="0"/>
              <a:t>Despite employed strategies, backtracking algorithm remains primary workload carrier.</a:t>
            </a:r>
          </a:p>
          <a:p>
            <a:endParaRPr lang="en-US" dirty="0"/>
          </a:p>
        </p:txBody>
      </p:sp>
    </p:spTree>
    <p:extLst>
      <p:ext uri="{BB962C8B-B14F-4D97-AF65-F5344CB8AC3E}">
        <p14:creationId xmlns:p14="http://schemas.microsoft.com/office/powerpoint/2010/main" val="119602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Conclusion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9638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4972-B376-4E58-A2A1-A73024262163}"/>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C6CBC30A-7494-45A4-8CFA-B2940D92BFFA}"/>
              </a:ext>
            </a:extLst>
          </p:cNvPr>
          <p:cNvSpPr>
            <a:spLocks noGrp="1"/>
          </p:cNvSpPr>
          <p:nvPr>
            <p:ph idx="1"/>
          </p:nvPr>
        </p:nvSpPr>
        <p:spPr/>
        <p:txBody>
          <a:bodyPr>
            <a:normAutofit/>
          </a:bodyPr>
          <a:lstStyle/>
          <a:p>
            <a:r>
              <a:rPr lang="en-US" dirty="0"/>
              <a:t>We found that the backtracking algorithm was very effective in solving multiple Sudoku boards. </a:t>
            </a:r>
          </a:p>
          <a:p>
            <a:r>
              <a:rPr lang="en-US" dirty="0"/>
              <a:t>Though, depending on the difficulty of the board, the amount of time it takes to solve it can very, showcasing how the backtracking algorithm at its core is a brute force approach to problem solving. </a:t>
            </a:r>
          </a:p>
        </p:txBody>
      </p:sp>
    </p:spTree>
    <p:extLst>
      <p:ext uri="{BB962C8B-B14F-4D97-AF65-F5344CB8AC3E}">
        <p14:creationId xmlns:p14="http://schemas.microsoft.com/office/powerpoint/2010/main" val="2179672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62E-AC73-4B71-A6FE-033D6827A1F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1C5F585-BA3E-420E-BD7E-708E0F4504FF}"/>
              </a:ext>
            </a:extLst>
          </p:cNvPr>
          <p:cNvSpPr>
            <a:spLocks noGrp="1"/>
          </p:cNvSpPr>
          <p:nvPr>
            <p:ph idx="1"/>
          </p:nvPr>
        </p:nvSpPr>
        <p:spPr/>
        <p:txBody>
          <a:bodyPr>
            <a:normAutofit fontScale="92500" lnSpcReduction="20000"/>
          </a:bodyPr>
          <a:lstStyle/>
          <a:p>
            <a:r>
              <a:rPr lang="en-US" dirty="0"/>
              <a:t>Display:</a:t>
            </a:r>
          </a:p>
          <a:p>
            <a:pPr lvl="1"/>
            <a:r>
              <a:rPr lang="en-US" dirty="0"/>
              <a:t>Refinement of webpages.</a:t>
            </a:r>
          </a:p>
          <a:p>
            <a:pPr lvl="1"/>
            <a:r>
              <a:rPr lang="en-US" dirty="0"/>
              <a:t>Strengthening client-server connection.</a:t>
            </a:r>
          </a:p>
          <a:p>
            <a:r>
              <a:rPr lang="en-US" dirty="0"/>
              <a:t>Solver:</a:t>
            </a:r>
          </a:p>
          <a:p>
            <a:pPr lvl="1"/>
            <a:r>
              <a:rPr lang="en-US" dirty="0"/>
              <a:t>Incorporation of additional solving strategies.</a:t>
            </a:r>
          </a:p>
          <a:p>
            <a:r>
              <a:rPr lang="en-US" dirty="0"/>
              <a:t>Integration:</a:t>
            </a:r>
          </a:p>
          <a:p>
            <a:pPr lvl="1"/>
            <a:r>
              <a:rPr lang="en-US" dirty="0"/>
              <a:t>Implementation of mechanism to determine optimal transition point between different solving methods for increased efficiency and effectiveness.</a:t>
            </a:r>
          </a:p>
          <a:p>
            <a:endParaRPr lang="en-US" dirty="0"/>
          </a:p>
        </p:txBody>
      </p:sp>
    </p:spTree>
    <p:extLst>
      <p:ext uri="{BB962C8B-B14F-4D97-AF65-F5344CB8AC3E}">
        <p14:creationId xmlns:p14="http://schemas.microsoft.com/office/powerpoint/2010/main" val="4260718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3F6A-918E-4907-BC69-553943D769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006629-3517-4CCC-BBF7-5FF166843E99}"/>
              </a:ext>
            </a:extLst>
          </p:cNvPr>
          <p:cNvSpPr>
            <a:spLocks noGrp="1"/>
          </p:cNvSpPr>
          <p:nvPr>
            <p:ph idx="1"/>
          </p:nvPr>
        </p:nvSpPr>
        <p:spPr/>
        <p:txBody>
          <a:bodyPr>
            <a:normAutofit fontScale="92500" lnSpcReduction="20000"/>
          </a:bodyPr>
          <a:lstStyle/>
          <a:p>
            <a:r>
              <a:rPr lang="en-US" dirty="0"/>
              <a:t>Backtracking. </a:t>
            </a:r>
            <a:r>
              <a:rPr lang="en-US" dirty="0" err="1"/>
              <a:t>Interviews.school</a:t>
            </a:r>
            <a:r>
              <a:rPr lang="en-US" dirty="0"/>
              <a:t>. (n.d.). </a:t>
            </a:r>
            <a:r>
              <a:rPr lang="en-US" dirty="0">
                <a:hlinkClick r:id="rId2"/>
              </a:rPr>
              <a:t>https://interviews.school/backtracking</a:t>
            </a:r>
            <a:r>
              <a:rPr lang="en-US" dirty="0"/>
              <a:t> </a:t>
            </a:r>
          </a:p>
          <a:p>
            <a:r>
              <a:rPr lang="en-US" dirty="0" err="1"/>
              <a:t>GeeksforGeeks</a:t>
            </a:r>
            <a:r>
              <a:rPr lang="en-US" dirty="0"/>
              <a:t>. (2023, October 16). Introduction to backtracking - data structure and algorithm tutorials. </a:t>
            </a:r>
            <a:r>
              <a:rPr lang="en-US" dirty="0">
                <a:hlinkClick r:id="rId3"/>
              </a:rPr>
              <a:t>https://www.geeksforgeeks.org/introduction-to-backtracking-data-structure-and-algorithm-tutorials/</a:t>
            </a:r>
            <a:r>
              <a:rPr lang="en-US" dirty="0"/>
              <a:t> </a:t>
            </a:r>
          </a:p>
          <a:p>
            <a:r>
              <a:rPr lang="en-US" dirty="0"/>
              <a:t>Gupta, U. (2024, March 26). Recursion &amp; Backtracking Time Complexity. Code 360 by coding ninjas. </a:t>
            </a:r>
            <a:r>
              <a:rPr lang="en-US" dirty="0">
                <a:hlinkClick r:id="rId4"/>
              </a:rPr>
              <a:t>https://www.naukri.com/code360/library/recursion-backtracking-time-complexity</a:t>
            </a:r>
            <a:r>
              <a:rPr lang="en-US" dirty="0"/>
              <a:t> </a:t>
            </a:r>
          </a:p>
          <a:p>
            <a:r>
              <a:rPr lang="en-US" dirty="0"/>
              <a:t>Stuart, A. (2005, May 28). Sudoku solver by Andrew Stuart. </a:t>
            </a:r>
            <a:r>
              <a:rPr lang="en-US" dirty="0">
                <a:hlinkClick r:id="rId5"/>
              </a:rPr>
              <a:t>https://www.sudokuwiki.org/sudoku.htm</a:t>
            </a:r>
            <a:r>
              <a:rPr lang="en-US" dirty="0"/>
              <a:t> </a:t>
            </a:r>
          </a:p>
          <a:p>
            <a:endParaRPr lang="en-US" dirty="0"/>
          </a:p>
        </p:txBody>
      </p:sp>
    </p:spTree>
    <p:extLst>
      <p:ext uri="{BB962C8B-B14F-4D97-AF65-F5344CB8AC3E}">
        <p14:creationId xmlns:p14="http://schemas.microsoft.com/office/powerpoint/2010/main" val="368393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Introduction</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078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F32E-563D-4136-A6E1-3356ABD998D6}"/>
              </a:ext>
            </a:extLst>
          </p:cNvPr>
          <p:cNvSpPr>
            <a:spLocks noGrp="1"/>
          </p:cNvSpPr>
          <p:nvPr>
            <p:ph type="title"/>
          </p:nvPr>
        </p:nvSpPr>
        <p:spPr>
          <a:xfrm>
            <a:off x="1484311" y="685801"/>
            <a:ext cx="10018713" cy="1456038"/>
          </a:xfrm>
        </p:spPr>
        <p:txBody>
          <a:bodyPr/>
          <a:lstStyle/>
          <a:p>
            <a:r>
              <a:rPr lang="en-US" dirty="0"/>
              <a:t>Background</a:t>
            </a:r>
          </a:p>
        </p:txBody>
      </p:sp>
      <p:sp>
        <p:nvSpPr>
          <p:cNvPr id="3" name="Content Placeholder 2">
            <a:extLst>
              <a:ext uri="{FF2B5EF4-FFF2-40B4-BE49-F238E27FC236}">
                <a16:creationId xmlns:a16="http://schemas.microsoft.com/office/drawing/2014/main" id="{9F50C49F-C39C-4729-8F0B-22B5EA4C615F}"/>
              </a:ext>
            </a:extLst>
          </p:cNvPr>
          <p:cNvSpPr>
            <a:spLocks noGrp="1"/>
          </p:cNvSpPr>
          <p:nvPr>
            <p:ph idx="1"/>
          </p:nvPr>
        </p:nvSpPr>
        <p:spPr>
          <a:xfrm>
            <a:off x="1484310" y="2232454"/>
            <a:ext cx="10018713" cy="3558747"/>
          </a:xfrm>
        </p:spPr>
        <p:txBody>
          <a:bodyPr>
            <a:normAutofit fontScale="92500" lnSpcReduction="10000"/>
          </a:bodyPr>
          <a:lstStyle/>
          <a:p>
            <a:pPr marL="0" indent="0">
              <a:buNone/>
            </a:pPr>
            <a:r>
              <a:rPr lang="en-US" dirty="0"/>
              <a:t>Sudoku</a:t>
            </a:r>
          </a:p>
          <a:p>
            <a:r>
              <a:rPr lang="en-US" dirty="0"/>
              <a:t>A puzzle game that involves the player entering certain numbers from 1 to 9 into a 9x9 grid while being mindful of not violating the rules of the game. </a:t>
            </a:r>
          </a:p>
          <a:p>
            <a:r>
              <a:rPr lang="en-US" dirty="0"/>
              <a:t>When a player inputs a number, the number must not be the same as another number in the same row, the same column, and the same 3x3 sub-grid. </a:t>
            </a:r>
          </a:p>
          <a:p>
            <a:r>
              <a:rPr lang="en-US" dirty="0"/>
              <a:t>Solving Strategy Examples</a:t>
            </a:r>
          </a:p>
          <a:p>
            <a:pPr lvl="1"/>
            <a:r>
              <a:rPr lang="en-US" dirty="0"/>
              <a:t>Hidden Singles</a:t>
            </a:r>
          </a:p>
          <a:p>
            <a:pPr lvl="1"/>
            <a:r>
              <a:rPr lang="en-US" dirty="0"/>
              <a:t>Naked Pairs/Triples</a:t>
            </a:r>
          </a:p>
          <a:p>
            <a:pPr lvl="1"/>
            <a:r>
              <a:rPr lang="en-US" dirty="0"/>
              <a:t>Hidden Pairs/Triples.</a:t>
            </a:r>
          </a:p>
        </p:txBody>
      </p:sp>
    </p:spTree>
    <p:extLst>
      <p:ext uri="{BB962C8B-B14F-4D97-AF65-F5344CB8AC3E}">
        <p14:creationId xmlns:p14="http://schemas.microsoft.com/office/powerpoint/2010/main" val="28596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822F-965E-4B2F-96A8-F1FADD5D053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E9F9FBF-B6FF-4A2F-9DAA-C89A7449B476}"/>
              </a:ext>
            </a:extLst>
          </p:cNvPr>
          <p:cNvSpPr>
            <a:spLocks noGrp="1"/>
          </p:cNvSpPr>
          <p:nvPr>
            <p:ph idx="1"/>
          </p:nvPr>
        </p:nvSpPr>
        <p:spPr/>
        <p:txBody>
          <a:bodyPr/>
          <a:lstStyle/>
          <a:p>
            <a:r>
              <a:rPr lang="en-US" dirty="0"/>
              <a:t>The backtracking algorithm addresses are the rules that this game abides by. The fact that each number in each row, column, and sub-grid must be unique.</a:t>
            </a:r>
          </a:p>
        </p:txBody>
      </p:sp>
    </p:spTree>
    <p:extLst>
      <p:ext uri="{BB962C8B-B14F-4D97-AF65-F5344CB8AC3E}">
        <p14:creationId xmlns:p14="http://schemas.microsoft.com/office/powerpoint/2010/main" val="291098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FC35-1F29-424A-8E71-4FA717CCDCF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DB25CD6-CBFD-46E0-AC78-798C1C32DBFD}"/>
              </a:ext>
            </a:extLst>
          </p:cNvPr>
          <p:cNvSpPr>
            <a:spLocks noGrp="1"/>
          </p:cNvSpPr>
          <p:nvPr>
            <p:ph idx="1"/>
          </p:nvPr>
        </p:nvSpPr>
        <p:spPr/>
        <p:txBody>
          <a:bodyPr/>
          <a:lstStyle/>
          <a:p>
            <a:r>
              <a:rPr lang="en-US" dirty="0"/>
              <a:t>The goal was to use several solving strategies to solving 5 boards. But when none of the solving strategies can be used, the program will resort to using the backtracking algorithm to solve them.</a:t>
            </a:r>
          </a:p>
        </p:txBody>
      </p:sp>
    </p:spTree>
    <p:extLst>
      <p:ext uri="{BB962C8B-B14F-4D97-AF65-F5344CB8AC3E}">
        <p14:creationId xmlns:p14="http://schemas.microsoft.com/office/powerpoint/2010/main" val="152211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531D-2E5A-48E6-A011-E7FCDA2FD82A}"/>
              </a:ext>
            </a:extLst>
          </p:cNvPr>
          <p:cNvSpPr>
            <a:spLocks noGrp="1"/>
          </p:cNvSpPr>
          <p:nvPr>
            <p:ph type="ctrTitle"/>
          </p:nvPr>
        </p:nvSpPr>
        <p:spPr>
          <a:xfrm>
            <a:off x="1202724" y="1380068"/>
            <a:ext cx="10300299" cy="2616199"/>
          </a:xfrm>
        </p:spPr>
        <p:txBody>
          <a:bodyPr/>
          <a:lstStyle/>
          <a:p>
            <a:pPr algn="ctr"/>
            <a:r>
              <a:rPr lang="en-US" dirty="0"/>
              <a:t>Methodology</a:t>
            </a:r>
          </a:p>
        </p:txBody>
      </p:sp>
      <p:sp>
        <p:nvSpPr>
          <p:cNvPr id="3" name="Subtitle 2">
            <a:extLst>
              <a:ext uri="{FF2B5EF4-FFF2-40B4-BE49-F238E27FC236}">
                <a16:creationId xmlns:a16="http://schemas.microsoft.com/office/drawing/2014/main" id="{4AB2CF1C-400D-4F1D-85F6-FC716B53C2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578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fontScale="70000" lnSpcReduction="20000"/>
          </a:bodyPr>
          <a:lstStyle/>
          <a:p>
            <a:r>
              <a:rPr lang="en-US" dirty="0"/>
              <a:t>A Sudoku Board is considered to be a Constraint Satisfaction Problem (CSP): </a:t>
            </a:r>
          </a:p>
          <a:p>
            <a:pPr lvl="1"/>
            <a:r>
              <a:rPr lang="en-US" dirty="0"/>
              <a:t>A problem where we need to assign a set of variables that satisfy all of the restrictions given. The backtracking algorithm is a searching algorithm for CSPs where we use a search tree to assign a single variable per level. </a:t>
            </a:r>
          </a:p>
          <a:p>
            <a:r>
              <a:rPr lang="en-US" dirty="0"/>
              <a:t>Key Components of a CSP:</a:t>
            </a:r>
          </a:p>
          <a:p>
            <a:pPr lvl="1"/>
            <a:r>
              <a:rPr lang="en-US" dirty="0"/>
              <a:t>Variables: These represent every cell inside the Sudoku board</a:t>
            </a:r>
          </a:p>
          <a:p>
            <a:pPr lvl="1"/>
            <a:r>
              <a:rPr lang="en-US" dirty="0"/>
              <a:t>Domains: These represent a list of numbers that each cell can have.</a:t>
            </a:r>
          </a:p>
          <a:p>
            <a:pPr lvl="1"/>
            <a:r>
              <a:rPr lang="en-US" dirty="0"/>
              <a:t>Constraints: These represent the limitations each value in the cell must follow.</a:t>
            </a:r>
          </a:p>
          <a:p>
            <a:r>
              <a:rPr lang="en-US" dirty="0"/>
              <a:t>The backtracking algorithm is meant to assign a number from a domain to an empty cell while being consistent to the constraints of the Sudoku board. If the cell is not consistent, unassign the cell and go to the next number in the domain. If the cell is consistent, go to the next empty cell. 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244363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84-1C8F-4167-A95B-5430FE55CC20}"/>
              </a:ext>
            </a:extLst>
          </p:cNvPr>
          <p:cNvSpPr>
            <a:spLocks noGrp="1"/>
          </p:cNvSpPr>
          <p:nvPr>
            <p:ph type="title"/>
          </p:nvPr>
        </p:nvSpPr>
        <p:spPr/>
        <p:txBody>
          <a:bodyPr/>
          <a:lstStyle/>
          <a:p>
            <a:r>
              <a:rPr lang="en-US" dirty="0"/>
              <a:t>Algorithm Overview</a:t>
            </a:r>
          </a:p>
        </p:txBody>
      </p:sp>
      <p:sp>
        <p:nvSpPr>
          <p:cNvPr id="3" name="Content Placeholder 2">
            <a:extLst>
              <a:ext uri="{FF2B5EF4-FFF2-40B4-BE49-F238E27FC236}">
                <a16:creationId xmlns:a16="http://schemas.microsoft.com/office/drawing/2014/main" id="{99B09556-7ED0-40D9-B014-37EB5149897C}"/>
              </a:ext>
            </a:extLst>
          </p:cNvPr>
          <p:cNvSpPr>
            <a:spLocks noGrp="1"/>
          </p:cNvSpPr>
          <p:nvPr>
            <p:ph idx="1"/>
          </p:nvPr>
        </p:nvSpPr>
        <p:spPr/>
        <p:txBody>
          <a:bodyPr>
            <a:normAutofit/>
          </a:bodyPr>
          <a:lstStyle/>
          <a:p>
            <a:r>
              <a:rPr lang="en-US" dirty="0"/>
              <a:t>Backtracking Algorithm Logic</a:t>
            </a:r>
          </a:p>
          <a:p>
            <a:pPr lvl="1"/>
            <a:r>
              <a:rPr lang="en-US" dirty="0"/>
              <a:t>Assign a number from a domain to an empty cell while being consistent to the constraints of the Sudoku board. </a:t>
            </a:r>
          </a:p>
          <a:p>
            <a:pPr lvl="1"/>
            <a:r>
              <a:rPr lang="en-US" dirty="0"/>
              <a:t>If the cell is not consistent, unassign the cell and go to the next number in the domain. If the cell is consistent, go to the next empty cell. </a:t>
            </a:r>
          </a:p>
          <a:p>
            <a:pPr lvl="1"/>
            <a:r>
              <a:rPr lang="en-US" dirty="0"/>
              <a:t>If no number in the cell’s domain is consistent to the constraint, backtrack to the last cell that was assigned.</a:t>
            </a:r>
          </a:p>
          <a:p>
            <a:endParaRPr lang="en-US" dirty="0"/>
          </a:p>
        </p:txBody>
      </p:sp>
    </p:spTree>
    <p:extLst>
      <p:ext uri="{BB962C8B-B14F-4D97-AF65-F5344CB8AC3E}">
        <p14:creationId xmlns:p14="http://schemas.microsoft.com/office/powerpoint/2010/main" val="90321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335</TotalTime>
  <Words>1325</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Corbel</vt:lpstr>
      <vt:lpstr>Parallax</vt:lpstr>
      <vt:lpstr>Backtracking Algorithm Implementation for Sudoku Solver</vt:lpstr>
      <vt:lpstr>Abstract</vt:lpstr>
      <vt:lpstr>Introduction</vt:lpstr>
      <vt:lpstr>Background</vt:lpstr>
      <vt:lpstr>Problem Statement</vt:lpstr>
      <vt:lpstr>Objective</vt:lpstr>
      <vt:lpstr>Methodology</vt:lpstr>
      <vt:lpstr>Algorithm Overview</vt:lpstr>
      <vt:lpstr>Algorithm Overview</vt:lpstr>
      <vt:lpstr>Client-Server Application</vt:lpstr>
      <vt:lpstr>Client-Server Application</vt:lpstr>
      <vt:lpstr>Implementation Details</vt:lpstr>
      <vt:lpstr>Implementation Details</vt:lpstr>
      <vt:lpstr>Results</vt:lpstr>
      <vt:lpstr>Performance Analysis</vt:lpstr>
      <vt:lpstr>Puzzle 1 </vt:lpstr>
      <vt:lpstr>Puzzle 2 </vt:lpstr>
      <vt:lpstr>Puzzle 3 </vt:lpstr>
      <vt:lpstr>Puzzle 4 </vt:lpstr>
      <vt:lpstr>Puzzle 5 </vt:lpstr>
      <vt:lpstr>Discussion</vt:lpstr>
      <vt:lpstr>Efficiency Evaluation</vt:lpstr>
      <vt:lpstr>Limitations</vt:lpstr>
      <vt:lpstr>Conclusion</vt:lpstr>
      <vt:lpstr>Summary of Findings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Algorithm Implementation for Sudoku Solver</dc:title>
  <dc:creator>Jonathan A. Dervin</dc:creator>
  <cp:lastModifiedBy>Jonathan A. Dervin</cp:lastModifiedBy>
  <cp:revision>14</cp:revision>
  <dcterms:created xsi:type="dcterms:W3CDTF">2024-04-05T14:04:55Z</dcterms:created>
  <dcterms:modified xsi:type="dcterms:W3CDTF">2024-04-21T02:31:22Z</dcterms:modified>
</cp:coreProperties>
</file>