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handoutMasterIdLst>
    <p:handoutMasterId r:id="rId8"/>
  </p:handoutMasterIdLst>
  <p:sldIdLst>
    <p:sldId id="2093" r:id="rId2"/>
    <p:sldId id="2094" r:id="rId3"/>
    <p:sldId id="2095" r:id="rId4"/>
    <p:sldId id="2096" r:id="rId5"/>
    <p:sldId id="2097" r:id="rId6"/>
    <p:sldId id="2098" r:id="rId7"/>
  </p:sldIdLst>
  <p:sldSz cx="9144000" cy="5143500" type="screen16x9"/>
  <p:notesSz cx="6858000" cy="9144000"/>
  <p:embeddedFontLst>
    <p:embeddedFont>
      <p:font typeface="Courier" panose="020B060402020202020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7616C-DCC0-43FE-8176-ACD5D88082F8}" v="21" dt="2025-04-01T14:47:0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6327"/>
  </p:normalViewPr>
  <p:slideViewPr>
    <p:cSldViewPr snapToGrid="0">
      <p:cViewPr>
        <p:scale>
          <a:sx n="135" d="100"/>
          <a:sy n="135" d="100"/>
        </p:scale>
        <p:origin x="307" y="-1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0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yukta Chapagain" userId="4eb6ab52971b4658" providerId="LiveId" clId="{1007616C-DCC0-43FE-8176-ACD5D88082F8}"/>
    <pc:docChg chg="custSel delSld modSld">
      <pc:chgData name="Sanyukta Chapagain" userId="4eb6ab52971b4658" providerId="LiveId" clId="{1007616C-DCC0-43FE-8176-ACD5D88082F8}" dt="2025-04-01T16:53:08.666" v="794" actId="1035"/>
      <pc:docMkLst>
        <pc:docMk/>
      </pc:docMkLst>
      <pc:sldChg chg="modSp mod">
        <pc:chgData name="Sanyukta Chapagain" userId="4eb6ab52971b4658" providerId="LiveId" clId="{1007616C-DCC0-43FE-8176-ACD5D88082F8}" dt="2025-04-01T05:58:05.546" v="748"/>
        <pc:sldMkLst>
          <pc:docMk/>
          <pc:sldMk cId="3785306934" sldId="2093"/>
        </pc:sldMkLst>
        <pc:spChg chg="mod">
          <ac:chgData name="Sanyukta Chapagain" userId="4eb6ab52971b4658" providerId="LiveId" clId="{1007616C-DCC0-43FE-8176-ACD5D88082F8}" dt="2025-04-01T05:58:05.546" v="748"/>
          <ac:spMkLst>
            <pc:docMk/>
            <pc:sldMk cId="3785306934" sldId="2093"/>
            <ac:spMk id="2" creationId="{00000000-0000-0000-0000-000000000000}"/>
          </ac:spMkLst>
        </pc:spChg>
      </pc:sldChg>
      <pc:sldChg chg="addSp delSp modSp mod">
        <pc:chgData name="Sanyukta Chapagain" userId="4eb6ab52971b4658" providerId="LiveId" clId="{1007616C-DCC0-43FE-8176-ACD5D88082F8}" dt="2025-04-01T16:53:08.666" v="794" actId="1035"/>
        <pc:sldMkLst>
          <pc:docMk/>
          <pc:sldMk cId="4185752852" sldId="2095"/>
        </pc:sldMkLst>
        <pc:spChg chg="mod">
          <ac:chgData name="Sanyukta Chapagain" userId="4eb6ab52971b4658" providerId="LiveId" clId="{1007616C-DCC0-43FE-8176-ACD5D88082F8}" dt="2025-04-01T05:54:09.294" v="731" actId="14100"/>
          <ac:spMkLst>
            <pc:docMk/>
            <pc:sldMk cId="4185752852" sldId="2095"/>
            <ac:spMk id="2" creationId="{6A11F753-017E-5948-9476-B486F8212041}"/>
          </ac:spMkLst>
        </pc:spChg>
        <pc:spChg chg="mod">
          <ac:chgData name="Sanyukta Chapagain" userId="4eb6ab52971b4658" providerId="LiveId" clId="{1007616C-DCC0-43FE-8176-ACD5D88082F8}" dt="2025-04-01T16:53:08.666" v="794" actId="1035"/>
          <ac:spMkLst>
            <pc:docMk/>
            <pc:sldMk cId="4185752852" sldId="2095"/>
            <ac:spMk id="3" creationId="{92F06048-C69E-2A42-AE8B-F5DB8AD81BCE}"/>
          </ac:spMkLst>
        </pc:spChg>
        <pc:spChg chg="add del mod">
          <ac:chgData name="Sanyukta Chapagain" userId="4eb6ab52971b4658" providerId="LiveId" clId="{1007616C-DCC0-43FE-8176-ACD5D88082F8}" dt="2025-04-01T14:45:07.427" v="756" actId="21"/>
          <ac:spMkLst>
            <pc:docMk/>
            <pc:sldMk cId="4185752852" sldId="2095"/>
            <ac:spMk id="4" creationId="{BE19E0D5-821E-7113-A1EE-78FE6CEAF3F7}"/>
          </ac:spMkLst>
        </pc:spChg>
        <pc:spChg chg="add">
          <ac:chgData name="Sanyukta Chapagain" userId="4eb6ab52971b4658" providerId="LiveId" clId="{1007616C-DCC0-43FE-8176-ACD5D88082F8}" dt="2025-04-01T14:45:01.883" v="755"/>
          <ac:spMkLst>
            <pc:docMk/>
            <pc:sldMk cId="4185752852" sldId="2095"/>
            <ac:spMk id="5" creationId="{77ED2EFB-06B0-646D-AB37-101DBA5678B9}"/>
          </ac:spMkLst>
        </pc:spChg>
        <pc:spChg chg="add mod">
          <ac:chgData name="Sanyukta Chapagain" userId="4eb6ab52971b4658" providerId="LiveId" clId="{1007616C-DCC0-43FE-8176-ACD5D88082F8}" dt="2025-04-01T14:45:08.466" v="757"/>
          <ac:spMkLst>
            <pc:docMk/>
            <pc:sldMk cId="4185752852" sldId="2095"/>
            <ac:spMk id="6" creationId="{BE19E0D5-821E-7113-A1EE-78FE6CEAF3F7}"/>
          </ac:spMkLst>
        </pc:spChg>
        <pc:spChg chg="add mod">
          <ac:chgData name="Sanyukta Chapagain" userId="4eb6ab52971b4658" providerId="LiveId" clId="{1007616C-DCC0-43FE-8176-ACD5D88082F8}" dt="2025-04-01T14:47:01.053" v="780" actId="1076"/>
          <ac:spMkLst>
            <pc:docMk/>
            <pc:sldMk cId="4185752852" sldId="2095"/>
            <ac:spMk id="7" creationId="{6C8308CB-5F02-9C9B-2AD4-DFF4C9676D5D}"/>
          </ac:spMkLst>
        </pc:spChg>
      </pc:sldChg>
      <pc:sldChg chg="modSp mod">
        <pc:chgData name="Sanyukta Chapagain" userId="4eb6ab52971b4658" providerId="LiveId" clId="{1007616C-DCC0-43FE-8176-ACD5D88082F8}" dt="2025-04-01T14:52:48.258" v="790" actId="20577"/>
        <pc:sldMkLst>
          <pc:docMk/>
          <pc:sldMk cId="3507613750" sldId="2096"/>
        </pc:sldMkLst>
        <pc:spChg chg="mod">
          <ac:chgData name="Sanyukta Chapagain" userId="4eb6ab52971b4658" providerId="LiveId" clId="{1007616C-DCC0-43FE-8176-ACD5D88082F8}" dt="2025-04-01T14:52:48.258" v="790" actId="20577"/>
          <ac:spMkLst>
            <pc:docMk/>
            <pc:sldMk cId="3507613750" sldId="2096"/>
            <ac:spMk id="3" creationId="{92F06048-C69E-2A42-AE8B-F5DB8AD81BCE}"/>
          </ac:spMkLst>
        </pc:spChg>
      </pc:sldChg>
      <pc:sldChg chg="modSp mod">
        <pc:chgData name="Sanyukta Chapagain" userId="4eb6ab52971b4658" providerId="LiveId" clId="{1007616C-DCC0-43FE-8176-ACD5D88082F8}" dt="2025-04-01T05:23:35.303" v="80" actId="20577"/>
        <pc:sldMkLst>
          <pc:docMk/>
          <pc:sldMk cId="1958596797" sldId="2097"/>
        </pc:sldMkLst>
        <pc:spChg chg="mod">
          <ac:chgData name="Sanyukta Chapagain" userId="4eb6ab52971b4658" providerId="LiveId" clId="{1007616C-DCC0-43FE-8176-ACD5D88082F8}" dt="2025-04-01T05:23:35.303" v="80" actId="20577"/>
          <ac:spMkLst>
            <pc:docMk/>
            <pc:sldMk cId="1958596797" sldId="2097"/>
            <ac:spMk id="3" creationId="{48C227AD-1943-7141-A2C8-9274C2489F1D}"/>
          </ac:spMkLst>
        </pc:spChg>
      </pc:sldChg>
      <pc:sldChg chg="modSp mod">
        <pc:chgData name="Sanyukta Chapagain" userId="4eb6ab52971b4658" providerId="LiveId" clId="{1007616C-DCC0-43FE-8176-ACD5D88082F8}" dt="2025-04-01T05:33:14.069" v="84" actId="20577"/>
        <pc:sldMkLst>
          <pc:docMk/>
          <pc:sldMk cId="3719758210" sldId="2098"/>
        </pc:sldMkLst>
        <pc:spChg chg="mod">
          <ac:chgData name="Sanyukta Chapagain" userId="4eb6ab52971b4658" providerId="LiveId" clId="{1007616C-DCC0-43FE-8176-ACD5D88082F8}" dt="2025-04-01T05:33:14.069" v="84" actId="20577"/>
          <ac:spMkLst>
            <pc:docMk/>
            <pc:sldMk cId="3719758210" sldId="2098"/>
            <ac:spMk id="3" creationId="{67927A0F-885F-7E4D-87C4-B026984B5E89}"/>
          </ac:spMkLst>
        </pc:spChg>
      </pc:sldChg>
      <pc:sldChg chg="del">
        <pc:chgData name="Sanyukta Chapagain" userId="4eb6ab52971b4658" providerId="LiveId" clId="{1007616C-DCC0-43FE-8176-ACD5D88082F8}" dt="2025-04-01T05:33:01.242" v="81" actId="2696"/>
        <pc:sldMkLst>
          <pc:docMk/>
          <pc:sldMk cId="2038489309" sldId="20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C65FC0-D6F0-9FAB-DB91-29A9FBB4CB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ECBEB-BF74-B341-E307-C452F17038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E94A8-761A-46E5-BBE6-37FA229D629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82D94-BF6C-2FCB-C46C-CBE78C0B9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E4BC5-ACB5-8AB1-9338-3C28B668A0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BCB35-81DC-48D8-8FBB-C80EEA24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27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Intelligent Systems Engineering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Indiana University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015455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 lIns="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78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 lIns="4572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41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5706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7118581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553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 lIns="4572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 lIns="9144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4498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 lIns="4572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8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 lIns="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4565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 lIns="4572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 lIns="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1066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3159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3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88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131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12976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170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Intelligent Systems Engineering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Indiana University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8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1336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308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 lIns="4572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 lIns="9144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8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 lIns="4572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 lIns="9144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1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 lIns="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2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 lIns="4572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9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 lIns="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767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 lIns="4572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5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3F59E-42C3-4ACA-910A-F31467281B2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786411" y="4537316"/>
            <a:ext cx="7315200" cy="5539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91440" bIns="0"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Intelligent Systems Engineering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ENGR-E 441/541: Simulating Cancer as an Intelligent System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Spring 2025</a:t>
            </a: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18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72" r:id="rId24"/>
  </p:sldLayoutIdLst>
  <p:hf sldNum="0" hdr="0" ftr="0" dt="0"/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0"/>
        </a:spcBef>
        <a:spcAft>
          <a:spcPts val="25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3600" dirty="0"/>
              <a:t>Engineering 441/541 (Spring 2025)</a:t>
            </a:r>
            <a:br>
              <a:rPr lang="en-US" sz="3600" dirty="0"/>
            </a:br>
            <a:br>
              <a:rPr lang="en-US" sz="1400" dirty="0"/>
            </a:br>
            <a:r>
              <a:rPr lang="en-US" sz="3200" dirty="0"/>
              <a:t>Project Pitch: </a:t>
            </a:r>
            <a:r>
              <a:rPr lang="en-US" sz="3200" dirty="0">
                <a:solidFill>
                  <a:schemeClr val="tx1"/>
                </a:solidFill>
              </a:rPr>
              <a:t>Simulating Drug Resistance in Cancer Stem Cells Using ML-Based Nanoparticle Optimization in </a:t>
            </a:r>
            <a:r>
              <a:rPr lang="en-US" sz="3200" dirty="0" err="1">
                <a:solidFill>
                  <a:schemeClr val="tx1"/>
                </a:solidFill>
              </a:rPr>
              <a:t>PhysiCell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Sanyukta Chapagain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1</a:t>
            </a:r>
            <a:r>
              <a:rPr lang="en-US" baseline="30000" dirty="0"/>
              <a:t>st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378530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9DEB-A0DF-B24B-ADA0-30D081A6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/ Open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7A0F-885F-7E4D-87C4-B026984B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Cancer stem Cells (CSCs) are small sub-population of tumor cells that are slow-dividing, more drug resistant and often located deep within the tumor. They can survive chemotherapy and drive tumor recurrence.</a:t>
            </a:r>
          </a:p>
          <a:p>
            <a:r>
              <a:rPr lang="en-US" dirty="0"/>
              <a:t>Current therapies often target only differentiated cancer cells (DCCs) and fail to eliminate CSCs.</a:t>
            </a:r>
          </a:p>
          <a:p>
            <a:r>
              <a:rPr lang="en-US" dirty="0"/>
              <a:t>Open Problem : </a:t>
            </a:r>
            <a:r>
              <a:rPr lang="en-US" b="1" dirty="0"/>
              <a:t>Can we use computational modelling to identify nanoparticles-based drug delivery design that kills both CSCs  and DCCs effectively?</a:t>
            </a:r>
          </a:p>
          <a:p>
            <a:r>
              <a:rPr lang="en-US" dirty="0"/>
              <a:t>This project explores how CSCs respond to nanoparticle-delivered drugs and how we can </a:t>
            </a:r>
            <a:r>
              <a:rPr lang="en-US" b="1" dirty="0"/>
              <a:t>optimize the nanoparticle properties</a:t>
            </a:r>
            <a:r>
              <a:rPr lang="en-US" dirty="0"/>
              <a:t> to improve therapeutic outcomes using a genetic algorithm.</a:t>
            </a:r>
          </a:p>
        </p:txBody>
      </p:sp>
    </p:spTree>
    <p:extLst>
      <p:ext uri="{BB962C8B-B14F-4D97-AF65-F5344CB8AC3E}">
        <p14:creationId xmlns:p14="http://schemas.microsoft.com/office/powerpoint/2010/main" val="81926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F753-017E-5948-9476-B486F821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509462"/>
          </a:xfrm>
        </p:spPr>
        <p:txBody>
          <a:bodyPr/>
          <a:lstStyle/>
          <a:p>
            <a:r>
              <a:rPr lang="en-US" dirty="0"/>
              <a:t>Possible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6048-C69E-2A42-AE8B-F5DB8AD81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86038"/>
            <a:ext cx="9144000" cy="4061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00" dirty="0"/>
              <a:t>1.</a:t>
            </a:r>
            <a:r>
              <a:rPr lang="en-US" sz="600" b="1" dirty="0"/>
              <a:t> Simulate Tumor in </a:t>
            </a:r>
            <a:r>
              <a:rPr lang="en-US" sz="600" b="1" dirty="0" err="1"/>
              <a:t>Physicell</a:t>
            </a:r>
            <a:endParaRPr lang="en-US" sz="600" dirty="0"/>
          </a:p>
          <a:p>
            <a:r>
              <a:rPr lang="en-US" sz="600" b="1" dirty="0"/>
              <a:t>CSC:</a:t>
            </a:r>
            <a:r>
              <a:rPr lang="en-US" sz="600" dirty="0"/>
              <a:t> slow division , high resistance to drug; located deep within tumor</a:t>
            </a:r>
          </a:p>
          <a:p>
            <a:r>
              <a:rPr lang="en-US" sz="600" b="1" dirty="0"/>
              <a:t>DCC</a:t>
            </a:r>
            <a:r>
              <a:rPr lang="en-US" sz="600" dirty="0"/>
              <a:t> : Fast division , low resistance ; occupy tumor bulk and outer region</a:t>
            </a:r>
          </a:p>
          <a:p>
            <a:pPr marL="0" indent="0">
              <a:buNone/>
            </a:pPr>
            <a:r>
              <a:rPr lang="en-US" sz="600" b="1" dirty="0"/>
              <a:t>2 Model Drug Delivery Via Nanoparticle Substrate:</a:t>
            </a:r>
          </a:p>
          <a:p>
            <a:r>
              <a:rPr lang="en-US" sz="600" dirty="0"/>
              <a:t>.Add a drug as a diffusible substrate in the microenvironment</a:t>
            </a:r>
          </a:p>
          <a:p>
            <a:r>
              <a:rPr lang="en-US" sz="600" dirty="0"/>
              <a:t>Each cell tracks local drug concentration In custom.cpp</a:t>
            </a:r>
          </a:p>
          <a:p>
            <a:r>
              <a:rPr lang="en-US" sz="600" dirty="0"/>
              <a:t>:If drug &gt; cell’s resistance, → cell undergoes apoptosis</a:t>
            </a:r>
          </a:p>
          <a:p>
            <a:r>
              <a:rPr lang="en-US" sz="600" b="1" dirty="0"/>
              <a:t>Nanoparticle Parameters</a:t>
            </a:r>
          </a:p>
          <a:p>
            <a:r>
              <a:rPr lang="en-US" sz="600" dirty="0"/>
              <a:t>Diffusion coefficient: How fast the drug spreads</a:t>
            </a:r>
          </a:p>
          <a:p>
            <a:r>
              <a:rPr lang="en-US" sz="600" dirty="0"/>
              <a:t>Decay rate: How quickly the drug breaks down</a:t>
            </a:r>
          </a:p>
          <a:p>
            <a:r>
              <a:rPr lang="en-US" sz="600" dirty="0"/>
              <a:t>Initial concentration: Total dose injected into tumor</a:t>
            </a:r>
          </a:p>
          <a:p>
            <a:r>
              <a:rPr lang="en-US" sz="600" dirty="0"/>
              <a:t> Potency multiplier: How strong the drug is at a given concentration</a:t>
            </a:r>
          </a:p>
          <a:p>
            <a:pPr marL="0" indent="0">
              <a:buNone/>
            </a:pPr>
            <a:r>
              <a:rPr lang="en-US" sz="600" b="1" dirty="0"/>
              <a:t>3 Optimization : ML based Genetic-Algorithm with Python</a:t>
            </a:r>
          </a:p>
          <a:p>
            <a:r>
              <a:rPr lang="en-US" sz="600" dirty="0"/>
              <a:t>Written in Python Algorithm creates random NP designs and runs </a:t>
            </a:r>
            <a:r>
              <a:rPr lang="en-US" sz="600" dirty="0" err="1"/>
              <a:t>PhysiCell</a:t>
            </a:r>
            <a:r>
              <a:rPr lang="en-US" sz="600" dirty="0"/>
              <a:t> simulations for each.</a:t>
            </a:r>
          </a:p>
          <a:p>
            <a:r>
              <a:rPr lang="en-US" sz="600" dirty="0"/>
              <a:t>After every simulation, results are scored using the fitness function.</a:t>
            </a:r>
          </a:p>
          <a:p>
            <a:pPr marL="0" indent="0">
              <a:buNone/>
            </a:pPr>
            <a:r>
              <a:rPr lang="en-US" sz="600" b="1" dirty="0"/>
              <a:t>4 Evaluate Performance with Fitness Function</a:t>
            </a:r>
          </a:p>
          <a:p>
            <a:pPr marL="0" indent="0">
              <a:buNone/>
            </a:pPr>
            <a:r>
              <a:rPr lang="en-US" sz="600" dirty="0"/>
              <a:t>Each simulation is scored based on:</a:t>
            </a:r>
          </a:p>
          <a:p>
            <a:r>
              <a:rPr lang="en-US" sz="600" dirty="0"/>
              <a:t>% CSCs killed (primary target)</a:t>
            </a:r>
          </a:p>
          <a:p>
            <a:r>
              <a:rPr lang="en-US" sz="600" dirty="0"/>
              <a:t>% DCCs killed</a:t>
            </a:r>
          </a:p>
          <a:p>
            <a:r>
              <a:rPr lang="en-US" sz="600" dirty="0"/>
              <a:t>Total drug used (should be minimized)</a:t>
            </a:r>
          </a:p>
          <a:p>
            <a:pPr marL="0" indent="0" algn="ctr">
              <a:buNone/>
            </a:pPr>
            <a:r>
              <a:rPr lang="en-US" sz="600" b="1" i="1" dirty="0"/>
              <a:t>Fitness=𝛼⋅%CSCs killed+𝛽⋅%DCCs killed−𝜆⋅Total drug used</a:t>
            </a:r>
          </a:p>
          <a:p>
            <a:pPr marL="0" indent="0">
              <a:buNone/>
            </a:pPr>
            <a:r>
              <a:rPr lang="en-US" sz="600" b="1" i="1" dirty="0"/>
              <a:t>6 Loop</a:t>
            </a:r>
          </a:p>
          <a:p>
            <a:r>
              <a:rPr lang="en-US" sz="600" dirty="0"/>
              <a:t>GA selects the best-performing nanoparticle designs</a:t>
            </a:r>
          </a:p>
          <a:p>
            <a:r>
              <a:rPr lang="en-US" sz="600" dirty="0"/>
              <a:t>Applies Crossover and Mutation ( core component of GA) ; Loop continues until Optimal NP is found</a:t>
            </a:r>
          </a:p>
          <a:p>
            <a:pPr marL="0" indent="0">
              <a:buNone/>
            </a:pPr>
            <a:r>
              <a:rPr lang="en-US" sz="600" i="1" dirty="0"/>
              <a:t> </a:t>
            </a:r>
          </a:p>
          <a:p>
            <a:pPr marL="0" indent="0" algn="ctr">
              <a:buNone/>
            </a:pPr>
            <a:endParaRPr lang="en-US" sz="200" i="1" dirty="0"/>
          </a:p>
          <a:p>
            <a:pPr marL="0" indent="0">
              <a:buNone/>
            </a:pPr>
            <a:endParaRPr lang="en-US" sz="3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8308CB-5F02-9C9B-2AD4-DFF4C9676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919" y="555023"/>
            <a:ext cx="3775841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20 random NP designs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(Generation 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🧪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PhysiCell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simulations for each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fitness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each based on: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fitness = α * %CSCs killed + β * %DCCs killed - λ * drug used </a:t>
            </a:r>
            <a:endParaRPr kumimoji="0" lang="en-US" altLang="en-US" sz="5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🧬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crossover + mutation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create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new designs (children)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👨‍👩‍👧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Generation = 5 parents + 15 children = 20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🔁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20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run simulations again 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PhysiCell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🏆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top 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best-performing designs (the “parents”)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output, compute fitness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top 5, create next 15, repeat...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5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F753-017E-5948-9476-B486F821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6048-C69E-2A42-AE8B-F5DB8AD8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71450" lvl="1" indent="0">
              <a:buNone/>
            </a:pPr>
            <a:r>
              <a:rPr lang="en-US" b="1" dirty="0"/>
              <a:t>Background reading </a:t>
            </a:r>
            <a:r>
              <a:rPr lang="en-US" dirty="0"/>
              <a:t>: (1) </a:t>
            </a:r>
            <a:r>
              <a:rPr lang="en-US" dirty="0" err="1"/>
              <a:t>EvoNano</a:t>
            </a:r>
            <a:r>
              <a:rPr lang="en-US" dirty="0"/>
              <a:t>-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Evolutionary computational platform for the automatic 					discovery of nanocarriers for cancer treatment.</a:t>
            </a:r>
          </a:p>
          <a:p>
            <a:pPr marL="171450" lvl="1" indent="0">
              <a:buNone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		                  (2) Heterogeneous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Tumour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Modeling Using 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PhysiCell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and Its   			         Implications in Precision Medicine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pPr lvl="1"/>
            <a:r>
              <a:rPr lang="en-US" b="1" dirty="0"/>
              <a:t>Data for parameter estimation</a:t>
            </a:r>
            <a:r>
              <a:rPr lang="en-US" dirty="0"/>
              <a:t>: Nanoparticles parameter and drug resistance ranges will be derived from both the papers.</a:t>
            </a:r>
          </a:p>
          <a:p>
            <a:pPr lvl="1"/>
            <a:r>
              <a:rPr lang="en-US" b="1" dirty="0"/>
              <a:t>Data for model testing </a:t>
            </a:r>
            <a:r>
              <a:rPr lang="en-US" dirty="0"/>
              <a:t>: CSC survival before and after drug</a:t>
            </a:r>
          </a:p>
          <a:p>
            <a:pPr marL="171450" lvl="1" indent="0">
              <a:buNone/>
            </a:pPr>
            <a:r>
              <a:rPr lang="en-US" dirty="0"/>
              <a:t>				   Visual tumor growth patterns</a:t>
            </a:r>
          </a:p>
          <a:p>
            <a:pPr marL="171450" lvl="1" indent="0">
              <a:buNone/>
            </a:pPr>
            <a:r>
              <a:rPr lang="en-US" dirty="0"/>
              <a:t>				   CSC vs DCC death percentages</a:t>
            </a:r>
          </a:p>
          <a:p>
            <a:pPr lvl="1"/>
            <a:r>
              <a:rPr lang="en-US" b="1" dirty="0"/>
              <a:t>Software or tool </a:t>
            </a:r>
            <a:r>
              <a:rPr lang="en-US" b="1" dirty="0" err="1"/>
              <a:t>components:Physicell</a:t>
            </a:r>
            <a:r>
              <a:rPr lang="en-US" b="1" dirty="0"/>
              <a:t> , Python( for GA loop and XML editing) , Matplotlib ( </a:t>
            </a:r>
            <a:r>
              <a:rPr lang="en-US" b="1" dirty="0" err="1"/>
              <a:t>Visualisation</a:t>
            </a:r>
            <a:r>
              <a:rPr lang="en-US" b="1" dirty="0"/>
              <a:t>).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1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93A9-A0FF-7740-A373-2490A3F2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 Expertise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27AD-1943-7141-A2C8-9274C2489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basic tumor dynamics </a:t>
            </a:r>
          </a:p>
          <a:p>
            <a:r>
              <a:rPr lang="en-US" dirty="0"/>
              <a:t>Comfortable with </a:t>
            </a:r>
            <a:r>
              <a:rPr lang="en-US" dirty="0" err="1"/>
              <a:t>Physicell</a:t>
            </a:r>
            <a:r>
              <a:rPr lang="en-US" dirty="0"/>
              <a:t> GUI</a:t>
            </a:r>
          </a:p>
          <a:p>
            <a:r>
              <a:rPr lang="en-US" dirty="0"/>
              <a:t>Data Visualization </a:t>
            </a:r>
          </a:p>
          <a:p>
            <a:r>
              <a:rPr lang="en-US" dirty="0"/>
              <a:t>Need help with Optimization tuning and scripting the custom.cpp and .xml file editing.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9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9DEB-A0DF-B24B-ADA0-30D081A6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27A0F-885F-7E4D-87C4-B026984B5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Simulated tumors show CSCs survival when drug is not optimized.</a:t>
            </a:r>
          </a:p>
          <a:p>
            <a:r>
              <a:rPr lang="en-US" dirty="0"/>
              <a:t>After Optimization, more CSCs are killed</a:t>
            </a:r>
          </a:p>
          <a:p>
            <a:r>
              <a:rPr lang="en-US" dirty="0"/>
              <a:t>Optimized Np uses less drug than baseline design.</a:t>
            </a:r>
          </a:p>
          <a:p>
            <a:r>
              <a:rPr lang="en-US" dirty="0"/>
              <a:t>Before/After plots showing more CSC kill , better DSC kill , less usage of drug ,possibly small tumor volume.</a:t>
            </a:r>
          </a:p>
        </p:txBody>
      </p:sp>
    </p:spTree>
    <p:extLst>
      <p:ext uri="{BB962C8B-B14F-4D97-AF65-F5344CB8AC3E}">
        <p14:creationId xmlns:p14="http://schemas.microsoft.com/office/powerpoint/2010/main" val="3719758210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441-541 (Spring 2024) - Lecture 12.pptx" id="{37B48A52-9390-4D20-8221-8A15F16C5D6A}" vid="{A9AF2838-8D7E-41F1-99C9-EFCECE5F1B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Template_e44-541_2024</Template>
  <TotalTime>269</TotalTime>
  <Words>668</Words>
  <Application>Microsoft Office PowerPoint</Application>
  <PresentationFormat>On-screen Show (16:9)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</vt:lpstr>
      <vt:lpstr>Wingdings</vt:lpstr>
      <vt:lpstr>Arial Unicode MS</vt:lpstr>
      <vt:lpstr>Macklin Lab (IU v7)</vt:lpstr>
      <vt:lpstr>Engineering 441/541 (Spring 2025)  Project Pitch: Simulating Drug Resistance in Cancer Stem Cells Using ML-Based Nanoparticle Optimization in PhysiCell</vt:lpstr>
      <vt:lpstr>Motivation / Open Problem</vt:lpstr>
      <vt:lpstr>Possible Approach </vt:lpstr>
      <vt:lpstr>Possible Resources </vt:lpstr>
      <vt:lpstr>Needed Expertise </vt:lpstr>
      <vt:lpstr>Metrics of 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441/541 (Spring 2024)  Project Pitch: &lt;your title here&gt;</dc:title>
  <dc:creator>Lima da Rocha, Heber</dc:creator>
  <cp:lastModifiedBy>Sanyukta Chapagain</cp:lastModifiedBy>
  <cp:revision>2</cp:revision>
  <dcterms:created xsi:type="dcterms:W3CDTF">2024-03-07T16:30:35Z</dcterms:created>
  <dcterms:modified xsi:type="dcterms:W3CDTF">2025-04-01T16:53:18Z</dcterms:modified>
</cp:coreProperties>
</file>