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128016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  <a:srgbClr val="B01513"/>
    <a:srgbClr val="C0504D"/>
    <a:srgbClr val="4F81BD"/>
    <a:srgbClr val="6C80C0"/>
    <a:srgbClr val="415596"/>
    <a:srgbClr val="47B602"/>
    <a:srgbClr val="D99694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55" autoAdjust="0"/>
  </p:normalViewPr>
  <p:slideViewPr>
    <p:cSldViewPr snapToGrid="0">
      <p:cViewPr varScale="1">
        <p:scale>
          <a:sx n="41" d="100"/>
          <a:sy n="41" d="100"/>
        </p:scale>
        <p:origin x="15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87FB88F-183B-4C6B-8658-FE2B4FAA88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614" cy="501946"/>
          </a:xfrm>
          <a:prstGeom prst="rect">
            <a:avLst/>
          </a:prstGeom>
        </p:spPr>
        <p:txBody>
          <a:bodyPr vert="horz" lIns="89154" tIns="44577" rIns="89154" bIns="4457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A1D024-B018-4582-AFD5-63F62F682C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10" y="1"/>
            <a:ext cx="2984613" cy="501946"/>
          </a:xfrm>
          <a:prstGeom prst="rect">
            <a:avLst/>
          </a:prstGeom>
        </p:spPr>
        <p:txBody>
          <a:bodyPr vert="horz" lIns="89154" tIns="44577" rIns="89154" bIns="44577" rtlCol="0"/>
          <a:lstStyle>
            <a:lvl1pPr algn="r">
              <a:defRPr sz="1200"/>
            </a:lvl1pPr>
          </a:lstStyle>
          <a:p>
            <a:fld id="{A3E9C9C6-CFD7-49E0-8D0B-89D5E9829FF3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F68910-703B-4823-837E-71140B7598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516767"/>
            <a:ext cx="2984614" cy="501946"/>
          </a:xfrm>
          <a:prstGeom prst="rect">
            <a:avLst/>
          </a:prstGeom>
        </p:spPr>
        <p:txBody>
          <a:bodyPr vert="horz" lIns="89154" tIns="44577" rIns="89154" bIns="4457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AE65D9-4CCB-4B4F-974E-4F643E71E5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10" y="9516767"/>
            <a:ext cx="2984613" cy="501946"/>
          </a:xfrm>
          <a:prstGeom prst="rect">
            <a:avLst/>
          </a:prstGeom>
        </p:spPr>
        <p:txBody>
          <a:bodyPr vert="horz" lIns="89154" tIns="44577" rIns="89154" bIns="44577" rtlCol="0" anchor="b"/>
          <a:lstStyle>
            <a:lvl1pPr algn="r">
              <a:defRPr sz="1200"/>
            </a:lvl1pPr>
          </a:lstStyle>
          <a:p>
            <a:fld id="{E45DF02C-432D-410A-8DA7-2A8050EEC4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298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2676"/>
          </a:xfrm>
          <a:prstGeom prst="rect">
            <a:avLst/>
          </a:prstGeom>
        </p:spPr>
        <p:txBody>
          <a:bodyPr vert="horz" lIns="92355" tIns="46177" rIns="92355" bIns="4617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700" y="0"/>
            <a:ext cx="2984870" cy="502676"/>
          </a:xfrm>
          <a:prstGeom prst="rect">
            <a:avLst/>
          </a:prstGeom>
        </p:spPr>
        <p:txBody>
          <a:bodyPr vert="horz" lIns="92355" tIns="46177" rIns="92355" bIns="46177" rtlCol="0"/>
          <a:lstStyle>
            <a:lvl1pPr algn="r">
              <a:defRPr sz="1200"/>
            </a:lvl1pPr>
          </a:lstStyle>
          <a:p>
            <a:fld id="{59AF932B-BAAE-4C8D-BBEA-FEC318AA8124}" type="datetimeFigureOut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38375" y="1252538"/>
            <a:ext cx="2411413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55" tIns="46177" rIns="92355" bIns="4617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1507"/>
            <a:ext cx="5510530" cy="3944868"/>
          </a:xfrm>
          <a:prstGeom prst="rect">
            <a:avLst/>
          </a:prstGeom>
        </p:spPr>
        <p:txBody>
          <a:bodyPr vert="horz" lIns="92355" tIns="46177" rIns="92355" bIns="46177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16041"/>
            <a:ext cx="2984870" cy="502675"/>
          </a:xfrm>
          <a:prstGeom prst="rect">
            <a:avLst/>
          </a:prstGeom>
        </p:spPr>
        <p:txBody>
          <a:bodyPr vert="horz" lIns="92355" tIns="46177" rIns="92355" bIns="4617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700" y="9516041"/>
            <a:ext cx="2984870" cy="502675"/>
          </a:xfrm>
          <a:prstGeom prst="rect">
            <a:avLst/>
          </a:prstGeom>
        </p:spPr>
        <p:txBody>
          <a:bodyPr vert="horz" lIns="92355" tIns="46177" rIns="92355" bIns="46177" rtlCol="0" anchor="b"/>
          <a:lstStyle>
            <a:lvl1pPr algn="r">
              <a:defRPr sz="1200"/>
            </a:lvl1pPr>
          </a:lstStyle>
          <a:p>
            <a:fld id="{2786314D-138A-4727-A145-CDEC1F2F6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8568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8CA86-771E-405C-8933-508809A27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95078"/>
            <a:ext cx="6858000" cy="44568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8E9312-03F6-45CD-96A6-C15D219B3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3D8C6-54A7-4E0D-BADA-B827EF09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C2F3-E969-4D33-9439-EC08E1769E97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5DFE85-34B1-4C13-BCD2-B5514261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77DCA-2184-4051-996F-57B50558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60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F400-1226-48CA-81C8-A8C42F22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FF9E5A-EA57-4BE6-B5C6-F31B2550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407F37-FAC1-48C1-8540-8A11A199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6FCC-DEB8-44BE-9C12-347E70A16C44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1C39F6-36A5-4377-98F0-BE65D72A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CA3A80-ECD1-460B-8395-63D3903C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20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C1551F-E6A1-4900-8270-7944B82DF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AD8E4-9224-4798-B99E-DA60C089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93CBC-2F9E-4552-B71D-8949F785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5BF8-E968-4F46-8AE3-5424B60294C4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E7B87-1D1A-436A-BC98-B55D2465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49DD69-4FCE-44EC-A211-61B93204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41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5DA21-0872-4DFB-A113-420FC900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C58B2-08CC-47BF-A09E-B245E880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3342A-DF8F-4624-B7C7-39C652AF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A939-C404-4ABD-A35E-E8DD2E085F2A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28ADA4-150C-4B98-ABF9-68A99CC6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7C846-43AB-4F67-92D9-35B6A88D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5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DA0BB-6F09-41C4-A2EA-379DB79D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FA8F3C-AAE9-41C0-B10D-12E65C423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6282A-2B79-43F2-B472-54F3682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0DF3-7852-4F1A-A89D-A2CE782803E9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779EDB-076B-4EDA-B777-1D0674F7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F6BD3-7ADD-4B76-BEF5-95D10C8C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14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E02E8-FE9E-4D3D-A38E-CA16623B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85B60-2D38-49FC-8DDC-4F44EF664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6855D1-F97F-4D2E-8FCA-9722196E9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C40481-1200-43FB-9F42-93370B10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906F-706A-4AF4-9572-CFCD57F4CDE1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52E66B-3EAD-44B6-ACDA-CF8CD185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B4B7B0-120B-4180-AAE9-52220868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04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7B855-92C7-4031-BDDF-E35AF972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F1CCB2-51BD-46EC-B359-3CB686C6D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B4358A-8A52-4FC4-8F20-569D231FE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BFA639-A1E6-433B-AE75-B2CA436C6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9E0D43-7DC2-4EDC-B9EE-E66B5BD75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C0B750-C3F6-48EA-B33F-CCFEC314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AABF-92A1-481F-8040-4019751BAAEA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080A27-C153-48B1-B847-C1ED6A0C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6DFA44-5DCB-43D6-BE9A-AB3E21A7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6DA53-CA85-46BA-A0F3-88A70716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ACBE30-943C-47FA-A331-4CE866D3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2EDD-778F-4A42-9005-E1363A471C60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BE6002-7A11-4B37-8175-61C3DDA1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7E1B1F-8F2F-4543-8D4F-9F6559DC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38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37BD5C-853E-4C9E-9315-DC9A3FE4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5FBC-6D9D-4147-A1FF-E7137CC56782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A1FBBE-58EF-4F7E-A7D1-1A7DDE1B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E535E0-F657-4B54-95E6-3DBDF340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50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ADEF1-4841-47C5-8E38-22935152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C98267-FBAB-4FF3-A6ED-CCEF6FC2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6B997-B032-41DB-B7DE-8FF505EC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A5C2DD-A4C7-4ED6-80D4-A1189F4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58E-3435-44B1-A911-C63488D4B9D5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99BCD8-B31C-4ACA-A6B1-1286E612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31124C-877F-4F85-9FAA-789191A9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3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4096D-0EB9-4A86-8721-01438F21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4ECD8A-E67C-4DB6-8835-C87C2C41D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33D849-7123-4A84-904A-367009A9C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224573-4713-4CDE-A352-7D85853C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7EB1-6B85-49A5-A2B6-7FCFBF5B5BE6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E24467-84A5-4A83-96FA-E63624A9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39438A-B0B7-40CD-9353-66A5F118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55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416A5F-61AE-4E98-A58F-6A17F263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2569B-9D50-4E6F-BD72-42E720DF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9EC614-EFED-4D6F-9867-0C244E3DE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33DF-A586-4856-AB52-AD755EBE3B72}" type="datetime1">
              <a:rPr kumimoji="1" lang="ja-JP" altLang="en-US" smtClean="0"/>
              <a:t>2020/8/13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055EA8-C580-428D-9788-3E33CABF6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65602-B526-41C6-BEF8-EEFD115BF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AB44-E3D5-482E-AD39-0FA959130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6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75803"/>
              </p:ext>
            </p:extLst>
          </p:nvPr>
        </p:nvGraphicFramePr>
        <p:xfrm>
          <a:off x="947047" y="638641"/>
          <a:ext cx="5849992" cy="1157513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62498">
                  <a:extLst>
                    <a:ext uri="{9D8B030D-6E8A-4147-A177-3AD203B41FA5}">
                      <a16:colId xmlns:a16="http://schemas.microsoft.com/office/drawing/2014/main" val="3843007060"/>
                    </a:ext>
                  </a:extLst>
                </a:gridCol>
                <a:gridCol w="1462498">
                  <a:extLst>
                    <a:ext uri="{9D8B030D-6E8A-4147-A177-3AD203B41FA5}">
                      <a16:colId xmlns:a16="http://schemas.microsoft.com/office/drawing/2014/main" val="1971618566"/>
                    </a:ext>
                  </a:extLst>
                </a:gridCol>
                <a:gridCol w="1462498">
                  <a:extLst>
                    <a:ext uri="{9D8B030D-6E8A-4147-A177-3AD203B41FA5}">
                      <a16:colId xmlns:a16="http://schemas.microsoft.com/office/drawing/2014/main" val="3570002607"/>
                    </a:ext>
                  </a:extLst>
                </a:gridCol>
                <a:gridCol w="1462498">
                  <a:extLst>
                    <a:ext uri="{9D8B030D-6E8A-4147-A177-3AD203B41FA5}">
                      <a16:colId xmlns:a16="http://schemas.microsoft.com/office/drawing/2014/main" val="2442005789"/>
                    </a:ext>
                  </a:extLst>
                </a:gridCol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HEB</a:t>
                      </a:r>
                      <a:r>
                        <a:rPr kumimoji="1" lang="en-US" altLang="ja-JP" sz="11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category</a:t>
                      </a:r>
                      <a:endParaRPr kumimoji="1" lang="ja-JP" altLang="en-US" sz="11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 distachyon </a:t>
                      </a:r>
                    </a:p>
                    <a:p>
                      <a:pPr algn="ctr"/>
                      <a:r>
                        <a:rPr kumimoji="1" lang="en-US" altLang="ja-JP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</a:p>
                    <a:p>
                      <a:pPr algn="ctr"/>
                      <a:r>
                        <a:rPr kumimoji="1" lang="en-US" altLang="ja-JP" sz="11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 stacei</a:t>
                      </a:r>
                      <a:endParaRPr kumimoji="1" lang="ja-JP" altLang="en-US" sz="11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</a:t>
                      </a:r>
                      <a:r>
                        <a:rPr kumimoji="1" lang="en-US" altLang="ja-JP" sz="11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-subgenome</a:t>
                      </a:r>
                      <a:r>
                        <a:rPr kumimoji="1" lang="en-US" altLang="ja-JP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kumimoji="1" lang="en-US" altLang="ja-JP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</a:p>
                    <a:p>
                      <a:pPr algn="ctr"/>
                      <a:r>
                        <a:rPr kumimoji="1" lang="en-US" altLang="ja-JP" sz="1100" b="0" i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</a:t>
                      </a:r>
                      <a:r>
                        <a:rPr kumimoji="1" lang="en-US" altLang="ja-JP" sz="11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-subgenome</a:t>
                      </a:r>
                      <a:endParaRPr kumimoji="1" lang="ja-JP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expression patterns</a:t>
                      </a:r>
                      <a:endParaRPr kumimoji="1" lang="ja-JP" altLang="en-US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652647"/>
                  </a:ext>
                </a:extLst>
              </a:tr>
              <a:tr h="120991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>
                          <a:solidFill>
                            <a:srgbClr val="7F7F7F"/>
                          </a:solidFill>
                          <a:latin typeface="Arial" panose="020B0604020202020204" pitchFamily="34" charset="0"/>
                        </a:rPr>
                        <a:t>■</a:t>
                      </a:r>
                      <a:r>
                        <a:rPr lang="ja-JP" altLang="en-US" sz="1100" dirty="0" smtClean="0">
                          <a:solidFill>
                            <a:srgbClr val="7F7F7F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Balance retention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distachyon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=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stacei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Bd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=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Bs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65951"/>
                  </a:ext>
                </a:extLst>
              </a:tr>
              <a:tr h="120991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>
                          <a:solidFill>
                            <a:srgbClr val="F4A16F"/>
                          </a:solidFill>
                          <a:latin typeface="Arial" panose="020B0604020202020204" pitchFamily="34" charset="0"/>
                        </a:rPr>
                        <a:t>■</a:t>
                      </a:r>
                      <a:r>
                        <a:rPr lang="ja-JP" altLang="en-US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Bias gain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distachyon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=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stacei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Bd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&gt; </a:t>
                      </a:r>
                    </a:p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Bs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027687"/>
                  </a:ext>
                </a:extLst>
              </a:tr>
              <a:tr h="1209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F8C09F"/>
                          </a:solidFill>
                          <a:latin typeface="Arial" panose="020B0604020202020204" pitchFamily="34" charset="0"/>
                        </a:rPr>
                        <a:t>■</a:t>
                      </a:r>
                      <a:r>
                        <a:rPr lang="ja-JP" altLang="en-US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Bias gain</a:t>
                      </a:r>
                      <a:endParaRPr lang="ja-JP" altLang="en-US" sz="1100" b="0" i="0" u="none" strike="noStrike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distachyon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=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stacei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Bd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&lt; </a:t>
                      </a:r>
                    </a:p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Bs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84841"/>
                  </a:ext>
                </a:extLst>
              </a:tr>
              <a:tr h="1209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50B9C1"/>
                          </a:solidFill>
                          <a:latin typeface="Arial" panose="020B0604020202020204" pitchFamily="34" charset="0"/>
                        </a:rPr>
                        <a:t>■</a:t>
                      </a:r>
                      <a:r>
                        <a:rPr lang="en-US" altLang="ja-JP" sz="1100" dirty="0" smtClean="0">
                          <a:solidFill>
                            <a:srgbClr val="50B9C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ja-JP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Bias</a:t>
                      </a:r>
                      <a:r>
                        <a:rPr lang="ja-JP" altLang="en-US" sz="1100" baseline="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loss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distachyon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&gt;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stacei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Bd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=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Bs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885127"/>
                  </a:ext>
                </a:extLst>
              </a:tr>
              <a:tr h="1209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ED5654"/>
                          </a:solidFill>
                          <a:latin typeface="Arial" panose="020B0604020202020204" pitchFamily="34" charset="0"/>
                        </a:rPr>
                        <a:t>■</a:t>
                      </a:r>
                      <a:r>
                        <a:rPr lang="ja-JP" altLang="en-US" sz="11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ja-JP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Bias retention</a:t>
                      </a:r>
                      <a:endParaRPr lang="ja-JP" altLang="en-US" sz="1100" b="0" i="0" u="none" strike="noStrike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distachyon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&gt;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stacei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Bd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&gt; </a:t>
                      </a:r>
                    </a:p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Bs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089699"/>
                  </a:ext>
                </a:extLst>
              </a:tr>
              <a:tr h="1209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C59EC3"/>
                          </a:solidFill>
                          <a:latin typeface="Arial" panose="020B0604020202020204" pitchFamily="34" charset="0"/>
                        </a:rPr>
                        <a:t>■</a:t>
                      </a:r>
                      <a:r>
                        <a:rPr lang="ja-JP" altLang="en-US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Bias switch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distachyon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&gt;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stacei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Bd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&lt; </a:t>
                      </a:r>
                    </a:p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Bs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93975"/>
                  </a:ext>
                </a:extLst>
              </a:tr>
              <a:tr h="1209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8AD0D6"/>
                          </a:solidFill>
                          <a:latin typeface="Arial" panose="020B0604020202020204" pitchFamily="34" charset="0"/>
                        </a:rPr>
                        <a:t>■</a:t>
                      </a:r>
                      <a:r>
                        <a:rPr lang="ja-JP" altLang="en-US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Bias loss</a:t>
                      </a:r>
                      <a:endParaRPr lang="ja-JP" altLang="en-US" sz="1100" b="0" i="0" u="none" strike="noStrike" dirty="0" smtClean="0">
                        <a:solidFill>
                          <a:srgbClr val="8AD0D6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distachyon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&lt;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stacei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Bd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= </a:t>
                      </a:r>
                    </a:p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Bs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987680"/>
                  </a:ext>
                </a:extLst>
              </a:tr>
              <a:tr h="1209918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 smtClean="0">
                          <a:solidFill>
                            <a:srgbClr val="764674"/>
                          </a:solidFill>
                          <a:latin typeface="Arial" panose="020B0604020202020204" pitchFamily="34" charset="0"/>
                        </a:rPr>
                        <a:t>■</a:t>
                      </a:r>
                      <a:r>
                        <a:rPr lang="en-US" altLang="ja-JP" sz="11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ja-JP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Bias switch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distachyon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&lt;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stacei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Bd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&gt; </a:t>
                      </a:r>
                    </a:p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Bs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998387"/>
                  </a:ext>
                </a:extLst>
              </a:tr>
              <a:tr h="1209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 smtClean="0">
                          <a:solidFill>
                            <a:srgbClr val="F38F8D"/>
                          </a:solidFill>
                          <a:latin typeface="Arial" panose="020B0604020202020204" pitchFamily="34" charset="0"/>
                        </a:rPr>
                        <a:t>■</a:t>
                      </a:r>
                      <a:r>
                        <a:rPr lang="ja-JP" altLang="en-US" sz="11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ja-JP" sz="1100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Bias retention</a:t>
                      </a:r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distachyon 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&lt;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</a:t>
                      </a:r>
                      <a:r>
                        <a:rPr lang="en-US" altLang="ja-JP" sz="11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B. stacei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Bd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&lt; </a:t>
                      </a:r>
                    </a:p>
                    <a:p>
                      <a:pPr algn="ctr" fontAlgn="ctr"/>
                      <a:r>
                        <a:rPr lang="en-US" altLang="ja-JP" sz="11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Bs</a:t>
                      </a:r>
                      <a:r>
                        <a:rPr lang="en-US" altLang="ja-JP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-subgenome</a:t>
                      </a:r>
                      <a:endParaRPr lang="en-US" altLang="ja-JP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1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202464"/>
                  </a:ext>
                </a:extLst>
              </a:tr>
            </a:tbl>
          </a:graphicData>
        </a:graphic>
      </p:graphicFrame>
      <p:grpSp>
        <p:nvGrpSpPr>
          <p:cNvPr id="538" name="グループ化 537"/>
          <p:cNvGrpSpPr/>
          <p:nvPr/>
        </p:nvGrpSpPr>
        <p:grpSpPr>
          <a:xfrm>
            <a:off x="5508219" y="1633784"/>
            <a:ext cx="557651" cy="748923"/>
            <a:chOff x="5051031" y="1633784"/>
            <a:chExt cx="557651" cy="748923"/>
          </a:xfrm>
        </p:grpSpPr>
        <p:sp>
          <p:nvSpPr>
            <p:cNvPr id="10" name="正方形/長方形 9"/>
            <p:cNvSpPr/>
            <p:nvPr/>
          </p:nvSpPr>
          <p:spPr>
            <a:xfrm>
              <a:off x="5308261" y="1863111"/>
              <a:ext cx="90000" cy="4320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434865" y="1863111"/>
              <a:ext cx="90000" cy="4320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/>
            <p:cNvCxnSpPr/>
            <p:nvPr/>
          </p:nvCxnSpPr>
          <p:spPr>
            <a:xfrm>
              <a:off x="5218099" y="2295111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5218099" y="1683357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 rot="16200000">
              <a:off x="4768902" y="1915913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9" name="グループ化 538"/>
          <p:cNvGrpSpPr/>
          <p:nvPr/>
        </p:nvGrpSpPr>
        <p:grpSpPr>
          <a:xfrm>
            <a:off x="6094504" y="1633784"/>
            <a:ext cx="558945" cy="748923"/>
            <a:chOff x="5637316" y="1633784"/>
            <a:chExt cx="558945" cy="748923"/>
          </a:xfrm>
        </p:grpSpPr>
        <p:sp>
          <p:nvSpPr>
            <p:cNvPr id="12" name="正方形/長方形 11"/>
            <p:cNvSpPr/>
            <p:nvPr/>
          </p:nvSpPr>
          <p:spPr>
            <a:xfrm>
              <a:off x="5889954" y="1865958"/>
              <a:ext cx="90000" cy="432000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017248" y="1865958"/>
              <a:ext cx="90000" cy="432000"/>
            </a:xfrm>
            <a:prstGeom prst="rect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1" name="直線コネクタ 170"/>
            <p:cNvCxnSpPr/>
            <p:nvPr/>
          </p:nvCxnSpPr>
          <p:spPr>
            <a:xfrm>
              <a:off x="5805678" y="2295111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 flipV="1">
              <a:off x="5805678" y="1683357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テキスト ボックス 172"/>
            <p:cNvSpPr txBox="1"/>
            <p:nvPr/>
          </p:nvSpPr>
          <p:spPr>
            <a:xfrm rot="16200000">
              <a:off x="5355187" y="1915913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0" name="グループ化 539"/>
          <p:cNvGrpSpPr/>
          <p:nvPr/>
        </p:nvGrpSpPr>
        <p:grpSpPr>
          <a:xfrm>
            <a:off x="5527197" y="1473941"/>
            <a:ext cx="1157922" cy="186437"/>
            <a:chOff x="5070009" y="1473941"/>
            <a:chExt cx="1157922" cy="186437"/>
          </a:xfrm>
        </p:grpSpPr>
        <p:sp>
          <p:nvSpPr>
            <p:cNvPr id="174" name="テキスト ボックス 173"/>
            <p:cNvSpPr txBox="1"/>
            <p:nvPr/>
          </p:nvSpPr>
          <p:spPr>
            <a:xfrm>
              <a:off x="5070009" y="1475712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Ancestors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テキスト ボックス 176"/>
            <p:cNvSpPr txBox="1"/>
            <p:nvPr/>
          </p:nvSpPr>
          <p:spPr>
            <a:xfrm>
              <a:off x="5605645" y="1473941"/>
              <a:ext cx="62228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Allopolyploid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2" name="グループ化 541"/>
          <p:cNvGrpSpPr/>
          <p:nvPr/>
        </p:nvGrpSpPr>
        <p:grpSpPr>
          <a:xfrm>
            <a:off x="5508219" y="2852597"/>
            <a:ext cx="557651" cy="748923"/>
            <a:chOff x="5051031" y="2852597"/>
            <a:chExt cx="557651" cy="748923"/>
          </a:xfrm>
        </p:grpSpPr>
        <p:sp>
          <p:nvSpPr>
            <p:cNvPr id="205" name="正方形/長方形 204"/>
            <p:cNvSpPr/>
            <p:nvPr/>
          </p:nvSpPr>
          <p:spPr>
            <a:xfrm>
              <a:off x="5308261" y="3081924"/>
              <a:ext cx="90000" cy="4320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5434865" y="3081924"/>
              <a:ext cx="90000" cy="4320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7" name="直線コネクタ 206"/>
            <p:cNvCxnSpPr/>
            <p:nvPr/>
          </p:nvCxnSpPr>
          <p:spPr>
            <a:xfrm>
              <a:off x="5218099" y="3513924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コネクタ 207"/>
            <p:cNvCxnSpPr/>
            <p:nvPr/>
          </p:nvCxnSpPr>
          <p:spPr>
            <a:xfrm flipV="1">
              <a:off x="5218099" y="2902170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テキスト ボックス 208"/>
            <p:cNvSpPr txBox="1"/>
            <p:nvPr/>
          </p:nvSpPr>
          <p:spPr>
            <a:xfrm rot="16200000">
              <a:off x="4768902" y="3134726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3" name="グループ化 542"/>
          <p:cNvGrpSpPr/>
          <p:nvPr/>
        </p:nvGrpSpPr>
        <p:grpSpPr>
          <a:xfrm>
            <a:off x="6094504" y="2852597"/>
            <a:ext cx="558945" cy="748923"/>
            <a:chOff x="5637316" y="2852597"/>
            <a:chExt cx="558945" cy="748923"/>
          </a:xfrm>
        </p:grpSpPr>
        <p:sp>
          <p:nvSpPr>
            <p:cNvPr id="200" name="正方形/長方形 199"/>
            <p:cNvSpPr/>
            <p:nvPr/>
          </p:nvSpPr>
          <p:spPr>
            <a:xfrm>
              <a:off x="5889954" y="3084771"/>
              <a:ext cx="90000" cy="432000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6017248" y="3299518"/>
              <a:ext cx="90000" cy="217252"/>
            </a:xfrm>
            <a:prstGeom prst="rect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2" name="直線コネクタ 201"/>
            <p:cNvCxnSpPr/>
            <p:nvPr/>
          </p:nvCxnSpPr>
          <p:spPr>
            <a:xfrm>
              <a:off x="5805678" y="3513924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 flipV="1">
              <a:off x="5805678" y="2902170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テキスト ボックス 203"/>
            <p:cNvSpPr txBox="1"/>
            <p:nvPr/>
          </p:nvSpPr>
          <p:spPr>
            <a:xfrm rot="16200000">
              <a:off x="5355187" y="3134726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1" name="グループ化 540"/>
          <p:cNvGrpSpPr/>
          <p:nvPr/>
        </p:nvGrpSpPr>
        <p:grpSpPr>
          <a:xfrm>
            <a:off x="5527197" y="2692754"/>
            <a:ext cx="1157922" cy="186437"/>
            <a:chOff x="5070009" y="2692754"/>
            <a:chExt cx="1157922" cy="186437"/>
          </a:xfrm>
        </p:grpSpPr>
        <p:sp>
          <p:nvSpPr>
            <p:cNvPr id="198" name="テキスト ボックス 197"/>
            <p:cNvSpPr txBox="1"/>
            <p:nvPr/>
          </p:nvSpPr>
          <p:spPr>
            <a:xfrm>
              <a:off x="5070009" y="2694525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Ancestors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5605645" y="2692754"/>
              <a:ext cx="62228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Allopolyploid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8" name="グループ化 547"/>
          <p:cNvGrpSpPr/>
          <p:nvPr/>
        </p:nvGrpSpPr>
        <p:grpSpPr>
          <a:xfrm>
            <a:off x="5508219" y="4044892"/>
            <a:ext cx="557651" cy="748923"/>
            <a:chOff x="5051031" y="4044892"/>
            <a:chExt cx="557651" cy="748923"/>
          </a:xfrm>
        </p:grpSpPr>
        <p:sp>
          <p:nvSpPr>
            <p:cNvPr id="235" name="正方形/長方形 234"/>
            <p:cNvSpPr/>
            <p:nvPr/>
          </p:nvSpPr>
          <p:spPr>
            <a:xfrm>
              <a:off x="5308261" y="4274219"/>
              <a:ext cx="90000" cy="4320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5434865" y="4274219"/>
              <a:ext cx="90000" cy="4320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7" name="直線コネクタ 236"/>
            <p:cNvCxnSpPr/>
            <p:nvPr/>
          </p:nvCxnSpPr>
          <p:spPr>
            <a:xfrm>
              <a:off x="5218099" y="4706219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コネクタ 237"/>
            <p:cNvCxnSpPr/>
            <p:nvPr/>
          </p:nvCxnSpPr>
          <p:spPr>
            <a:xfrm flipV="1">
              <a:off x="5218099" y="4094465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テキスト ボックス 238"/>
            <p:cNvSpPr txBox="1"/>
            <p:nvPr/>
          </p:nvSpPr>
          <p:spPr>
            <a:xfrm rot="16200000">
              <a:off x="4768902" y="4327021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9" name="グループ化 548"/>
          <p:cNvGrpSpPr/>
          <p:nvPr/>
        </p:nvGrpSpPr>
        <p:grpSpPr>
          <a:xfrm>
            <a:off x="6094504" y="4044892"/>
            <a:ext cx="558945" cy="748923"/>
            <a:chOff x="5637316" y="4044892"/>
            <a:chExt cx="558945" cy="748923"/>
          </a:xfrm>
        </p:grpSpPr>
        <p:sp>
          <p:nvSpPr>
            <p:cNvPr id="230" name="正方形/長方形 229"/>
            <p:cNvSpPr/>
            <p:nvPr/>
          </p:nvSpPr>
          <p:spPr>
            <a:xfrm>
              <a:off x="5889954" y="4494126"/>
              <a:ext cx="90000" cy="214940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6017248" y="4277066"/>
              <a:ext cx="90000" cy="432000"/>
            </a:xfrm>
            <a:prstGeom prst="rect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2" name="直線コネクタ 231"/>
            <p:cNvCxnSpPr/>
            <p:nvPr/>
          </p:nvCxnSpPr>
          <p:spPr>
            <a:xfrm>
              <a:off x="5805678" y="4706219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コネクタ 232"/>
            <p:cNvCxnSpPr/>
            <p:nvPr/>
          </p:nvCxnSpPr>
          <p:spPr>
            <a:xfrm flipV="1">
              <a:off x="5805678" y="4094465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テキスト ボックス 233"/>
            <p:cNvSpPr txBox="1"/>
            <p:nvPr/>
          </p:nvSpPr>
          <p:spPr>
            <a:xfrm rot="16200000">
              <a:off x="5355187" y="4327021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7" name="グループ化 546"/>
          <p:cNvGrpSpPr/>
          <p:nvPr/>
        </p:nvGrpSpPr>
        <p:grpSpPr>
          <a:xfrm>
            <a:off x="5527197" y="3885049"/>
            <a:ext cx="1157922" cy="186437"/>
            <a:chOff x="5070009" y="3885049"/>
            <a:chExt cx="1157922" cy="186437"/>
          </a:xfrm>
        </p:grpSpPr>
        <p:sp>
          <p:nvSpPr>
            <p:cNvPr id="228" name="テキスト ボックス 227"/>
            <p:cNvSpPr txBox="1"/>
            <p:nvPr/>
          </p:nvSpPr>
          <p:spPr>
            <a:xfrm>
              <a:off x="5070009" y="3886820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Ancestors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テキスト ボックス 228"/>
            <p:cNvSpPr txBox="1"/>
            <p:nvPr/>
          </p:nvSpPr>
          <p:spPr>
            <a:xfrm>
              <a:off x="5605645" y="3885049"/>
              <a:ext cx="62228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Allopolyploid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4" name="グループ化 553"/>
          <p:cNvGrpSpPr/>
          <p:nvPr/>
        </p:nvGrpSpPr>
        <p:grpSpPr>
          <a:xfrm>
            <a:off x="5508219" y="5305658"/>
            <a:ext cx="557651" cy="748923"/>
            <a:chOff x="5051031" y="5305658"/>
            <a:chExt cx="557651" cy="748923"/>
          </a:xfrm>
        </p:grpSpPr>
        <p:sp>
          <p:nvSpPr>
            <p:cNvPr id="265" name="正方形/長方形 264"/>
            <p:cNvSpPr/>
            <p:nvPr/>
          </p:nvSpPr>
          <p:spPr>
            <a:xfrm>
              <a:off x="5308261" y="5534985"/>
              <a:ext cx="90000" cy="4320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6" name="正方形/長方形 265"/>
            <p:cNvSpPr/>
            <p:nvPr/>
          </p:nvSpPr>
          <p:spPr>
            <a:xfrm>
              <a:off x="5434865" y="5750882"/>
              <a:ext cx="90000" cy="2160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7" name="直線コネクタ 266"/>
            <p:cNvCxnSpPr/>
            <p:nvPr/>
          </p:nvCxnSpPr>
          <p:spPr>
            <a:xfrm>
              <a:off x="5218099" y="5966985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コネクタ 267"/>
            <p:cNvCxnSpPr/>
            <p:nvPr/>
          </p:nvCxnSpPr>
          <p:spPr>
            <a:xfrm flipV="1">
              <a:off x="5218099" y="5355231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テキスト ボックス 268"/>
            <p:cNvSpPr txBox="1"/>
            <p:nvPr/>
          </p:nvSpPr>
          <p:spPr>
            <a:xfrm rot="16200000">
              <a:off x="4768902" y="5587787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5" name="グループ化 554"/>
          <p:cNvGrpSpPr/>
          <p:nvPr/>
        </p:nvGrpSpPr>
        <p:grpSpPr>
          <a:xfrm>
            <a:off x="6094504" y="5305658"/>
            <a:ext cx="558945" cy="748923"/>
            <a:chOff x="5637316" y="5305658"/>
            <a:chExt cx="558945" cy="748923"/>
          </a:xfrm>
        </p:grpSpPr>
        <p:sp>
          <p:nvSpPr>
            <p:cNvPr id="260" name="正方形/長方形 259"/>
            <p:cNvSpPr/>
            <p:nvPr/>
          </p:nvSpPr>
          <p:spPr>
            <a:xfrm>
              <a:off x="5889954" y="5537832"/>
              <a:ext cx="90000" cy="432000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正方形/長方形 260"/>
            <p:cNvSpPr/>
            <p:nvPr/>
          </p:nvSpPr>
          <p:spPr>
            <a:xfrm>
              <a:off x="6017248" y="5537832"/>
              <a:ext cx="90000" cy="432000"/>
            </a:xfrm>
            <a:prstGeom prst="rect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2" name="直線コネクタ 261"/>
            <p:cNvCxnSpPr/>
            <p:nvPr/>
          </p:nvCxnSpPr>
          <p:spPr>
            <a:xfrm>
              <a:off x="5805678" y="5966985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コネクタ 262"/>
            <p:cNvCxnSpPr/>
            <p:nvPr/>
          </p:nvCxnSpPr>
          <p:spPr>
            <a:xfrm flipV="1">
              <a:off x="5805678" y="5355231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テキスト ボックス 263"/>
            <p:cNvSpPr txBox="1"/>
            <p:nvPr/>
          </p:nvSpPr>
          <p:spPr>
            <a:xfrm rot="16200000">
              <a:off x="5355187" y="5587787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3" name="グループ化 552"/>
          <p:cNvGrpSpPr/>
          <p:nvPr/>
        </p:nvGrpSpPr>
        <p:grpSpPr>
          <a:xfrm>
            <a:off x="5527197" y="5145815"/>
            <a:ext cx="1157922" cy="186437"/>
            <a:chOff x="5070009" y="5145815"/>
            <a:chExt cx="1157922" cy="186437"/>
          </a:xfrm>
        </p:grpSpPr>
        <p:sp>
          <p:nvSpPr>
            <p:cNvPr id="258" name="テキスト ボックス 257"/>
            <p:cNvSpPr txBox="1"/>
            <p:nvPr/>
          </p:nvSpPr>
          <p:spPr>
            <a:xfrm>
              <a:off x="5070009" y="5147586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Ancestors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テキスト ボックス 258"/>
            <p:cNvSpPr txBox="1"/>
            <p:nvPr/>
          </p:nvSpPr>
          <p:spPr>
            <a:xfrm>
              <a:off x="5605645" y="5145815"/>
              <a:ext cx="62228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Allopolyploid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0" name="グループ化 559"/>
          <p:cNvGrpSpPr/>
          <p:nvPr/>
        </p:nvGrpSpPr>
        <p:grpSpPr>
          <a:xfrm>
            <a:off x="5508219" y="6497952"/>
            <a:ext cx="557651" cy="748923"/>
            <a:chOff x="5051031" y="6497952"/>
            <a:chExt cx="557651" cy="748923"/>
          </a:xfrm>
        </p:grpSpPr>
        <p:sp>
          <p:nvSpPr>
            <p:cNvPr id="295" name="正方形/長方形 294"/>
            <p:cNvSpPr/>
            <p:nvPr/>
          </p:nvSpPr>
          <p:spPr>
            <a:xfrm>
              <a:off x="5308261" y="6727279"/>
              <a:ext cx="90000" cy="4320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正方形/長方形 295"/>
            <p:cNvSpPr/>
            <p:nvPr/>
          </p:nvSpPr>
          <p:spPr>
            <a:xfrm>
              <a:off x="5434865" y="6943176"/>
              <a:ext cx="90000" cy="2160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7" name="直線コネクタ 296"/>
            <p:cNvCxnSpPr/>
            <p:nvPr/>
          </p:nvCxnSpPr>
          <p:spPr>
            <a:xfrm>
              <a:off x="5218099" y="7159279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/>
            <p:cNvCxnSpPr/>
            <p:nvPr/>
          </p:nvCxnSpPr>
          <p:spPr>
            <a:xfrm flipV="1">
              <a:off x="5218099" y="6547525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テキスト ボックス 298"/>
            <p:cNvSpPr txBox="1"/>
            <p:nvPr/>
          </p:nvSpPr>
          <p:spPr>
            <a:xfrm rot="16200000">
              <a:off x="4768902" y="6780081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1" name="グループ化 560"/>
          <p:cNvGrpSpPr/>
          <p:nvPr/>
        </p:nvGrpSpPr>
        <p:grpSpPr>
          <a:xfrm>
            <a:off x="6094504" y="6497952"/>
            <a:ext cx="558945" cy="748923"/>
            <a:chOff x="5637316" y="6497952"/>
            <a:chExt cx="558945" cy="748923"/>
          </a:xfrm>
        </p:grpSpPr>
        <p:sp>
          <p:nvSpPr>
            <p:cNvPr id="290" name="正方形/長方形 289"/>
            <p:cNvSpPr/>
            <p:nvPr/>
          </p:nvSpPr>
          <p:spPr>
            <a:xfrm>
              <a:off x="5889954" y="6730126"/>
              <a:ext cx="90000" cy="432000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正方形/長方形 290"/>
            <p:cNvSpPr/>
            <p:nvPr/>
          </p:nvSpPr>
          <p:spPr>
            <a:xfrm>
              <a:off x="6017248" y="6943176"/>
              <a:ext cx="90000" cy="218950"/>
            </a:xfrm>
            <a:prstGeom prst="rect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2" name="直線コネクタ 291"/>
            <p:cNvCxnSpPr/>
            <p:nvPr/>
          </p:nvCxnSpPr>
          <p:spPr>
            <a:xfrm>
              <a:off x="5805678" y="7159279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コネクタ 292"/>
            <p:cNvCxnSpPr/>
            <p:nvPr/>
          </p:nvCxnSpPr>
          <p:spPr>
            <a:xfrm flipV="1">
              <a:off x="5805678" y="6547525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テキスト ボックス 293"/>
            <p:cNvSpPr txBox="1"/>
            <p:nvPr/>
          </p:nvSpPr>
          <p:spPr>
            <a:xfrm rot="16200000">
              <a:off x="5355187" y="6780081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9" name="グループ化 558"/>
          <p:cNvGrpSpPr/>
          <p:nvPr/>
        </p:nvGrpSpPr>
        <p:grpSpPr>
          <a:xfrm>
            <a:off x="5527197" y="6338109"/>
            <a:ext cx="1157922" cy="186437"/>
            <a:chOff x="5070009" y="6338109"/>
            <a:chExt cx="1157922" cy="186437"/>
          </a:xfrm>
        </p:grpSpPr>
        <p:sp>
          <p:nvSpPr>
            <p:cNvPr id="288" name="テキスト ボックス 287"/>
            <p:cNvSpPr txBox="1"/>
            <p:nvPr/>
          </p:nvSpPr>
          <p:spPr>
            <a:xfrm>
              <a:off x="5070009" y="6339880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Ancestors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テキスト ボックス 288"/>
            <p:cNvSpPr txBox="1"/>
            <p:nvPr/>
          </p:nvSpPr>
          <p:spPr>
            <a:xfrm>
              <a:off x="5605645" y="6338109"/>
              <a:ext cx="62228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Allopolyploid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3" name="グループ化 562"/>
          <p:cNvGrpSpPr/>
          <p:nvPr/>
        </p:nvGrpSpPr>
        <p:grpSpPr>
          <a:xfrm>
            <a:off x="5508219" y="7704280"/>
            <a:ext cx="557651" cy="748923"/>
            <a:chOff x="5051031" y="7704280"/>
            <a:chExt cx="557651" cy="748923"/>
          </a:xfrm>
        </p:grpSpPr>
        <p:sp>
          <p:nvSpPr>
            <p:cNvPr id="387" name="正方形/長方形 386"/>
            <p:cNvSpPr/>
            <p:nvPr/>
          </p:nvSpPr>
          <p:spPr>
            <a:xfrm>
              <a:off x="5308261" y="7933607"/>
              <a:ext cx="90000" cy="4320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8" name="正方形/長方形 387"/>
            <p:cNvSpPr/>
            <p:nvPr/>
          </p:nvSpPr>
          <p:spPr>
            <a:xfrm>
              <a:off x="5434865" y="8149504"/>
              <a:ext cx="90000" cy="2160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9" name="直線コネクタ 388"/>
            <p:cNvCxnSpPr/>
            <p:nvPr/>
          </p:nvCxnSpPr>
          <p:spPr>
            <a:xfrm>
              <a:off x="5218099" y="8365607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線コネクタ 389"/>
            <p:cNvCxnSpPr/>
            <p:nvPr/>
          </p:nvCxnSpPr>
          <p:spPr>
            <a:xfrm flipV="1">
              <a:off x="5218099" y="7753853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テキスト ボックス 390"/>
            <p:cNvSpPr txBox="1"/>
            <p:nvPr/>
          </p:nvSpPr>
          <p:spPr>
            <a:xfrm rot="16200000">
              <a:off x="4768902" y="7986409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4" name="グループ化 563"/>
          <p:cNvGrpSpPr/>
          <p:nvPr/>
        </p:nvGrpSpPr>
        <p:grpSpPr>
          <a:xfrm>
            <a:off x="6094504" y="7704280"/>
            <a:ext cx="558945" cy="748923"/>
            <a:chOff x="5637316" y="7704280"/>
            <a:chExt cx="558945" cy="748923"/>
          </a:xfrm>
        </p:grpSpPr>
        <p:sp>
          <p:nvSpPr>
            <p:cNvPr id="382" name="正方形/長方形 381"/>
            <p:cNvSpPr/>
            <p:nvPr/>
          </p:nvSpPr>
          <p:spPr>
            <a:xfrm>
              <a:off x="5889954" y="8149504"/>
              <a:ext cx="90000" cy="218950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正方形/長方形 382"/>
            <p:cNvSpPr/>
            <p:nvPr/>
          </p:nvSpPr>
          <p:spPr>
            <a:xfrm>
              <a:off x="6017248" y="7933607"/>
              <a:ext cx="90000" cy="434847"/>
            </a:xfrm>
            <a:prstGeom prst="rect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4" name="直線コネクタ 383"/>
            <p:cNvCxnSpPr/>
            <p:nvPr/>
          </p:nvCxnSpPr>
          <p:spPr>
            <a:xfrm>
              <a:off x="5805678" y="8365607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コネクタ 384"/>
            <p:cNvCxnSpPr/>
            <p:nvPr/>
          </p:nvCxnSpPr>
          <p:spPr>
            <a:xfrm flipV="1">
              <a:off x="5805678" y="7753853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テキスト ボックス 385"/>
            <p:cNvSpPr txBox="1"/>
            <p:nvPr/>
          </p:nvSpPr>
          <p:spPr>
            <a:xfrm rot="16200000">
              <a:off x="5355187" y="7986409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2" name="グループ化 561"/>
          <p:cNvGrpSpPr/>
          <p:nvPr/>
        </p:nvGrpSpPr>
        <p:grpSpPr>
          <a:xfrm>
            <a:off x="5527197" y="7544437"/>
            <a:ext cx="1157922" cy="186437"/>
            <a:chOff x="5070009" y="7544437"/>
            <a:chExt cx="1157922" cy="186437"/>
          </a:xfrm>
        </p:grpSpPr>
        <p:sp>
          <p:nvSpPr>
            <p:cNvPr id="380" name="テキスト ボックス 379"/>
            <p:cNvSpPr txBox="1"/>
            <p:nvPr/>
          </p:nvSpPr>
          <p:spPr>
            <a:xfrm>
              <a:off x="5070009" y="7546208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Ancestors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テキスト ボックス 380"/>
            <p:cNvSpPr txBox="1"/>
            <p:nvPr/>
          </p:nvSpPr>
          <p:spPr>
            <a:xfrm>
              <a:off x="5605645" y="7544437"/>
              <a:ext cx="62228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Allopolyploid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6" name="グループ化 565"/>
          <p:cNvGrpSpPr/>
          <p:nvPr/>
        </p:nvGrpSpPr>
        <p:grpSpPr>
          <a:xfrm>
            <a:off x="5508219" y="8879379"/>
            <a:ext cx="557651" cy="748923"/>
            <a:chOff x="5051031" y="8879379"/>
            <a:chExt cx="557651" cy="748923"/>
          </a:xfrm>
        </p:grpSpPr>
        <p:sp>
          <p:nvSpPr>
            <p:cNvPr id="448" name="正方形/長方形 447"/>
            <p:cNvSpPr/>
            <p:nvPr/>
          </p:nvSpPr>
          <p:spPr>
            <a:xfrm>
              <a:off x="5308261" y="9325618"/>
              <a:ext cx="90000" cy="2160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正方形/長方形 448"/>
            <p:cNvSpPr/>
            <p:nvPr/>
          </p:nvSpPr>
          <p:spPr>
            <a:xfrm>
              <a:off x="5434865" y="9108706"/>
              <a:ext cx="90000" cy="43189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0" name="直線コネクタ 449"/>
            <p:cNvCxnSpPr/>
            <p:nvPr/>
          </p:nvCxnSpPr>
          <p:spPr>
            <a:xfrm>
              <a:off x="5218099" y="9540706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/>
            <p:cNvCxnSpPr/>
            <p:nvPr/>
          </p:nvCxnSpPr>
          <p:spPr>
            <a:xfrm flipV="1">
              <a:off x="5218099" y="8928952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テキスト ボックス 451"/>
            <p:cNvSpPr txBox="1"/>
            <p:nvPr/>
          </p:nvSpPr>
          <p:spPr>
            <a:xfrm rot="16200000">
              <a:off x="4768902" y="9161508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7" name="グループ化 566"/>
          <p:cNvGrpSpPr/>
          <p:nvPr/>
        </p:nvGrpSpPr>
        <p:grpSpPr>
          <a:xfrm>
            <a:off x="6094504" y="8879379"/>
            <a:ext cx="558945" cy="748923"/>
            <a:chOff x="5637316" y="8879379"/>
            <a:chExt cx="558945" cy="748923"/>
          </a:xfrm>
        </p:grpSpPr>
        <p:sp>
          <p:nvSpPr>
            <p:cNvPr id="443" name="正方形/長方形 442"/>
            <p:cNvSpPr/>
            <p:nvPr/>
          </p:nvSpPr>
          <p:spPr>
            <a:xfrm>
              <a:off x="5889954" y="9111553"/>
              <a:ext cx="90000" cy="432000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正方形/長方形 443"/>
            <p:cNvSpPr/>
            <p:nvPr/>
          </p:nvSpPr>
          <p:spPr>
            <a:xfrm>
              <a:off x="6017248" y="9111553"/>
              <a:ext cx="90000" cy="432000"/>
            </a:xfrm>
            <a:prstGeom prst="rect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5" name="直線コネクタ 444"/>
            <p:cNvCxnSpPr/>
            <p:nvPr/>
          </p:nvCxnSpPr>
          <p:spPr>
            <a:xfrm>
              <a:off x="5805678" y="9540706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コネクタ 445"/>
            <p:cNvCxnSpPr/>
            <p:nvPr/>
          </p:nvCxnSpPr>
          <p:spPr>
            <a:xfrm flipV="1">
              <a:off x="5805678" y="8928952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テキスト ボックス 446"/>
            <p:cNvSpPr txBox="1"/>
            <p:nvPr/>
          </p:nvSpPr>
          <p:spPr>
            <a:xfrm rot="16200000">
              <a:off x="5355187" y="9161508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5" name="グループ化 564"/>
          <p:cNvGrpSpPr/>
          <p:nvPr/>
        </p:nvGrpSpPr>
        <p:grpSpPr>
          <a:xfrm>
            <a:off x="5527197" y="8719536"/>
            <a:ext cx="1157922" cy="186437"/>
            <a:chOff x="5070009" y="8719536"/>
            <a:chExt cx="1157922" cy="186437"/>
          </a:xfrm>
        </p:grpSpPr>
        <p:sp>
          <p:nvSpPr>
            <p:cNvPr id="441" name="テキスト ボックス 440"/>
            <p:cNvSpPr txBox="1"/>
            <p:nvPr/>
          </p:nvSpPr>
          <p:spPr>
            <a:xfrm>
              <a:off x="5070009" y="8721307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Ancestors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テキスト ボックス 441"/>
            <p:cNvSpPr txBox="1"/>
            <p:nvPr/>
          </p:nvSpPr>
          <p:spPr>
            <a:xfrm>
              <a:off x="5605645" y="8719536"/>
              <a:ext cx="62228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Allopolyploid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2" name="グループ化 571"/>
          <p:cNvGrpSpPr/>
          <p:nvPr/>
        </p:nvGrpSpPr>
        <p:grpSpPr>
          <a:xfrm>
            <a:off x="5508219" y="10120091"/>
            <a:ext cx="557651" cy="748923"/>
            <a:chOff x="5051031" y="10120091"/>
            <a:chExt cx="557651" cy="748923"/>
          </a:xfrm>
        </p:grpSpPr>
        <p:sp>
          <p:nvSpPr>
            <p:cNvPr id="478" name="正方形/長方形 477"/>
            <p:cNvSpPr/>
            <p:nvPr/>
          </p:nvSpPr>
          <p:spPr>
            <a:xfrm>
              <a:off x="5308261" y="10566330"/>
              <a:ext cx="90000" cy="2160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正方形/長方形 478"/>
            <p:cNvSpPr/>
            <p:nvPr/>
          </p:nvSpPr>
          <p:spPr>
            <a:xfrm>
              <a:off x="5434865" y="10349418"/>
              <a:ext cx="90000" cy="43189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0" name="直線コネクタ 479"/>
            <p:cNvCxnSpPr/>
            <p:nvPr/>
          </p:nvCxnSpPr>
          <p:spPr>
            <a:xfrm>
              <a:off x="5218099" y="10781418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線コネクタ 480"/>
            <p:cNvCxnSpPr/>
            <p:nvPr/>
          </p:nvCxnSpPr>
          <p:spPr>
            <a:xfrm flipV="1">
              <a:off x="5218099" y="10169664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テキスト ボックス 481"/>
            <p:cNvSpPr txBox="1"/>
            <p:nvPr/>
          </p:nvSpPr>
          <p:spPr>
            <a:xfrm rot="16200000">
              <a:off x="4768902" y="10402220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3" name="グループ化 572"/>
          <p:cNvGrpSpPr/>
          <p:nvPr/>
        </p:nvGrpSpPr>
        <p:grpSpPr>
          <a:xfrm>
            <a:off x="6094504" y="10120091"/>
            <a:ext cx="558945" cy="748923"/>
            <a:chOff x="5637316" y="10120091"/>
            <a:chExt cx="558945" cy="748923"/>
          </a:xfrm>
        </p:grpSpPr>
        <p:sp>
          <p:nvSpPr>
            <p:cNvPr id="473" name="正方形/長方形 472"/>
            <p:cNvSpPr/>
            <p:nvPr/>
          </p:nvSpPr>
          <p:spPr>
            <a:xfrm>
              <a:off x="5889954" y="10352265"/>
              <a:ext cx="90000" cy="432000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正方形/長方形 473"/>
            <p:cNvSpPr/>
            <p:nvPr/>
          </p:nvSpPr>
          <p:spPr>
            <a:xfrm>
              <a:off x="6017248" y="10567051"/>
              <a:ext cx="90000" cy="216000"/>
            </a:xfrm>
            <a:prstGeom prst="rect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5" name="直線コネクタ 474"/>
            <p:cNvCxnSpPr/>
            <p:nvPr/>
          </p:nvCxnSpPr>
          <p:spPr>
            <a:xfrm>
              <a:off x="5805678" y="10781418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コネクタ 475"/>
            <p:cNvCxnSpPr/>
            <p:nvPr/>
          </p:nvCxnSpPr>
          <p:spPr>
            <a:xfrm flipV="1">
              <a:off x="5805678" y="10169664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テキスト ボックス 476"/>
            <p:cNvSpPr txBox="1"/>
            <p:nvPr/>
          </p:nvSpPr>
          <p:spPr>
            <a:xfrm rot="16200000">
              <a:off x="5355187" y="10402220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1" name="グループ化 570"/>
          <p:cNvGrpSpPr/>
          <p:nvPr/>
        </p:nvGrpSpPr>
        <p:grpSpPr>
          <a:xfrm>
            <a:off x="5527197" y="9960248"/>
            <a:ext cx="1157922" cy="186437"/>
            <a:chOff x="5070009" y="9960248"/>
            <a:chExt cx="1157922" cy="186437"/>
          </a:xfrm>
        </p:grpSpPr>
        <p:sp>
          <p:nvSpPr>
            <p:cNvPr id="471" name="テキスト ボックス 470"/>
            <p:cNvSpPr txBox="1"/>
            <p:nvPr/>
          </p:nvSpPr>
          <p:spPr>
            <a:xfrm>
              <a:off x="5070009" y="9962019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Ancestors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テキスト ボックス 471"/>
            <p:cNvSpPr txBox="1"/>
            <p:nvPr/>
          </p:nvSpPr>
          <p:spPr>
            <a:xfrm>
              <a:off x="5605645" y="9960248"/>
              <a:ext cx="62228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Allopolyploid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5" name="グループ化 574"/>
          <p:cNvGrpSpPr/>
          <p:nvPr/>
        </p:nvGrpSpPr>
        <p:grpSpPr>
          <a:xfrm>
            <a:off x="5508219" y="11327836"/>
            <a:ext cx="557651" cy="748923"/>
            <a:chOff x="5051031" y="11327836"/>
            <a:chExt cx="557651" cy="748923"/>
          </a:xfrm>
        </p:grpSpPr>
        <p:sp>
          <p:nvSpPr>
            <p:cNvPr id="493" name="正方形/長方形 492"/>
            <p:cNvSpPr/>
            <p:nvPr/>
          </p:nvSpPr>
          <p:spPr>
            <a:xfrm>
              <a:off x="5308261" y="11774075"/>
              <a:ext cx="90000" cy="216000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正方形/長方形 493"/>
            <p:cNvSpPr/>
            <p:nvPr/>
          </p:nvSpPr>
          <p:spPr>
            <a:xfrm>
              <a:off x="5434865" y="11557163"/>
              <a:ext cx="90000" cy="431897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5" name="直線コネクタ 494"/>
            <p:cNvCxnSpPr/>
            <p:nvPr/>
          </p:nvCxnSpPr>
          <p:spPr>
            <a:xfrm>
              <a:off x="5218099" y="11989163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コネクタ 495"/>
            <p:cNvCxnSpPr/>
            <p:nvPr/>
          </p:nvCxnSpPr>
          <p:spPr>
            <a:xfrm flipV="1">
              <a:off x="5218099" y="11377409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テキスト ボックス 496"/>
            <p:cNvSpPr txBox="1"/>
            <p:nvPr/>
          </p:nvSpPr>
          <p:spPr>
            <a:xfrm rot="16200000">
              <a:off x="4768902" y="11609965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6" name="グループ化 575"/>
          <p:cNvGrpSpPr/>
          <p:nvPr/>
        </p:nvGrpSpPr>
        <p:grpSpPr>
          <a:xfrm>
            <a:off x="6094504" y="11327836"/>
            <a:ext cx="558945" cy="748923"/>
            <a:chOff x="5637316" y="11327836"/>
            <a:chExt cx="558945" cy="748923"/>
          </a:xfrm>
        </p:grpSpPr>
        <p:sp>
          <p:nvSpPr>
            <p:cNvPr id="488" name="正方形/長方形 487"/>
            <p:cNvSpPr/>
            <p:nvPr/>
          </p:nvSpPr>
          <p:spPr>
            <a:xfrm>
              <a:off x="5889954" y="11774406"/>
              <a:ext cx="90000" cy="216000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9" name="正方形/長方形 488"/>
            <p:cNvSpPr/>
            <p:nvPr/>
          </p:nvSpPr>
          <p:spPr>
            <a:xfrm>
              <a:off x="6017248" y="11560010"/>
              <a:ext cx="90000" cy="432000"/>
            </a:xfrm>
            <a:prstGeom prst="rect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0" name="直線コネクタ 489"/>
            <p:cNvCxnSpPr/>
            <p:nvPr/>
          </p:nvCxnSpPr>
          <p:spPr>
            <a:xfrm>
              <a:off x="5805678" y="11989163"/>
              <a:ext cx="39058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/>
            <p:nvPr/>
          </p:nvCxnSpPr>
          <p:spPr>
            <a:xfrm flipV="1">
              <a:off x="5805678" y="11377409"/>
              <a:ext cx="0" cy="61744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テキスト ボックス 491"/>
            <p:cNvSpPr txBox="1"/>
            <p:nvPr/>
          </p:nvSpPr>
          <p:spPr>
            <a:xfrm rot="16200000">
              <a:off x="5355187" y="11609965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Expression level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4" name="グループ化 573"/>
          <p:cNvGrpSpPr/>
          <p:nvPr/>
        </p:nvGrpSpPr>
        <p:grpSpPr>
          <a:xfrm>
            <a:off x="5527197" y="11167993"/>
            <a:ext cx="1157922" cy="186437"/>
            <a:chOff x="5070009" y="11167993"/>
            <a:chExt cx="1157922" cy="186437"/>
          </a:xfrm>
        </p:grpSpPr>
        <p:sp>
          <p:nvSpPr>
            <p:cNvPr id="486" name="テキスト ボックス 485"/>
            <p:cNvSpPr txBox="1"/>
            <p:nvPr/>
          </p:nvSpPr>
          <p:spPr>
            <a:xfrm>
              <a:off x="5070009" y="11169764"/>
              <a:ext cx="52770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Ancestors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テキスト ボックス 486"/>
            <p:cNvSpPr txBox="1"/>
            <p:nvPr/>
          </p:nvSpPr>
          <p:spPr>
            <a:xfrm>
              <a:off x="5605645" y="11167993"/>
              <a:ext cx="62228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Allopolyploid</a:t>
              </a:r>
              <a:endParaRPr kumimoji="1" lang="ja-JP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8" name="正方形/長方形 497"/>
          <p:cNvSpPr/>
          <p:nvPr/>
        </p:nvSpPr>
        <p:spPr>
          <a:xfrm>
            <a:off x="6909489" y="11044224"/>
            <a:ext cx="167866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ja-JP" altLang="en-US" sz="1400" dirty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ja-JP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4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distachyon</a:t>
            </a:r>
          </a:p>
          <a:p>
            <a:pPr defTabSz="914400">
              <a:defRPr/>
            </a:pPr>
            <a:r>
              <a:rPr lang="ja-JP" altLang="en-US" sz="1400" dirty="0" smtClean="0">
                <a:solidFill>
                  <a:srgbClr val="C05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ja-JP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4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stacei</a:t>
            </a:r>
          </a:p>
          <a:p>
            <a:pPr defTabSz="914400">
              <a:defRPr/>
            </a:pPr>
            <a:endParaRPr lang="en-US" altLang="ja-JP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r>
              <a:rPr lang="ja-JP" altLang="en-US" sz="1400" dirty="0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ja-JP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4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  <a:r>
              <a:rPr lang="en-US" altLang="ja-JP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-subgenome</a:t>
            </a:r>
            <a:endParaRPr lang="en-US" altLang="ja-JP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defRPr/>
            </a:pPr>
            <a:r>
              <a:rPr lang="ja-JP" altLang="en-US" sz="1400" dirty="0" smtClean="0">
                <a:solidFill>
                  <a:srgbClr val="D996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</a:t>
            </a:r>
            <a:r>
              <a:rPr lang="ja-JP" alt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4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</a:t>
            </a:r>
            <a:r>
              <a:rPr lang="en-US" altLang="ja-JP" sz="1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-subgenome</a:t>
            </a:r>
            <a:endParaRPr lang="ja-JP" alt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8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いいかんじぱわぽ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いいかんじぱわぽ" id="{077E993E-445F-4643-B9A2-1525A9C5674F}" vid="{20CD0793-AAFB-41C7-8F39-EB828E35DFE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いいかんじぱわぽ</Template>
  <TotalTime>5147</TotalTime>
  <Words>214</Words>
  <Application>Microsoft Office PowerPoint</Application>
  <PresentationFormat>ユーザー設定</PresentationFormat>
  <Paragraphs>112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游ゴシック</vt:lpstr>
      <vt:lpstr>游ゴシック Light</vt:lpstr>
      <vt:lpstr>Arial</vt:lpstr>
      <vt:lpstr>いいかんじぱわぽ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小槙 井上</dc:creator>
  <cp:lastModifiedBy>mochida</cp:lastModifiedBy>
  <cp:revision>239</cp:revision>
  <cp:lastPrinted>2020-07-07T06:53:52Z</cp:lastPrinted>
  <dcterms:created xsi:type="dcterms:W3CDTF">2019-07-31T04:49:23Z</dcterms:created>
  <dcterms:modified xsi:type="dcterms:W3CDTF">2020-08-13T08:45:49Z</dcterms:modified>
</cp:coreProperties>
</file>