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7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24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5F7-3E56-CA4F-A18D-E997F1FAF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05DF-6615-DA45-BC82-ADB652EF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C35F-0BB2-E548-AF27-EA54B1D3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FF03-E79D-7447-A7F4-6A69AE75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C3D2-F83F-2647-AD70-A610E93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11CF-04FA-1840-A5DB-DD27EEBB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09555-C03E-894D-AD97-7DF40E398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6552-823D-AC41-B764-3EAAB1C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0C1A-79D9-3A4A-8A18-A785B187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013B-7C99-964B-9D00-DEAEA793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A96C4-ED37-C249-986B-5C7813E8D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C4A0F-1BC3-0A4B-A11E-26804C600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6CF3-B327-FB40-B23A-AEEE8EA3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92B7F-FAAC-1B42-98A4-5108C446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19B4-FD27-7D4D-AEF6-29372CF3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D25F-D5F1-EE42-B00F-57750E8E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97E2-6B80-6844-B3DF-C5143340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A741-4179-5848-8D3F-5B27B402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5ACE-67AC-B14C-8176-C99F8E13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37F0-840A-AD41-8380-9ADD5050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7F46-C683-674E-930E-6D214D09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A78D7-728A-6E49-840F-1680DE76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7386-3EA5-1149-A37A-92C268ED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A3C4-B25E-BC4F-9B51-8FF4ADE2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1FF4-2879-8A45-879A-F8CD9419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A24B-5723-0042-96F9-EE5C0EE5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B36F-6DB3-B442-A6A3-DE79C00A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F7D7B-32EA-B140-9E7B-D3F7AE4A8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4F4E4-E1C3-3445-9D40-51FAB64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A65C-EDA3-D345-877F-69A31D88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21F0-19DB-B447-B12A-A574602E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2D98-1D30-A84A-BC4E-EB66DBBB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2527-F928-2B48-BBA8-C98C1598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5141A-0037-9948-A6DA-D160B6DD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909CA-91CD-8C4F-9348-0A94BA0BD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B7438-019E-2945-A7F2-CD22F5DB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FE014-6245-6D4A-A558-2730D055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D432F-CA01-5B4E-9DA9-F3E9467D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6BBA9-C890-9D41-A441-5CD1A416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47E7-1738-4140-9C72-EA66A9D5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FA3F1-ACF1-9241-AC08-7398F3E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51A23-0687-984F-A366-116AEFBA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61B25-A418-D743-AA1C-0A2218EC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8C46E-1B3D-7A47-BC65-33C9E15C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1E57B-CCDF-4546-A05B-632743CA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035A-91E7-8A40-A651-F869A158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E107-EB11-C349-93AD-EFE8616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B39D-9B3C-DF4E-8A6E-C026E025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2DC53-CE02-DE4B-B7B7-7F6C1B6E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8AFF-488F-DE49-9F98-ADC2B4C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191B-395C-6447-B578-05D5BFA4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9A82-E662-514C-8551-8022E9AB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B201-DD2E-264E-8C00-F7BD4491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4142B-67AC-3443-9EFA-8EF574422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5CAA1-7C36-2B4C-9A76-5B7204F6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4B49D-C0B6-2846-AAE7-310C7E1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32B5B-C1E7-EC46-A2DC-A298E4B1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74672-BD94-B44E-A2B3-A39A70AC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EE15-FC29-374E-ABA4-9DF96BB1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EB7-32C3-7B40-8DFE-1F974E36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88F7-048B-374A-9D74-C4CCD239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F3CE-9CBD-6541-A074-A8606AEF9364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6C44-A191-3245-AC78-70489D2F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8047-A99B-E74B-B275-14A9EB5C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39B9-48BB-774F-9EE4-28CFD05E2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pgoldman@sift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oprotocols/container-ontolog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what-is-a-language-1691218" TargetMode="External"/><Relationship Id="rId2" Type="http://schemas.openxmlformats.org/officeDocument/2006/relationships/hyperlink" Target="https://www.thoughtco.com/what-is-linguistics-1691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oughtco.com/false-friends-words-term-1690852" TargetMode="External"/><Relationship Id="rId4" Type="http://schemas.openxmlformats.org/officeDocument/2006/relationships/hyperlink" Target="https://www.thoughtco.com/dialect-language-term-16904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B429-345A-0E4C-BFB0-EEF133B5C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BD7EC-A29D-8F42-ADE4-3CF77C942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P. Goldman</a:t>
            </a:r>
          </a:p>
          <a:p>
            <a:r>
              <a:rPr lang="en-US" dirty="0">
                <a:hlinkClick r:id="rId2"/>
              </a:rPr>
              <a:t>rpgoldman@sift.net</a:t>
            </a:r>
            <a:endParaRPr lang="en-US" dirty="0"/>
          </a:p>
          <a:p>
            <a:r>
              <a:rPr lang="en-US" dirty="0"/>
              <a:t>11 March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3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F4D18-0B68-BC40-8C25-AE68A6B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Finding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1668F-FF2E-3E41-9B8B-D65EC12E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50" y="643466"/>
            <a:ext cx="60040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8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67146-9092-A846-A774-65785A36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 of the Container Ontology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C726-E869-CD42-BE28-25215EAA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00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B0C14-6D8C-0C45-A800-216A12BD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1207502"/>
            <a:ext cx="6631341" cy="44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2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A68199-B1F8-6B48-911D-296875CF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34DE6-3A71-3E44-965C-67837835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858"/>
            <a:ext cx="12192000" cy="4308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D27D78-A4AC-F74E-8F2D-9630BB95451F}"/>
              </a:ext>
            </a:extLst>
          </p:cNvPr>
          <p:cNvSpPr txBox="1"/>
          <p:nvPr/>
        </p:nvSpPr>
        <p:spPr>
          <a:xfrm>
            <a:off x="9329934" y="4191989"/>
            <a:ext cx="286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row/column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73AFF-D870-0B4E-B389-C760B4AE98F0}"/>
              </a:ext>
            </a:extLst>
          </p:cNvPr>
          <p:cNvSpPr txBox="1"/>
          <p:nvPr/>
        </p:nvSpPr>
        <p:spPr>
          <a:xfrm>
            <a:off x="142504" y="4007323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wells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D76DA-74DD-3248-983E-5A9A59E38650}"/>
              </a:ext>
            </a:extLst>
          </p:cNvPr>
          <p:cNvSpPr txBox="1"/>
          <p:nvPr/>
        </p:nvSpPr>
        <p:spPr>
          <a:xfrm>
            <a:off x="3728852" y="4916385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vs. Opaque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70556-9635-E149-823B-63CC5E0DEA2E}"/>
              </a:ext>
            </a:extLst>
          </p:cNvPr>
          <p:cNvSpPr txBox="1"/>
          <p:nvPr/>
        </p:nvSpPr>
        <p:spPr>
          <a:xfrm>
            <a:off x="6222671" y="1274858"/>
            <a:ext cx="390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SBOL ontology – necessary?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D5DDC-3B86-E14D-84F7-BABCBBA1DA6E}"/>
              </a:ext>
            </a:extLst>
          </p:cNvPr>
          <p:cNvSpPr txBox="1"/>
          <p:nvPr/>
        </p:nvSpPr>
        <p:spPr>
          <a:xfrm>
            <a:off x="9132125" y="233943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property values</a:t>
            </a:r>
          </a:p>
        </p:txBody>
      </p:sp>
    </p:spTree>
    <p:extLst>
      <p:ext uri="{BB962C8B-B14F-4D97-AF65-F5344CB8AC3E}">
        <p14:creationId xmlns:p14="http://schemas.microsoft.com/office/powerpoint/2010/main" val="271281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3CE54-3975-404E-B525-6DCF3652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Microplate Properties for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428A3-59D7-954A-9C23-0BDE7164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63" y="643469"/>
            <a:ext cx="2729819" cy="5571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872C7A-E2F5-1B43-8EF7-0FAAA211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637" y="1987550"/>
            <a:ext cx="3314700" cy="288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EEE16-999A-A844-A582-0EDAF6FEA41D}"/>
              </a:ext>
            </a:extLst>
          </p:cNvPr>
          <p:cNvSpPr txBox="1"/>
          <p:nvPr/>
        </p:nvSpPr>
        <p:spPr>
          <a:xfrm>
            <a:off x="5098472" y="274137"/>
            <a:ext cx="18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CCE56-0B17-3344-AF45-70CA1390D266}"/>
              </a:ext>
            </a:extLst>
          </p:cNvPr>
          <p:cNvSpPr txBox="1"/>
          <p:nvPr/>
        </p:nvSpPr>
        <p:spPr>
          <a:xfrm>
            <a:off x="9280173" y="1507192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Properties</a:t>
            </a:r>
          </a:p>
        </p:txBody>
      </p:sp>
    </p:spTree>
    <p:extLst>
      <p:ext uri="{BB962C8B-B14F-4D97-AF65-F5344CB8AC3E}">
        <p14:creationId xmlns:p14="http://schemas.microsoft.com/office/powerpoint/2010/main" val="429438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6A95-BE36-4D4A-A864-946DE3FA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Classes and properties were chosen in consultation with a </a:t>
            </a:r>
            <a:r>
              <a:rPr lang="en-US" i="1" dirty="0"/>
              <a:t>very small </a:t>
            </a:r>
            <a:r>
              <a:rPr lang="en-US" dirty="0"/>
              <a:t>sample of practitioners.  They undoubtedly need more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are the first additional directions to go when extending the ontology?</a:t>
            </a:r>
          </a:p>
          <a:p>
            <a:pPr marL="457200" lvl="1" indent="0">
              <a:buNone/>
            </a:pPr>
            <a:r>
              <a:rPr lang="en-US" sz="2800" dirty="0"/>
              <a:t>More containers, beyond microplates?</a:t>
            </a:r>
          </a:p>
          <a:p>
            <a:pPr marL="457200" lvl="1" indent="0">
              <a:buNone/>
            </a:pPr>
            <a:r>
              <a:rPr lang="en-US" sz="2800" dirty="0"/>
              <a:t>What properties are critical for determining suitability of microplates?</a:t>
            </a:r>
          </a:p>
        </p:txBody>
      </p:sp>
    </p:spTree>
    <p:extLst>
      <p:ext uri="{BB962C8B-B14F-4D97-AF65-F5344CB8AC3E}">
        <p14:creationId xmlns:p14="http://schemas.microsoft.com/office/powerpoint/2010/main" val="174289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BDE4A8-A8C7-1146-9863-906F45D2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the Container Ontology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DB64D-1E07-BF48-AF3A-94C6F652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2B4773-8E84-3941-B958-19224BE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Use Pattern (Tentative!)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044B2-3134-A449-AE32-CF69FC6E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43" y="2579957"/>
            <a:ext cx="2591233" cy="2591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F6484-95EB-DA4D-9F28-034B3BF9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1479"/>
            <a:ext cx="2329543" cy="2329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67542-6620-9C42-B1F6-17D76CEF5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83" y="4341813"/>
            <a:ext cx="2032660" cy="2032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93383-EADC-2646-AC65-F888DE2D8757}"/>
              </a:ext>
            </a:extLst>
          </p:cNvPr>
          <p:cNvSpPr txBox="1"/>
          <p:nvPr/>
        </p:nvSpPr>
        <p:spPr>
          <a:xfrm>
            <a:off x="6688054" y="6189807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92F40-1E48-1A48-BAA3-BBD9A697CC4E}"/>
              </a:ext>
            </a:extLst>
          </p:cNvPr>
          <p:cNvSpPr txBox="1"/>
          <p:nvPr/>
        </p:nvSpPr>
        <p:spPr>
          <a:xfrm>
            <a:off x="8762494" y="2177779"/>
            <a:ext cx="175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Server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EA78C805-5624-AB47-A1A5-CFD51254AEE4}"/>
              </a:ext>
            </a:extLst>
          </p:cNvPr>
          <p:cNvSpPr/>
          <p:nvPr/>
        </p:nvSpPr>
        <p:spPr>
          <a:xfrm>
            <a:off x="10858005" y="1851479"/>
            <a:ext cx="1333995" cy="1698172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87C145-13C5-AE49-B34E-8C76CE4DA7E6}"/>
              </a:ext>
            </a:extLst>
          </p:cNvPr>
          <p:cNvSpPr txBox="1"/>
          <p:nvPr/>
        </p:nvSpPr>
        <p:spPr>
          <a:xfrm>
            <a:off x="10920754" y="5874882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Extensions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DE26A00E-26FF-634C-B519-4D78459D2D6D}"/>
              </a:ext>
            </a:extLst>
          </p:cNvPr>
          <p:cNvSpPr/>
          <p:nvPr/>
        </p:nvSpPr>
        <p:spPr>
          <a:xfrm>
            <a:off x="10858003" y="4035076"/>
            <a:ext cx="1333995" cy="1698172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7710F-8B78-2F4E-AA39-06BCDAA31E80}"/>
              </a:ext>
            </a:extLst>
          </p:cNvPr>
          <p:cNvSpPr txBox="1"/>
          <p:nvPr/>
        </p:nvSpPr>
        <p:spPr>
          <a:xfrm>
            <a:off x="6312982" y="1666813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OpenAPI</a:t>
            </a:r>
            <a:r>
              <a:rPr lang="en-US" dirty="0"/>
              <a:t> Interface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5232DF-9111-8544-9E09-213A97CAD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364" y="4521728"/>
            <a:ext cx="1298924" cy="12989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E6CA5C-5179-F44E-9245-55BD84502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235" y="5162326"/>
            <a:ext cx="1298448" cy="129844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883024-8F0D-404F-9B0C-C846D59B5A45}"/>
              </a:ext>
            </a:extLst>
          </p:cNvPr>
          <p:cNvSpPr/>
          <p:nvPr/>
        </p:nvSpPr>
        <p:spPr>
          <a:xfrm>
            <a:off x="4037610" y="2177779"/>
            <a:ext cx="1981073" cy="158317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API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D774286-8D73-B14E-9166-24641B0F5679}"/>
              </a:ext>
            </a:extLst>
          </p:cNvPr>
          <p:cNvSpPr/>
          <p:nvPr/>
        </p:nvSpPr>
        <p:spPr>
          <a:xfrm>
            <a:off x="333624" y="2177779"/>
            <a:ext cx="1981073" cy="158317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PAML-based tools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462B4F4-7A57-4046-A893-96E8B6BEB7BC}"/>
              </a:ext>
            </a:extLst>
          </p:cNvPr>
          <p:cNvSpPr/>
          <p:nvPr/>
        </p:nvSpPr>
        <p:spPr>
          <a:xfrm>
            <a:off x="2392014" y="2700565"/>
            <a:ext cx="1568279" cy="728435"/>
          </a:xfrm>
          <a:prstGeom prst="right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Queries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8B7876-E6B7-534F-A894-E1683709C54B}"/>
              </a:ext>
            </a:extLst>
          </p:cNvPr>
          <p:cNvSpPr txBox="1"/>
          <p:nvPr/>
        </p:nvSpPr>
        <p:spPr>
          <a:xfrm>
            <a:off x="10960797" y="1158981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Ontology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D0B410B1-3839-774A-B011-3B3379240F96}"/>
              </a:ext>
            </a:extLst>
          </p:cNvPr>
          <p:cNvSpPr/>
          <p:nvPr/>
        </p:nvSpPr>
        <p:spPr>
          <a:xfrm>
            <a:off x="9054162" y="5204036"/>
            <a:ext cx="1299268" cy="1653964"/>
          </a:xfrm>
          <a:prstGeom prst="can">
            <a:avLst/>
          </a:prstGeom>
          <a:solidFill>
            <a:schemeClr val="bg1"/>
          </a:solidFill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databases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21604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03A0-E41C-8E42-A533-1A7FCA1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ECFC-C61A-1441-8C6C-B957A521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Clone the Container ontology from GitHub</a:t>
            </a:r>
            <a:endParaRPr lang="en-US" dirty="0"/>
          </a:p>
          <a:p>
            <a:r>
              <a:rPr lang="en-US" dirty="0"/>
              <a:t>Start the server using the </a:t>
            </a:r>
            <a:r>
              <a:rPr lang="en-US" dirty="0" err="1"/>
              <a:t>Makefile</a:t>
            </a:r>
            <a:r>
              <a:rPr lang="en-US" dirty="0"/>
              <a:t> ( </a:t>
            </a:r>
            <a:r>
              <a:rPr lang="en-US" dirty="0">
                <a:latin typeface="Courier" pitchFamily="2" charset="0"/>
              </a:rPr>
              <a:t>make server </a:t>
            </a:r>
            <a:r>
              <a:rPr lang="en-US" dirty="0"/>
              <a:t>)</a:t>
            </a:r>
          </a:p>
          <a:p>
            <a:r>
              <a:rPr lang="en-US" dirty="0"/>
              <a:t>Use the </a:t>
            </a:r>
            <a:r>
              <a:rPr lang="en-US" dirty="0" err="1"/>
              <a:t>OpenAPI</a:t>
            </a:r>
            <a:r>
              <a:rPr lang="en-US" dirty="0"/>
              <a:t> interface to explore (🙁 – not user friendly)</a:t>
            </a:r>
          </a:p>
          <a:p>
            <a:r>
              <a:rPr lang="en-US" dirty="0"/>
              <a:t>Install the Python API </a:t>
            </a:r>
          </a:p>
          <a:p>
            <a:pPr lvl="1"/>
            <a:r>
              <a:rPr lang="en-US" dirty="0">
                <a:latin typeface="Courier" pitchFamily="2" charset="0"/>
              </a:rPr>
              <a:t>pip install ./container-ontology </a:t>
            </a:r>
            <a:endParaRPr lang="en-US" dirty="0"/>
          </a:p>
          <a:p>
            <a:pPr lvl="1"/>
            <a:r>
              <a:rPr lang="en-US" dirty="0"/>
              <a:t>Must be local install; not on </a:t>
            </a:r>
            <a:r>
              <a:rPr lang="en-US" dirty="0" err="1"/>
              <a:t>PyPI</a:t>
            </a:r>
            <a:r>
              <a:rPr lang="en-US" dirty="0"/>
              <a:t> (yet).</a:t>
            </a:r>
          </a:p>
          <a:p>
            <a:r>
              <a:rPr lang="en-US" dirty="0"/>
              <a:t>Run test example </a:t>
            </a:r>
          </a:p>
          <a:p>
            <a:pPr lvl="1"/>
            <a:r>
              <a:rPr lang="en-US" dirty="0"/>
              <a:t>server must be running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python –m container-</a:t>
            </a:r>
            <a:r>
              <a:rPr lang="en-US" dirty="0" err="1">
                <a:latin typeface="Courier" pitchFamily="2" charset="0"/>
              </a:rPr>
              <a:t>api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More details in </a:t>
            </a:r>
            <a:r>
              <a:rPr lang="en-US" dirty="0">
                <a:hlinkClick r:id="rId2"/>
              </a:rPr>
              <a:t>README on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6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FDD2-04FC-3040-AAB0-D78FC804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 anchorCtr="0">
            <a:normAutofit/>
          </a:bodyPr>
          <a:lstStyle/>
          <a:p>
            <a:r>
              <a:rPr lang="en-US" sz="3600" dirty="0"/>
              <a:t>Questions?</a:t>
            </a:r>
          </a:p>
          <a:p>
            <a:r>
              <a:rPr lang="en-US" sz="3600" dirty="0"/>
              <a:t>Suggestions?</a:t>
            </a:r>
          </a:p>
          <a:p>
            <a:r>
              <a:rPr lang="en-US" sz="3600" dirty="0"/>
              <a:t>Corrections?</a:t>
            </a:r>
          </a:p>
        </p:txBody>
      </p:sp>
    </p:spTree>
    <p:extLst>
      <p:ext uri="{BB962C8B-B14F-4D97-AF65-F5344CB8AC3E}">
        <p14:creationId xmlns:p14="http://schemas.microsoft.com/office/powerpoint/2010/main" val="23105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8D9F-DD69-A84E-9AD6-CC900535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BC4B-B9C6-F74D-969A-F3B928C9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CA6C-A2AA-5640-B00F-0B8832E9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4D1A-D3A6-C945-AD36-768F27B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OWL provides a means to create data models to be shared across the web.</a:t>
            </a:r>
          </a:p>
          <a:p>
            <a:r>
              <a:rPr lang="en-US" dirty="0"/>
              <a:t>It does this by giving every named thing a URL/URI/IRI</a:t>
            </a:r>
          </a:p>
          <a:p>
            <a:r>
              <a:rPr lang="en-US" dirty="0"/>
              <a:t>OWL has Classes with Inheritance (subclasses), and Individuals (the instances of classes).</a:t>
            </a:r>
          </a:p>
          <a:p>
            <a:r>
              <a:rPr lang="en-US" dirty="0"/>
              <a:t>Individuals have Properties, and Classes can put constraints on Properties, notably constraints on allowed values and cardinality (number of values).</a:t>
            </a:r>
          </a:p>
        </p:txBody>
      </p:sp>
    </p:spTree>
    <p:extLst>
      <p:ext uri="{BB962C8B-B14F-4D97-AF65-F5344CB8AC3E}">
        <p14:creationId xmlns:p14="http://schemas.microsoft.com/office/powerpoint/2010/main" val="154951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2430-0042-144E-B70B-CC1535A4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is a Logic, not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983-0999-DE44-AFA7-07628EDE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OWL uses words like “class” that suggests it’s like Java, Python, etc.</a:t>
            </a:r>
          </a:p>
          <a:p>
            <a:pPr marL="0" indent="0" algn="ctr">
              <a:buNone/>
            </a:pPr>
            <a:r>
              <a:rPr lang="en-US" dirty="0"/>
              <a:t>It’s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“In </a:t>
            </a:r>
            <a:r>
              <a:rPr lang="en-US" dirty="0">
                <a:hlinkClick r:id="rId2"/>
              </a:rPr>
              <a:t>linguistics</a:t>
            </a:r>
            <a:r>
              <a:rPr lang="en-US" dirty="0"/>
              <a:t>, the informal term </a:t>
            </a:r>
            <a:r>
              <a:rPr lang="en-US" i="1" dirty="0"/>
              <a:t>false friends </a:t>
            </a:r>
            <a:r>
              <a:rPr lang="en-US" dirty="0"/>
              <a:t>refers to</a:t>
            </a:r>
            <a:r>
              <a:rPr lang="en-US" i="1" dirty="0"/>
              <a:t> </a:t>
            </a:r>
            <a:r>
              <a:rPr lang="en-US" dirty="0"/>
              <a:t>pairs of words in two </a:t>
            </a:r>
            <a:r>
              <a:rPr lang="en-US" dirty="0">
                <a:hlinkClick r:id="rId3"/>
              </a:rPr>
              <a:t>languages</a:t>
            </a:r>
            <a:r>
              <a:rPr lang="en-US" dirty="0"/>
              <a:t> (or in two </a:t>
            </a:r>
            <a:r>
              <a:rPr lang="en-US" dirty="0">
                <a:hlinkClick r:id="rId4"/>
              </a:rPr>
              <a:t>dialects</a:t>
            </a:r>
            <a:r>
              <a:rPr lang="en-US" dirty="0"/>
              <a:t> of the same language) that look and/or sound the same but have different meanings.”</a:t>
            </a:r>
            <a:r>
              <a:rPr lang="en-US" dirty="0">
                <a:hlinkClick r:id="rId5"/>
              </a:rPr>
              <a:t>[</a:t>
            </a:r>
            <a:r>
              <a:rPr lang="en-US" dirty="0" err="1">
                <a:hlinkClick r:id="rId5"/>
              </a:rPr>
              <a:t>Nordquist</a:t>
            </a:r>
            <a:r>
              <a:rPr lang="en-US" dirty="0">
                <a:hlinkClick r:id="rId5"/>
              </a:rPr>
              <a:t>, 2019]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OWL’s terminology is full of false friends.</a:t>
            </a:r>
          </a:p>
        </p:txBody>
      </p:sp>
    </p:spTree>
    <p:extLst>
      <p:ext uri="{BB962C8B-B14F-4D97-AF65-F5344CB8AC3E}">
        <p14:creationId xmlns:p14="http://schemas.microsoft.com/office/powerpoint/2010/main" val="24560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2430-0042-144E-B70B-CC1535A4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 Things About OWL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5983-0999-DE44-AFA7-07628ED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538545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OWL is based on </a:t>
            </a:r>
            <a:r>
              <a:rPr lang="en-US" i="1" dirty="0"/>
              <a:t>description logic (DL)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central problem for DLs is </a:t>
            </a:r>
            <a:r>
              <a:rPr lang="en-US" i="1" dirty="0"/>
              <a:t>classification.</a:t>
            </a:r>
            <a:endParaRPr lang="en-US" dirty="0"/>
          </a:p>
          <a:p>
            <a:pPr lvl="1"/>
            <a:r>
              <a:rPr lang="en-US" dirty="0"/>
              <a:t>Given a </a:t>
            </a:r>
            <a:r>
              <a:rPr lang="en-US" i="1" dirty="0"/>
              <a:t>description </a:t>
            </a:r>
            <a:r>
              <a:rPr lang="en-US" dirty="0"/>
              <a:t>of an Individual or Class, an OWL </a:t>
            </a:r>
            <a:r>
              <a:rPr lang="en-US" i="1" dirty="0"/>
              <a:t>reasoner </a:t>
            </a:r>
            <a:r>
              <a:rPr lang="en-US" dirty="0"/>
              <a:t>will identify its classes or super-classes, respectively.</a:t>
            </a:r>
          </a:p>
          <a:p>
            <a:pPr lvl="1"/>
            <a:r>
              <a:rPr lang="en-US" dirty="0"/>
              <a:t>Conversely, give an object’s (class’s) classes (super-classes) and the reasoner will extrapolate some properties, but only </a:t>
            </a:r>
            <a:r>
              <a:rPr lang="en-US" i="1" dirty="0"/>
              <a:t>existentially.</a:t>
            </a:r>
          </a:p>
          <a:p>
            <a:pPr lvl="1"/>
            <a:r>
              <a:rPr lang="en-US" dirty="0"/>
              <a:t>An OWL reasoner will perform </a:t>
            </a:r>
            <a:r>
              <a:rPr lang="en-US" i="1" dirty="0"/>
              <a:t>both</a:t>
            </a:r>
            <a:r>
              <a:rPr lang="en-US" dirty="0"/>
              <a:t> inferences over loaded ontologies.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OWL cardinality restrictions are </a:t>
            </a:r>
            <a:r>
              <a:rPr lang="en-US" i="1" dirty="0"/>
              <a:t>existential. </a:t>
            </a:r>
          </a:p>
          <a:p>
            <a:pPr lvl="1"/>
            <a:r>
              <a:rPr lang="en-US" dirty="0"/>
              <a:t>I can tell you that Cars have four wheels. That doesn’t mean that an OWL database must have four wheel Individuals, just that we know that these entities must exist.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OWL is an </a:t>
            </a:r>
            <a:r>
              <a:rPr lang="en-US" i="1" dirty="0"/>
              <a:t>open world </a:t>
            </a:r>
            <a:r>
              <a:rPr lang="en-US" dirty="0"/>
              <a:t>scheme.</a:t>
            </a:r>
          </a:p>
          <a:p>
            <a:pPr lvl="1"/>
            <a:r>
              <a:rPr lang="en-US" dirty="0"/>
              <a:t>Just because my ontology does not have an Individual that is the right front wheel of my car, does not imply that there is no such wheel, only that I don’t know what it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OWL makes extensive use of multiple inheritance.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Restrictions </a:t>
            </a:r>
            <a:r>
              <a:rPr lang="en-US" dirty="0"/>
              <a:t>on Properties are done by means of inheritance.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Properties are either </a:t>
            </a:r>
            <a:r>
              <a:rPr lang="en-US" i="1" dirty="0"/>
              <a:t>Data </a:t>
            </a:r>
            <a:r>
              <a:rPr lang="en-US" dirty="0"/>
              <a:t>properties or </a:t>
            </a:r>
            <a:r>
              <a:rPr lang="en-US" i="1" dirty="0"/>
              <a:t>Object </a:t>
            </a:r>
            <a:r>
              <a:rPr lang="en-US" dirty="0"/>
              <a:t>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Properties don’t “belong” to classes: they are free-standing entities (but may have </a:t>
            </a:r>
            <a:r>
              <a:rPr lang="en-US" i="1" dirty="0"/>
              <a:t>domain </a:t>
            </a:r>
            <a:r>
              <a:rPr lang="en-US" dirty="0"/>
              <a:t>and </a:t>
            </a:r>
            <a:r>
              <a:rPr lang="en-US" i="1" dirty="0"/>
              <a:t>range </a:t>
            </a:r>
            <a:r>
              <a:rPr lang="en-US" dirty="0"/>
              <a:t>constraints).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72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F9B5-2768-864A-B2CB-11C0AC4A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Standard 96 Well 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D23C-FDC9-7D48-901B-7B4E9B7BD5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500" y="3823855"/>
            <a:ext cx="7291451" cy="3034145"/>
          </a:xfrm>
          <a:ln w="381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Class: cont:Standard96WellPlate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EquivalentTo</a:t>
            </a:r>
            <a:r>
              <a:rPr lang="en-US" sz="18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dirty="0" err="1">
                <a:latin typeface="Courier" pitchFamily="2" charset="0"/>
              </a:rPr>
              <a:t>cont:Plate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cont:SLAS_4-2004_96_Well_Plate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and (</a:t>
            </a:r>
            <a:r>
              <a:rPr lang="en-US" sz="1800" dirty="0" err="1">
                <a:latin typeface="Courier" pitchFamily="2" charset="0"/>
              </a:rPr>
              <a:t>cont:height</a:t>
            </a:r>
            <a:r>
              <a:rPr lang="en-US" sz="1800" dirty="0">
                <a:latin typeface="Courier" pitchFamily="2" charset="0"/>
              </a:rPr>
              <a:t> some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((om2:hasDimension value om2:millimetre)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and (om2:hasNumericalValue some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</a:t>
            </a:r>
            <a:r>
              <a:rPr lang="en-US" sz="1800" dirty="0" err="1">
                <a:latin typeface="Courier" pitchFamily="2" charset="0"/>
              </a:rPr>
              <a:t>xsd:decimal</a:t>
            </a:r>
            <a:r>
              <a:rPr lang="en-US" sz="1800" dirty="0">
                <a:latin typeface="Courier" pitchFamily="2" charset="0"/>
              </a:rPr>
              <a:t>[&gt;= 13.5 , &lt;= 15.25])))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3FF16F-054A-7C4A-AA15-0F6191D50A0B}"/>
              </a:ext>
            </a:extLst>
          </p:cNvPr>
          <p:cNvSpPr/>
          <p:nvPr/>
        </p:nvSpPr>
        <p:spPr>
          <a:xfrm>
            <a:off x="1203485" y="1531917"/>
            <a:ext cx="1543793" cy="593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E738EF-6F33-0747-972C-0515771BE2DC}"/>
              </a:ext>
            </a:extLst>
          </p:cNvPr>
          <p:cNvSpPr/>
          <p:nvPr/>
        </p:nvSpPr>
        <p:spPr>
          <a:xfrm>
            <a:off x="3950763" y="1531917"/>
            <a:ext cx="1543793" cy="5937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SLAS 4-2004</a:t>
            </a:r>
          </a:p>
          <a:p>
            <a:pPr algn="ctr"/>
            <a:r>
              <a:rPr lang="en-US" dirty="0"/>
              <a:t>96 Well Plate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1DD7E-0002-C149-BD0C-CD61E5585434}"/>
              </a:ext>
            </a:extLst>
          </p:cNvPr>
          <p:cNvSpPr/>
          <p:nvPr/>
        </p:nvSpPr>
        <p:spPr>
          <a:xfrm>
            <a:off x="6698041" y="1531917"/>
            <a:ext cx="4290476" cy="5937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“Things with height between 13.5mm and 15.25mm”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7CFC25-E575-0B46-9565-3A712DEA70BC}"/>
              </a:ext>
            </a:extLst>
          </p:cNvPr>
          <p:cNvSpPr/>
          <p:nvPr/>
        </p:nvSpPr>
        <p:spPr>
          <a:xfrm>
            <a:off x="2273808" y="2805545"/>
            <a:ext cx="4608576" cy="62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96 Well Plate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18F84-9DB0-5B45-BBCC-2CA60890392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975382" y="2125683"/>
            <a:ext cx="2602714" cy="679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126A1-8C85-E34E-AA8E-34169CBDA4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578096" y="2125683"/>
            <a:ext cx="144564" cy="679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F9FA9A-5C18-6840-BAFE-A883E0F8D31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578096" y="2125683"/>
            <a:ext cx="4265183" cy="679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24B13-7867-8A4B-BE2E-A80B4D516C82}"/>
              </a:ext>
            </a:extLst>
          </p:cNvPr>
          <p:cNvSpPr txBox="1"/>
          <p:nvPr/>
        </p:nvSpPr>
        <p:spPr>
          <a:xfrm>
            <a:off x="7637377" y="2415312"/>
            <a:ext cx="4306824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SLAS 4-2004 class (light blue) defines standard well layout (rows and columns).</a:t>
            </a:r>
          </a:p>
          <a:p>
            <a:endParaRPr lang="en-US" dirty="0"/>
          </a:p>
          <a:p>
            <a:r>
              <a:rPr lang="en-US" dirty="0"/>
              <a:t>Green node is a </a:t>
            </a:r>
            <a:r>
              <a:rPr lang="en-US" i="1" dirty="0"/>
              <a:t>Restriction </a:t>
            </a:r>
            <a:r>
              <a:rPr lang="en-US" dirty="0"/>
              <a:t>that specifies allowable values for the height of Standard 96 Well plates.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78E3C5-12FD-9840-B555-EEBB1572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289" y="5010565"/>
            <a:ext cx="3429000" cy="1866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515653-0738-7D44-A08B-9C081BE5DEE3}"/>
              </a:ext>
            </a:extLst>
          </p:cNvPr>
          <p:cNvSpPr/>
          <p:nvPr/>
        </p:nvSpPr>
        <p:spPr>
          <a:xfrm>
            <a:off x="7637377" y="4459267"/>
            <a:ext cx="4554623" cy="2398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Classification Inferences:</a:t>
            </a:r>
          </a:p>
        </p:txBody>
      </p:sp>
    </p:spTree>
    <p:extLst>
      <p:ext uri="{BB962C8B-B14F-4D97-AF65-F5344CB8AC3E}">
        <p14:creationId xmlns:p14="http://schemas.microsoft.com/office/powerpoint/2010/main" val="159275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4A4E7A-DBAD-FC48-A08D-1D99A9D6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OWL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7228-0D8C-654E-9865-5E2940C7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 the container ontology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Black and white image of a hawk">
            <a:extLst>
              <a:ext uri="{FF2B5EF4-FFF2-40B4-BE49-F238E27FC236}">
                <a16:creationId xmlns:a16="http://schemas.microsoft.com/office/drawing/2014/main" id="{1F993CDE-9974-4606-92EE-FB86B459E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5" r="499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896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12AB-691C-1742-A816-833D0973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is the Most Commonly-Used OWL Ontology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1F82C-9C52-2C4C-B65C-09B96C57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50" y="1932902"/>
            <a:ext cx="7766500" cy="4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C021643-0B93-EF49-89D3-A15FCDA191C1}"/>
              </a:ext>
            </a:extLst>
          </p:cNvPr>
          <p:cNvGrpSpPr/>
          <p:nvPr/>
        </p:nvGrpSpPr>
        <p:grpSpPr>
          <a:xfrm>
            <a:off x="5118349" y="64172"/>
            <a:ext cx="7042068" cy="3051959"/>
            <a:chOff x="2636322" y="1330036"/>
            <a:chExt cx="7042068" cy="30519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62DAB6-A60E-4845-BDAB-E59EC09906E4}"/>
                </a:ext>
              </a:extLst>
            </p:cNvPr>
            <p:cNvSpPr/>
            <p:nvPr/>
          </p:nvSpPr>
          <p:spPr>
            <a:xfrm>
              <a:off x="2636322" y="1330036"/>
              <a:ext cx="7042068" cy="30519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60257A-5CBE-FC4B-9107-6D3CDC842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5773" y="1493322"/>
              <a:ext cx="6640454" cy="23002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2F1B8A-33D8-6340-9FCD-55CCA68F0618}"/>
                </a:ext>
              </a:extLst>
            </p:cNvPr>
            <p:cNvSpPr txBox="1"/>
            <p:nvPr/>
          </p:nvSpPr>
          <p:spPr>
            <a:xfrm>
              <a:off x="3789087" y="3793610"/>
              <a:ext cx="4613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description of plate from </a:t>
              </a:r>
              <a:r>
                <a:rPr lang="en-US" dirty="0" err="1"/>
                <a:t>Strateos</a:t>
              </a:r>
              <a:r>
                <a:rPr lang="en-US" dirty="0"/>
                <a:t> catalog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4EFEF1C-A772-E546-8DE7-954735264379}"/>
              </a:ext>
            </a:extLst>
          </p:cNvPr>
          <p:cNvSpPr txBox="1">
            <a:spLocks/>
          </p:cNvSpPr>
          <p:nvPr/>
        </p:nvSpPr>
        <p:spPr>
          <a:xfrm>
            <a:off x="31583" y="40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Classifying Objects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C114BE-49A6-EF48-8C14-DDA56DD2C1AA}"/>
              </a:ext>
            </a:extLst>
          </p:cNvPr>
          <p:cNvGrpSpPr/>
          <p:nvPr/>
        </p:nvGrpSpPr>
        <p:grpSpPr>
          <a:xfrm>
            <a:off x="31583" y="3163881"/>
            <a:ext cx="7042068" cy="3662423"/>
            <a:chOff x="219778" y="3011610"/>
            <a:chExt cx="7042068" cy="36624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610303-6058-AC43-A8EC-2D7E561CDF59}"/>
                </a:ext>
              </a:extLst>
            </p:cNvPr>
            <p:cNvSpPr/>
            <p:nvPr/>
          </p:nvSpPr>
          <p:spPr>
            <a:xfrm>
              <a:off x="219778" y="3011610"/>
              <a:ext cx="7042068" cy="36624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E9AF44-EFE2-4247-9F94-E771C4E8C95C}"/>
                </a:ext>
              </a:extLst>
            </p:cNvPr>
            <p:cNvSpPr txBox="1"/>
            <p:nvPr/>
          </p:nvSpPr>
          <p:spPr>
            <a:xfrm>
              <a:off x="2623679" y="6251898"/>
              <a:ext cx="2234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Classification of plate.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3FE68B-67ED-5543-A0C0-F5456A6C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594" y="3235926"/>
              <a:ext cx="6816436" cy="293299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CF68F-393B-654D-9105-22E77D5E931E}"/>
              </a:ext>
            </a:extLst>
          </p:cNvPr>
          <p:cNvSpPr txBox="1"/>
          <p:nvPr/>
        </p:nvSpPr>
        <p:spPr>
          <a:xfrm>
            <a:off x="7873341" y="4263854"/>
            <a:ext cx="3776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we know that this plate is suitable if we ask for an opaque standard 1536 well plate that is available at </a:t>
            </a:r>
            <a:r>
              <a:rPr lang="en-US" sz="2400" dirty="0" err="1"/>
              <a:t>Strateos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74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740</Words>
  <Application>Microsoft Macintosh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Container Ontology</vt:lpstr>
      <vt:lpstr>PowerPoint Presentation</vt:lpstr>
      <vt:lpstr>OWL fundamentals</vt:lpstr>
      <vt:lpstr>OWL is a Logic, not a Programming Language</vt:lpstr>
      <vt:lpstr>Unusual Things About OWL</vt:lpstr>
      <vt:lpstr>Example: Standard 96 Well Plate</vt:lpstr>
      <vt:lpstr>OWL Examples</vt:lpstr>
      <vt:lpstr>Protégé is the Most Commonly-Used OWL Ontology Editor</vt:lpstr>
      <vt:lpstr>PowerPoint Presentation</vt:lpstr>
      <vt:lpstr>Finding Containers</vt:lpstr>
      <vt:lpstr>Structure of the Container Ontology</vt:lpstr>
      <vt:lpstr>Fundamental classes</vt:lpstr>
      <vt:lpstr>Key Microplate Properties for Classification</vt:lpstr>
      <vt:lpstr>PowerPoint Presentation</vt:lpstr>
      <vt:lpstr>Using the Container Ontology Server</vt:lpstr>
      <vt:lpstr>Expected Use Pattern (Tentative!)</vt:lpstr>
      <vt:lpstr>How to Use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Ontology</dc:title>
  <dc:creator>Robert Goldman</dc:creator>
  <cp:lastModifiedBy>Robert Goldman</cp:lastModifiedBy>
  <cp:revision>23</cp:revision>
  <dcterms:created xsi:type="dcterms:W3CDTF">2022-03-09T17:44:15Z</dcterms:created>
  <dcterms:modified xsi:type="dcterms:W3CDTF">2022-03-09T22:02:40Z</dcterms:modified>
</cp:coreProperties>
</file>