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6" r:id="rId4"/>
    <p:sldId id="268" r:id="rId5"/>
    <p:sldId id="259" r:id="rId6"/>
    <p:sldId id="260" r:id="rId7"/>
    <p:sldId id="261" r:id="rId8"/>
    <p:sldId id="267" r:id="rId9"/>
    <p:sldId id="262" r:id="rId10"/>
    <p:sldId id="274" r:id="rId11"/>
    <p:sldId id="270" r:id="rId12"/>
    <p:sldId id="276" r:id="rId13"/>
    <p:sldId id="271" r:id="rId14"/>
    <p:sldId id="272" r:id="rId15"/>
    <p:sldId id="273" r:id="rId16"/>
    <p:sldId id="275" r:id="rId17"/>
  </p:sldIdLst>
  <p:sldSz cx="12192000" cy="68580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9B8610B-9039-4219-B171-2CF2BD551FC9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194C45F-ECFD-4E4A-A3AB-7A71F6EE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9001FF7-DC4E-4492-A0C6-838390025915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4367-0513-45CF-8FA1-B78378B3F783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631A-904E-4FE7-8150-0F5AC5EA1533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7C21-03B2-4718-A005-9B8B7C6DC9CA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546D-0562-48A8-84F1-39CDCE643B9D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2B83-FA96-465F-8335-D3E05C320433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93D5-6EBE-4D7F-8A80-A91F2C2AF3D3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B461DB-3ACC-4B0D-9B09-336D15EC67C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8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15EEFF-53C4-4CF1-AB0B-119D740CD280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6D1-99FA-4127-8FFF-9E14D955AB68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A7-A1E7-4730-8699-0B6046B4D26E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E2F1A-13CD-435A-94B6-380F1C416155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2EDC-2E83-4DF1-A762-64EC5E9F34C1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2064-3EBA-465F-8AE0-EE868CA44346}" type="datetime1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C243-8768-4DBB-8E26-4D74B048558D}" type="datetime1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1726-0A8A-4036-A432-7A4BC11F6CDD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E471-8010-4E04-AADC-6FE6C7954A88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AB48C4-4942-482D-9DFD-077B7D980910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FC6D4FA-6E06-4A32-BFDD-FBBF8F46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2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BB16-F9D8-4CF9-9164-A0794D94A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039787" cy="2677648"/>
          </a:xfrm>
        </p:spPr>
        <p:txBody>
          <a:bodyPr>
            <a:normAutofit fontScale="90000"/>
          </a:bodyPr>
          <a:lstStyle/>
          <a:p>
            <a:r>
              <a:rPr lang="en-US" dirty="0"/>
              <a:t>ICC / DEFF / CVw Collaboration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Stata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D164F-18D2-4BDF-BCAB-03FF609E5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Dale Rhoda &amp; Becca Robinson</a:t>
            </a:r>
          </a:p>
          <a:p>
            <a:r>
              <a:rPr lang="en-US" dirty="0"/>
              <a:t>June 11, 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C73947-6185-47B1-8CB5-A4FC84C29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90" y="5140171"/>
            <a:ext cx="3175455" cy="7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07CA-5A9E-465B-8BDA-40BCBB00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Prepare Your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7F57-94DD-41D0-A8D6-D957CA43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00596" cy="34163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Optional additional variables</a:t>
            </a:r>
          </a:p>
          <a:p>
            <a:pPr lvl="1"/>
            <a:r>
              <a:rPr lang="en-US" sz="2400" dirty="0"/>
              <a:t>Survey weight</a:t>
            </a:r>
          </a:p>
          <a:p>
            <a:pPr lvl="1"/>
            <a:r>
              <a:rPr lang="en-US" sz="2400" dirty="0"/>
              <a:t>Stratum name string variable</a:t>
            </a:r>
          </a:p>
          <a:p>
            <a:r>
              <a:rPr lang="en-US" sz="2800" dirty="0"/>
              <a:t>You may have a dataset that is already compatible with iccloop, or you may need to do some data management to make it compatible</a:t>
            </a:r>
          </a:p>
          <a:p>
            <a:r>
              <a:rPr lang="en-US" sz="2800" dirty="0"/>
              <a:t>We will demo that kind of data management today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58B75-0975-4E61-A15F-C733D3FA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D792-E2F9-47E2-9E68-17D17DF0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Adapt the Demo .do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8FCB-39D4-4DD5-A3E9-1B94B650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91718" cy="3416300"/>
          </a:xfrm>
        </p:spPr>
        <p:txBody>
          <a:bodyPr>
            <a:normAutofit/>
          </a:bodyPr>
          <a:lstStyle/>
          <a:p>
            <a:r>
              <a:rPr lang="en-US" sz="2800" dirty="0"/>
              <a:t>Copy our Harmonia demo .do file and adapt it to call iccloop for your dataset</a:t>
            </a:r>
          </a:p>
          <a:p>
            <a:r>
              <a:rPr lang="en-US" sz="2800" dirty="0"/>
              <a:t>We will demonstrate this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123DE-B9B9-4E65-9A01-F3B746B1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D396-B776-46B6-8C75-C42500BB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ICCLOOP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A82F-A071-41DC-9095-7B775490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99081" cy="417904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For each stratum defined by </a:t>
            </a:r>
            <a:r>
              <a:rPr lang="en-US" sz="2200" dirty="0" err="1"/>
              <a:t>stratvar</a:t>
            </a:r>
            <a:endParaRPr lang="en-US" sz="2200" dirty="0"/>
          </a:p>
          <a:p>
            <a:pPr lvl="1"/>
            <a:r>
              <a:rPr lang="en-US" sz="2200" dirty="0"/>
              <a:t>For each outcome in outcome list</a:t>
            </a:r>
          </a:p>
          <a:p>
            <a:pPr lvl="2"/>
            <a:r>
              <a:rPr lang="en-US" sz="2200" dirty="0"/>
              <a:t>Extract survey parameters and put them in a row of the output dataset</a:t>
            </a:r>
          </a:p>
          <a:p>
            <a:pPr lvl="1"/>
            <a:r>
              <a:rPr lang="en-US" sz="2200" dirty="0"/>
              <a:t>End loop</a:t>
            </a:r>
          </a:p>
          <a:p>
            <a:r>
              <a:rPr lang="en-US" sz="2200" dirty="0"/>
              <a:t>End loop</a:t>
            </a:r>
          </a:p>
          <a:p>
            <a:endParaRPr lang="en-US" sz="2400" dirty="0"/>
          </a:p>
          <a:p>
            <a:r>
              <a:rPr lang="en-US" sz="2400" dirty="0"/>
              <a:t>For a single stratum with 1outcome, iccloop makes 1 row of output</a:t>
            </a:r>
          </a:p>
          <a:p>
            <a:r>
              <a:rPr lang="en-US" sz="2400" dirty="0"/>
              <a:t>For a single stratum RI survey, with 5 outcomes, it makes 5 lines</a:t>
            </a:r>
          </a:p>
          <a:p>
            <a:r>
              <a:rPr lang="en-US" sz="2400" dirty="0"/>
              <a:t>For 5 strata and 5 outcomes, a single call to iccloop will make 25 lines of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03105-21D9-4062-9C74-BF528D75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F6B-90C9-41A4-911C-11859614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 Bundle the Output and Send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76C1-2519-4AAC-9379-18EB66FE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66926" cy="3726279"/>
          </a:xfrm>
        </p:spPr>
        <p:txBody>
          <a:bodyPr>
            <a:normAutofit/>
          </a:bodyPr>
          <a:lstStyle/>
          <a:p>
            <a:r>
              <a:rPr lang="en-US" sz="2400" dirty="0"/>
              <a:t>Please send us:</a:t>
            </a:r>
          </a:p>
          <a:p>
            <a:pPr lvl="1"/>
            <a:r>
              <a:rPr lang="en-US" sz="2000" dirty="0"/>
              <a:t>The dataset(s) with your survey parameters</a:t>
            </a:r>
          </a:p>
          <a:p>
            <a:pPr lvl="1"/>
            <a:r>
              <a:rPr lang="en-US" sz="2000" dirty="0"/>
              <a:t>The organ pipe plots that iccloop makes</a:t>
            </a:r>
          </a:p>
          <a:p>
            <a:pPr lvl="1"/>
            <a:r>
              <a:rPr lang="en-US" sz="2000" dirty="0"/>
              <a:t>The .do file you used to run iccloop</a:t>
            </a:r>
          </a:p>
          <a:p>
            <a:r>
              <a:rPr lang="en-US" sz="2400" dirty="0"/>
              <a:t>You can send them as e-mail attachments, zipped or unzipped</a:t>
            </a:r>
          </a:p>
          <a:p>
            <a:r>
              <a:rPr lang="en-US" sz="2400" dirty="0"/>
              <a:t>We can also share a Dropbox folder where you have permission to upload files if that is helpful to you…just ask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92973-DF7B-4398-A3FE-C0F189B6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94F-CC7C-482F-9585-B0C4A1F7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Secure Permission to 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4A3B-B9CE-45F1-A977-EA5ED8DBB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603500"/>
            <a:ext cx="10640323" cy="42545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Please coordinate with the survey Principal Investigator (PI) to get permission to publish the parameters from your survey</a:t>
            </a:r>
          </a:p>
          <a:p>
            <a:r>
              <a:rPr lang="en-US" sz="2800" dirty="0"/>
              <a:t>Dale is drafting a permission letter template and will circulate it soon</a:t>
            </a:r>
          </a:p>
          <a:p>
            <a:r>
              <a:rPr lang="en-US" sz="2800" dirty="0"/>
              <a:t>It would be great if someone would translate the letter from English to French</a:t>
            </a:r>
          </a:p>
          <a:p>
            <a:r>
              <a:rPr lang="en-US" sz="2800" dirty="0"/>
              <a:t>Do we need any other languages for the surveys you have in mind?</a:t>
            </a:r>
          </a:p>
          <a:p>
            <a:r>
              <a:rPr lang="en-US" sz="2800" dirty="0"/>
              <a:t>I would like to have the permission in writing…a copy of an e-mail or a signed and scanned letter would be terrific…to save for our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92FE7-637C-4939-955D-A6C9867A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E145-8BAF-47CD-8DBF-B1655314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EEE1-94FB-422F-AC54-D50E9509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After Q&amp;A, we’ll go to the Stata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505A-28E6-4502-8BBE-431B9764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1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C947-32C0-4523-A746-46F9BD3A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19B7-7562-4745-948B-B40927CA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Post-campaign</a:t>
            </a:r>
          </a:p>
          <a:p>
            <a:r>
              <a:rPr lang="en-US" sz="2800" dirty="0"/>
              <a:t>Only one stratum</a:t>
            </a:r>
          </a:p>
          <a:p>
            <a:r>
              <a:rPr lang="en-US" sz="2800" dirty="0"/>
              <a:t>The outcome needs to be re-coded</a:t>
            </a:r>
          </a:p>
          <a:p>
            <a:r>
              <a:rPr lang="en-US" sz="2800" dirty="0"/>
              <a:t>We need to add a stratum ID variable</a:t>
            </a:r>
          </a:p>
          <a:p>
            <a:r>
              <a:rPr lang="en-US" sz="2800" dirty="0"/>
              <a:t>We will run iccloop 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0FF2-0899-4E62-AC84-A233F43B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1898-D146-4030-AF9E-73DABAA1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Steps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304A-1EDF-47ED-A3EA-7290FAD2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Put the project .ado files in your Stata </a:t>
            </a:r>
            <a:r>
              <a:rPr lang="en-US" sz="2800" dirty="0" err="1"/>
              <a:t>adopath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Prepare your dataset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Adapt the demo program that calls iccloop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Send output to Biostat Global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Secure permission to publish the data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BF05D-C2D0-4C6F-B51A-7003B938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9FF-E699-4FBD-B026-1C287892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Project programs in </a:t>
            </a:r>
            <a:r>
              <a:rPr lang="en-US" dirty="0" err="1"/>
              <a:t>adopath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87A05-D772-49F6-88D9-D8261FB6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method is to copy the project .ado and .</a:t>
            </a:r>
            <a:r>
              <a:rPr lang="en-US" sz="2800" dirty="0" err="1"/>
              <a:t>sthlp</a:t>
            </a:r>
            <a:r>
              <a:rPr lang="en-US" sz="2800" dirty="0"/>
              <a:t> files from the Dropbox folder to your Stata PERSONAL folder</a:t>
            </a:r>
          </a:p>
          <a:p>
            <a:r>
              <a:rPr lang="en-US" sz="2800" dirty="0"/>
              <a:t>Another method is to save the Dropbox folder on your computer and add the “ADO files” folder to your Stata </a:t>
            </a:r>
            <a:r>
              <a:rPr lang="en-US" sz="2800" dirty="0" err="1"/>
              <a:t>adopath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A707-8DD3-4D8A-8138-8DFB3D12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EC2B-CE5D-4C1E-BC47-F8EBC24E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iccloop is in your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5654D-D04C-415A-802F-D0B646070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537" y="3124055"/>
            <a:ext cx="9934421" cy="13414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5BED6-4E4F-46B8-92B6-01D0CB4B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51FE-B23C-45C0-8B29-68C67C83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method: </a:t>
            </a:r>
            <a:br>
              <a:rPr lang="en-US" dirty="0"/>
            </a:br>
            <a:r>
              <a:rPr lang="en-US" dirty="0"/>
              <a:t>Find your PERSONAL folder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EF4B-4368-43C3-8186-72BE157B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4071" cy="34163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Type the command: 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adopath</a:t>
            </a:r>
            <a:r>
              <a:rPr lang="en-US" sz="2800" dirty="0"/>
              <a:t> </a:t>
            </a:r>
          </a:p>
          <a:p>
            <a:r>
              <a:rPr lang="en-US" sz="2800" dirty="0"/>
              <a:t>Note the path to the folder beside the word PERSONAL</a:t>
            </a:r>
          </a:p>
          <a:p>
            <a:r>
              <a:rPr lang="en-US" sz="2800" dirty="0"/>
              <a:t>Mine is c:\ado\personal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93F82-0992-432F-B13E-9E8EC959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73" y="2118954"/>
            <a:ext cx="5951736" cy="166130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0C174F-83D0-4A84-9C6E-518A00C3801F}"/>
              </a:ext>
            </a:extLst>
          </p:cNvPr>
          <p:cNvSpPr/>
          <p:nvPr/>
        </p:nvSpPr>
        <p:spPr>
          <a:xfrm>
            <a:off x="1162975" y="3053918"/>
            <a:ext cx="5379868" cy="29296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A4F66-74E8-462A-9A72-C33DF77E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1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BDDA72-1FA5-4BC6-AC8E-F7E9EF8A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7635"/>
            <a:ext cx="6280979" cy="30382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8322F-AAC8-4F0A-9A86-AE408E24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Project .ado files to 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E13A-3980-4D62-BF10-C5B92C69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603500"/>
            <a:ext cx="9430197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Navigate to the Dropbox folder named ‘ADO files’ </a:t>
            </a:r>
          </a:p>
          <a:p>
            <a:r>
              <a:rPr lang="en-US" sz="2400" dirty="0"/>
              <a:t>Select All</a:t>
            </a:r>
          </a:p>
          <a:p>
            <a:r>
              <a:rPr lang="en-US" sz="2400" dirty="0"/>
              <a:t>Copy</a:t>
            </a:r>
          </a:p>
          <a:p>
            <a:r>
              <a:rPr lang="en-US" sz="2400" dirty="0"/>
              <a:t>Navigate to your PERSONAL folder</a:t>
            </a:r>
          </a:p>
          <a:p>
            <a:r>
              <a:rPr lang="en-US" sz="2400" dirty="0"/>
              <a:t>Paste</a:t>
            </a:r>
          </a:p>
          <a:p>
            <a:endParaRPr lang="en-US" sz="2400" dirty="0"/>
          </a:p>
          <a:p>
            <a:r>
              <a:rPr lang="en-US" sz="2400" dirty="0"/>
              <a:t>Now…close Stata and restart it</a:t>
            </a:r>
          </a:p>
          <a:p>
            <a:r>
              <a:rPr lang="en-US" sz="2400" dirty="0"/>
              <a:t>Type the command: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which iccloop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8C388-6961-43BA-B584-3955A6D0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D408-2E81-41CB-801F-62647AA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Project .ado files to PERSONAL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0AA1E-C7F6-4A00-AB8C-0DBF318DD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91213" cy="3416300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Stata should find the </a:t>
            </a:r>
            <a:r>
              <a:rPr lang="en-US" sz="2400" dirty="0" err="1"/>
              <a:t>iccloop.ado</a:t>
            </a:r>
            <a:r>
              <a:rPr lang="en-US" sz="2400" dirty="0"/>
              <a:t> program in your PERSONAL folder!</a:t>
            </a:r>
          </a:p>
          <a:p>
            <a:r>
              <a:rPr lang="en-US" sz="2400" dirty="0"/>
              <a:t>If not…there was a problem with one of the steps above; repeat.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E93C8-CFDB-4FB4-A65F-CBB1C47C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9" y="2394791"/>
            <a:ext cx="10729550" cy="13255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1524B67-3EB6-419D-AB64-76839066B665}"/>
              </a:ext>
            </a:extLst>
          </p:cNvPr>
          <p:cNvSpPr/>
          <p:nvPr/>
        </p:nvSpPr>
        <p:spPr>
          <a:xfrm>
            <a:off x="517780" y="2840853"/>
            <a:ext cx="5578219" cy="40837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AC728-79D7-4643-9E42-71353442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D1A3-9F63-4B3F-8878-5B3FB019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7C4B8-04F6-405D-9C6B-D2214B8F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2603500"/>
            <a:ext cx="10866268" cy="34163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If you have saved the Dropbox to your computer, you can simply tell Stata to also look there for .ado files.  You do this with the “</a:t>
            </a:r>
            <a:r>
              <a:rPr lang="en-US" sz="2800" dirty="0" err="1"/>
              <a:t>adopath</a:t>
            </a:r>
            <a:r>
              <a:rPr lang="en-US" sz="2800" dirty="0"/>
              <a:t> +” command.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(Of course you modify the path to reflect your folder structure)</a:t>
            </a:r>
          </a:p>
          <a:p>
            <a:r>
              <a:rPr lang="en-US" sz="2800" dirty="0"/>
              <a:t>And now if we check…Stata can find the program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21963-331C-433B-9019-3FA7B4F7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2B565-B488-4B40-BCB7-53E35209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0998"/>
            <a:ext cx="12192000" cy="301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FB3DF-53F3-4041-9221-5FC850E5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0924"/>
            <a:ext cx="12192000" cy="8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34F5-6FAE-41F1-A696-372F0ACE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2. Prepare Your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F711-53A5-4AFE-BC0C-0FBF0766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1561"/>
            <a:ext cx="8825659" cy="4576439"/>
          </a:xfrm>
        </p:spPr>
        <p:txBody>
          <a:bodyPr>
            <a:normAutofit/>
          </a:bodyPr>
          <a:lstStyle/>
          <a:p>
            <a:r>
              <a:rPr lang="en-US" sz="2800" dirty="0"/>
              <a:t>You need a minimum of three variables:</a:t>
            </a:r>
          </a:p>
          <a:p>
            <a:pPr lvl="1"/>
            <a:r>
              <a:rPr lang="en-US" sz="2400" dirty="0"/>
              <a:t>Outcome (coded 0/1/ or .)</a:t>
            </a:r>
          </a:p>
          <a:p>
            <a:pPr lvl="1"/>
            <a:r>
              <a:rPr lang="en-US" sz="2400" dirty="0"/>
              <a:t>Cluster ID (integer)</a:t>
            </a:r>
          </a:p>
          <a:p>
            <a:pPr lvl="1"/>
            <a:r>
              <a:rPr lang="en-US" sz="2400" dirty="0"/>
              <a:t>Stratum ID (integer with a value label)</a:t>
            </a:r>
          </a:p>
          <a:p>
            <a:pPr lvl="1"/>
            <a:r>
              <a:rPr lang="en-US" sz="2400" dirty="0"/>
              <a:t>You may name these whatever you like</a:t>
            </a:r>
          </a:p>
          <a:p>
            <a:r>
              <a:rPr lang="en-US" sz="2800" dirty="0"/>
              <a:t>(Yes, even if there is only one stratum, iccloop needs a stratification variable.  You can set </a:t>
            </a:r>
            <a:br>
              <a:rPr lang="en-US" sz="2800" dirty="0"/>
            </a:br>
            <a:r>
              <a:rPr lang="en-US" sz="2800" dirty="0"/>
              <a:t>it == 1)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2164-2004-4726-B48D-69908734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D4FA-6E06-4A32-BFDD-FBBF8F4653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1786</TotalTime>
  <Words>728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Wingdings 3</vt:lpstr>
      <vt:lpstr>Ion Boardroom</vt:lpstr>
      <vt:lpstr>ICC / DEFF / CVw Collaboration   Stata Demo</vt:lpstr>
      <vt:lpstr>Five Steps to Success</vt:lpstr>
      <vt:lpstr>Step 1 – Project programs in adopath</vt:lpstr>
      <vt:lpstr>Before iccloop is in your path</vt:lpstr>
      <vt:lpstr>First method:  Find your PERSONAL folder</vt:lpstr>
      <vt:lpstr>Copy Project .ado files to PERSONAL</vt:lpstr>
      <vt:lpstr>Move Project .ado files to PERSONAL</vt:lpstr>
      <vt:lpstr>Second Method</vt:lpstr>
      <vt:lpstr>Step 2. Prepare Your Dataset</vt:lpstr>
      <vt:lpstr>Step 2. Prepare Your Dataset</vt:lpstr>
      <vt:lpstr>Step 3. Adapt the Demo .do File</vt:lpstr>
      <vt:lpstr>Outline of the ICCLOOP Program</vt:lpstr>
      <vt:lpstr>Step 4.  Bundle the Output and Send It</vt:lpstr>
      <vt:lpstr>Step 5.  Secure Permission to Publish</vt:lpstr>
      <vt:lpstr>Questions ?</vt:lpstr>
      <vt:lpstr>Demo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Meeting for ICC / DEFF / CVw Collaboration</dc:title>
  <dc:creator>Dale Rhoda</dc:creator>
  <cp:lastModifiedBy>Dale Rhoda</cp:lastModifiedBy>
  <cp:revision>110</cp:revision>
  <cp:lastPrinted>2020-06-02T21:17:29Z</cp:lastPrinted>
  <dcterms:created xsi:type="dcterms:W3CDTF">2020-06-02T18:06:50Z</dcterms:created>
  <dcterms:modified xsi:type="dcterms:W3CDTF">2020-06-10T21:51:30Z</dcterms:modified>
</cp:coreProperties>
</file>