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jpeg" ContentType="image/jpe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16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pt-B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71320" y="642960"/>
            <a:ext cx="8071920" cy="47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UNIVERSIDADE ESTADUAL DE MARINGÁ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MESTRADO EM BIOESTÍSTICA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Princípios de Bioestatística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Capítulo 4: Taxas e Padronização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Alunos de Bioestatística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14240" y="571320"/>
            <a:ext cx="7357320" cy="17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Agora considerando as taxas de debilidades específicas por idade: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Picture 2" descr=""/>
          <p:cNvPicPr/>
          <p:nvPr/>
        </p:nvPicPr>
        <p:blipFill>
          <a:blip r:embed="rId1"/>
          <a:stretch/>
        </p:blipFill>
        <p:spPr>
          <a:xfrm>
            <a:off x="428760" y="1643040"/>
            <a:ext cx="8220600" cy="3928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28760" y="428760"/>
            <a:ext cx="8429040" cy="19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Mas mesmo com os subgrupos é difícil extrair uma conclusão: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Picture 2" descr=""/>
          <p:cNvPicPr/>
          <p:nvPr/>
        </p:nvPicPr>
        <p:blipFill>
          <a:blip r:embed="rId1"/>
          <a:stretch/>
        </p:blipFill>
        <p:spPr>
          <a:xfrm>
            <a:off x="500040" y="1571760"/>
            <a:ext cx="8160480" cy="43009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4100" spc="-1" strike="noStrike">
                <a:solidFill>
                  <a:srgbClr val="e9d596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Método direto de padronização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8228880" cy="354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360"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O método direto para se ajustar as diferenças entre populações consiste em calcular as taxas globais que resultariam se, em vez de terem distribuições diferentes, as populações comparadas tivessem a mesma composição-padrão.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8640" indent="-41076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1600200"/>
            <a:ext cx="8228880" cy="26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60360" algn="just">
              <a:lnSpc>
                <a:spcPct val="100000"/>
              </a:lnSpc>
            </a:pPr>
            <a:r>
              <a:rPr b="0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Para o exemplo das debilidades auditivas, usamos a população total ouvida no Levantamento das Entrevistas de Saúde Nacional, como distribuição padrão.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1214280" y="0"/>
            <a:ext cx="6643080" cy="3174480"/>
          </a:xfrm>
          <a:prstGeom prst="rect">
            <a:avLst/>
          </a:prstGeom>
          <a:ln w="9360">
            <a:noFill/>
          </a:ln>
        </p:spPr>
      </p:pic>
      <p:pic>
        <p:nvPicPr>
          <p:cNvPr id="131" name="Picture 2" descr=""/>
          <p:cNvPicPr/>
          <p:nvPr/>
        </p:nvPicPr>
        <p:blipFill>
          <a:blip r:embed="rId2"/>
          <a:stretch/>
        </p:blipFill>
        <p:spPr>
          <a:xfrm>
            <a:off x="1214280" y="3318480"/>
            <a:ext cx="6714360" cy="35388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Espaço Reservado para Conteúdo 3" descr=""/>
          <p:cNvPicPr/>
          <p:nvPr/>
        </p:nvPicPr>
        <p:blipFill>
          <a:blip r:embed="rId1"/>
          <a:stretch/>
        </p:blipFill>
        <p:spPr>
          <a:xfrm>
            <a:off x="594360" y="2487240"/>
            <a:ext cx="7954560" cy="293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1600200"/>
            <a:ext cx="8228880" cy="47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79280"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A taxa de debilidade ajustada por idade para os grupos seria: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Atualmente empregado: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9280"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Fora da Força de Trabalho: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Imagem 4" descr=""/>
          <p:cNvPicPr/>
          <p:nvPr/>
        </p:nvPicPr>
        <p:blipFill>
          <a:blip r:embed="rId1"/>
          <a:stretch/>
        </p:blipFill>
        <p:spPr>
          <a:xfrm>
            <a:off x="4929120" y="3000240"/>
            <a:ext cx="3394800" cy="2142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pt-BR" sz="4100" spc="-1" strike="noStrike">
                <a:solidFill>
                  <a:srgbClr val="e9d596"/>
                </a:solidFill>
                <a:uFill>
                  <a:solidFill>
                    <a:srgbClr val="ffffff"/>
                  </a:solidFill>
                </a:uFill>
                <a:latin typeface="Lucida Sans"/>
              </a:rPr>
              <a:t>Método Indireto de Padronização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28760" y="1857240"/>
            <a:ext cx="8228880" cy="470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Assim como no método direto, inicialmente devemos selecionar a distribuição padrão. No exemplo utilizaremos a totalidade da população pesquisada.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Em seguida, calculamos o número de debilidades que teria ocorrido nos dois subgrupos se cada um tivesse tomado as taxas de debilidades específicas por idade da população pesquisada.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Table 1"/>
          <p:cNvGraphicFramePr/>
          <p:nvPr/>
        </p:nvGraphicFramePr>
        <p:xfrm>
          <a:off x="395640" y="980640"/>
          <a:ext cx="8229240" cy="223200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6829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População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Debilidades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Taxa por 1.000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7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17 – 44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94.930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441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4,65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7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45 – 64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43.857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308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7,02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7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65 +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24.370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198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8,12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7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Total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163.157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947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5,80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138" name="CustomShape 2"/>
          <p:cNvSpPr/>
          <p:nvPr/>
        </p:nvSpPr>
        <p:spPr>
          <a:xfrm>
            <a:off x="323640" y="188640"/>
            <a:ext cx="8434440" cy="110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Taxas de debilidades específicas pro idade na população pesquisada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39" name="Table 3"/>
          <p:cNvGraphicFramePr/>
          <p:nvPr/>
        </p:nvGraphicFramePr>
        <p:xfrm>
          <a:off x="214200" y="3714840"/>
          <a:ext cx="8929080" cy="3468960"/>
        </p:xfrm>
        <a:graphic>
          <a:graphicData uri="http://schemas.openxmlformats.org/drawingml/2006/table">
            <a:tbl>
              <a:tblPr/>
              <a:tblGrid>
                <a:gridCol w="1488240"/>
                <a:gridCol w="1488240"/>
                <a:gridCol w="1488240"/>
                <a:gridCol w="1488240"/>
                <a:gridCol w="1488240"/>
                <a:gridCol w="1488240"/>
              </a:tblGrid>
              <a:tr h="622440">
                <a:tc>
                  <a:tcPr marL="91440" marR="91440"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Total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Atualmente Empregado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14184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(1)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Taxa por 1.000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(2)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População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(3)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Debilidade Esperadas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(4)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População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(5)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Debilidades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Esperadas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17 – 44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4,65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67.987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20.760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45 – 64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7,02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27.592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15.108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65 +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8,12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3.338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20.910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5712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Total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5,80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98.917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56.778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729fc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ffffff"/>
                      </a:solidFill>
                    </a:lnT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67640" y="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As debilidades esperadas entre os atualmente empregados (3) são obtidas pela multiplicação da coluna (1) pela coluna (2) e a divisão do resultado por 1.000.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As debilidades esperadas entre os que estão fora da força de trabalho são obtidas pela multiplicação da coluna (1) pela coluna (4) e a divisão do resultado por 1.000.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1" name="Table 2"/>
          <p:cNvGraphicFramePr/>
          <p:nvPr/>
        </p:nvGraphicFramePr>
        <p:xfrm>
          <a:off x="0" y="3000240"/>
          <a:ext cx="9143280" cy="3801600"/>
        </p:xfrm>
        <a:graphic>
          <a:graphicData uri="http://schemas.openxmlformats.org/drawingml/2006/table">
            <a:tbl>
              <a:tblPr/>
              <a:tblGrid>
                <a:gridCol w="1523880"/>
                <a:gridCol w="1523880"/>
                <a:gridCol w="1523880"/>
                <a:gridCol w="1523880"/>
                <a:gridCol w="1523880"/>
                <a:gridCol w="1524240"/>
              </a:tblGrid>
              <a:tr h="682920">
                <a:tc>
                  <a:tcPr marL="91440" marR="91440"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Total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Atualmente Empregado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cPr>
                    <a:solidFill>
                      <a:srgbClr val="729fcf"/>
                    </a:solidFill>
                  </a:tcPr>
                </a:tc>
              </a:tr>
              <a:tr h="1569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Idade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(1)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Taxa por 1.000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(2)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População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(3)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Debilidade Esperadas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(4)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População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(5)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Debilidades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Esperadas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7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17 – 44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4,65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67.987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316,1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20.760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96,5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7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45 – 64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7,02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27.592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193,7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15.108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106,1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7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65 +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8,12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3.338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27,1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20.910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169,8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387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Total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5,80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98.917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536,9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56.778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372,4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ffffff"/>
                      </a:solidFill>
                    </a:lnT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57160" y="2214720"/>
            <a:ext cx="7214400" cy="49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i="1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 </a:t>
            </a:r>
            <a:r>
              <a:rPr b="1" i="1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Dados demográficos:</a:t>
            </a:r>
            <a:r>
              <a:rPr b="1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  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tamanho da população e sua composição por raça, sexo e 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1" i="1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Estatísticas vitais: 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descrevem a vida da população, por meio de nascimentos, mortes, casamentos, divórcios e ocorrência de doenças;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2143080" y="785880"/>
            <a:ext cx="621432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Algumas Definições...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457200" y="404640"/>
            <a:ext cx="8228880" cy="57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A seguir dividimos o número observado de debilidades em cada grupo de emprego pelo número total de debilidades esperado. A quantidade resultante é conhecida como a </a:t>
            </a:r>
            <a:r>
              <a:rPr b="0" i="1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razão padronizada de morbidade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Atualmente empregados: 552/536,9 = 1,03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  = 103%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Fora da força de trabalho:  368/372,4 = 0,99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     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= 99%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404640"/>
            <a:ext cx="8228880" cy="57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Podemos ainda calcular as taxas de debilidades ajustadas à idade real para cada um dos grupos.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Basta multiplicar a taxa bruta de debilidades para a população total pesquisada pela razão padronizada.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Atualmente empregados: 5,80/1.000 x 1,03 =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5,97 por 1.000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Fora da força de trabalho:  5,80/1.000 x 0,99=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	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5,74 por 1.000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	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404640"/>
            <a:ext cx="8228880" cy="572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</a:rPr>
              <a:t>Comparando os resultados: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5" name="Table 2"/>
          <p:cNvGraphicFramePr/>
          <p:nvPr/>
        </p:nvGraphicFramePr>
        <p:xfrm>
          <a:off x="251640" y="1917000"/>
          <a:ext cx="8640360" cy="2752560"/>
        </p:xfrm>
        <a:graphic>
          <a:graphicData uri="http://schemas.openxmlformats.org/drawingml/2006/table">
            <a:tbl>
              <a:tblPr/>
              <a:tblGrid>
                <a:gridCol w="3586680"/>
                <a:gridCol w="2608560"/>
                <a:gridCol w="2445480"/>
              </a:tblGrid>
              <a:tr h="917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Status de emprego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Taxa por 1.000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Taxa ajustada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B w="12240">
                      <a:solidFill>
                        <a:srgbClr val="ffffff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917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Atualmente empregado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5,58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5,97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  <a:tr h="91764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Fora da força de trabalho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6,48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8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Book Antiqua"/>
                        </a:rPr>
                        <a:t>5,74</a:t>
                      </a:r>
                      <a:endParaRPr b="0" lang="pt-BR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2" descr=""/>
          <p:cNvPicPr/>
          <p:nvPr/>
        </p:nvPicPr>
        <p:blipFill>
          <a:blip r:embed="rId1"/>
          <a:stretch/>
        </p:blipFill>
        <p:spPr>
          <a:xfrm>
            <a:off x="1857240" y="1654200"/>
            <a:ext cx="5428440" cy="45997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2" descr=""/>
          <p:cNvPicPr/>
          <p:nvPr/>
        </p:nvPicPr>
        <p:blipFill>
          <a:blip r:embed="rId1"/>
          <a:stretch/>
        </p:blipFill>
        <p:spPr>
          <a:xfrm>
            <a:off x="1833840" y="1600200"/>
            <a:ext cx="5475240" cy="47077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2" descr=""/>
          <p:cNvPicPr/>
          <p:nvPr/>
        </p:nvPicPr>
        <p:blipFill>
          <a:blip r:embed="rId1"/>
          <a:stretch/>
        </p:blipFill>
        <p:spPr>
          <a:xfrm>
            <a:off x="1752480" y="1658880"/>
            <a:ext cx="5637960" cy="45903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2" descr=""/>
          <p:cNvPicPr/>
          <p:nvPr/>
        </p:nvPicPr>
        <p:blipFill>
          <a:blip r:embed="rId1"/>
          <a:stretch/>
        </p:blipFill>
        <p:spPr>
          <a:xfrm>
            <a:off x="1220400" y="1600200"/>
            <a:ext cx="6702480" cy="47077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14200" y="571320"/>
            <a:ext cx="8929080" cy="75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Estatísticas vitais podem ser usadas também para comparar grupos: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Exemplo: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                  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Comparar o número de mortes nos Estados Unidos em    1991(2.169.518) com o de 1992(2.175.613).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É difícil interpretar o crescimento observado;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Como determinar o que de fato aconteceu?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85840" y="285840"/>
            <a:ext cx="8500320" cy="789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TAXAS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Uma taxa é definida como o número de casos de um resultado de interesse particular, que ocorre em um determinado período de tempo, dividido pelo tamanho da população nesse período.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Taxa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 e </a:t>
            </a:r>
            <a:r>
              <a:rPr b="0" lang="pt-BR" sz="2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Proporção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 diferem!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Proporção: é uma razão na qual todos os indivíduos no numerador precisam também estar no denominador.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   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Não há unidade de medida;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   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Não depende do tempo.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0040" y="363960"/>
            <a:ext cx="7857360" cy="691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Por exemplo: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A ocorrência de uma doença pode ser medida utilizando-se </a:t>
            </a: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taxa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ou </a:t>
            </a: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proporção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As </a:t>
            </a: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taxas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nos mostram com que rapidez a doença está ocorrendo numa população;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As </a:t>
            </a:r>
            <a:r>
              <a:rPr b="1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proporções</a:t>
            </a:r>
            <a:r>
              <a:rPr b="0" lang="pt-BR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 nos mostram qual a fração da população afetada.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0040" y="500040"/>
            <a:ext cx="8214480" cy="587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i="1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Taxa de mortalidade: 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número de mortes que ocorre durante um período de tempo, dividido pela população total em risco durante aquele período de tempo.</a:t>
            </a:r>
            <a:r>
              <a:rPr b="1" i="1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Esse tipo de taxa é geralmente expresso por 1.000  ou 100.000 habitantes;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 algn="just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As taxas de mortalidade para os Estados Unidos 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                                           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00120" y="5214960"/>
            <a:ext cx="507132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1991:  860,3 por 1000.000 habitantes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1992:  852,9 por 100.000 habitantes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929280" y="5572080"/>
            <a:ext cx="1785240" cy="1460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Mortes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1991: 2.169.518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1992:2.175.613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0040" y="500040"/>
            <a:ext cx="8214480" cy="76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Problema das taxas brutas: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Não leva em conta as diferenças causadas pela idade, sexo, raça e outras características que podem  ter  efeito significativo nas taxas que descrevem as estatísticas vitais.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Taxas específicas: </a:t>
            </a: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são taxas calculadas dentro de subgrupos bem definidos e relativamente pequenos;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Exemplo: Taxas de mortalidade calculadas para grupos de idades individuais, são chamadas de </a:t>
            </a:r>
            <a:r>
              <a:rPr b="0" i="1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taxas de mortalidade específicas por idade.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57120" y="0"/>
            <a:ext cx="8429040" cy="642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PADRONIZAÇÃO DE TAXAS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Os dados a seguir foram obtidos pelo Levantamento de Entrevistas de Saúde Nacional dos Estados Unidos.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ea typeface="Tahoma"/>
              </a:rPr>
              <a:t>A tabela está enumerando as debilidades auditivas devidas às lesões registradas por indivíduos de 17 anos ou mais, nos Estados Unidos, em 1980 e 1981.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285840" y="3286080"/>
            <a:ext cx="8605800" cy="2642400"/>
          </a:xfrm>
          <a:prstGeom prst="rect">
            <a:avLst/>
          </a:prstGeom>
          <a:ln w="9360">
            <a:noFill/>
          </a:ln>
        </p:spPr>
      </p:pic>
      <p:sp>
        <p:nvSpPr>
          <p:cNvPr id="120" name="CustomShape 2"/>
          <p:cNvSpPr/>
          <p:nvPr/>
        </p:nvSpPr>
        <p:spPr>
          <a:xfrm>
            <a:off x="2357280" y="6000840"/>
            <a:ext cx="38570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Conclusões??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42960" y="357120"/>
            <a:ext cx="800028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Variável de confusão;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Dividindo os grupos por faixa etária: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2" descr=""/>
          <p:cNvPicPr/>
          <p:nvPr/>
        </p:nvPicPr>
        <p:blipFill>
          <a:blip r:embed="rId1"/>
          <a:stretch/>
        </p:blipFill>
        <p:spPr>
          <a:xfrm>
            <a:off x="1000080" y="2571840"/>
            <a:ext cx="7124400" cy="2785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226</TotalTime>
  <Application>LibreOffice/5.1.6.2$Linux_X86_64 LibreOffice_project/10m0$Build-2</Application>
  <Words>904</Words>
  <Paragraphs>222</Paragraphs>
  <Company>Hewlett-Packard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2014-04-23T21:39:15Z</dcterms:created>
  <dc:creator>User</dc:creator>
  <dc:description/>
  <dc:language>pt-BR</dc:language>
  <cp:lastModifiedBy/>
  <dcterms:modified xsi:type="dcterms:W3CDTF">2017-03-30T11:46:24Z</dcterms:modified>
  <cp:revision>34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26</vt:i4>
  </property>
</Properties>
</file>