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46A"/>
    <a:srgbClr val="4DD4E3"/>
    <a:srgbClr val="F2E93E"/>
    <a:srgbClr val="F59337"/>
    <a:srgbClr val="4DCA23"/>
    <a:srgbClr val="E1BC3D"/>
    <a:srgbClr val="52678D"/>
    <a:srgbClr val="00B0F0"/>
    <a:srgbClr val="4DFF12"/>
    <a:srgbClr val="93A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Temperatura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1.3285024154589372E-2"/>
          <c:y val="0.14842767902654314"/>
          <c:w val="0.97342995169082125"/>
          <c:h val="0.70222354595299197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Baixa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E2-4A13-9A8B-2E1B917BD78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Em queda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3">
                  <c:v>3.5</c:v>
                </c:pt>
                <c:pt idx="4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E2-4A13-9A8B-2E1B917BD785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Estável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Planilha1!$D$2:$D$6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E2-4A13-9A8B-2E1B917BD785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Em crescente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Planilha1!$E$2:$E$6</c:f>
              <c:numCache>
                <c:formatCode>General</c:formatCode>
                <c:ptCount val="5"/>
                <c:pt idx="0">
                  <c:v>6.5</c:v>
                </c:pt>
                <c:pt idx="1">
                  <c:v>6.5</c:v>
                </c:pt>
                <c:pt idx="2">
                  <c:v>6.5</c:v>
                </c:pt>
                <c:pt idx="3">
                  <c:v>6.5</c:v>
                </c:pt>
                <c:pt idx="4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E2-4A13-9A8B-2E1B917BD785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Alta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Planilha1!$F$2:$F$6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E2-4A13-9A8B-2E1B917BD785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Dados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Planilha1!$G$2:$G$6</c:f>
              <c:numCache>
                <c:formatCode>General</c:formatCode>
                <c:ptCount val="5"/>
                <c:pt idx="0">
                  <c:v>3</c:v>
                </c:pt>
                <c:pt idx="1">
                  <c:v>2.5</c:v>
                </c:pt>
                <c:pt idx="2">
                  <c:v>4</c:v>
                </c:pt>
                <c:pt idx="3">
                  <c:v>6</c:v>
                </c:pt>
                <c:pt idx="4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E2-4A13-9A8B-2E1B917BD7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02656560"/>
        <c:axId val="1380265296"/>
      </c:lineChart>
      <c:catAx>
        <c:axId val="150265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80265296"/>
        <c:crosses val="autoZero"/>
        <c:auto val="1"/>
        <c:lblAlgn val="ctr"/>
        <c:lblOffset val="100"/>
        <c:noMultiLvlLbl val="0"/>
      </c:catAx>
      <c:valAx>
        <c:axId val="138026529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0265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Umidade</a:t>
            </a:r>
            <a:r>
              <a:rPr lang="pt-BR" baseline="0" dirty="0"/>
              <a:t> 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1.3285024154589372E-2"/>
          <c:y val="0.14842767902654314"/>
          <c:w val="0.97342995169082125"/>
          <c:h val="0.70222354595299197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Baixa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AD-4338-9A1E-ADB3E348DDC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Em queda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47.5</c:v>
                </c:pt>
                <c:pt idx="1">
                  <c:v>47.5</c:v>
                </c:pt>
                <c:pt idx="2">
                  <c:v>47.5</c:v>
                </c:pt>
                <c:pt idx="3">
                  <c:v>47.5</c:v>
                </c:pt>
                <c:pt idx="4">
                  <c:v>47.5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AD-4338-9A1E-ADB3E348DDC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Estável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Planilha1!$D$2:$D$6</c:f>
              <c:numCache>
                <c:formatCode>General</c:formatCode>
                <c:ptCount val="5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AD-4338-9A1E-ADB3E348DDC9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Em crescente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Planilha1!$E$2:$E$6</c:f>
              <c:numCache>
                <c:formatCode>General</c:formatCode>
                <c:ptCount val="5"/>
                <c:pt idx="0">
                  <c:v>62.5</c:v>
                </c:pt>
                <c:pt idx="1">
                  <c:v>62.5</c:v>
                </c:pt>
                <c:pt idx="2">
                  <c:v>62.5</c:v>
                </c:pt>
                <c:pt idx="3">
                  <c:v>62.5</c:v>
                </c:pt>
                <c:pt idx="4">
                  <c:v>62.5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AD-4338-9A1E-ADB3E348DDC9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Alta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Planilha1!$F$2:$F$6</c:f>
              <c:numCache>
                <c:formatCode>General</c:formatCode>
                <c:ptCount val="5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AD-4338-9A1E-ADB3E348DDC9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Dados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Planilha1!$G$2:$G$6</c:f>
              <c:numCache>
                <c:formatCode>General</c:formatCode>
                <c:ptCount val="5"/>
                <c:pt idx="0">
                  <c:v>42</c:v>
                </c:pt>
                <c:pt idx="1">
                  <c:v>52</c:v>
                </c:pt>
                <c:pt idx="2">
                  <c:v>60</c:v>
                </c:pt>
                <c:pt idx="3">
                  <c:v>45</c:v>
                </c:pt>
                <c:pt idx="4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AD-4338-9A1E-ADB3E348DD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02656560"/>
        <c:axId val="1380265296"/>
      </c:lineChart>
      <c:catAx>
        <c:axId val="150265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80265296"/>
        <c:crosses val="autoZero"/>
        <c:auto val="1"/>
        <c:lblAlgn val="ctr"/>
        <c:lblOffset val="100"/>
        <c:noMultiLvlLbl val="0"/>
      </c:catAx>
      <c:valAx>
        <c:axId val="138026529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0265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0.57804</cdr:x>
      <cdr:y>0.01873</cdr:y>
    </cdr:from>
    <cdr:to>
      <cdr:x>0.62561</cdr:x>
      <cdr:y>0.11051</cdr:y>
    </cdr:to>
    <cdr:pic>
      <cdr:nvPicPr>
        <cdr:cNvPr id="2" name="Picture 2" descr="temperatura alta - ícones de grátis">
          <a:extLst xmlns:a="http://schemas.openxmlformats.org/drawingml/2006/main">
            <a:ext uri="{FF2B5EF4-FFF2-40B4-BE49-F238E27FC236}">
              <a16:creationId xmlns:a16="http://schemas.microsoft.com/office/drawing/2014/main" id="{876F0E0C-974A-44BE-B56F-DC3332116685}"/>
            </a:ext>
          </a:extLst>
        </cdr:cNvPr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6078447" y="81482"/>
          <a:ext cx="500269" cy="399395"/>
        </a:xfrm>
        <a:prstGeom xmlns:a="http://schemas.openxmlformats.org/drawingml/2006/main" prst="rect">
          <a:avLst/>
        </a:prstGeom>
        <a:noFill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2AB6-336D-483D-905F-C6234D941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6A9D4-317F-4888-A88C-A214EF5AF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9EFB6-C51B-4C9F-86E9-6395185E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974AB2-6EE5-4046-99D3-3640E850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3CD6E-DF04-4746-9603-4E76C32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8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655ED-54FF-4398-9FD8-1CC0FA24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4E603B-1E1A-489F-B852-292E8EEF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AA6207-4831-4B15-A1F1-368D2DCB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DE88BD-0131-4033-94F7-AD28A3E9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15A12D-61A7-4FA5-BD23-35C292F5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2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436C2E-D324-4B18-B148-642C64D6E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E7BC25-BF1F-457A-B76B-D113076C7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B9B2DF-D082-4EB2-BB2B-2FFDCCCD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9EDF31-AE9A-417C-9C71-CA3E4BC5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00987-AC08-4FE7-8A50-AC5379A1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2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9611C-CEEE-4E48-99B7-140B4A9D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2B8ED-0668-45E8-A9FB-CD19F32C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C1E5F-A47D-47A3-9E3A-C9BBCC3B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13BD0-265C-456B-9852-42C5C0B3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9CF4FE-B2C2-4244-A434-ED92AFE8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8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31455-E02D-4E56-A8F9-421953C8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58883-78FF-4135-9419-36D773BA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CBC9B-B25D-4DFC-A704-36296893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1EE0F-97CC-498F-B5CD-9BCEAE66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D8A7F-FE64-458C-9117-88E68028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34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3006-6408-49A9-A056-97B071E7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811D4-478A-49C7-A00C-C7943E052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1B2311-CBE7-405B-969C-85286F973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0848D5-5FD7-44E5-9D0D-64709F22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9D438F-A241-4206-B4D8-D116945F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B159F9-A71C-4F5D-A807-6C6FFA73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46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8B401-299C-460A-9801-2ADD5CC6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D27EB5-A8D8-44C2-9F7A-91E7CC3A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2ED26E-FD36-4738-B7E1-633FE9E41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0350F3-15A5-4B54-8F63-BDDC14228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1970C9-83F1-4910-8F8C-CC797CB1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E31B46-0EB8-41EF-B38A-E8626F5F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D5D67F-005C-4990-81F6-3B698F19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121E36-1C27-47AC-8562-80CE356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5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6B06-7B39-46B0-8409-1167F8E2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111C8E-3AFA-40D1-858E-414C2486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38D545-FBDF-43F1-A438-E9AF1C31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CF545D-131F-486E-BA55-B9C18B15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35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6A3920-78DA-42E4-9374-A69D3A5C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E1C1AD-71E9-44FC-83E3-6AE32853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4D023E-E6EE-4F83-B512-D944108D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7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412F7-C547-4B2A-BDD6-63007FF0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40944-F280-4AF9-A111-42D25FED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82D214-F062-4DC6-BDAB-C7539341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EA48FD-837C-42F2-A5B7-7A7EC252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C4A9C9-3332-470D-BB31-02BE64A6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2DB4D0-55CF-4061-8AEC-8D0E4326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88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05606-4A71-4B7F-97FA-66C2DB8E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071ED9-4295-48FA-BD6E-561E139AB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4F35E3-EE9C-4000-883A-F2C0E47B4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C6FFB-516B-4C6C-A6AD-E6113374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ACC4-796C-4CAB-B04B-16BEA72ADF2E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6F5E05-22C6-4F07-9DC8-D46D3119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9534D5-9742-4E40-98F5-49553E3C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686FEE-EECB-497B-9894-B37084FA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8C1F89-7E2D-47F0-8180-3C8E31D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BDAA6D-4CC6-4739-8317-5DCFCA0E1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ACC4-796C-4CAB-B04B-16BEA72ADF2E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D1F4C-24E2-4DBA-9FA5-A3C7E7D04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E9FC2-4F45-488C-8EF9-DB3734A69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A44C-C481-4034-8DA8-BC261EC57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5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32000">
              <a:schemeClr val="tx1"/>
            </a:gs>
            <a:gs pos="59000">
              <a:schemeClr val="tx1"/>
            </a:gs>
            <a:gs pos="8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65DF10EA-AA15-41FF-B69A-636E42DDD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15" y="1176793"/>
            <a:ext cx="5110277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8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81BA-3942-4F25-AF23-F9E9F4F2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330" y="1808922"/>
            <a:ext cx="10469218" cy="2822713"/>
          </a:xfrm>
        </p:spPr>
        <p:txBody>
          <a:bodyPr>
            <a:normAutofit/>
          </a:bodyPr>
          <a:lstStyle/>
          <a:p>
            <a:r>
              <a:rPr lang="pt-BR" sz="240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Somos uma prestadora de serviço para empresas de transporte de medicamentos refrigerados. Temos como principal foco a redução de custos, maior qualidade e eficiência para o transporte de medicamentos, com o intuito de termos os medicamentos em melhor condição possível até a sua chegada ao usuário final.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FE995F-9223-45CC-931D-7AF471E3DD11}"/>
              </a:ext>
            </a:extLst>
          </p:cNvPr>
          <p:cNvSpPr txBox="1"/>
          <p:nvPr/>
        </p:nvSpPr>
        <p:spPr>
          <a:xfrm>
            <a:off x="1808921" y="1054859"/>
            <a:ext cx="8219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526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</a:t>
            </a:r>
            <a:r>
              <a:rPr lang="pt-BR" sz="32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pt-BR" sz="32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8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082CA3F-00A0-4285-AE44-4098009608DE}"/>
              </a:ext>
            </a:extLst>
          </p:cNvPr>
          <p:cNvSpPr txBox="1"/>
          <p:nvPr/>
        </p:nvSpPr>
        <p:spPr>
          <a:xfrm>
            <a:off x="4159524" y="688240"/>
            <a:ext cx="336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526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Temperatura °C</a:t>
            </a:r>
            <a:endParaRPr lang="pt-BR" dirty="0"/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583F2F3E-21F1-45BB-9975-3B163F260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87445"/>
              </p:ext>
            </p:extLst>
          </p:nvPr>
        </p:nvGraphicFramePr>
        <p:xfrm>
          <a:off x="1053548" y="1571487"/>
          <a:ext cx="9780105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21">
                  <a:extLst>
                    <a:ext uri="{9D8B030D-6E8A-4147-A177-3AD203B41FA5}">
                      <a16:colId xmlns:a16="http://schemas.microsoft.com/office/drawing/2014/main" val="1521227892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4054808334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1376937591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4058613408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1272590594"/>
                    </a:ext>
                  </a:extLst>
                </a:gridCol>
              </a:tblGrid>
              <a:tr h="418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Risco Grave por baixa temperatura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DD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Queda</a:t>
                      </a:r>
                    </a:p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E9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Estável</a:t>
                      </a:r>
                      <a:endParaRPr lang="pt-B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DCA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Alta</a:t>
                      </a:r>
                    </a:p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9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Risco Grave por alta temperatura</a:t>
                      </a:r>
                    </a:p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6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6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D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9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CA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3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8539"/>
                  </a:ext>
                </a:extLst>
              </a:tr>
            </a:tbl>
          </a:graphicData>
        </a:graphic>
      </p:graphicFrame>
      <p:graphicFrame>
        <p:nvGraphicFramePr>
          <p:cNvPr id="14" name="Tabela 10">
            <a:extLst>
              <a:ext uri="{FF2B5EF4-FFF2-40B4-BE49-F238E27FC236}">
                <a16:creationId xmlns:a16="http://schemas.microsoft.com/office/drawing/2014/main" id="{85390E6B-DDF2-4430-A927-511E5BE17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34380"/>
              </p:ext>
            </p:extLst>
          </p:nvPr>
        </p:nvGraphicFramePr>
        <p:xfrm>
          <a:off x="1053548" y="4178852"/>
          <a:ext cx="9780105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21">
                  <a:extLst>
                    <a:ext uri="{9D8B030D-6E8A-4147-A177-3AD203B41FA5}">
                      <a16:colId xmlns:a16="http://schemas.microsoft.com/office/drawing/2014/main" val="1521227892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4054808334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1376937591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4058613408"/>
                    </a:ext>
                  </a:extLst>
                </a:gridCol>
                <a:gridCol w="1956021">
                  <a:extLst>
                    <a:ext uri="{9D8B030D-6E8A-4147-A177-3AD203B41FA5}">
                      <a16:colId xmlns:a16="http://schemas.microsoft.com/office/drawing/2014/main" val="1272590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Risco Grave por </a:t>
                      </a:r>
                    </a:p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baixa umidade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DD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Queda</a:t>
                      </a:r>
                    </a:p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E9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Estável</a:t>
                      </a:r>
                      <a:endParaRPr lang="pt-B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DCA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Alta</a:t>
                      </a:r>
                    </a:p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9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Risco Grave por alta umidade</a:t>
                      </a:r>
                    </a:p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6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6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D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9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CA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3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2678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8539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36081C75-851E-4E44-B990-02B07FAAD56D}"/>
              </a:ext>
            </a:extLst>
          </p:cNvPr>
          <p:cNvSpPr txBox="1"/>
          <p:nvPr/>
        </p:nvSpPr>
        <p:spPr>
          <a:xfrm>
            <a:off x="4857719" y="3283228"/>
            <a:ext cx="1972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5267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Umidade</a:t>
            </a:r>
            <a:endParaRPr lang="pt-BR" dirty="0"/>
          </a:p>
        </p:txBody>
      </p:sp>
      <p:pic>
        <p:nvPicPr>
          <p:cNvPr id="1026" name="Picture 2" descr="temperatura alta - ícones de grátis">
            <a:extLst>
              <a:ext uri="{FF2B5EF4-FFF2-40B4-BE49-F238E27FC236}">
                <a16:creationId xmlns:a16="http://schemas.microsoft.com/office/drawing/2014/main" id="{876F0E0C-974A-44BE-B56F-DC3332116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8667" l="9778" r="89778">
                        <a14:foregroundMark x1="44000" y1="13778" x2="44000" y2="13778"/>
                        <a14:foregroundMark x1="44000" y1="6667" x2="44000" y2="6667"/>
                        <a14:foregroundMark x1="49778" y1="2667" x2="49778" y2="2667"/>
                        <a14:foregroundMark x1="57333" y1="96444" x2="57333" y2="96444"/>
                        <a14:foregroundMark x1="51556" y1="98667" x2="51556" y2="98667"/>
                        <a14:foregroundMark x1="43111" y1="32000" x2="43111" y2="32000"/>
                        <a14:foregroundMark x1="28000" y1="14222" x2="28000" y2="14222"/>
                        <a14:foregroundMark x1="30667" y1="24889" x2="30667" y2="24889"/>
                        <a14:foregroundMark x1="28000" y1="36000" x2="28000" y2="36000"/>
                        <a14:foregroundMark x1="27556" y1="48889" x2="27556" y2="48889"/>
                        <a14:foregroundMark x1="30667" y1="59111" x2="30667" y2="59111"/>
                        <a14:foregroundMark x1="48444" y1="52889" x2="48444" y2="52889"/>
                        <a14:foregroundMark x1="45778" y1="60444" x2="45778" y2="60444"/>
                        <a14:foregroundMark x1="45778" y1="60444" x2="45778" y2="60444"/>
                        <a14:foregroundMark x1="45333" y1="54222" x2="45333" y2="54222"/>
                        <a14:foregroundMark x1="46222" y1="51556" x2="46222" y2="51556"/>
                        <a14:foregroundMark x1="47111" y1="48889" x2="47556" y2="47556"/>
                        <a14:foregroundMark x1="48889" y1="36889" x2="48889" y2="36889"/>
                        <a14:foregroundMark x1="48889" y1="24444" x2="48889" y2="24444"/>
                        <a14:foregroundMark x1="45778" y1="34222" x2="45778" y2="34222"/>
                        <a14:foregroundMark x1="45778" y1="42667" x2="45778" y2="42667"/>
                        <a14:foregroundMark x1="47556" y1="22222" x2="47556" y2="22222"/>
                        <a14:foregroundMark x1="50222" y1="16889" x2="50222" y2="16889"/>
                        <a14:foregroundMark x1="51556" y1="16889" x2="51556" y2="16889"/>
                        <a14:foregroundMark x1="55556" y1="12444" x2="55556" y2="12444"/>
                        <a14:foregroundMark x1="52444" y1="11111" x2="52444" y2="11111"/>
                        <a14:foregroundMark x1="47111" y1="15556" x2="47111" y2="15556"/>
                        <a14:foregroundMark x1="52889" y1="12444" x2="52889" y2="12444"/>
                        <a14:foregroundMark x1="54667" y1="12000" x2="54667" y2="12000"/>
                        <a14:foregroundMark x1="58222" y1="12000" x2="58222" y2="12000"/>
                        <a14:foregroundMark x1="54222" y1="11111" x2="54222" y2="11111"/>
                        <a14:foregroundMark x1="60889" y1="21778" x2="60889" y2="21778"/>
                        <a14:foregroundMark x1="60000" y1="27556" x2="60000" y2="27556"/>
                        <a14:foregroundMark x1="58222" y1="36444" x2="58222" y2="37778"/>
                        <a14:foregroundMark x1="58667" y1="40000" x2="58667" y2="40000"/>
                        <a14:foregroundMark x1="60444" y1="43111" x2="62222" y2="46667"/>
                        <a14:foregroundMark x1="62222" y1="46667" x2="62222" y2="46667"/>
                        <a14:foregroundMark x1="62222" y1="48889" x2="62222" y2="48889"/>
                        <a14:foregroundMark x1="62222" y1="52000" x2="64444" y2="62222"/>
                        <a14:foregroundMark x1="57778" y1="64000" x2="46222" y2="66667"/>
                        <a14:foregroundMark x1="41778" y1="70667" x2="59556" y2="64444"/>
                        <a14:foregroundMark x1="61778" y1="67556" x2="61778" y2="80444"/>
                        <a14:foregroundMark x1="47111" y1="74667" x2="47111" y2="74667"/>
                        <a14:foregroundMark x1="43111" y1="76889" x2="43111" y2="76889"/>
                        <a14:foregroundMark x1="39111" y1="85333" x2="39111" y2="85333"/>
                        <a14:foregroundMark x1="40444" y1="80000" x2="40444" y2="80000"/>
                        <a14:foregroundMark x1="40889" y1="80000" x2="40889" y2="80000"/>
                        <a14:foregroundMark x1="41333" y1="80000" x2="41333" y2="80000"/>
                        <a14:foregroundMark x1="48444" y1="85778" x2="48444" y2="85778"/>
                        <a14:foregroundMark x1="48889" y1="86222" x2="48889" y2="86222"/>
                        <a14:foregroundMark x1="45778" y1="86667" x2="45778" y2="86667"/>
                        <a14:foregroundMark x1="45778" y1="86667" x2="45778" y2="86667"/>
                        <a14:foregroundMark x1="43556" y1="89333" x2="43556" y2="89333"/>
                        <a14:foregroundMark x1="43556" y1="89333" x2="43556" y2="89333"/>
                        <a14:foregroundMark x1="58667" y1="91556" x2="58667" y2="91556"/>
                        <a14:foregroundMark x1="58667" y1="91556" x2="58667" y2="91556"/>
                        <a14:foregroundMark x1="59111" y1="90222" x2="59111" y2="90222"/>
                        <a14:foregroundMark x1="42667" y1="90667" x2="42667" y2="92000"/>
                        <a14:foregroundMark x1="50667" y1="93333" x2="50667" y2="93333"/>
                        <a14:foregroundMark x1="53333" y1="93333" x2="53333" y2="93333"/>
                        <a14:foregroundMark x1="53778" y1="93333" x2="53778" y2="93333"/>
                        <a14:foregroundMark x1="57778" y1="93333" x2="57778" y2="93333"/>
                        <a14:foregroundMark x1="60000" y1="91111" x2="60444" y2="89333"/>
                        <a14:foregroundMark x1="61778" y1="88000" x2="61778" y2="88000"/>
                        <a14:foregroundMark x1="61778" y1="87556" x2="61778" y2="87556"/>
                        <a14:foregroundMark x1="63556" y1="84889" x2="63556" y2="84889"/>
                        <a14:foregroundMark x1="66222" y1="82667" x2="66222" y2="82667"/>
                        <a14:foregroundMark x1="66667" y1="80889" x2="66667" y2="80889"/>
                        <a14:foregroundMark x1="66667" y1="77778" x2="66667" y2="7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95" y="791432"/>
            <a:ext cx="508346" cy="5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758A872-814C-4BBB-91DE-B073F6954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889" l="9778" r="89778">
                        <a14:foregroundMark x1="50667" y1="6667" x2="50667" y2="6667"/>
                        <a14:foregroundMark x1="49333" y1="3556" x2="49333" y2="3556"/>
                        <a14:foregroundMark x1="53778" y1="91111" x2="53778" y2="91111"/>
                        <a14:foregroundMark x1="49778" y1="92000" x2="49778" y2="92000"/>
                        <a14:foregroundMark x1="52000" y1="96000" x2="52000" y2="96000"/>
                        <a14:foregroundMark x1="55556" y1="79111" x2="55556" y2="79111"/>
                        <a14:foregroundMark x1="56444" y1="78667" x2="56444" y2="78667"/>
                        <a14:foregroundMark x1="56889" y1="82667" x2="56889" y2="82667"/>
                        <a14:foregroundMark x1="56889" y1="78222" x2="56889" y2="78222"/>
                        <a14:foregroundMark x1="55556" y1="77333" x2="55556" y2="77333"/>
                        <a14:foregroundMark x1="56444" y1="75556" x2="56444" y2="75556"/>
                        <a14:foregroundMark x1="59111" y1="76889" x2="60889" y2="77778"/>
                        <a14:foregroundMark x1="60889" y1="77778" x2="60889" y2="77778"/>
                        <a14:foregroundMark x1="61778" y1="83111" x2="61778" y2="83111"/>
                        <a14:foregroundMark x1="46667" y1="80889" x2="48000" y2="80444"/>
                        <a14:foregroundMark x1="56444" y1="76889" x2="56444" y2="76889"/>
                        <a14:foregroundMark x1="58222" y1="76444" x2="60000" y2="76000"/>
                        <a14:foregroundMark x1="62222" y1="76000" x2="62222" y2="76000"/>
                        <a14:foregroundMark x1="64444" y1="77333" x2="64444" y2="77333"/>
                        <a14:foregroundMark x1="64444" y1="78667" x2="64444" y2="78667"/>
                        <a14:foregroundMark x1="64889" y1="82222" x2="64889" y2="82222"/>
                        <a14:foregroundMark x1="63111" y1="83556" x2="57778" y2="84000"/>
                        <a14:foregroundMark x1="57333" y1="84000" x2="57333" y2="84000"/>
                        <a14:foregroundMark x1="49778" y1="96889" x2="49778" y2="96889"/>
                        <a14:foregroundMark x1="36000" y1="76889" x2="67111" y2="48889"/>
                        <a14:foregroundMark x1="39556" y1="49333" x2="42222" y2="44889"/>
                        <a14:foregroundMark x1="36000" y1="49333" x2="36000" y2="49333"/>
                        <a14:foregroundMark x1="45333" y1="44000" x2="45333" y2="44000"/>
                        <a14:foregroundMark x1="36000" y1="40889" x2="36000" y2="40889"/>
                        <a14:foregroundMark x1="46222" y1="52444" x2="46222" y2="52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9497" y="3283228"/>
            <a:ext cx="445398" cy="511658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FC363BF-6480-494F-ACCB-039C783B3FDF}"/>
              </a:ext>
            </a:extLst>
          </p:cNvPr>
          <p:cNvCxnSpPr>
            <a:cxnSpLocks/>
          </p:cNvCxnSpPr>
          <p:nvPr/>
        </p:nvCxnSpPr>
        <p:spPr>
          <a:xfrm>
            <a:off x="5043600" y="2886364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69BE39-607E-4267-8C14-B4D16474613C}"/>
              </a:ext>
            </a:extLst>
          </p:cNvPr>
          <p:cNvSpPr txBox="1"/>
          <p:nvPr/>
        </p:nvSpPr>
        <p:spPr>
          <a:xfrm>
            <a:off x="5057780" y="2875225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n w="22225">
                  <a:noFill/>
                  <a:prstDash val="solid"/>
                </a:ln>
                <a:solidFill>
                  <a:srgbClr val="4DCA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3,6 °C à 6,4 °C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D9C8C40-85AC-41F8-B938-95FB0DCC5C6C}"/>
              </a:ext>
            </a:extLst>
          </p:cNvPr>
          <p:cNvCxnSpPr>
            <a:cxnSpLocks/>
          </p:cNvCxnSpPr>
          <p:nvPr/>
        </p:nvCxnSpPr>
        <p:spPr>
          <a:xfrm>
            <a:off x="7016968" y="2886364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FD7084A-1589-4E18-B10F-1F9979EFA05A}"/>
              </a:ext>
            </a:extLst>
          </p:cNvPr>
          <p:cNvSpPr txBox="1"/>
          <p:nvPr/>
        </p:nvSpPr>
        <p:spPr>
          <a:xfrm>
            <a:off x="7037094" y="2884196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n w="22225">
                  <a:noFill/>
                  <a:prstDash val="solid"/>
                </a:ln>
                <a:solidFill>
                  <a:srgbClr val="F59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6,5 °C à 7,9 °C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C16164C-E60C-4178-95A3-D6E94BC90A22}"/>
              </a:ext>
            </a:extLst>
          </p:cNvPr>
          <p:cNvCxnSpPr>
            <a:cxnSpLocks/>
          </p:cNvCxnSpPr>
          <p:nvPr/>
        </p:nvCxnSpPr>
        <p:spPr>
          <a:xfrm>
            <a:off x="3070232" y="2886363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BF69B43-E99D-4C7C-86CF-0A66536679B7}"/>
              </a:ext>
            </a:extLst>
          </p:cNvPr>
          <p:cNvSpPr txBox="1"/>
          <p:nvPr/>
        </p:nvSpPr>
        <p:spPr>
          <a:xfrm>
            <a:off x="3086080" y="2891148"/>
            <a:ext cx="1771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n w="22225">
                  <a:noFill/>
                  <a:prstDash val="solid"/>
                </a:ln>
                <a:solidFill>
                  <a:srgbClr val="F2E9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2,1 °C à 3,5 °C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7001407E-6534-410B-A1C8-24A505075136}"/>
              </a:ext>
            </a:extLst>
          </p:cNvPr>
          <p:cNvCxnSpPr>
            <a:cxnSpLocks/>
          </p:cNvCxnSpPr>
          <p:nvPr/>
        </p:nvCxnSpPr>
        <p:spPr>
          <a:xfrm>
            <a:off x="1127132" y="2886363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1CE5417-FA99-4694-9C75-5B1B0A87F55B}"/>
              </a:ext>
            </a:extLst>
          </p:cNvPr>
          <p:cNvSpPr txBox="1"/>
          <p:nvPr/>
        </p:nvSpPr>
        <p:spPr>
          <a:xfrm>
            <a:off x="1184550" y="2886363"/>
            <a:ext cx="16796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ln w="22225">
                  <a:noFill/>
                  <a:prstDash val="solid"/>
                </a:ln>
                <a:solidFill>
                  <a:srgbClr val="4DD4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Menos de 2°C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solidFill>
                  <a:srgbClr val="4DD4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Medicamento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solidFill>
                  <a:srgbClr val="4DD4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Comprometido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9730701-5D20-493B-87FF-5752E408BE73}"/>
              </a:ext>
            </a:extLst>
          </p:cNvPr>
          <p:cNvCxnSpPr>
            <a:cxnSpLocks/>
          </p:cNvCxnSpPr>
          <p:nvPr/>
        </p:nvCxnSpPr>
        <p:spPr>
          <a:xfrm>
            <a:off x="8955073" y="2886363"/>
            <a:ext cx="1800000" cy="0"/>
          </a:xfrm>
          <a:prstGeom prst="straightConnector1">
            <a:avLst/>
          </a:prstGeom>
          <a:ln w="38100">
            <a:solidFill>
              <a:srgbClr val="F7646A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AC97E5F-8309-45D2-967E-DA433E07A8E0}"/>
              </a:ext>
            </a:extLst>
          </p:cNvPr>
          <p:cNvCxnSpPr>
            <a:cxnSpLocks/>
          </p:cNvCxnSpPr>
          <p:nvPr/>
        </p:nvCxnSpPr>
        <p:spPr>
          <a:xfrm>
            <a:off x="5043600" y="5533946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34C502E-0ABA-4C48-8E43-7D5B73D1F6E9}"/>
              </a:ext>
            </a:extLst>
          </p:cNvPr>
          <p:cNvSpPr txBox="1"/>
          <p:nvPr/>
        </p:nvSpPr>
        <p:spPr>
          <a:xfrm>
            <a:off x="4973953" y="5552398"/>
            <a:ext cx="19864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n w="22225">
                  <a:noFill/>
                  <a:prstDash val="solid"/>
                </a:ln>
                <a:solidFill>
                  <a:srgbClr val="4DCA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47,6 °C à 62,4 °C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9001C02-F299-4D1E-BAEB-30DCB51257EC}"/>
              </a:ext>
            </a:extLst>
          </p:cNvPr>
          <p:cNvCxnSpPr>
            <a:cxnSpLocks/>
          </p:cNvCxnSpPr>
          <p:nvPr/>
        </p:nvCxnSpPr>
        <p:spPr>
          <a:xfrm>
            <a:off x="7016968" y="5533946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E49CC1A-5980-4110-B4D1-238BE72F9C97}"/>
              </a:ext>
            </a:extLst>
          </p:cNvPr>
          <p:cNvSpPr txBox="1"/>
          <p:nvPr/>
        </p:nvSpPr>
        <p:spPr>
          <a:xfrm>
            <a:off x="6984092" y="5538731"/>
            <a:ext cx="19864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n w="22225">
                  <a:noFill/>
                  <a:prstDash val="solid"/>
                </a:ln>
                <a:solidFill>
                  <a:srgbClr val="F59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62,5 °C à 69,9 °C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0D2BD3B4-C208-4D46-A247-8ED7787D8F53}"/>
              </a:ext>
            </a:extLst>
          </p:cNvPr>
          <p:cNvCxnSpPr>
            <a:cxnSpLocks/>
          </p:cNvCxnSpPr>
          <p:nvPr/>
        </p:nvCxnSpPr>
        <p:spPr>
          <a:xfrm>
            <a:off x="3070232" y="5533945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B4DD527-A521-40DE-B5E2-F35D4584409E}"/>
              </a:ext>
            </a:extLst>
          </p:cNvPr>
          <p:cNvSpPr txBox="1"/>
          <p:nvPr/>
        </p:nvSpPr>
        <p:spPr>
          <a:xfrm>
            <a:off x="2999141" y="5538731"/>
            <a:ext cx="19864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ln w="22225">
                  <a:noFill/>
                  <a:prstDash val="solid"/>
                </a:ln>
                <a:solidFill>
                  <a:srgbClr val="F2E9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40,1 °C à 47,5 °C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6AAEAAE-3FED-4B90-81EE-D91329CAD3E8}"/>
              </a:ext>
            </a:extLst>
          </p:cNvPr>
          <p:cNvCxnSpPr>
            <a:cxnSpLocks/>
          </p:cNvCxnSpPr>
          <p:nvPr/>
        </p:nvCxnSpPr>
        <p:spPr>
          <a:xfrm>
            <a:off x="1127132" y="5533945"/>
            <a:ext cx="180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5F32678-CB45-40EB-A9DE-1AC9CC00A3A8}"/>
              </a:ext>
            </a:extLst>
          </p:cNvPr>
          <p:cNvSpPr txBox="1"/>
          <p:nvPr/>
        </p:nvSpPr>
        <p:spPr>
          <a:xfrm>
            <a:off x="1264593" y="5534344"/>
            <a:ext cx="15520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 dirty="0">
                <a:ln w="22225">
                  <a:noFill/>
                  <a:prstDash val="solid"/>
                </a:ln>
                <a:solidFill>
                  <a:srgbClr val="4DD4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Menos de 40%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solidFill>
                  <a:srgbClr val="4DD4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Medicamento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solidFill>
                  <a:srgbClr val="4DD4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Comprometido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1F4CF2A4-7583-432A-BF5C-1E564D72AEBA}"/>
              </a:ext>
            </a:extLst>
          </p:cNvPr>
          <p:cNvCxnSpPr>
            <a:cxnSpLocks/>
          </p:cNvCxnSpPr>
          <p:nvPr/>
        </p:nvCxnSpPr>
        <p:spPr>
          <a:xfrm>
            <a:off x="8955073" y="5533945"/>
            <a:ext cx="1800000" cy="0"/>
          </a:xfrm>
          <a:prstGeom prst="straightConnector1">
            <a:avLst/>
          </a:prstGeom>
          <a:ln w="38100">
            <a:solidFill>
              <a:srgbClr val="F7646A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ABBDB3A-8B9A-4AB9-B814-A5CD008C08FA}"/>
              </a:ext>
            </a:extLst>
          </p:cNvPr>
          <p:cNvSpPr txBox="1"/>
          <p:nvPr/>
        </p:nvSpPr>
        <p:spPr>
          <a:xfrm>
            <a:off x="9154405" y="5513899"/>
            <a:ext cx="15520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b="1" dirty="0">
                <a:ln w="22225">
                  <a:noFill/>
                  <a:prstDash val="solid"/>
                </a:ln>
                <a:solidFill>
                  <a:srgbClr val="F76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de 70% 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solidFill>
                  <a:srgbClr val="F76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Medicamento</a:t>
            </a:r>
            <a:br>
              <a:rPr lang="pt-BR" sz="1500" b="1" dirty="0">
                <a:ln w="22225">
                  <a:noFill/>
                  <a:prstDash val="solid"/>
                </a:ln>
                <a:solidFill>
                  <a:srgbClr val="F7646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500" b="1" dirty="0">
                <a:ln w="22225">
                  <a:noFill/>
                  <a:prstDash val="solid"/>
                </a:ln>
                <a:solidFill>
                  <a:srgbClr val="F76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Comprometido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5E5359-C30E-4D52-A2F3-5497A0EC34CC}"/>
              </a:ext>
            </a:extLst>
          </p:cNvPr>
          <p:cNvSpPr txBox="1"/>
          <p:nvPr/>
        </p:nvSpPr>
        <p:spPr>
          <a:xfrm>
            <a:off x="9075398" y="2891148"/>
            <a:ext cx="16796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ln w="22225">
                  <a:noFill/>
                  <a:prstDash val="solid"/>
                </a:ln>
                <a:solidFill>
                  <a:srgbClr val="F76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de 8°C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solidFill>
                  <a:srgbClr val="F76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Medicamento</a:t>
            </a:r>
          </a:p>
          <a:p>
            <a:pPr algn="ctr"/>
            <a:r>
              <a:rPr lang="pt-BR" sz="1500" b="1" dirty="0">
                <a:ln w="22225">
                  <a:noFill/>
                  <a:prstDash val="solid"/>
                </a:ln>
                <a:solidFill>
                  <a:srgbClr val="F76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Comprometido</a:t>
            </a:r>
          </a:p>
        </p:txBody>
      </p:sp>
    </p:spTree>
    <p:extLst>
      <p:ext uri="{BB962C8B-B14F-4D97-AF65-F5344CB8AC3E}">
        <p14:creationId xmlns:p14="http://schemas.microsoft.com/office/powerpoint/2010/main" val="165570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59DC9487-66C9-47F5-8366-5FF63F4FC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089284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62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10">
            <a:extLst>
              <a:ext uri="{FF2B5EF4-FFF2-40B4-BE49-F238E27FC236}">
                <a16:creationId xmlns:a16="http://schemas.microsoft.com/office/drawing/2014/main" id="{B3253C46-2128-4F71-B931-E76E2EBB6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536950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A49566AD-9C41-42BD-870A-3A0BF7C3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298" y="1357745"/>
            <a:ext cx="446798" cy="4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88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7030A0"/>
      </a:dk2>
      <a:lt2>
        <a:srgbClr val="E7E6E6"/>
      </a:lt2>
      <a:accent1>
        <a:srgbClr val="4DD4E3"/>
      </a:accent1>
      <a:accent2>
        <a:srgbClr val="F2E93E"/>
      </a:accent2>
      <a:accent3>
        <a:srgbClr val="4DCA23"/>
      </a:accent3>
      <a:accent4>
        <a:srgbClr val="F59337"/>
      </a:accent4>
      <a:accent5>
        <a:srgbClr val="FF0000"/>
      </a:accent5>
      <a:accent6>
        <a:srgbClr val="000000"/>
      </a:accent6>
      <a:hlink>
        <a:srgbClr val="4DD4E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178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       Somos uma prestadora de serviço para empresas de transporte de medicamentos refrigerados. Temos como principal foco a redução de custos, maior qualidade e eficiência para o transporte de medicamentos, com o intuito de termos os medicamentos em melhor condição possível até a sua chegada ao usuário final.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gustavo</dc:creator>
  <cp:lastModifiedBy>luiz</cp:lastModifiedBy>
  <cp:revision>23</cp:revision>
  <dcterms:created xsi:type="dcterms:W3CDTF">2020-10-14T12:32:53Z</dcterms:created>
  <dcterms:modified xsi:type="dcterms:W3CDTF">2020-10-26T15:15:22Z</dcterms:modified>
</cp:coreProperties>
</file>