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9681-DBCF-4BAF-ACA3-F8675BF319EB}"/>
              </a:ext>
            </a:extLst>
          </p:cNvPr>
          <p:cNvSpPr>
            <a:spLocks noGrp="1"/>
          </p:cNvSpPr>
          <p:nvPr>
            <p:ph type="ctrTitle"/>
          </p:nvPr>
        </p:nvSpPr>
        <p:spPr>
          <a:xfrm>
            <a:off x="345232" y="249424"/>
            <a:ext cx="11588619" cy="2185866"/>
          </a:xfrm>
        </p:spPr>
        <p:txBody>
          <a:bodyPr>
            <a:normAutofit/>
          </a:bodyPr>
          <a:lstStyle/>
          <a:p>
            <a:r>
              <a:rPr lang="en-IN" sz="2000" dirty="0"/>
              <a:t>Institute of advanced computing and software development</a:t>
            </a:r>
            <a:br>
              <a:rPr lang="en-IN" sz="4000" dirty="0"/>
            </a:br>
            <a:br>
              <a:rPr lang="en-IN" sz="4000" dirty="0"/>
            </a:br>
            <a:r>
              <a:rPr lang="en-IN" sz="3600" b="1" u="sng" dirty="0"/>
              <a:t>Student portal for </a:t>
            </a:r>
            <a:r>
              <a:rPr lang="en-IN" sz="3600" b="1" u="sng" dirty="0" err="1"/>
              <a:t>iacsd</a:t>
            </a:r>
            <a:endParaRPr lang="en-IN" sz="3600" b="1" u="sng" dirty="0"/>
          </a:p>
        </p:txBody>
      </p:sp>
      <p:sp>
        <p:nvSpPr>
          <p:cNvPr id="3" name="Subtitle 2">
            <a:extLst>
              <a:ext uri="{FF2B5EF4-FFF2-40B4-BE49-F238E27FC236}">
                <a16:creationId xmlns:a16="http://schemas.microsoft.com/office/drawing/2014/main" id="{1E78868F-6BD1-4248-AB33-0947028B0440}"/>
              </a:ext>
            </a:extLst>
          </p:cNvPr>
          <p:cNvSpPr>
            <a:spLocks noGrp="1"/>
          </p:cNvSpPr>
          <p:nvPr>
            <p:ph type="subTitle" idx="1"/>
          </p:nvPr>
        </p:nvSpPr>
        <p:spPr>
          <a:xfrm>
            <a:off x="195943" y="3596518"/>
            <a:ext cx="11588620" cy="1619294"/>
          </a:xfrm>
        </p:spPr>
        <p:txBody>
          <a:bodyPr>
            <a:normAutofit/>
          </a:bodyPr>
          <a:lstStyle/>
          <a:p>
            <a:r>
              <a:rPr lang="en-IN" sz="1600" dirty="0">
                <a:latin typeface="Arial" panose="020B0604020202020204" pitchFamily="34" charset="0"/>
                <a:cs typeface="Arial" panose="020B0604020202020204" pitchFamily="34" charset="0"/>
              </a:rPr>
              <a:t>Presented by : 219073 - Samiksha hogade.                                    Submitted to: </a:t>
            </a:r>
            <a:r>
              <a:rPr lang="en-IN" sz="1600" dirty="0" err="1">
                <a:latin typeface="Arial" panose="020B0604020202020204" pitchFamily="34" charset="0"/>
                <a:cs typeface="Arial" panose="020B0604020202020204" pitchFamily="34" charset="0"/>
              </a:rPr>
              <a:t>Mrs.Shilpa</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pawale</a:t>
            </a:r>
            <a:r>
              <a:rPr lang="en-IN" sz="1600" dirty="0">
                <a:latin typeface="Arial" panose="020B0604020202020204" pitchFamily="34" charset="0"/>
                <a:cs typeface="Arial" panose="020B0604020202020204" pitchFamily="34" charset="0"/>
              </a:rPr>
              <a:t> mam.</a:t>
            </a:r>
          </a:p>
          <a:p>
            <a:r>
              <a:rPr lang="en-IN" sz="1600" dirty="0">
                <a:latin typeface="Arial" panose="020B0604020202020204" pitchFamily="34" charset="0"/>
                <a:cs typeface="Arial" panose="020B0604020202020204" pitchFamily="34" charset="0"/>
              </a:rPr>
              <a:t>                              219192 – Shubham </a:t>
            </a:r>
            <a:r>
              <a:rPr lang="en-IN" sz="1600" dirty="0" err="1">
                <a:latin typeface="Arial" panose="020B0604020202020204" pitchFamily="34" charset="0"/>
                <a:cs typeface="Arial" panose="020B0604020202020204" pitchFamily="34" charset="0"/>
              </a:rPr>
              <a:t>thorat</a:t>
            </a:r>
            <a:r>
              <a:rPr lang="en-IN"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5711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ADDAC6-F130-4B80-BD6E-D660A8E668D9}"/>
              </a:ext>
            </a:extLst>
          </p:cNvPr>
          <p:cNvSpPr txBox="1"/>
          <p:nvPr/>
        </p:nvSpPr>
        <p:spPr>
          <a:xfrm>
            <a:off x="2071396" y="1210477"/>
            <a:ext cx="9321281" cy="3580467"/>
          </a:xfrm>
          <a:prstGeom prst="rect">
            <a:avLst/>
          </a:prstGeom>
          <a:noFill/>
        </p:spPr>
        <p:txBody>
          <a:bodyPr wrap="square">
            <a:spAutoFit/>
          </a:bodyPr>
          <a:lstStyle/>
          <a:p>
            <a:pPr algn="just"/>
            <a:r>
              <a:rPr lang="en-US" sz="1800" b="1" u="sng" dirty="0">
                <a:effectLst/>
                <a:latin typeface="Verdana" panose="020B0604030504040204" pitchFamily="34" charset="0"/>
                <a:ea typeface="Times New Roman" panose="02020603050405020304" pitchFamily="18" charset="0"/>
              </a:rPr>
              <a:t>Faculty:</a:t>
            </a:r>
            <a:endParaRPr lang="en-IN" sz="16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Verdana" panose="020B060403050404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Add timetable:</a:t>
            </a:r>
            <a:endParaRPr lang="en-IN" sz="1600" dirty="0">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View timetable:</a:t>
            </a:r>
            <a:endParaRPr lang="en-IN" sz="1600" dirty="0">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Add Notice-board:</a:t>
            </a:r>
            <a:endParaRPr lang="en-IN" sz="16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View Notice-board:</a:t>
            </a:r>
            <a:endParaRPr lang="en-IN" sz="1600" dirty="0">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Upload assignment:</a:t>
            </a:r>
            <a:endParaRPr lang="en-IN" sz="1600" dirty="0">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View assignment:</a:t>
            </a: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View student details</a:t>
            </a:r>
            <a:r>
              <a:rPr lang="en-US" sz="1800" dirty="0">
                <a:effectLst/>
                <a:latin typeface="Verdana" panose="020B060403050404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228600" indent="-229235" algn="just">
              <a:spcBef>
                <a:spcPts val="690"/>
              </a:spcBef>
            </a:pPr>
            <a:r>
              <a:rPr lang="en-US" sz="1800" dirty="0">
                <a:effectLst/>
                <a:latin typeface="Verdana" panose="020B060403050404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5546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A9449-23E9-4738-B807-8ED93ABDE79C}"/>
              </a:ext>
            </a:extLst>
          </p:cNvPr>
          <p:cNvSpPr txBox="1"/>
          <p:nvPr/>
        </p:nvSpPr>
        <p:spPr>
          <a:xfrm>
            <a:off x="2006082" y="1439976"/>
            <a:ext cx="7259216" cy="2726387"/>
          </a:xfrm>
          <a:prstGeom prst="rect">
            <a:avLst/>
          </a:prstGeom>
          <a:noFill/>
        </p:spPr>
        <p:txBody>
          <a:bodyPr wrap="square">
            <a:spAutoFit/>
          </a:bodyPr>
          <a:lstStyle/>
          <a:p>
            <a:pPr algn="just"/>
            <a:r>
              <a:rPr lang="en-US" sz="1800" dirty="0">
                <a:effectLst/>
                <a:latin typeface="Verdana" panose="020B060403050404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800" b="1" u="sng" dirty="0">
                <a:effectLst/>
                <a:latin typeface="Verdana" panose="020B0604030504040204" pitchFamily="34" charset="0"/>
                <a:ea typeface="Times New Roman" panose="02020603050405020304" pitchFamily="18" charset="0"/>
              </a:rPr>
              <a:t>Student:</a:t>
            </a:r>
          </a:p>
          <a:p>
            <a:pPr algn="just"/>
            <a:endParaRPr lang="en-IN" sz="16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View timetable:</a:t>
            </a:r>
            <a:endParaRPr lang="en-IN" sz="16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View notice:</a:t>
            </a:r>
            <a:endParaRPr lang="en-IN" sz="16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View faculty details:</a:t>
            </a:r>
            <a:r>
              <a:rPr lang="en-US" sz="1800" dirty="0">
                <a:effectLst/>
                <a:latin typeface="Verdana" panose="020B060403050404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Submit assignment:</a:t>
            </a:r>
            <a:endParaRPr lang="en-IN" sz="1600" dirty="0">
              <a:effectLst/>
              <a:latin typeface="Times New Roman" panose="02020603050405020304" pitchFamily="18" charset="0"/>
              <a:ea typeface="Times New Roman" panose="02020603050405020304" pitchFamily="18" charset="0"/>
            </a:endParaRPr>
          </a:p>
          <a:p>
            <a:pPr marL="228600" indent="-229235" algn="just">
              <a:spcBef>
                <a:spcPts val="690"/>
              </a:spcBef>
            </a:pPr>
            <a:r>
              <a:rPr lang="en-US" sz="1800" dirty="0">
                <a:effectLst/>
                <a:latin typeface="Verdana" panose="020B0604030504040204" pitchFamily="34" charset="0"/>
                <a:ea typeface="Times New Roman" panose="02020603050405020304" pitchFamily="18" charset="0"/>
              </a:rPr>
              <a:t> 		</a:t>
            </a:r>
            <a:r>
              <a:rPr lang="en-US" sz="1800" b="0" u="none" strike="noStrike" kern="0" dirty="0">
                <a:effectLst/>
                <a:uFill>
                  <a:solidFill>
                    <a:srgbClr val="000000"/>
                  </a:solidFill>
                </a:uFill>
                <a:latin typeface="Verdana" panose="020B0604030504040204" pitchFamily="34" charset="0"/>
                <a:ea typeface="Times New Roman" panose="02020603050405020304" pitchFamily="18" charset="0"/>
                <a:cs typeface="Calibri" panose="020F0502020204030204" pitchFamily="34" charset="0"/>
              </a:rPr>
              <a:t> </a:t>
            </a:r>
            <a:endParaRPr lang="en-IN" sz="2000" b="1" u="sng" kern="0" dirty="0">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112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691A59-747A-4229-BDA7-14988DE502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2571" y="-22225"/>
            <a:ext cx="7508681" cy="6902450"/>
          </a:xfrm>
          <a:prstGeom prst="rect">
            <a:avLst/>
          </a:prstGeom>
          <a:noFill/>
          <a:ln>
            <a:noFill/>
          </a:ln>
        </p:spPr>
      </p:pic>
      <p:sp>
        <p:nvSpPr>
          <p:cNvPr id="3" name="TextBox 2">
            <a:extLst>
              <a:ext uri="{FF2B5EF4-FFF2-40B4-BE49-F238E27FC236}">
                <a16:creationId xmlns:a16="http://schemas.microsoft.com/office/drawing/2014/main" id="{72668B4B-C224-4DE1-8283-54A738F9BE85}"/>
              </a:ext>
            </a:extLst>
          </p:cNvPr>
          <p:cNvSpPr txBox="1"/>
          <p:nvPr/>
        </p:nvSpPr>
        <p:spPr>
          <a:xfrm>
            <a:off x="391886" y="634482"/>
            <a:ext cx="2509934" cy="707886"/>
          </a:xfrm>
          <a:prstGeom prst="rect">
            <a:avLst/>
          </a:prstGeom>
          <a:noFill/>
        </p:spPr>
        <p:txBody>
          <a:bodyPr wrap="square" rtlCol="0">
            <a:spAutoFit/>
          </a:bodyPr>
          <a:lstStyle/>
          <a:p>
            <a:r>
              <a:rPr lang="en-IN" sz="2000" b="1" u="sng" dirty="0"/>
              <a:t>USE-CASE DIAGRAM :</a:t>
            </a:r>
          </a:p>
        </p:txBody>
      </p:sp>
    </p:spTree>
    <p:extLst>
      <p:ext uri="{BB962C8B-B14F-4D97-AF65-F5344CB8AC3E}">
        <p14:creationId xmlns:p14="http://schemas.microsoft.com/office/powerpoint/2010/main" val="1464790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8C9D54-0D39-42F5-9B9F-EE19D02459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20665" y="102637"/>
            <a:ext cx="6667500" cy="6286370"/>
          </a:xfrm>
          <a:prstGeom prst="rect">
            <a:avLst/>
          </a:prstGeom>
          <a:noFill/>
          <a:ln>
            <a:noFill/>
          </a:ln>
        </p:spPr>
      </p:pic>
      <p:sp>
        <p:nvSpPr>
          <p:cNvPr id="3" name="TextBox 2">
            <a:extLst>
              <a:ext uri="{FF2B5EF4-FFF2-40B4-BE49-F238E27FC236}">
                <a16:creationId xmlns:a16="http://schemas.microsoft.com/office/drawing/2014/main" id="{5F310ABB-6A94-4F1B-8DF2-ADCCCF0F8F2A}"/>
              </a:ext>
            </a:extLst>
          </p:cNvPr>
          <p:cNvSpPr txBox="1"/>
          <p:nvPr/>
        </p:nvSpPr>
        <p:spPr>
          <a:xfrm>
            <a:off x="671804" y="615820"/>
            <a:ext cx="2463282" cy="461665"/>
          </a:xfrm>
          <a:prstGeom prst="rect">
            <a:avLst/>
          </a:prstGeom>
          <a:noFill/>
        </p:spPr>
        <p:txBody>
          <a:bodyPr wrap="square" rtlCol="0">
            <a:spAutoFit/>
          </a:bodyPr>
          <a:lstStyle/>
          <a:p>
            <a:r>
              <a:rPr lang="en-IN" sz="2400" b="1" u="sng" dirty="0"/>
              <a:t>ER DIAGRAM :</a:t>
            </a:r>
          </a:p>
        </p:txBody>
      </p:sp>
    </p:spTree>
    <p:extLst>
      <p:ext uri="{BB962C8B-B14F-4D97-AF65-F5344CB8AC3E}">
        <p14:creationId xmlns:p14="http://schemas.microsoft.com/office/powerpoint/2010/main" val="79763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B694-C987-4595-82AB-3B4D06242BF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BA9E327-125F-44A8-9F84-F6DE5356B8E9}"/>
              </a:ext>
            </a:extLst>
          </p:cNvPr>
          <p:cNvSpPr>
            <a:spLocks noGrp="1"/>
          </p:cNvSpPr>
          <p:nvPr>
            <p:ph idx="1"/>
          </p:nvPr>
        </p:nvSpPr>
        <p:spPr/>
        <p:txBody>
          <a:bodyPr/>
          <a:lstStyle/>
          <a:p>
            <a:pPr marL="457200" marR="561975" indent="457200" algn="just">
              <a:spcBef>
                <a:spcPts val="760"/>
              </a:spcBef>
              <a:spcAft>
                <a:spcPts val="0"/>
              </a:spcAft>
            </a:pPr>
            <a:r>
              <a:rPr lang="en-US" sz="1800" dirty="0">
                <a:effectLst/>
                <a:latin typeface="Verdana" panose="020B0604030504040204" pitchFamily="34" charset="0"/>
                <a:ea typeface="Times New Roman" panose="02020603050405020304" pitchFamily="18" charset="0"/>
                <a:cs typeface="Calibri" panose="020F0502020204030204" pitchFamily="34" charset="0"/>
              </a:rPr>
              <a:t>Student portal for IACSD puts forth the actual working of a institute. Admin modules, Assignment upload and download, grade distribution, adding noticeboard and timetable etc. these are some important modules from our project.</a:t>
            </a:r>
          </a:p>
          <a:p>
            <a:pPr marL="457200" marR="561975" indent="457200" algn="just">
              <a:spcBef>
                <a:spcPts val="760"/>
              </a:spcBef>
              <a:spcAft>
                <a:spcPts val="0"/>
              </a:spcAft>
            </a:pPr>
            <a:r>
              <a:rPr lang="en-US" sz="1800" dirty="0">
                <a:effectLst/>
                <a:latin typeface="Verdana" panose="020B0604030504040204" pitchFamily="34" charset="0"/>
                <a:ea typeface="Times New Roman" panose="02020603050405020304" pitchFamily="18" charset="0"/>
                <a:cs typeface="Calibri" panose="020F0502020204030204" pitchFamily="34" charset="0"/>
              </a:rPr>
              <a:t> User who is going to access this website should be first associated with IACSD.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8019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7D42-4D10-4490-A3A7-55C0EF00BCE3}"/>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D3E8099F-4C78-4573-9C92-7F1321BF879F}"/>
              </a:ext>
            </a:extLst>
          </p:cNvPr>
          <p:cNvSpPr>
            <a:spLocks noGrp="1"/>
          </p:cNvSpPr>
          <p:nvPr>
            <p:ph idx="1"/>
          </p:nvPr>
        </p:nvSpPr>
        <p:spPr/>
        <p:txBody>
          <a:bodyPr/>
          <a:lstStyle/>
          <a:p>
            <a:pPr marL="193675" marR="559435" indent="0" algn="just">
              <a:spcBef>
                <a:spcPts val="760"/>
              </a:spcBef>
              <a:spcAft>
                <a:spcPts val="0"/>
              </a:spcAft>
              <a:buNone/>
            </a:pPr>
            <a:r>
              <a:rPr lang="en-US" sz="1800" dirty="0">
                <a:effectLst/>
                <a:latin typeface="Verdana" panose="020B0604030504040204" pitchFamily="34" charset="0"/>
                <a:ea typeface="Times New Roman" panose="02020603050405020304" pitchFamily="18" charset="0"/>
                <a:cs typeface="Calibri" panose="020F0502020204030204" pitchFamily="34" charset="0"/>
              </a:rPr>
              <a:t>This project can </a:t>
            </a:r>
            <a:r>
              <a:rPr lang="en-US" sz="1800" spc="-15" dirty="0">
                <a:effectLst/>
                <a:latin typeface="Verdana" panose="020B0604030504040204" pitchFamily="34" charset="0"/>
                <a:ea typeface="Times New Roman" panose="02020603050405020304" pitchFamily="18" charset="0"/>
                <a:cs typeface="Calibri" panose="020F0502020204030204" pitchFamily="34" charset="0"/>
              </a:rPr>
              <a:t>be </a:t>
            </a:r>
            <a:r>
              <a:rPr lang="en-US" sz="1800" dirty="0">
                <a:effectLst/>
                <a:latin typeface="Verdana" panose="020B0604030504040204" pitchFamily="34" charset="0"/>
                <a:ea typeface="Times New Roman" panose="02020603050405020304" pitchFamily="18" charset="0"/>
                <a:cs typeface="Calibri" panose="020F0502020204030204" pitchFamily="34" charset="0"/>
              </a:rPr>
              <a:t>enhanced further by adding :</a:t>
            </a:r>
            <a:endParaRPr lang="en-IN" sz="1800" dirty="0">
              <a:effectLst/>
              <a:latin typeface="Times New Roman" panose="02020603050405020304" pitchFamily="18" charset="0"/>
              <a:ea typeface="Times New Roman" panose="02020603050405020304" pitchFamily="18" charset="0"/>
            </a:endParaRPr>
          </a:p>
          <a:p>
            <a:pPr marL="422275" marR="559435" algn="just">
              <a:spcBef>
                <a:spcPts val="760"/>
              </a:spcBef>
              <a:spcAft>
                <a:spcPts val="0"/>
              </a:spcAft>
            </a:pPr>
            <a:r>
              <a:rPr lang="en-US" sz="1800" dirty="0">
                <a:effectLst/>
                <a:latin typeface="Verdana" panose="020B0604030504040204" pitchFamily="34" charset="0"/>
                <a:ea typeface="Times New Roman" panose="02020603050405020304" pitchFamily="18" charset="0"/>
                <a:cs typeface="Calibri" panose="020F0502020204030204" pitchFamily="34" charset="0"/>
              </a:rPr>
              <a:t>Attendance marking of the students</a:t>
            </a:r>
            <a:endParaRPr lang="en-IN" sz="1800" dirty="0">
              <a:effectLst/>
              <a:latin typeface="Times New Roman" panose="02020603050405020304" pitchFamily="18" charset="0"/>
              <a:ea typeface="Times New Roman" panose="02020603050405020304" pitchFamily="18" charset="0"/>
            </a:endParaRPr>
          </a:p>
          <a:p>
            <a:pPr marL="422275" marR="559435" algn="just">
              <a:spcBef>
                <a:spcPts val="760"/>
              </a:spcBef>
              <a:spcAft>
                <a:spcPts val="0"/>
              </a:spcAft>
            </a:pPr>
            <a:r>
              <a:rPr lang="en-US" sz="1800" dirty="0">
                <a:effectLst/>
                <a:latin typeface="Verdana" panose="020B0604030504040204" pitchFamily="34" charset="0"/>
                <a:ea typeface="Times New Roman" panose="02020603050405020304" pitchFamily="18" charset="0"/>
                <a:cs typeface="Calibri" panose="020F0502020204030204" pitchFamily="34" charset="0"/>
              </a:rPr>
              <a:t>end module exam</a:t>
            </a:r>
            <a:endParaRPr lang="en-IN" sz="1800" dirty="0">
              <a:effectLst/>
              <a:latin typeface="Times New Roman" panose="02020603050405020304" pitchFamily="18" charset="0"/>
              <a:ea typeface="Times New Roman" panose="02020603050405020304" pitchFamily="18" charset="0"/>
            </a:endParaRPr>
          </a:p>
          <a:p>
            <a:pPr marL="422275" marR="559435" algn="just">
              <a:spcBef>
                <a:spcPts val="760"/>
              </a:spcBef>
              <a:spcAft>
                <a:spcPts val="0"/>
              </a:spcAft>
            </a:pPr>
            <a:r>
              <a:rPr lang="en-US" sz="1800" dirty="0">
                <a:effectLst/>
                <a:latin typeface="Verdana" panose="020B0604030504040204" pitchFamily="34" charset="0"/>
                <a:ea typeface="Times New Roman" panose="02020603050405020304" pitchFamily="18" charset="0"/>
                <a:cs typeface="Calibri" panose="020F0502020204030204" pitchFamily="34" charset="0"/>
              </a:rPr>
              <a:t>we can also provide mock tests to the students</a:t>
            </a:r>
            <a:endParaRPr lang="en-IN" sz="1800" dirty="0">
              <a:effectLst/>
              <a:latin typeface="Times New Roman" panose="02020603050405020304" pitchFamily="18" charset="0"/>
              <a:ea typeface="Times New Roman" panose="02020603050405020304" pitchFamily="18" charset="0"/>
            </a:endParaRPr>
          </a:p>
          <a:p>
            <a:pPr marL="422275" marR="559435" algn="just">
              <a:spcBef>
                <a:spcPts val="760"/>
              </a:spcBef>
              <a:spcAft>
                <a:spcPts val="0"/>
              </a:spcAft>
            </a:pPr>
            <a:r>
              <a:rPr lang="en-US" sz="1800" dirty="0">
                <a:effectLst/>
                <a:latin typeface="Verdana" panose="020B0604030504040204" pitchFamily="34" charset="0"/>
                <a:ea typeface="Times New Roman" panose="02020603050405020304" pitchFamily="18" charset="0"/>
                <a:cs typeface="Calibri" panose="020F0502020204030204" pitchFamily="34" charset="0"/>
              </a:rPr>
              <a:t>faculty can give results of mock tests and end module exam.</a:t>
            </a:r>
            <a:endParaRPr lang="en-IN" sz="1800" dirty="0">
              <a:effectLst/>
              <a:latin typeface="Times New Roman" panose="02020603050405020304" pitchFamily="18" charset="0"/>
              <a:ea typeface="Times New Roman" panose="02020603050405020304" pitchFamily="18" charset="0"/>
            </a:endParaRPr>
          </a:p>
          <a:p>
            <a:pPr marL="193675" marR="559435" indent="0" algn="just">
              <a:spcBef>
                <a:spcPts val="760"/>
              </a:spcBef>
              <a:spcAft>
                <a:spcPts val="0"/>
              </a:spcAft>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80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389E-D1A4-480F-BC63-5AD0973CBE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51E5800-2973-442D-A79E-392D659259DD}"/>
              </a:ext>
            </a:extLst>
          </p:cNvPr>
          <p:cNvSpPr>
            <a:spLocks noGrp="1"/>
          </p:cNvSpPr>
          <p:nvPr>
            <p:ph idx="1"/>
          </p:nvPr>
        </p:nvSpPr>
        <p:spPr/>
        <p:txBody>
          <a:bodyPr>
            <a:normAutofit/>
          </a:bodyPr>
          <a:lstStyle/>
          <a:p>
            <a:pPr indent="457200"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The term portal is known as links page which presents information from diverse sources in a unified way.</a:t>
            </a:r>
          </a:p>
          <a:p>
            <a:pPr indent="457200"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 Portals provide a way for enterprises to provide a consistent look and feel with access control </a:t>
            </a:r>
            <a:r>
              <a:rPr lang="en-US" sz="1800" dirty="0" err="1">
                <a:effectLst/>
                <a:latin typeface="Verdana" panose="020B0604030504040204" pitchFamily="34" charset="0"/>
                <a:ea typeface="Times New Roman" panose="02020603050405020304" pitchFamily="18" charset="0"/>
                <a:cs typeface="Calibri" panose="020F0502020204030204" pitchFamily="34" charset="0"/>
              </a:rPr>
              <a:t>andprocedures</a:t>
            </a:r>
            <a:r>
              <a:rPr lang="en-US" sz="1800" dirty="0">
                <a:effectLst/>
                <a:latin typeface="Verdana" panose="020B0604030504040204" pitchFamily="34" charset="0"/>
                <a:ea typeface="Times New Roman" panose="02020603050405020304" pitchFamily="18" charset="0"/>
                <a:cs typeface="Calibri" panose="020F0502020204030204" pitchFamily="34" charset="0"/>
              </a:rPr>
              <a:t> for multiple applications and databases.</a:t>
            </a:r>
            <a:endParaRPr lang="en-IN" sz="1800" dirty="0">
              <a:effectLst/>
              <a:latin typeface="Times New Roman" panose="02020603050405020304" pitchFamily="18" charset="0"/>
              <a:ea typeface="Times New Roman" panose="02020603050405020304" pitchFamily="18" charset="0"/>
            </a:endParaRPr>
          </a:p>
          <a:p>
            <a:pPr indent="457200" algn="just">
              <a:spcAft>
                <a:spcPts val="1800"/>
              </a:spcAft>
            </a:pPr>
            <a:r>
              <a:rPr lang="en-IN" sz="1800" dirty="0">
                <a:solidFill>
                  <a:srgbClr val="222222"/>
                </a:solidFill>
                <a:effectLst/>
                <a:latin typeface="Verdana" panose="020B0604030504040204" pitchFamily="34" charset="0"/>
                <a:ea typeface="Times New Roman" panose="02020603050405020304" pitchFamily="18" charset="0"/>
                <a:cs typeface="Calibri" panose="020F0502020204030204" pitchFamily="34" charset="0"/>
              </a:rPr>
              <a:t>Student portals serve academic institutions in a variety of ways, the most important of which is centralized data administration and accessibility. </a:t>
            </a:r>
            <a:endParaRPr lang="en-IN" dirty="0"/>
          </a:p>
        </p:txBody>
      </p:sp>
    </p:spTree>
    <p:extLst>
      <p:ext uri="{BB962C8B-B14F-4D97-AF65-F5344CB8AC3E}">
        <p14:creationId xmlns:p14="http://schemas.microsoft.com/office/powerpoint/2010/main" val="19069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00FF-EA36-43DF-947D-AB943BA085BC}"/>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2807A6C-C4BF-4BBF-92C7-EA9DA506FCD6}"/>
              </a:ext>
            </a:extLst>
          </p:cNvPr>
          <p:cNvSpPr>
            <a:spLocks noGrp="1"/>
          </p:cNvSpPr>
          <p:nvPr>
            <p:ph idx="1"/>
          </p:nvPr>
        </p:nvSpPr>
        <p:spPr>
          <a:xfrm>
            <a:off x="559837" y="2015732"/>
            <a:ext cx="10495017" cy="3450613"/>
          </a:xfrm>
        </p:spPr>
        <p:txBody>
          <a:bodyPr/>
          <a:lstStyle/>
          <a:p>
            <a:pPr marL="1201420" indent="-285750" algn="just">
              <a:spcBef>
                <a:spcPts val="690"/>
              </a:spcBef>
            </a:pPr>
            <a:r>
              <a:rPr lang="en-US" sz="1800" dirty="0">
                <a:effectLst/>
                <a:latin typeface="Verdana" panose="020B0604030504040204" pitchFamily="34" charset="0"/>
                <a:ea typeface="Times New Roman" panose="02020603050405020304" pitchFamily="18" charset="0"/>
                <a:cs typeface="Calibri" panose="020F0502020204030204" pitchFamily="34" charset="0"/>
              </a:rPr>
              <a:t>The purpose of this study is to develop a web based online student Portal that as a solution to the problems of the students and faculty currently in the institution. </a:t>
            </a:r>
          </a:p>
          <a:p>
            <a:pPr marL="1201420" indent="-285750" algn="just">
              <a:spcBef>
                <a:spcPts val="690"/>
              </a:spcBef>
            </a:pPr>
            <a:r>
              <a:rPr lang="en-US" sz="1800" dirty="0">
                <a:effectLst/>
                <a:latin typeface="Verdana" panose="020B0604030504040204" pitchFamily="34" charset="0"/>
                <a:ea typeface="Times New Roman" panose="02020603050405020304" pitchFamily="18" charset="0"/>
                <a:cs typeface="Calibri" panose="020F0502020204030204" pitchFamily="34" charset="0"/>
              </a:rPr>
              <a:t>This student portal for IACSD project’s objective is of being in significant way by providing most basic and most essential functionalities and features to its users in efficient and effective manner.</a:t>
            </a:r>
          </a:p>
          <a:p>
            <a:pPr marL="1201420" indent="-285750" algn="just">
              <a:spcBef>
                <a:spcPts val="690"/>
              </a:spcBef>
            </a:pPr>
            <a:r>
              <a:rPr lang="en-US" sz="1800" dirty="0">
                <a:latin typeface="Verdana" panose="020B0604030504040204" pitchFamily="34" charset="0"/>
                <a:ea typeface="Times New Roman" panose="02020603050405020304" pitchFamily="18" charset="0"/>
                <a:cs typeface="Calibri" panose="020F0502020204030204" pitchFamily="34" charset="0"/>
              </a:rPr>
              <a:t>And the goal is t</a:t>
            </a:r>
            <a:r>
              <a:rPr lang="en-US" sz="1800" dirty="0">
                <a:effectLst/>
                <a:latin typeface="Verdana" panose="020B0604030504040204" pitchFamily="34" charset="0"/>
                <a:ea typeface="Symbol" panose="05050102010706020507" pitchFamily="18" charset="2"/>
                <a:cs typeface="Calibri" panose="020F0502020204030204" pitchFamily="34" charset="0"/>
              </a:rPr>
              <a:t>o ease </a:t>
            </a:r>
            <a:r>
              <a:rPr lang="en-US" sz="1800" spc="-15" dirty="0">
                <a:effectLst/>
                <a:latin typeface="Verdana" panose="020B0604030504040204" pitchFamily="34" charset="0"/>
                <a:ea typeface="Symbol" panose="05050102010706020507" pitchFamily="18" charset="2"/>
                <a:cs typeface="Calibri" panose="020F0502020204030204" pitchFamily="34" charset="0"/>
              </a:rPr>
              <a:t>admin, faculty, students</a:t>
            </a:r>
            <a:r>
              <a:rPr lang="en-US" sz="1800" dirty="0">
                <a:effectLst/>
                <a:latin typeface="Verdana" panose="020B0604030504040204" pitchFamily="34" charset="0"/>
                <a:ea typeface="Symbol" panose="05050102010706020507" pitchFamily="18" charset="2"/>
                <a:cs typeface="Calibri" panose="020F0502020204030204" pitchFamily="34" charset="0"/>
              </a:rPr>
              <a:t> by providing different functionalities </a:t>
            </a:r>
            <a:r>
              <a:rPr lang="en-US" sz="1800" spc="10" dirty="0">
                <a:effectLst/>
                <a:latin typeface="Verdana" panose="020B0604030504040204" pitchFamily="34" charset="0"/>
                <a:ea typeface="Symbol" panose="05050102010706020507" pitchFamily="18" charset="2"/>
                <a:cs typeface="Calibri" panose="020F0502020204030204" pitchFamily="34" charset="0"/>
              </a:rPr>
              <a:t>to</a:t>
            </a:r>
            <a:r>
              <a:rPr lang="en-US" sz="1800" spc="45" dirty="0">
                <a:effectLst/>
                <a:latin typeface="Verdana" panose="020B0604030504040204" pitchFamily="34" charset="0"/>
                <a:ea typeface="Symbol" panose="05050102010706020507" pitchFamily="18" charset="2"/>
                <a:cs typeface="Calibri" panose="020F0502020204030204" pitchFamily="34" charset="0"/>
              </a:rPr>
              <a:t> </a:t>
            </a:r>
            <a:r>
              <a:rPr lang="en-US" sz="1800" dirty="0">
                <a:effectLst/>
                <a:latin typeface="Verdana" panose="020B0604030504040204" pitchFamily="34" charset="0"/>
                <a:ea typeface="Symbol" panose="05050102010706020507" pitchFamily="18" charset="2"/>
                <a:cs typeface="Calibri" panose="020F0502020204030204" pitchFamily="34" charset="0"/>
              </a:rPr>
              <a:t>it.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201420" indent="-285750" algn="just">
              <a:spcBef>
                <a:spcPts val="690"/>
              </a:spcBef>
            </a:pPr>
            <a:endParaRPr lang="en-IN"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915670" indent="0" algn="just">
              <a:spcBef>
                <a:spcPts val="690"/>
              </a:spcBef>
              <a:buNone/>
            </a:pPr>
            <a:endParaRPr lang="en-IN" dirty="0"/>
          </a:p>
        </p:txBody>
      </p:sp>
    </p:spTree>
    <p:extLst>
      <p:ext uri="{BB962C8B-B14F-4D97-AF65-F5344CB8AC3E}">
        <p14:creationId xmlns:p14="http://schemas.microsoft.com/office/powerpoint/2010/main" val="314982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ADF0-BC6E-4FBF-A5E6-9ED0FD5F6B5F}"/>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15AF4F56-40D0-4815-930F-21782F36AE84}"/>
              </a:ext>
            </a:extLst>
          </p:cNvPr>
          <p:cNvSpPr>
            <a:spLocks noGrp="1"/>
          </p:cNvSpPr>
          <p:nvPr>
            <p:ph idx="1"/>
          </p:nvPr>
        </p:nvSpPr>
        <p:spPr/>
        <p:txBody>
          <a:bodyPr/>
          <a:lstStyle/>
          <a:p>
            <a:pPr marL="342900" lvl="0" indent="-342900" algn="jus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An existing system is highly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dependant</a:t>
            </a:r>
            <a:r>
              <a:rPr lang="en-US" sz="1800" dirty="0">
                <a:effectLst/>
                <a:latin typeface="Times New Roman" panose="02020603050405020304" pitchFamily="18" charset="0"/>
                <a:ea typeface="Calibri" panose="020F0502020204030204" pitchFamily="34" charset="0"/>
                <a:cs typeface="Arial" panose="020B0604020202020204" pitchFamily="34" charset="0"/>
              </a:rPr>
              <a:t> on other platforms like google for submission and mock-test purpose resp.</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existing system you cannot provide feedback of the user to the admin online.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69219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6C1F-5460-4BB7-8676-67ECA207FCCB}"/>
              </a:ext>
            </a:extLst>
          </p:cNvPr>
          <p:cNvSpPr>
            <a:spLocks noGrp="1"/>
          </p:cNvSpPr>
          <p:nvPr>
            <p:ph type="title"/>
          </p:nvPr>
        </p:nvSpPr>
        <p:spPr/>
        <p:txBody>
          <a:bodyPr/>
          <a:lstStyle/>
          <a:p>
            <a:r>
              <a:rPr lang="en-IN" dirty="0"/>
              <a:t>Benefits of this system</a:t>
            </a:r>
          </a:p>
        </p:txBody>
      </p:sp>
      <p:sp>
        <p:nvSpPr>
          <p:cNvPr id="3" name="Content Placeholder 2">
            <a:extLst>
              <a:ext uri="{FF2B5EF4-FFF2-40B4-BE49-F238E27FC236}">
                <a16:creationId xmlns:a16="http://schemas.microsoft.com/office/drawing/2014/main" id="{9E181516-B8A7-444C-8821-41DF3DD1D67B}"/>
              </a:ext>
            </a:extLst>
          </p:cNvPr>
          <p:cNvSpPr>
            <a:spLocks noGrp="1"/>
          </p:cNvSpPr>
          <p:nvPr>
            <p:ph idx="1"/>
          </p:nvPr>
        </p:nvSpPr>
        <p:spPr/>
        <p:txBody>
          <a:bodyPr/>
          <a:lstStyle/>
          <a:p>
            <a:pPr marL="342900" lvl="0" indent="-342900" algn="just">
              <a:spcBef>
                <a:spcPts val="450"/>
              </a:spcBef>
              <a:buFont typeface="Symbol" panose="05050102010706020507" pitchFamily="18" charset="2"/>
              <a:buChar char=""/>
            </a:pPr>
            <a:r>
              <a:rPr lang="en-US" sz="1800" b="0" u="none" strike="noStrike" dirty="0">
                <a:effectLst/>
                <a:uFill>
                  <a:solidFill>
                    <a:srgbClr val="000000"/>
                  </a:solidFill>
                </a:uFill>
                <a:latin typeface="Verdana" panose="020B0604030504040204" pitchFamily="34" charset="0"/>
                <a:ea typeface="Times New Roman" panose="02020603050405020304" pitchFamily="18" charset="0"/>
                <a:cs typeface="Calibri" panose="020F0502020204030204" pitchFamily="34" charset="0"/>
              </a:rPr>
              <a:t>This student portal system solution is fully functional and flexible.</a:t>
            </a:r>
            <a:endParaRPr lang="en-IN" sz="1800" b="1" u="sng" dirty="0">
              <a:effectLst/>
              <a:uFill>
                <a:solidFill>
                  <a:srgbClr val="000000"/>
                </a:solidFill>
              </a:uFill>
              <a:latin typeface="Times New Roman" panose="02020603050405020304" pitchFamily="18" charset="0"/>
              <a:ea typeface="Times New Roman" panose="02020603050405020304" pitchFamily="18" charset="0"/>
            </a:endParaRPr>
          </a:p>
          <a:p>
            <a:pPr marL="342900" lvl="0" indent="-342900" algn="just">
              <a:spcBef>
                <a:spcPts val="450"/>
              </a:spcBef>
              <a:buFont typeface="Symbol" panose="05050102010706020507" pitchFamily="18" charset="2"/>
              <a:buChar char=""/>
            </a:pPr>
            <a:r>
              <a:rPr lang="en-US" sz="1800" b="0" u="none" strike="noStrike" dirty="0">
                <a:effectLst/>
                <a:uFill>
                  <a:solidFill>
                    <a:srgbClr val="000000"/>
                  </a:solidFill>
                </a:uFill>
                <a:latin typeface="Verdana" panose="020B0604030504040204" pitchFamily="34" charset="0"/>
                <a:ea typeface="Times New Roman" panose="02020603050405020304" pitchFamily="18" charset="0"/>
                <a:cs typeface="Calibri" panose="020F0502020204030204" pitchFamily="34" charset="0"/>
              </a:rPr>
              <a:t>It is very easy to use.</a:t>
            </a:r>
            <a:endParaRPr lang="en-IN" sz="1800" b="1" u="sng" dirty="0">
              <a:effectLst/>
              <a:uFill>
                <a:solidFill>
                  <a:srgbClr val="000000"/>
                </a:solidFill>
              </a:uFill>
              <a:latin typeface="Times New Roman" panose="02020603050405020304" pitchFamily="18" charset="0"/>
              <a:ea typeface="Times New Roman" panose="02020603050405020304" pitchFamily="18" charset="0"/>
            </a:endParaRPr>
          </a:p>
          <a:p>
            <a:pPr marL="342900" lvl="0" indent="-342900" algn="just">
              <a:spcBef>
                <a:spcPts val="450"/>
              </a:spcBef>
              <a:buFont typeface="Symbol" panose="05050102010706020507" pitchFamily="18" charset="2"/>
              <a:buChar char=""/>
            </a:pPr>
            <a:r>
              <a:rPr lang="en-US" sz="1800" b="0" u="none" strike="noStrike" dirty="0">
                <a:effectLst/>
                <a:uFill>
                  <a:solidFill>
                    <a:srgbClr val="000000"/>
                  </a:solidFill>
                </a:uFill>
                <a:latin typeface="Verdana" panose="020B0604030504040204" pitchFamily="34" charset="0"/>
                <a:ea typeface="Times New Roman" panose="02020603050405020304" pitchFamily="18" charset="0"/>
                <a:cs typeface="Calibri" panose="020F0502020204030204" pitchFamily="34" charset="0"/>
              </a:rPr>
              <a:t>This online student management system helps to faculty and admin by streamlining and standardizing the procedures.</a:t>
            </a:r>
            <a:endParaRPr lang="en-IN" sz="1800" b="1" u="sng" dirty="0">
              <a:effectLst/>
              <a:uFill>
                <a:solidFill>
                  <a:srgbClr val="000000"/>
                </a:solidFill>
              </a:uFill>
              <a:latin typeface="Times New Roman" panose="02020603050405020304" pitchFamily="18" charset="0"/>
              <a:ea typeface="Times New Roman" panose="02020603050405020304" pitchFamily="18" charset="0"/>
            </a:endParaRPr>
          </a:p>
          <a:p>
            <a:pPr marL="342900" lvl="0" indent="-342900" algn="just">
              <a:spcBef>
                <a:spcPts val="450"/>
              </a:spcBef>
              <a:buFont typeface="Symbol" panose="05050102010706020507" pitchFamily="18" charset="2"/>
              <a:buChar char=""/>
            </a:pPr>
            <a:r>
              <a:rPr lang="en-US" sz="1800" b="0" u="none" strike="noStrike" dirty="0">
                <a:effectLst/>
                <a:uFill>
                  <a:solidFill>
                    <a:srgbClr val="000000"/>
                  </a:solidFill>
                </a:uFill>
                <a:latin typeface="Verdana" panose="020B0604030504040204" pitchFamily="34" charset="0"/>
                <a:ea typeface="Times New Roman" panose="02020603050405020304" pitchFamily="18" charset="0"/>
                <a:cs typeface="Calibri" panose="020F0502020204030204" pitchFamily="34" charset="0"/>
              </a:rPr>
              <a:t>It saves a lot of time and loss of student or faculty information.</a:t>
            </a:r>
            <a:endParaRPr lang="en-IN" sz="1800" b="1" u="sng" dirty="0">
              <a:effectLst/>
              <a:uFill>
                <a:solidFill>
                  <a:srgbClr val="000000"/>
                </a:solidFill>
              </a:uFill>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7694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52BD-5244-4F9F-AD38-5017C1541894}"/>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F482765D-31E8-4C8D-98A4-157206F79316}"/>
              </a:ext>
            </a:extLst>
          </p:cNvPr>
          <p:cNvSpPr>
            <a:spLocks noGrp="1"/>
          </p:cNvSpPr>
          <p:nvPr>
            <p:ph idx="1"/>
          </p:nvPr>
        </p:nvSpPr>
        <p:spPr/>
        <p:txBody>
          <a:bodyPr>
            <a:normAutofit/>
          </a:bodyPr>
          <a:lstStyle/>
          <a:p>
            <a:pPr marR="561340" algn="just">
              <a:spcBef>
                <a:spcPts val="685"/>
              </a:spcBef>
              <a:spcAft>
                <a:spcPts val="0"/>
              </a:spcAft>
            </a:pPr>
            <a:r>
              <a:rPr lang="en-US" sz="1800" dirty="0">
                <a:effectLst/>
                <a:latin typeface="Verdana" panose="020B0604030504040204" pitchFamily="34" charset="0"/>
                <a:ea typeface="Times New Roman" panose="02020603050405020304" pitchFamily="18" charset="0"/>
                <a:cs typeface="Calibri" panose="020F0502020204030204" pitchFamily="34" charset="0"/>
              </a:rPr>
              <a:t>Student portal for IACSD provides the features for admin, faculty and student. It includes several functionalities describes as below:</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IN" sz="1800" dirty="0">
                <a:latin typeface="Times New Roman" panose="02020603050405020304" pitchFamily="18" charset="0"/>
                <a:ea typeface="Times New Roman" panose="02020603050405020304" pitchFamily="18" charset="0"/>
              </a:rPr>
              <a:t>    </a:t>
            </a:r>
            <a:r>
              <a:rPr lang="en-US" sz="1800" dirty="0">
                <a:effectLst/>
                <a:latin typeface="Verdana" panose="020B0604030504040204" pitchFamily="34" charset="0"/>
                <a:ea typeface="Times New Roman" panose="02020603050405020304" pitchFamily="18" charset="0"/>
                <a:cs typeface="Calibri" panose="020F0502020204030204" pitchFamily="34" charset="0"/>
              </a:rPr>
              <a:t>In this student portal system, there are mainly 3 users:</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Verdana" panose="020B0604030504040204" pitchFamily="34" charset="0"/>
                <a:ea typeface="Times New Roman" panose="02020603050405020304" pitchFamily="18" charset="0"/>
                <a:cs typeface="Calibri" panose="020F0502020204030204" pitchFamily="34" charset="0"/>
              </a:rPr>
              <a:t>1.Admin: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Admin can add student and faculty.</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Admin can edit details of student and faculty.</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Admin can also delete details of students as well as faculty.</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346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553DD-292F-48FA-AB2F-CB99C5DE6063}"/>
              </a:ext>
            </a:extLst>
          </p:cNvPr>
          <p:cNvSpPr txBox="1"/>
          <p:nvPr/>
        </p:nvSpPr>
        <p:spPr>
          <a:xfrm>
            <a:off x="1156996" y="1033008"/>
            <a:ext cx="8780106" cy="3939540"/>
          </a:xfrm>
          <a:prstGeom prst="rect">
            <a:avLst/>
          </a:prstGeom>
          <a:noFill/>
        </p:spPr>
        <p:txBody>
          <a:bodyPr wrap="square">
            <a:spAutoFit/>
          </a:bodyPr>
          <a:lstStyle/>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2.Faculty:</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 Faculty can add timetable and view timetable.</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 Faculty can add noticeboard and view noticeboard.</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 Faculty can view student details also.</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 Faculty can upload assignments, also check assignments and can give remarks.</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 </a:t>
            </a:r>
          </a:p>
          <a:p>
            <a:pPr algn="just"/>
            <a:endParaRPr lang="en-US" dirty="0">
              <a:latin typeface="Verdana" panose="020B0604030504040204" pitchFamily="34" charset="0"/>
              <a:ea typeface="Times New Roman" panose="02020603050405020304" pitchFamily="18" charset="0"/>
              <a:cs typeface="Calibri" panose="020F0502020204030204" pitchFamily="34" charset="0"/>
            </a:endParaRPr>
          </a:p>
          <a:p>
            <a:pPr algn="just"/>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3.Student:</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 Students can see timetable uploaded by faculty.</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 Students can see noticeboard uploaded by faculty.</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 Students also can see the faculty details.</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Verdana" panose="020B0604030504040204" pitchFamily="34" charset="0"/>
                <a:ea typeface="Times New Roman" panose="02020603050405020304" pitchFamily="18" charset="0"/>
                <a:cs typeface="Calibri" panose="020F0502020204030204" pitchFamily="34" charset="0"/>
              </a:rPr>
              <a:t>- Students can upload the assignment given by faculty.</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4622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AD2C-D494-4616-B7FA-0FB9CC25672E}"/>
              </a:ext>
            </a:extLst>
          </p:cNvPr>
          <p:cNvSpPr>
            <a:spLocks noGrp="1"/>
          </p:cNvSpPr>
          <p:nvPr>
            <p:ph type="title"/>
          </p:nvPr>
        </p:nvSpPr>
        <p:spPr/>
        <p:txBody>
          <a:bodyPr/>
          <a:lstStyle/>
          <a:p>
            <a:r>
              <a:rPr lang="en-IN" dirty="0"/>
              <a:t>Software used :</a:t>
            </a:r>
          </a:p>
        </p:txBody>
      </p:sp>
      <p:sp>
        <p:nvSpPr>
          <p:cNvPr id="3" name="Content Placeholder 2">
            <a:extLst>
              <a:ext uri="{FF2B5EF4-FFF2-40B4-BE49-F238E27FC236}">
                <a16:creationId xmlns:a16="http://schemas.microsoft.com/office/drawing/2014/main" id="{A1648075-99BD-4E04-B15F-4CFE440A9BC5}"/>
              </a:ext>
            </a:extLst>
          </p:cNvPr>
          <p:cNvSpPr>
            <a:spLocks noGrp="1"/>
          </p:cNvSpPr>
          <p:nvPr>
            <p:ph idx="1"/>
          </p:nvPr>
        </p:nvSpPr>
        <p:spPr/>
        <p:txBody>
          <a:bodyPr/>
          <a:lstStyle/>
          <a:p>
            <a:r>
              <a:rPr lang="en-IN" dirty="0"/>
              <a:t>Spring boot as a backend</a:t>
            </a:r>
          </a:p>
          <a:p>
            <a:r>
              <a:rPr lang="en-IN" dirty="0"/>
              <a:t>JSP as a frontend</a:t>
            </a:r>
          </a:p>
          <a:p>
            <a:r>
              <a:rPr lang="en-IN" dirty="0"/>
              <a:t>MySQL for database management</a:t>
            </a:r>
          </a:p>
        </p:txBody>
      </p:sp>
    </p:spTree>
    <p:extLst>
      <p:ext uri="{BB962C8B-B14F-4D97-AF65-F5344CB8AC3E}">
        <p14:creationId xmlns:p14="http://schemas.microsoft.com/office/powerpoint/2010/main" val="335896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CFFD-8777-4A58-8592-987FF5A5644E}"/>
              </a:ext>
            </a:extLst>
          </p:cNvPr>
          <p:cNvSpPr>
            <a:spLocks noGrp="1"/>
          </p:cNvSpPr>
          <p:nvPr>
            <p:ph type="title"/>
          </p:nvPr>
        </p:nvSpPr>
        <p:spPr/>
        <p:txBody>
          <a:bodyPr/>
          <a:lstStyle/>
          <a:p>
            <a:r>
              <a:rPr lang="en-IN" dirty="0"/>
              <a:t>Module specifications </a:t>
            </a:r>
          </a:p>
        </p:txBody>
      </p:sp>
      <p:sp>
        <p:nvSpPr>
          <p:cNvPr id="3" name="Content Placeholder 2">
            <a:extLst>
              <a:ext uri="{FF2B5EF4-FFF2-40B4-BE49-F238E27FC236}">
                <a16:creationId xmlns:a16="http://schemas.microsoft.com/office/drawing/2014/main" id="{C511F306-5B7A-4502-9DE9-584D9746D2D9}"/>
              </a:ext>
            </a:extLst>
          </p:cNvPr>
          <p:cNvSpPr>
            <a:spLocks noGrp="1"/>
          </p:cNvSpPr>
          <p:nvPr>
            <p:ph idx="1"/>
          </p:nvPr>
        </p:nvSpPr>
        <p:spPr/>
        <p:txBody>
          <a:bodyPr>
            <a:normAutofit fontScale="85000" lnSpcReduction="10000"/>
          </a:bodyPr>
          <a:lstStyle/>
          <a:p>
            <a:pPr marL="0" indent="0" algn="just">
              <a:buNone/>
            </a:pPr>
            <a:r>
              <a:rPr lang="en-US" sz="1800" b="1" u="sng" dirty="0">
                <a:effectLst/>
                <a:latin typeface="Verdana" panose="020B0604030504040204" pitchFamily="34" charset="0"/>
                <a:ea typeface="Times New Roman" panose="02020603050405020304" pitchFamily="18" charset="0"/>
              </a:rPr>
              <a:t>Admin:</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Add faculty:</a:t>
            </a:r>
            <a:r>
              <a:rPr lang="en-US" sz="1800" dirty="0">
                <a:effectLst/>
                <a:latin typeface="Verdana" panose="020B060403050404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View faculty:</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Add student:</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View students:</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Edit student:</a:t>
            </a:r>
            <a:r>
              <a:rPr lang="en-US" sz="1800" dirty="0">
                <a:effectLst/>
                <a:latin typeface="Verdana" panose="020B060403050404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Edit faculty:</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Delete student:</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Delete faculty:</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690"/>
              </a:spcBef>
              <a:spcAft>
                <a:spcPts val="0"/>
              </a:spcAft>
              <a:buFont typeface="Symbol" panose="05050102010706020507" pitchFamily="18" charset="2"/>
              <a:buChar char=""/>
            </a:pPr>
            <a:r>
              <a:rPr lang="en-US" sz="1800" u="sng" dirty="0">
                <a:effectLst/>
                <a:latin typeface="Verdana" panose="020B0604030504040204" pitchFamily="34" charset="0"/>
                <a:ea typeface="Times New Roman" panose="02020603050405020304" pitchFamily="18" charset="0"/>
              </a:rPr>
              <a:t>Display result:</a:t>
            </a:r>
            <a:r>
              <a:rPr lang="en-US" sz="1800" dirty="0">
                <a:effectLst/>
                <a:latin typeface="Verdana" panose="020B0604030504040204" pitchFamily="34" charset="0"/>
                <a:ea typeface="Times New Roman" panose="02020603050405020304" pitchFamily="18" charset="0"/>
              </a:rPr>
              <a:t> </a:t>
            </a:r>
            <a:endParaRPr lang="en-IN" dirty="0"/>
          </a:p>
        </p:txBody>
      </p:sp>
    </p:spTree>
    <p:extLst>
      <p:ext uri="{BB962C8B-B14F-4D97-AF65-F5344CB8AC3E}">
        <p14:creationId xmlns:p14="http://schemas.microsoft.com/office/powerpoint/2010/main" val="22369895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39</TotalTime>
  <Words>627</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Gill Sans MT</vt:lpstr>
      <vt:lpstr>Symbol</vt:lpstr>
      <vt:lpstr>Times New Roman</vt:lpstr>
      <vt:lpstr>Verdana</vt:lpstr>
      <vt:lpstr>Wingdings</vt:lpstr>
      <vt:lpstr>Gallery</vt:lpstr>
      <vt:lpstr>Institute of advanced computing and software development  Student portal for iacsd</vt:lpstr>
      <vt:lpstr>introduction</vt:lpstr>
      <vt:lpstr>Objective</vt:lpstr>
      <vt:lpstr>Existing system</vt:lpstr>
      <vt:lpstr>Benefits of this system</vt:lpstr>
      <vt:lpstr>Proposed system</vt:lpstr>
      <vt:lpstr>PowerPoint Presentation</vt:lpstr>
      <vt:lpstr>Software used :</vt:lpstr>
      <vt:lpstr>Module specifications </vt:lpstr>
      <vt:lpstr>PowerPoint Presentation</vt:lpstr>
      <vt:lpstr>PowerPoint Presentation</vt:lpstr>
      <vt:lpstr>PowerPoint Presentation</vt:lpstr>
      <vt:lpstr>PowerPoint Presentation</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advanced computing and software development  Student portal for iacsd</dc:title>
  <dc:creator>samiksha hogade</dc:creator>
  <cp:lastModifiedBy>samiksha hogade</cp:lastModifiedBy>
  <cp:revision>1</cp:revision>
  <dcterms:created xsi:type="dcterms:W3CDTF">2022-04-11T12:40:34Z</dcterms:created>
  <dcterms:modified xsi:type="dcterms:W3CDTF">2022-04-11T13:20:24Z</dcterms:modified>
</cp:coreProperties>
</file>