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Nunito"/>
      <p:regular r:id="rId8"/>
      <p:bold r:id="rId9"/>
      <p:italic r:id="rId10"/>
      <p:boldItalic r:id="rId11"/>
    </p:embeddedFont>
    <p:embeddedFont>
      <p:font typeface="Maven Pro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Italic.fntdata"/><Relationship Id="rId10" Type="http://schemas.openxmlformats.org/officeDocument/2006/relationships/font" Target="fonts/Nunito-italic.fntdata"/><Relationship Id="rId13" Type="http://schemas.openxmlformats.org/officeDocument/2006/relationships/font" Target="fonts/MavenPro-bold.fntdata"/><Relationship Id="rId12" Type="http://schemas.openxmlformats.org/officeDocument/2006/relationships/font" Target="fonts/Maven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Nuni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ed99611919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ed99611919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/>
          <p:nvPr/>
        </p:nvSpPr>
        <p:spPr>
          <a:xfrm>
            <a:off x="1005600" y="3465075"/>
            <a:ext cx="7632000" cy="118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 txBox="1"/>
          <p:nvPr>
            <p:ph type="ctrTitle"/>
          </p:nvPr>
        </p:nvSpPr>
        <p:spPr>
          <a:xfrm>
            <a:off x="756000" y="72075"/>
            <a:ext cx="7632000" cy="13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Studying the most relevant risk factors for heart disease</a:t>
            </a:r>
            <a:endParaRPr/>
          </a:p>
        </p:txBody>
      </p:sp>
      <p:sp>
        <p:nvSpPr>
          <p:cNvPr id="279" name="Google Shape;279;p13"/>
          <p:cNvSpPr txBox="1"/>
          <p:nvPr>
            <p:ph idx="1" type="subTitle"/>
          </p:nvPr>
        </p:nvSpPr>
        <p:spPr>
          <a:xfrm>
            <a:off x="853200" y="1311675"/>
            <a:ext cx="7437600" cy="4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Francesco Di Flumeri frdf@kth.se				     Pablo Laso plase@kth.se</a:t>
            </a:r>
            <a:endParaRPr b="1"/>
          </a:p>
        </p:txBody>
      </p:sp>
      <p:sp>
        <p:nvSpPr>
          <p:cNvPr id="280" name="Google Shape;280;p13"/>
          <p:cNvSpPr/>
          <p:nvPr/>
        </p:nvSpPr>
        <p:spPr>
          <a:xfrm>
            <a:off x="1016700" y="2392875"/>
            <a:ext cx="7266000" cy="69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3"/>
          <p:cNvSpPr txBox="1"/>
          <p:nvPr/>
        </p:nvSpPr>
        <p:spPr>
          <a:xfrm>
            <a:off x="853200" y="3465075"/>
            <a:ext cx="7784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Early prediction of heart disease is possible given certain health information about a patient. 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Old males have a greater possibility in developing heart diseases. 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Major causes of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heart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 failure: hypertension (HT) and valvular disease (VHD). 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A healthier lifestyle can lead to a lower likelihood of suffering from heart disease.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2" name="Google Shape;282;p13"/>
          <p:cNvSpPr/>
          <p:nvPr/>
        </p:nvSpPr>
        <p:spPr>
          <a:xfrm>
            <a:off x="1016700" y="2378300"/>
            <a:ext cx="7632000" cy="728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3"/>
          <p:cNvSpPr txBox="1"/>
          <p:nvPr/>
        </p:nvSpPr>
        <p:spPr>
          <a:xfrm>
            <a:off x="853200" y="2434725"/>
            <a:ext cx="697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Identify the most relevant risk factors.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Building a reliable algorithm that can predict early cases of heart diseases.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4" name="Google Shape;284;p13"/>
          <p:cNvSpPr/>
          <p:nvPr/>
        </p:nvSpPr>
        <p:spPr>
          <a:xfrm>
            <a:off x="1118700" y="2156325"/>
            <a:ext cx="1996200" cy="278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GOALS</a:t>
            </a:r>
            <a:endParaRPr b="1"/>
          </a:p>
        </p:txBody>
      </p:sp>
      <p:sp>
        <p:nvSpPr>
          <p:cNvPr id="285" name="Google Shape;285;p13"/>
          <p:cNvSpPr/>
          <p:nvPr/>
        </p:nvSpPr>
        <p:spPr>
          <a:xfrm>
            <a:off x="1118700" y="3274125"/>
            <a:ext cx="2361600" cy="278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EXPECTED RESULTS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4"/>
          <p:cNvSpPr/>
          <p:nvPr/>
        </p:nvSpPr>
        <p:spPr>
          <a:xfrm>
            <a:off x="1002125" y="3488950"/>
            <a:ext cx="7632000" cy="118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4"/>
          <p:cNvSpPr txBox="1"/>
          <p:nvPr>
            <p:ph type="ctrTitle"/>
          </p:nvPr>
        </p:nvSpPr>
        <p:spPr>
          <a:xfrm>
            <a:off x="756000" y="72075"/>
            <a:ext cx="7632000" cy="13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Studying the most relevant risk factors for heart disease</a:t>
            </a:r>
            <a:endParaRPr/>
          </a:p>
        </p:txBody>
      </p:sp>
      <p:sp>
        <p:nvSpPr>
          <p:cNvPr id="292" name="Google Shape;292;p14"/>
          <p:cNvSpPr/>
          <p:nvPr/>
        </p:nvSpPr>
        <p:spPr>
          <a:xfrm>
            <a:off x="1002125" y="1882900"/>
            <a:ext cx="7266000" cy="69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4"/>
          <p:cNvSpPr txBox="1"/>
          <p:nvPr/>
        </p:nvSpPr>
        <p:spPr>
          <a:xfrm>
            <a:off x="925925" y="3556150"/>
            <a:ext cx="7784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Improving patient medical treatments.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Reduce hospitalization expenses for facilities.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Trying to maintain and improve the relationship among doctors and patients.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Reduce fatigue for physicians.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4" name="Google Shape;294;p14"/>
          <p:cNvSpPr/>
          <p:nvPr/>
        </p:nvSpPr>
        <p:spPr>
          <a:xfrm>
            <a:off x="1002125" y="1880413"/>
            <a:ext cx="7632000" cy="118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4"/>
          <p:cNvSpPr txBox="1"/>
          <p:nvPr/>
        </p:nvSpPr>
        <p:spPr>
          <a:xfrm>
            <a:off x="838625" y="1947613"/>
            <a:ext cx="6979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Obtaining consent for using the dataset.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Respect patients privacy, by keeping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anonymity and data protection.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Avoiding plagiarism.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Computer-aided support tool (not intended for replacement). 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6" name="Google Shape;296;p14"/>
          <p:cNvSpPr/>
          <p:nvPr/>
        </p:nvSpPr>
        <p:spPr>
          <a:xfrm>
            <a:off x="1093700" y="1646350"/>
            <a:ext cx="1996200" cy="278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KEY ETHICAL</a:t>
            </a:r>
            <a:endParaRPr b="1"/>
          </a:p>
        </p:txBody>
      </p:sp>
      <p:sp>
        <p:nvSpPr>
          <p:cNvPr id="297" name="Google Shape;297;p14"/>
          <p:cNvSpPr/>
          <p:nvPr/>
        </p:nvSpPr>
        <p:spPr>
          <a:xfrm>
            <a:off x="1093700" y="3227825"/>
            <a:ext cx="2656500" cy="278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SUSTAINABILITY ISSUES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