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4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02" autoAdjust="0"/>
  </p:normalViewPr>
  <p:slideViewPr>
    <p:cSldViewPr snapToGrid="0">
      <p:cViewPr varScale="1">
        <p:scale>
          <a:sx n="102" d="100"/>
          <a:sy n="102" d="100"/>
        </p:scale>
        <p:origin x="18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23fc4523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23fc4523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23fc4523a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23fc4523a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23fc4523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23fc4523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23abfa7c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23abfa7c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cf4990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cf4990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218b39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218b39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23fc4523a_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23fc4523a_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23fc4523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23fc4523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0f9531b5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0f9531b5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23abfa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23abfa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23fc45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23fc45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bbb5f44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bbb5f44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896675"/>
            <a:ext cx="66555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SMU-X x Aramco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Web Crawler and Commodities Dashboard</a:t>
            </a:r>
            <a:endParaRPr sz="25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868350"/>
            <a:ext cx="78759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Team: Petras Tan, Ek Wen Jie, Mayazhagu Guhan, Jason Chew, Rafe Ang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621500" y="192875"/>
            <a:ext cx="64089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Open/Closed Principle</a:t>
            </a:r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body" idx="1"/>
          </p:nvPr>
        </p:nvSpPr>
        <p:spPr>
          <a:xfrm>
            <a:off x="1129950" y="745075"/>
            <a:ext cx="7030500" cy="9051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000000"/>
                </a:solidFill>
                <a:highlight>
                  <a:srgbClr val="FFFFFF"/>
                </a:highlight>
              </a:rPr>
              <a:t>Objects or entities should be open for extension but closed for modification.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i="1">
                <a:solidFill>
                  <a:srgbClr val="000000"/>
                </a:solidFill>
                <a:highlight>
                  <a:srgbClr val="FFFFFF"/>
                </a:highlight>
              </a:rPr>
              <a:t>This means that a class should be extendable without modifying the class itself.</a:t>
            </a:r>
            <a:endParaRPr/>
          </a:p>
        </p:txBody>
      </p:sp>
      <p:pic>
        <p:nvPicPr>
          <p:cNvPr id="582" name="Google Shape;582;p26"/>
          <p:cNvPicPr preferRelativeResize="0"/>
          <p:nvPr/>
        </p:nvPicPr>
        <p:blipFill rotWithShape="1">
          <a:blip r:embed="rId3">
            <a:alphaModFix/>
          </a:blip>
          <a:srcRect l="1845" b="52916"/>
          <a:stretch/>
        </p:blipFill>
        <p:spPr>
          <a:xfrm>
            <a:off x="4104075" y="2068125"/>
            <a:ext cx="4865971" cy="256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25" y="2068125"/>
            <a:ext cx="3758401" cy="19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6"/>
          <p:cNvSpPr txBox="1">
            <a:spLocks noGrp="1"/>
          </p:cNvSpPr>
          <p:nvPr>
            <p:ph type="body" idx="1"/>
          </p:nvPr>
        </p:nvSpPr>
        <p:spPr>
          <a:xfrm>
            <a:off x="-100" y="1500200"/>
            <a:ext cx="9144000" cy="7608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b="1" i="1">
                <a:solidFill>
                  <a:srgbClr val="000000"/>
                </a:solidFill>
                <a:highlight>
                  <a:srgbClr val="FFFFFF"/>
                </a:highlight>
              </a:rPr>
              <a:t>Before: CrawlerService.java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621500" y="192875"/>
            <a:ext cx="64089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Open/Closed Principle</a:t>
            </a:r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body" idx="1"/>
          </p:nvPr>
        </p:nvSpPr>
        <p:spPr>
          <a:xfrm>
            <a:off x="1129950" y="745075"/>
            <a:ext cx="7030500" cy="7608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000000"/>
                </a:solidFill>
                <a:highlight>
                  <a:srgbClr val="FFFFFF"/>
                </a:highlight>
              </a:rPr>
              <a:t>Objects or entities should be open for extension but closed for modification.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i="1">
                <a:solidFill>
                  <a:srgbClr val="000000"/>
                </a:solidFill>
                <a:highlight>
                  <a:srgbClr val="FFFFFF"/>
                </a:highlight>
              </a:rPr>
              <a:t>This means that a class should be extendable without modifying the class itself.</a:t>
            </a:r>
            <a:endParaRPr/>
          </a:p>
        </p:txBody>
      </p:sp>
      <p:sp>
        <p:nvSpPr>
          <p:cNvPr id="591" name="Google Shape;591;p27"/>
          <p:cNvSpPr txBox="1">
            <a:spLocks noGrp="1"/>
          </p:cNvSpPr>
          <p:nvPr>
            <p:ph type="body" idx="1"/>
          </p:nvPr>
        </p:nvSpPr>
        <p:spPr>
          <a:xfrm>
            <a:off x="-100" y="1347800"/>
            <a:ext cx="9144000" cy="7608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b="1" i="1">
                <a:solidFill>
                  <a:srgbClr val="000000"/>
                </a:solidFill>
                <a:highlight>
                  <a:srgbClr val="FFFFFF"/>
                </a:highlight>
              </a:rPr>
              <a:t>After: ChinaPageScraper.java, ChinaImportsPageScraper.java, ChinaExportsPageScraper.java</a:t>
            </a:r>
            <a:endParaRPr b="1"/>
          </a:p>
        </p:txBody>
      </p:sp>
      <p:pic>
        <p:nvPicPr>
          <p:cNvPr id="592" name="Google Shape;5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00" y="1650175"/>
            <a:ext cx="2563821" cy="34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7"/>
          <p:cNvPicPr preferRelativeResize="0"/>
          <p:nvPr/>
        </p:nvPicPr>
        <p:blipFill rotWithShape="1">
          <a:blip r:embed="rId4">
            <a:alphaModFix/>
          </a:blip>
          <a:srcRect b="7132"/>
          <a:stretch/>
        </p:blipFill>
        <p:spPr>
          <a:xfrm>
            <a:off x="3561150" y="1650175"/>
            <a:ext cx="3675970" cy="17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 rotWithShape="1">
          <a:blip r:embed="rId5">
            <a:alphaModFix/>
          </a:blip>
          <a:srcRect b="8617"/>
          <a:stretch/>
        </p:blipFill>
        <p:spPr>
          <a:xfrm>
            <a:off x="3561150" y="3528450"/>
            <a:ext cx="4061224" cy="15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"/>
          <p:cNvSpPr txBox="1">
            <a:spLocks noGrp="1"/>
          </p:cNvSpPr>
          <p:nvPr>
            <p:ph type="title"/>
          </p:nvPr>
        </p:nvSpPr>
        <p:spPr>
          <a:xfrm>
            <a:off x="2507100" y="1611800"/>
            <a:ext cx="41298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DEMONSTRATION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617" name="Google Shape;617;p3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Question &amp; Answers Session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715175" y="2142525"/>
            <a:ext cx="3509700" cy="261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Aramco Trading: Middle East’s premier energy trading company and the largest shipper of refined oil products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630875" y="2142525"/>
            <a:ext cx="3509700" cy="261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Develop programming scripts that scrapes webpages for publicly available 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Store scraped data in a cloud database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Develop a front-end interface with charting tools to visualize the stored data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655800" y="210425"/>
            <a:ext cx="63747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&amp; Project Background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 rot="375" flipH="1">
            <a:off x="4980725" y="1376486"/>
            <a:ext cx="2752200" cy="6297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Project</a:t>
            </a:r>
            <a:endParaRPr b="1"/>
          </a:p>
        </p:txBody>
      </p:sp>
      <p:sp>
        <p:nvSpPr>
          <p:cNvPr id="287" name="Google Shape;287;p14"/>
          <p:cNvSpPr/>
          <p:nvPr/>
        </p:nvSpPr>
        <p:spPr>
          <a:xfrm rot="-375">
            <a:off x="1093925" y="1376486"/>
            <a:ext cx="2752200" cy="6297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Client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/>
          <p:nvPr/>
        </p:nvSpPr>
        <p:spPr>
          <a:xfrm>
            <a:off x="2207775" y="793125"/>
            <a:ext cx="4966800" cy="4275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/>
          </p:nvPr>
        </p:nvSpPr>
        <p:spPr>
          <a:xfrm>
            <a:off x="655800" y="210425"/>
            <a:ext cx="63747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Client-Server Architecture</a:t>
            </a: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body" idx="1"/>
          </p:nvPr>
        </p:nvSpPr>
        <p:spPr>
          <a:xfrm>
            <a:off x="5777098" y="4423337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302"/>
              <a:t>Frontend Dashboard</a:t>
            </a:r>
            <a:endParaRPr sz="1302"/>
          </a:p>
        </p:txBody>
      </p:sp>
      <p:pic>
        <p:nvPicPr>
          <p:cNvPr id="328" name="Google Shape;3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013" y="3282021"/>
            <a:ext cx="1796064" cy="12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759" y="3435047"/>
            <a:ext cx="1114050" cy="99953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 txBox="1">
            <a:spLocks noGrp="1"/>
          </p:cNvSpPr>
          <p:nvPr>
            <p:ph type="body" idx="1"/>
          </p:nvPr>
        </p:nvSpPr>
        <p:spPr>
          <a:xfrm>
            <a:off x="3579851" y="4434578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Backend &amp; Crawler</a:t>
            </a:r>
            <a:endParaRPr/>
          </a:p>
        </p:txBody>
      </p:sp>
      <p:pic>
        <p:nvPicPr>
          <p:cNvPr id="331" name="Google Shape;33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900" y="2951588"/>
            <a:ext cx="1729191" cy="172918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 txBox="1">
            <a:spLocks noGrp="1"/>
          </p:cNvSpPr>
          <p:nvPr>
            <p:ph type="body" idx="1"/>
          </p:nvPr>
        </p:nvSpPr>
        <p:spPr>
          <a:xfrm>
            <a:off x="836550" y="4441286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MongoDB Database</a:t>
            </a:r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1"/>
          </p:nvPr>
        </p:nvSpPr>
        <p:spPr>
          <a:xfrm>
            <a:off x="7530584" y="2086046"/>
            <a:ext cx="1335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302"/>
              <a:t>User</a:t>
            </a:r>
            <a:endParaRPr sz="1302"/>
          </a:p>
        </p:txBody>
      </p:sp>
      <p:pic>
        <p:nvPicPr>
          <p:cNvPr id="334" name="Google Shape;3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950" y="874571"/>
            <a:ext cx="1317300" cy="1317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6"/>
          <p:cNvSpPr txBox="1">
            <a:spLocks noGrp="1"/>
          </p:cNvSpPr>
          <p:nvPr>
            <p:ph type="body" idx="1"/>
          </p:nvPr>
        </p:nvSpPr>
        <p:spPr>
          <a:xfrm>
            <a:off x="2305651" y="1976310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S3 Storage</a:t>
            </a:r>
            <a:endParaRPr/>
          </a:p>
        </p:txBody>
      </p:sp>
      <p:pic>
        <p:nvPicPr>
          <p:cNvPr id="336" name="Google Shape;3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2258" y="1100624"/>
            <a:ext cx="1032588" cy="1032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6"/>
          <p:cNvCxnSpPr/>
          <p:nvPr/>
        </p:nvCxnSpPr>
        <p:spPr>
          <a:xfrm>
            <a:off x="1882025" y="3935150"/>
            <a:ext cx="16905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16"/>
          <p:cNvCxnSpPr>
            <a:endCxn id="339" idx="1"/>
          </p:cNvCxnSpPr>
          <p:nvPr/>
        </p:nvCxnSpPr>
        <p:spPr>
          <a:xfrm>
            <a:off x="5020263" y="1579850"/>
            <a:ext cx="40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0" name="Google Shape;34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8214" y="1707414"/>
            <a:ext cx="932566" cy="92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>
            <a:spLocks noGrp="1"/>
          </p:cNvSpPr>
          <p:nvPr>
            <p:ph type="body" idx="1"/>
          </p:nvPr>
        </p:nvSpPr>
        <p:spPr>
          <a:xfrm>
            <a:off x="836550" y="2522068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Commodities Website</a:t>
            </a:r>
            <a:endParaRPr/>
          </a:p>
        </p:txBody>
      </p:sp>
      <p:cxnSp>
        <p:nvCxnSpPr>
          <p:cNvPr id="342" name="Google Shape;342;p16"/>
          <p:cNvCxnSpPr/>
          <p:nvPr/>
        </p:nvCxnSpPr>
        <p:spPr>
          <a:xfrm>
            <a:off x="4915740" y="3912400"/>
            <a:ext cx="9225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16"/>
          <p:cNvCxnSpPr>
            <a:stCxn id="333" idx="2"/>
          </p:cNvCxnSpPr>
          <p:nvPr/>
        </p:nvCxnSpPr>
        <p:spPr>
          <a:xfrm flipH="1">
            <a:off x="6881234" y="2422946"/>
            <a:ext cx="1317300" cy="12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16"/>
          <p:cNvCxnSpPr/>
          <p:nvPr/>
        </p:nvCxnSpPr>
        <p:spPr>
          <a:xfrm>
            <a:off x="2076200" y="2582600"/>
            <a:ext cx="1698600" cy="10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16"/>
          <p:cNvCxnSpPr/>
          <p:nvPr/>
        </p:nvCxnSpPr>
        <p:spPr>
          <a:xfrm>
            <a:off x="6116600" y="2331150"/>
            <a:ext cx="354600" cy="11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9" name="Google Shape;33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2263" y="1065950"/>
            <a:ext cx="1032599" cy="10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>
            <a:spLocks noGrp="1"/>
          </p:cNvSpPr>
          <p:nvPr>
            <p:ph type="body" idx="1"/>
          </p:nvPr>
        </p:nvSpPr>
        <p:spPr>
          <a:xfrm>
            <a:off x="5314576" y="1955710"/>
            <a:ext cx="13359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API Gateway</a:t>
            </a:r>
            <a:endParaRPr/>
          </a:p>
        </p:txBody>
      </p:sp>
      <p:pic>
        <p:nvPicPr>
          <p:cNvPr id="347" name="Google Shape;34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525" y="1115975"/>
            <a:ext cx="932550" cy="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6"/>
          <p:cNvSpPr txBox="1">
            <a:spLocks noGrp="1"/>
          </p:cNvSpPr>
          <p:nvPr>
            <p:ph type="body" idx="1"/>
          </p:nvPr>
        </p:nvSpPr>
        <p:spPr>
          <a:xfrm>
            <a:off x="3846450" y="1955700"/>
            <a:ext cx="1335900" cy="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Lambda</a:t>
            </a:r>
            <a:endParaRPr/>
          </a:p>
        </p:txBody>
      </p:sp>
      <p:cxnSp>
        <p:nvCxnSpPr>
          <p:cNvPr id="349" name="Google Shape;349;p16"/>
          <p:cNvCxnSpPr/>
          <p:nvPr/>
        </p:nvCxnSpPr>
        <p:spPr>
          <a:xfrm>
            <a:off x="3449325" y="1579850"/>
            <a:ext cx="528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0" name="Google Shape;35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94619" y="4551370"/>
            <a:ext cx="563064" cy="3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6"/>
          <p:cNvCxnSpPr/>
          <p:nvPr/>
        </p:nvCxnSpPr>
        <p:spPr>
          <a:xfrm flipH="1">
            <a:off x="4590175" y="2331150"/>
            <a:ext cx="1227000" cy="10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>
            <a:spLocks noGrp="1"/>
          </p:cNvSpPr>
          <p:nvPr>
            <p:ph type="title"/>
          </p:nvPr>
        </p:nvSpPr>
        <p:spPr>
          <a:xfrm>
            <a:off x="1146150" y="97225"/>
            <a:ext cx="63747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Libraries/Technology (Backend)</a:t>
            </a:r>
            <a:endParaRPr/>
          </a:p>
        </p:txBody>
      </p:sp>
      <p:pic>
        <p:nvPicPr>
          <p:cNvPr id="410" name="Google Shape;4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25" y="1300483"/>
            <a:ext cx="1637375" cy="1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8"/>
          <p:cNvPicPr preferRelativeResize="0"/>
          <p:nvPr/>
        </p:nvPicPr>
        <p:blipFill rotWithShape="1">
          <a:blip r:embed="rId4">
            <a:alphaModFix/>
          </a:blip>
          <a:srcRect l="8810" t="29130" r="8462" b="25238"/>
          <a:stretch/>
        </p:blipFill>
        <p:spPr>
          <a:xfrm>
            <a:off x="6161700" y="1459225"/>
            <a:ext cx="2335370" cy="85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5">
            <a:alphaModFix/>
          </a:blip>
          <a:srcRect l="8344" t="26686" r="12784" b="35380"/>
          <a:stretch/>
        </p:blipFill>
        <p:spPr>
          <a:xfrm>
            <a:off x="3679500" y="1459237"/>
            <a:ext cx="1785000" cy="8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 txBox="1"/>
          <p:nvPr/>
        </p:nvSpPr>
        <p:spPr>
          <a:xfrm>
            <a:off x="740125" y="2940975"/>
            <a:ext cx="189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latin typeface="Nunito"/>
                <a:ea typeface="Nunito"/>
                <a:cs typeface="Nunito"/>
                <a:sym typeface="Nunito"/>
              </a:rPr>
              <a:t>opencsv</a:t>
            </a:r>
            <a:endParaRPr sz="33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18"/>
          <p:cNvPicPr preferRelativeResize="0"/>
          <p:nvPr/>
        </p:nvPicPr>
        <p:blipFill rotWithShape="1">
          <a:blip r:embed="rId6">
            <a:alphaModFix/>
          </a:blip>
          <a:srcRect r="17108"/>
          <a:stretch/>
        </p:blipFill>
        <p:spPr>
          <a:xfrm>
            <a:off x="3410911" y="2887113"/>
            <a:ext cx="2322169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7">
            <a:alphaModFix/>
          </a:blip>
          <a:srcRect l="10001" t="5043" r="10746" b="11588"/>
          <a:stretch/>
        </p:blipFill>
        <p:spPr>
          <a:xfrm>
            <a:off x="6547762" y="2776350"/>
            <a:ext cx="1563274" cy="10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5159" y="4131600"/>
            <a:ext cx="3273642" cy="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751" y="2702250"/>
            <a:ext cx="2340450" cy="3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6950" y="1916125"/>
            <a:ext cx="1920850" cy="19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00" y="1838363"/>
            <a:ext cx="1808700" cy="207634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0"/>
          <p:cNvSpPr txBox="1">
            <a:spLocks noGrp="1"/>
          </p:cNvSpPr>
          <p:nvPr>
            <p:ph type="title"/>
          </p:nvPr>
        </p:nvSpPr>
        <p:spPr>
          <a:xfrm>
            <a:off x="1146150" y="97225"/>
            <a:ext cx="63747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Libraries/Technology (Frontend)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>
            <a:spLocks noGrp="1"/>
          </p:cNvSpPr>
          <p:nvPr>
            <p:ph type="title"/>
          </p:nvPr>
        </p:nvSpPr>
        <p:spPr>
          <a:xfrm>
            <a:off x="629600" y="192075"/>
            <a:ext cx="64008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Design</a:t>
            </a:r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0" y="832350"/>
            <a:ext cx="11310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Controllers</a:t>
            </a:r>
            <a:endParaRPr b="1"/>
          </a:p>
        </p:txBody>
      </p:sp>
      <p:sp>
        <p:nvSpPr>
          <p:cNvPr id="460" name="Google Shape;460;p21"/>
          <p:cNvSpPr/>
          <p:nvPr/>
        </p:nvSpPr>
        <p:spPr>
          <a:xfrm>
            <a:off x="1131150" y="779000"/>
            <a:ext cx="7698300" cy="747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1131150" y="1525950"/>
            <a:ext cx="7698300" cy="250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1131150" y="4042350"/>
            <a:ext cx="7698300" cy="514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body" idx="1"/>
          </p:nvPr>
        </p:nvSpPr>
        <p:spPr>
          <a:xfrm>
            <a:off x="0" y="4032750"/>
            <a:ext cx="11310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Repositories</a:t>
            </a:r>
            <a:endParaRPr sz="1200" b="1"/>
          </a:p>
        </p:txBody>
      </p:sp>
      <p:sp>
        <p:nvSpPr>
          <p:cNvPr id="464" name="Google Shape;464;p21"/>
          <p:cNvSpPr txBox="1">
            <a:spLocks noGrp="1"/>
          </p:cNvSpPr>
          <p:nvPr>
            <p:ph type="body" idx="1"/>
          </p:nvPr>
        </p:nvSpPr>
        <p:spPr>
          <a:xfrm>
            <a:off x="0" y="1525950"/>
            <a:ext cx="1131000" cy="2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Services</a:t>
            </a:r>
            <a:endParaRPr b="1"/>
          </a:p>
        </p:txBody>
      </p:sp>
      <p:sp>
        <p:nvSpPr>
          <p:cNvPr id="465" name="Google Shape;465;p21"/>
          <p:cNvSpPr/>
          <p:nvPr/>
        </p:nvSpPr>
        <p:spPr>
          <a:xfrm>
            <a:off x="1131150" y="4566150"/>
            <a:ext cx="7698300" cy="51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1"/>
          <p:cNvSpPr txBox="1">
            <a:spLocks noGrp="1"/>
          </p:cNvSpPr>
          <p:nvPr>
            <p:ph type="body" idx="1"/>
          </p:nvPr>
        </p:nvSpPr>
        <p:spPr>
          <a:xfrm>
            <a:off x="0" y="4566150"/>
            <a:ext cx="11310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Models</a:t>
            </a:r>
            <a:endParaRPr sz="1200" b="1"/>
          </a:p>
        </p:txBody>
      </p:sp>
      <p:sp>
        <p:nvSpPr>
          <p:cNvPr id="467" name="Google Shape;467;p21"/>
          <p:cNvSpPr/>
          <p:nvPr/>
        </p:nvSpPr>
        <p:spPr>
          <a:xfrm>
            <a:off x="1557975" y="9252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CrawlerController</a:t>
            </a:r>
            <a:endParaRPr sz="1200"/>
          </a:p>
        </p:txBody>
      </p:sp>
      <p:sp>
        <p:nvSpPr>
          <p:cNvPr id="468" name="Google Shape;468;p21"/>
          <p:cNvSpPr/>
          <p:nvPr/>
        </p:nvSpPr>
        <p:spPr>
          <a:xfrm>
            <a:off x="1557975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CrawlerService</a:t>
            </a:r>
            <a:endParaRPr sz="1200"/>
          </a:p>
        </p:txBody>
      </p:sp>
      <p:cxnSp>
        <p:nvCxnSpPr>
          <p:cNvPr id="469" name="Google Shape;469;p21"/>
          <p:cNvCxnSpPr>
            <a:stCxn id="467" idx="2"/>
            <a:endCxn id="468" idx="0"/>
          </p:cNvCxnSpPr>
          <p:nvPr/>
        </p:nvCxnSpPr>
        <p:spPr>
          <a:xfrm>
            <a:off x="2283675" y="1280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0" name="Google Shape;470;p21"/>
          <p:cNvSpPr txBox="1"/>
          <p:nvPr/>
        </p:nvSpPr>
        <p:spPr>
          <a:xfrm>
            <a:off x="1131000" y="1221175"/>
            <a:ext cx="128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/api/scrape/china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1269875" y="2284925"/>
            <a:ext cx="7444800" cy="163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1"/>
          <p:cNvSpPr txBox="1">
            <a:spLocks noGrp="1"/>
          </p:cNvSpPr>
          <p:nvPr>
            <p:ph type="body" idx="1"/>
          </p:nvPr>
        </p:nvSpPr>
        <p:spPr>
          <a:xfrm>
            <a:off x="1269875" y="2290702"/>
            <a:ext cx="603000" cy="4836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Utils</a:t>
            </a:r>
            <a:endParaRPr b="1"/>
          </a:p>
        </p:txBody>
      </p:sp>
      <p:sp>
        <p:nvSpPr>
          <p:cNvPr id="473" name="Google Shape;473;p21"/>
          <p:cNvSpPr/>
          <p:nvPr/>
        </p:nvSpPr>
        <p:spPr>
          <a:xfrm>
            <a:off x="1408725" y="2841625"/>
            <a:ext cx="2304900" cy="98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99" lvl="0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ChinaLinkScraper</a:t>
            </a:r>
            <a:endParaRPr sz="1100"/>
          </a:p>
          <a:p>
            <a:pPr marL="107999" lvl="0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ChinaPageScraper</a:t>
            </a:r>
            <a:endParaRPr sz="1100"/>
          </a:p>
          <a:p>
            <a:pPr marL="288000" lvl="1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ChinaImportsPageScraper</a:t>
            </a:r>
            <a:endParaRPr sz="1100"/>
          </a:p>
          <a:p>
            <a:pPr marL="288000" lvl="1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100"/>
              <a:t>ChinaExportsPageScraper</a:t>
            </a:r>
            <a:endParaRPr sz="1100"/>
          </a:p>
        </p:txBody>
      </p:sp>
      <p:cxnSp>
        <p:nvCxnSpPr>
          <p:cNvPr id="474" name="Google Shape;474;p21"/>
          <p:cNvCxnSpPr>
            <a:stCxn id="468" idx="2"/>
          </p:cNvCxnSpPr>
          <p:nvPr/>
        </p:nvCxnSpPr>
        <p:spPr>
          <a:xfrm flipH="1">
            <a:off x="2282175" y="2055025"/>
            <a:ext cx="1500" cy="7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21"/>
          <p:cNvSpPr/>
          <p:nvPr/>
        </p:nvSpPr>
        <p:spPr>
          <a:xfrm>
            <a:off x="3436350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ChinaService</a:t>
            </a:r>
            <a:endParaRPr sz="1200"/>
          </a:p>
        </p:txBody>
      </p:sp>
      <p:sp>
        <p:nvSpPr>
          <p:cNvPr id="476" name="Google Shape;476;p21"/>
          <p:cNvSpPr txBox="1"/>
          <p:nvPr/>
        </p:nvSpPr>
        <p:spPr>
          <a:xfrm>
            <a:off x="2445375" y="2026975"/>
            <a:ext cx="106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@Scheduled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scrapeChina()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7" name="Google Shape;477;p21"/>
          <p:cNvCxnSpPr>
            <a:stCxn id="468" idx="3"/>
            <a:endCxn id="475" idx="1"/>
          </p:cNvCxnSpPr>
          <p:nvPr/>
        </p:nvCxnSpPr>
        <p:spPr>
          <a:xfrm>
            <a:off x="3009375" y="1877275"/>
            <a:ext cx="4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21"/>
          <p:cNvSpPr/>
          <p:nvPr/>
        </p:nvSpPr>
        <p:spPr>
          <a:xfrm>
            <a:off x="3436350" y="41217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ChinaRepository</a:t>
            </a:r>
            <a:endParaRPr sz="1200"/>
          </a:p>
        </p:txBody>
      </p:sp>
      <p:sp>
        <p:nvSpPr>
          <p:cNvPr id="479" name="Google Shape;479;p21"/>
          <p:cNvSpPr/>
          <p:nvPr/>
        </p:nvSpPr>
        <p:spPr>
          <a:xfrm>
            <a:off x="3793950" y="4680550"/>
            <a:ext cx="7362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China</a:t>
            </a:r>
            <a:endParaRPr sz="1200"/>
          </a:p>
        </p:txBody>
      </p:sp>
      <p:cxnSp>
        <p:nvCxnSpPr>
          <p:cNvPr id="480" name="Google Shape;480;p21"/>
          <p:cNvCxnSpPr>
            <a:stCxn id="475" idx="2"/>
            <a:endCxn id="478" idx="0"/>
          </p:cNvCxnSpPr>
          <p:nvPr/>
        </p:nvCxnSpPr>
        <p:spPr>
          <a:xfrm>
            <a:off x="4162050" y="2055025"/>
            <a:ext cx="0" cy="20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21"/>
          <p:cNvCxnSpPr>
            <a:endCxn id="479" idx="0"/>
          </p:cNvCxnSpPr>
          <p:nvPr/>
        </p:nvCxnSpPr>
        <p:spPr>
          <a:xfrm>
            <a:off x="4162050" y="4477150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21"/>
          <p:cNvSpPr txBox="1"/>
          <p:nvPr/>
        </p:nvSpPr>
        <p:spPr>
          <a:xfrm>
            <a:off x="4164925" y="2983775"/>
            <a:ext cx="145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saveListChina()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retrieveAllChina()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3436350" y="9252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ChinaController</a:t>
            </a:r>
            <a:endParaRPr sz="1200"/>
          </a:p>
        </p:txBody>
      </p:sp>
      <p:cxnSp>
        <p:nvCxnSpPr>
          <p:cNvPr id="484" name="Google Shape;484;p21"/>
          <p:cNvCxnSpPr>
            <a:stCxn id="483" idx="2"/>
            <a:endCxn id="475" idx="0"/>
          </p:cNvCxnSpPr>
          <p:nvPr/>
        </p:nvCxnSpPr>
        <p:spPr>
          <a:xfrm>
            <a:off x="4162050" y="1280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21"/>
          <p:cNvSpPr txBox="1"/>
          <p:nvPr/>
        </p:nvSpPr>
        <p:spPr>
          <a:xfrm>
            <a:off x="3188400" y="1221175"/>
            <a:ext cx="128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/api/china/all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5885900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s3Service</a:t>
            </a:r>
            <a:endParaRPr sz="1200"/>
          </a:p>
        </p:txBody>
      </p:sp>
      <p:cxnSp>
        <p:nvCxnSpPr>
          <p:cNvPr id="487" name="Google Shape;487;p21"/>
          <p:cNvCxnSpPr>
            <a:stCxn id="475" idx="3"/>
            <a:endCxn id="486" idx="1"/>
          </p:cNvCxnSpPr>
          <p:nvPr/>
        </p:nvCxnSpPr>
        <p:spPr>
          <a:xfrm>
            <a:off x="4887750" y="1877275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21"/>
          <p:cNvSpPr txBox="1"/>
          <p:nvPr/>
        </p:nvSpPr>
        <p:spPr>
          <a:xfrm>
            <a:off x="4880475" y="2026975"/>
            <a:ext cx="145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saveAllExcelFiles()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4931775" y="23903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ChinaExcel</a:t>
            </a:r>
            <a:endParaRPr sz="1200"/>
          </a:p>
        </p:txBody>
      </p:sp>
      <p:cxnSp>
        <p:nvCxnSpPr>
          <p:cNvPr id="490" name="Google Shape;490;p21"/>
          <p:cNvCxnSpPr>
            <a:endCxn id="489" idx="1"/>
          </p:cNvCxnSpPr>
          <p:nvPr/>
        </p:nvCxnSpPr>
        <p:spPr>
          <a:xfrm>
            <a:off x="4674975" y="2051175"/>
            <a:ext cx="2568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21"/>
          <p:cNvSpPr/>
          <p:nvPr/>
        </p:nvSpPr>
        <p:spPr>
          <a:xfrm>
            <a:off x="5885900" y="41217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s3Repository</a:t>
            </a:r>
            <a:endParaRPr sz="1200"/>
          </a:p>
        </p:txBody>
      </p:sp>
      <p:cxnSp>
        <p:nvCxnSpPr>
          <p:cNvPr id="492" name="Google Shape;492;p21"/>
          <p:cNvCxnSpPr/>
          <p:nvPr/>
        </p:nvCxnSpPr>
        <p:spPr>
          <a:xfrm>
            <a:off x="6611600" y="2055000"/>
            <a:ext cx="0" cy="20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21"/>
          <p:cNvSpPr/>
          <p:nvPr/>
        </p:nvSpPr>
        <p:spPr>
          <a:xfrm>
            <a:off x="6243500" y="4680475"/>
            <a:ext cx="7362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</a:t>
            </a:r>
            <a:endParaRPr sz="1200"/>
          </a:p>
        </p:txBody>
      </p:sp>
      <p:cxnSp>
        <p:nvCxnSpPr>
          <p:cNvPr id="494" name="Google Shape;494;p21"/>
          <p:cNvCxnSpPr/>
          <p:nvPr/>
        </p:nvCxnSpPr>
        <p:spPr>
          <a:xfrm>
            <a:off x="6600450" y="4477150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Google Shape;495;p21"/>
          <p:cNvSpPr txBox="1"/>
          <p:nvPr/>
        </p:nvSpPr>
        <p:spPr>
          <a:xfrm>
            <a:off x="6611600" y="2877550"/>
            <a:ext cx="1957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saves3()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retrieveS3LinksByCountryAndCommodity()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5874750" y="9252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s3Controller</a:t>
            </a:r>
            <a:endParaRPr sz="1200"/>
          </a:p>
        </p:txBody>
      </p:sp>
      <p:sp>
        <p:nvSpPr>
          <p:cNvPr id="497" name="Google Shape;497;p21"/>
          <p:cNvSpPr txBox="1"/>
          <p:nvPr/>
        </p:nvSpPr>
        <p:spPr>
          <a:xfrm>
            <a:off x="6600450" y="1221175"/>
            <a:ext cx="1874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/api/s3/china/{commodity}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8" name="Google Shape;498;p21"/>
          <p:cNvCxnSpPr/>
          <p:nvPr/>
        </p:nvCxnSpPr>
        <p:spPr>
          <a:xfrm>
            <a:off x="6600450" y="1280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21"/>
          <p:cNvSpPr txBox="1"/>
          <p:nvPr/>
        </p:nvSpPr>
        <p:spPr>
          <a:xfrm>
            <a:off x="4255200" y="1221175"/>
            <a:ext cx="161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/api/china/saveallexcel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"/>
          <p:cNvSpPr txBox="1">
            <a:spLocks noGrp="1"/>
          </p:cNvSpPr>
          <p:nvPr>
            <p:ph type="title"/>
          </p:nvPr>
        </p:nvSpPr>
        <p:spPr>
          <a:xfrm>
            <a:off x="629600" y="192075"/>
            <a:ext cx="64008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Design</a:t>
            </a:r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body" idx="1"/>
          </p:nvPr>
        </p:nvSpPr>
        <p:spPr>
          <a:xfrm>
            <a:off x="0" y="832350"/>
            <a:ext cx="11310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Controllers</a:t>
            </a:r>
            <a:endParaRPr b="1"/>
          </a:p>
        </p:txBody>
      </p:sp>
      <p:sp>
        <p:nvSpPr>
          <p:cNvPr id="506" name="Google Shape;506;p22"/>
          <p:cNvSpPr/>
          <p:nvPr/>
        </p:nvSpPr>
        <p:spPr>
          <a:xfrm>
            <a:off x="1131150" y="779000"/>
            <a:ext cx="7698300" cy="747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1131150" y="1525950"/>
            <a:ext cx="7698300" cy="250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1131150" y="4042350"/>
            <a:ext cx="7698300" cy="514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body" idx="1"/>
          </p:nvPr>
        </p:nvSpPr>
        <p:spPr>
          <a:xfrm>
            <a:off x="0" y="4032750"/>
            <a:ext cx="11310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Repositories</a:t>
            </a:r>
            <a:endParaRPr sz="1200" b="1"/>
          </a:p>
        </p:txBody>
      </p:sp>
      <p:sp>
        <p:nvSpPr>
          <p:cNvPr id="510" name="Google Shape;510;p22"/>
          <p:cNvSpPr txBox="1">
            <a:spLocks noGrp="1"/>
          </p:cNvSpPr>
          <p:nvPr>
            <p:ph type="body" idx="1"/>
          </p:nvPr>
        </p:nvSpPr>
        <p:spPr>
          <a:xfrm>
            <a:off x="0" y="1525950"/>
            <a:ext cx="1131000" cy="2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Services</a:t>
            </a:r>
            <a:endParaRPr b="1"/>
          </a:p>
        </p:txBody>
      </p:sp>
      <p:sp>
        <p:nvSpPr>
          <p:cNvPr id="511" name="Google Shape;511;p22"/>
          <p:cNvSpPr/>
          <p:nvPr/>
        </p:nvSpPr>
        <p:spPr>
          <a:xfrm>
            <a:off x="1131150" y="4566150"/>
            <a:ext cx="7698300" cy="51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body" idx="1"/>
          </p:nvPr>
        </p:nvSpPr>
        <p:spPr>
          <a:xfrm>
            <a:off x="0" y="4566150"/>
            <a:ext cx="11310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Models</a:t>
            </a:r>
            <a:endParaRPr sz="1200" b="1"/>
          </a:p>
        </p:txBody>
      </p:sp>
      <p:sp>
        <p:nvSpPr>
          <p:cNvPr id="513" name="Google Shape;513;p22"/>
          <p:cNvSpPr/>
          <p:nvPr/>
        </p:nvSpPr>
        <p:spPr>
          <a:xfrm>
            <a:off x="1557975" y="9252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CrawlerController</a:t>
            </a:r>
            <a:endParaRPr sz="1200"/>
          </a:p>
        </p:txBody>
      </p:sp>
      <p:sp>
        <p:nvSpPr>
          <p:cNvPr id="514" name="Google Shape;514;p22"/>
          <p:cNvSpPr/>
          <p:nvPr/>
        </p:nvSpPr>
        <p:spPr>
          <a:xfrm>
            <a:off x="1557975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CrawlerService</a:t>
            </a:r>
            <a:endParaRPr sz="1200"/>
          </a:p>
        </p:txBody>
      </p:sp>
      <p:cxnSp>
        <p:nvCxnSpPr>
          <p:cNvPr id="515" name="Google Shape;515;p22"/>
          <p:cNvCxnSpPr>
            <a:stCxn id="513" idx="2"/>
            <a:endCxn id="514" idx="0"/>
          </p:cNvCxnSpPr>
          <p:nvPr/>
        </p:nvCxnSpPr>
        <p:spPr>
          <a:xfrm>
            <a:off x="2283675" y="1280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6" name="Google Shape;516;p22"/>
          <p:cNvSpPr txBox="1"/>
          <p:nvPr/>
        </p:nvSpPr>
        <p:spPr>
          <a:xfrm>
            <a:off x="1437375" y="1265600"/>
            <a:ext cx="84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/api/scrape/thailand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1269875" y="2284925"/>
            <a:ext cx="7444800" cy="163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body" idx="1"/>
          </p:nvPr>
        </p:nvSpPr>
        <p:spPr>
          <a:xfrm>
            <a:off x="1269875" y="2290702"/>
            <a:ext cx="603000" cy="483600"/>
          </a:xfrm>
          <a:prstGeom prst="rect">
            <a:avLst/>
          </a:prstGeom>
          <a:solidFill>
            <a:srgbClr val="B6D7A8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Utils</a:t>
            </a:r>
            <a:endParaRPr b="1"/>
          </a:p>
        </p:txBody>
      </p:sp>
      <p:sp>
        <p:nvSpPr>
          <p:cNvPr id="519" name="Google Shape;519;p22"/>
          <p:cNvSpPr/>
          <p:nvPr/>
        </p:nvSpPr>
        <p:spPr>
          <a:xfrm>
            <a:off x="1408725" y="2841625"/>
            <a:ext cx="2177100" cy="98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999" lvl="0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ThailandCrudeOilProductionScraper</a:t>
            </a:r>
            <a:endParaRPr sz="1100"/>
          </a:p>
          <a:p>
            <a:pPr marL="107999" lvl="0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ThailandCondensateProductionScraper</a:t>
            </a:r>
            <a:endParaRPr sz="1100"/>
          </a:p>
          <a:p>
            <a:pPr marL="107999" lvl="0" indent="-14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...</a:t>
            </a:r>
            <a:endParaRPr sz="1100"/>
          </a:p>
        </p:txBody>
      </p:sp>
      <p:cxnSp>
        <p:nvCxnSpPr>
          <p:cNvPr id="520" name="Google Shape;520;p22"/>
          <p:cNvCxnSpPr>
            <a:stCxn id="514" idx="2"/>
          </p:cNvCxnSpPr>
          <p:nvPr/>
        </p:nvCxnSpPr>
        <p:spPr>
          <a:xfrm flipH="1">
            <a:off x="2282175" y="2055025"/>
            <a:ext cx="1500" cy="7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22"/>
          <p:cNvSpPr/>
          <p:nvPr/>
        </p:nvSpPr>
        <p:spPr>
          <a:xfrm>
            <a:off x="3436350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ThailandService</a:t>
            </a:r>
            <a:endParaRPr sz="1200"/>
          </a:p>
        </p:txBody>
      </p:sp>
      <p:sp>
        <p:nvSpPr>
          <p:cNvPr id="522" name="Google Shape;522;p22"/>
          <p:cNvSpPr txBox="1"/>
          <p:nvPr/>
        </p:nvSpPr>
        <p:spPr>
          <a:xfrm>
            <a:off x="2304976" y="2026975"/>
            <a:ext cx="128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@Scheduled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scrapeThailand()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3" name="Google Shape;523;p22"/>
          <p:cNvCxnSpPr>
            <a:stCxn id="514" idx="3"/>
            <a:endCxn id="521" idx="1"/>
          </p:cNvCxnSpPr>
          <p:nvPr/>
        </p:nvCxnSpPr>
        <p:spPr>
          <a:xfrm>
            <a:off x="3009375" y="1877275"/>
            <a:ext cx="4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p22"/>
          <p:cNvSpPr/>
          <p:nvPr/>
        </p:nvSpPr>
        <p:spPr>
          <a:xfrm>
            <a:off x="3392250" y="4121700"/>
            <a:ext cx="15396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ThailandRepository</a:t>
            </a:r>
            <a:endParaRPr sz="1200"/>
          </a:p>
        </p:txBody>
      </p:sp>
      <p:sp>
        <p:nvSpPr>
          <p:cNvPr id="525" name="Google Shape;525;p22"/>
          <p:cNvSpPr/>
          <p:nvPr/>
        </p:nvSpPr>
        <p:spPr>
          <a:xfrm>
            <a:off x="3793950" y="4680550"/>
            <a:ext cx="8463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Thailand</a:t>
            </a:r>
            <a:endParaRPr sz="1200"/>
          </a:p>
        </p:txBody>
      </p:sp>
      <p:cxnSp>
        <p:nvCxnSpPr>
          <p:cNvPr id="526" name="Google Shape;526;p22"/>
          <p:cNvCxnSpPr>
            <a:stCxn id="521" idx="2"/>
            <a:endCxn id="524" idx="0"/>
          </p:cNvCxnSpPr>
          <p:nvPr/>
        </p:nvCxnSpPr>
        <p:spPr>
          <a:xfrm>
            <a:off x="4162050" y="2055025"/>
            <a:ext cx="0" cy="20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22"/>
          <p:cNvCxnSpPr>
            <a:endCxn id="525" idx="0"/>
          </p:cNvCxnSpPr>
          <p:nvPr/>
        </p:nvCxnSpPr>
        <p:spPr>
          <a:xfrm>
            <a:off x="4217100" y="4477150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8" name="Google Shape;528;p22"/>
          <p:cNvSpPr txBox="1"/>
          <p:nvPr/>
        </p:nvSpPr>
        <p:spPr>
          <a:xfrm>
            <a:off x="4164925" y="2983775"/>
            <a:ext cx="177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saveListThailand()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getAllThailand()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3436350" y="925200"/>
            <a:ext cx="14955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ThailandController</a:t>
            </a:r>
            <a:endParaRPr sz="1200"/>
          </a:p>
        </p:txBody>
      </p:sp>
      <p:cxnSp>
        <p:nvCxnSpPr>
          <p:cNvPr id="530" name="Google Shape;530;p22"/>
          <p:cNvCxnSpPr>
            <a:stCxn id="529" idx="2"/>
            <a:endCxn id="521" idx="0"/>
          </p:cNvCxnSpPr>
          <p:nvPr/>
        </p:nvCxnSpPr>
        <p:spPr>
          <a:xfrm flipH="1">
            <a:off x="4162200" y="1280700"/>
            <a:ext cx="219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1" name="Google Shape;531;p22"/>
          <p:cNvSpPr txBox="1"/>
          <p:nvPr/>
        </p:nvSpPr>
        <p:spPr>
          <a:xfrm>
            <a:off x="3036000" y="1221175"/>
            <a:ext cx="128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/api/thailand/all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5885900" y="16995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s3Service</a:t>
            </a:r>
            <a:endParaRPr sz="1200"/>
          </a:p>
        </p:txBody>
      </p:sp>
      <p:cxnSp>
        <p:nvCxnSpPr>
          <p:cNvPr id="533" name="Google Shape;533;p22"/>
          <p:cNvCxnSpPr>
            <a:stCxn id="521" idx="3"/>
            <a:endCxn id="532" idx="1"/>
          </p:cNvCxnSpPr>
          <p:nvPr/>
        </p:nvCxnSpPr>
        <p:spPr>
          <a:xfrm>
            <a:off x="4887750" y="1877275"/>
            <a:ext cx="99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" name="Google Shape;534;p22"/>
          <p:cNvSpPr txBox="1"/>
          <p:nvPr/>
        </p:nvSpPr>
        <p:spPr>
          <a:xfrm>
            <a:off x="4880475" y="2026975"/>
            <a:ext cx="145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saveAllExcelFiles()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4931775" y="2390325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ThailandExcel</a:t>
            </a:r>
            <a:endParaRPr sz="1200"/>
          </a:p>
        </p:txBody>
      </p:sp>
      <p:cxnSp>
        <p:nvCxnSpPr>
          <p:cNvPr id="536" name="Google Shape;536;p22"/>
          <p:cNvCxnSpPr>
            <a:endCxn id="535" idx="1"/>
          </p:cNvCxnSpPr>
          <p:nvPr/>
        </p:nvCxnSpPr>
        <p:spPr>
          <a:xfrm>
            <a:off x="4674975" y="2051175"/>
            <a:ext cx="256800" cy="5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7" name="Google Shape;537;p22"/>
          <p:cNvSpPr/>
          <p:nvPr/>
        </p:nvSpPr>
        <p:spPr>
          <a:xfrm>
            <a:off x="5885900" y="41217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s3Repository</a:t>
            </a:r>
            <a:endParaRPr sz="1200"/>
          </a:p>
        </p:txBody>
      </p:sp>
      <p:cxnSp>
        <p:nvCxnSpPr>
          <p:cNvPr id="538" name="Google Shape;538;p22"/>
          <p:cNvCxnSpPr/>
          <p:nvPr/>
        </p:nvCxnSpPr>
        <p:spPr>
          <a:xfrm>
            <a:off x="6611600" y="2055000"/>
            <a:ext cx="0" cy="20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p22"/>
          <p:cNvSpPr/>
          <p:nvPr/>
        </p:nvSpPr>
        <p:spPr>
          <a:xfrm>
            <a:off x="6243500" y="4680475"/>
            <a:ext cx="7362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</a:t>
            </a:r>
            <a:endParaRPr sz="1200"/>
          </a:p>
        </p:txBody>
      </p:sp>
      <p:cxnSp>
        <p:nvCxnSpPr>
          <p:cNvPr id="540" name="Google Shape;540;p22"/>
          <p:cNvCxnSpPr/>
          <p:nvPr/>
        </p:nvCxnSpPr>
        <p:spPr>
          <a:xfrm>
            <a:off x="6600450" y="4477150"/>
            <a:ext cx="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1" name="Google Shape;541;p22"/>
          <p:cNvSpPr txBox="1"/>
          <p:nvPr/>
        </p:nvSpPr>
        <p:spPr>
          <a:xfrm>
            <a:off x="6611600" y="2877550"/>
            <a:ext cx="1988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saves3()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107999" lvl="0" indent="-1418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retrieveThailandS3LinksByCountryAndCommodity()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5874750" y="925200"/>
            <a:ext cx="1451400" cy="3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s3Controller</a:t>
            </a:r>
            <a:endParaRPr sz="1200"/>
          </a:p>
        </p:txBody>
      </p:sp>
      <p:sp>
        <p:nvSpPr>
          <p:cNvPr id="543" name="Google Shape;543;p22"/>
          <p:cNvSpPr txBox="1"/>
          <p:nvPr/>
        </p:nvSpPr>
        <p:spPr>
          <a:xfrm>
            <a:off x="6600450" y="1221175"/>
            <a:ext cx="206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/api/s3/thailand/{commodity}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4" name="Google Shape;544;p22"/>
          <p:cNvCxnSpPr/>
          <p:nvPr/>
        </p:nvCxnSpPr>
        <p:spPr>
          <a:xfrm>
            <a:off x="6600450" y="1280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22"/>
          <p:cNvSpPr txBox="1"/>
          <p:nvPr/>
        </p:nvSpPr>
        <p:spPr>
          <a:xfrm>
            <a:off x="4179000" y="1221175"/>
            <a:ext cx="177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Nunito"/>
                <a:ea typeface="Nunito"/>
                <a:cs typeface="Nunito"/>
                <a:sym typeface="Nunito"/>
              </a:rPr>
              <a:t>/api/thailand/saveallexcel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 txBox="1">
            <a:spLocks noGrp="1"/>
          </p:cNvSpPr>
          <p:nvPr>
            <p:ph type="title"/>
          </p:nvPr>
        </p:nvSpPr>
        <p:spPr>
          <a:xfrm>
            <a:off x="621500" y="192875"/>
            <a:ext cx="64089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DRY (Don’t Repeat Yourself!)</a:t>
            </a:r>
            <a:endParaRPr/>
          </a:p>
        </p:txBody>
      </p:sp>
      <p:pic>
        <p:nvPicPr>
          <p:cNvPr id="558" name="Google Shape;5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287" y="1171275"/>
            <a:ext cx="2637450" cy="369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20" y="1209488"/>
            <a:ext cx="4294450" cy="30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171" y="1533525"/>
            <a:ext cx="4130301" cy="2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5221" y="1840950"/>
            <a:ext cx="4543674" cy="2740226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4"/>
          <p:cNvSpPr/>
          <p:nvPr/>
        </p:nvSpPr>
        <p:spPr>
          <a:xfrm>
            <a:off x="7975400" y="1284350"/>
            <a:ext cx="315600" cy="48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6243750" y="1104100"/>
            <a:ext cx="2710200" cy="104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392125" y="1702775"/>
            <a:ext cx="1873200" cy="29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>
            <a:spLocks noGrp="1"/>
          </p:cNvSpPr>
          <p:nvPr>
            <p:ph type="body" idx="1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70" name="Google Shape;5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00" y="1200725"/>
            <a:ext cx="6228624" cy="329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5"/>
          <p:cNvPicPr preferRelativeResize="0"/>
          <p:nvPr/>
        </p:nvPicPr>
        <p:blipFill rotWithShape="1">
          <a:blip r:embed="rId4">
            <a:alphaModFix/>
          </a:blip>
          <a:srcRect t="5730" b="-5729"/>
          <a:stretch/>
        </p:blipFill>
        <p:spPr>
          <a:xfrm>
            <a:off x="578900" y="1946975"/>
            <a:ext cx="8099224" cy="12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5"/>
          <p:cNvSpPr txBox="1">
            <a:spLocks noGrp="1"/>
          </p:cNvSpPr>
          <p:nvPr>
            <p:ph type="body" idx="1"/>
          </p:nvPr>
        </p:nvSpPr>
        <p:spPr>
          <a:xfrm>
            <a:off x="685700" y="1271600"/>
            <a:ext cx="3424200" cy="7608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b="1" i="1">
                <a:solidFill>
                  <a:srgbClr val="000000"/>
                </a:solidFill>
                <a:highlight>
                  <a:srgbClr val="FFFFFF"/>
                </a:highlight>
              </a:rPr>
              <a:t>Before</a:t>
            </a:r>
            <a:endParaRPr b="1"/>
          </a:p>
        </p:txBody>
      </p:sp>
      <p:sp>
        <p:nvSpPr>
          <p:cNvPr id="573" name="Google Shape;573;p25"/>
          <p:cNvSpPr txBox="1">
            <a:spLocks noGrp="1"/>
          </p:cNvSpPr>
          <p:nvPr>
            <p:ph type="body" idx="1"/>
          </p:nvPr>
        </p:nvSpPr>
        <p:spPr>
          <a:xfrm>
            <a:off x="6476900" y="1957400"/>
            <a:ext cx="3424200" cy="7608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marR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b="1" i="1">
                <a:solidFill>
                  <a:srgbClr val="000000"/>
                </a:solidFill>
                <a:highlight>
                  <a:srgbClr val="FFFFFF"/>
                </a:highlight>
              </a:rPr>
              <a:t>After </a:t>
            </a:r>
            <a:endParaRPr b="1"/>
          </a:p>
        </p:txBody>
      </p:sp>
      <p:pic>
        <p:nvPicPr>
          <p:cNvPr id="574" name="Google Shape;5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50" y="3222533"/>
            <a:ext cx="8281726" cy="113211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5"/>
          <p:cNvSpPr txBox="1">
            <a:spLocks noGrp="1"/>
          </p:cNvSpPr>
          <p:nvPr>
            <p:ph type="title"/>
          </p:nvPr>
        </p:nvSpPr>
        <p:spPr>
          <a:xfrm>
            <a:off x="621500" y="192875"/>
            <a:ext cx="64089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DRY (Don’t Repeat Yourself!)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(16:9)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Arial</vt:lpstr>
      <vt:lpstr>Maven Pro</vt:lpstr>
      <vt:lpstr>Momentum</vt:lpstr>
      <vt:lpstr>SMU-X x Aramco Web Crawler and Commodities Dashboard</vt:lpstr>
      <vt:lpstr>Client &amp; Project Background</vt:lpstr>
      <vt:lpstr>Client-Server Architecture</vt:lpstr>
      <vt:lpstr>Libraries/Technology (Backend)</vt:lpstr>
      <vt:lpstr>Libraries/Technology (Frontend)</vt:lpstr>
      <vt:lpstr>Application Design</vt:lpstr>
      <vt:lpstr>Application Design</vt:lpstr>
      <vt:lpstr>DRY (Don’t Repeat Yourself!)</vt:lpstr>
      <vt:lpstr>DRY (Don’t Repeat Yourself!)</vt:lpstr>
      <vt:lpstr>Open/Closed Principle</vt:lpstr>
      <vt:lpstr>Open/Closed Principle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SMU-X x Aramco Web Crawler and Commodities Dashboard</dc:title>
  <cp:lastModifiedBy>Petras TAN Yi Rui</cp:lastModifiedBy>
  <cp:revision>1</cp:revision>
  <dcterms:modified xsi:type="dcterms:W3CDTF">2021-11-17T14:50:05Z</dcterms:modified>
</cp:coreProperties>
</file>