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16" r:id="rId1"/>
  </p:sldMasterIdLst>
  <p:notesMasterIdLst>
    <p:notesMasterId r:id="rId49"/>
  </p:notesMasterIdLst>
  <p:handoutMasterIdLst>
    <p:handoutMasterId r:id="rId50"/>
  </p:handoutMasterIdLst>
  <p:sldIdLst>
    <p:sldId id="1591" r:id="rId2"/>
    <p:sldId id="1593" r:id="rId3"/>
    <p:sldId id="851" r:id="rId4"/>
    <p:sldId id="1331" r:id="rId5"/>
    <p:sldId id="1616" r:id="rId6"/>
    <p:sldId id="1615" r:id="rId7"/>
    <p:sldId id="1618" r:id="rId8"/>
    <p:sldId id="1594" r:id="rId9"/>
    <p:sldId id="1300" r:id="rId10"/>
    <p:sldId id="322" r:id="rId11"/>
    <p:sldId id="1589" r:id="rId12"/>
    <p:sldId id="990" r:id="rId13"/>
    <p:sldId id="1620" r:id="rId14"/>
    <p:sldId id="1621" r:id="rId15"/>
    <p:sldId id="1622" r:id="rId16"/>
    <p:sldId id="1623" r:id="rId17"/>
    <p:sldId id="1624" r:id="rId18"/>
    <p:sldId id="1625" r:id="rId19"/>
    <p:sldId id="1626" r:id="rId20"/>
    <p:sldId id="1627" r:id="rId21"/>
    <p:sldId id="1628" r:id="rId22"/>
    <p:sldId id="1629" r:id="rId23"/>
    <p:sldId id="1630" r:id="rId24"/>
    <p:sldId id="1631" r:id="rId25"/>
    <p:sldId id="1632" r:id="rId26"/>
    <p:sldId id="1633" r:id="rId27"/>
    <p:sldId id="1634" r:id="rId28"/>
    <p:sldId id="1635" r:id="rId29"/>
    <p:sldId id="1636" r:id="rId30"/>
    <p:sldId id="1637" r:id="rId31"/>
    <p:sldId id="1638" r:id="rId32"/>
    <p:sldId id="1640" r:id="rId33"/>
    <p:sldId id="1641" r:id="rId34"/>
    <p:sldId id="1642" r:id="rId35"/>
    <p:sldId id="1643" r:id="rId36"/>
    <p:sldId id="1644" r:id="rId37"/>
    <p:sldId id="1645" r:id="rId38"/>
    <p:sldId id="1646" r:id="rId39"/>
    <p:sldId id="1647" r:id="rId40"/>
    <p:sldId id="1595" r:id="rId41"/>
    <p:sldId id="296" r:id="rId42"/>
    <p:sldId id="342" r:id="rId43"/>
    <p:sldId id="1649" r:id="rId44"/>
    <p:sldId id="1596" r:id="rId45"/>
    <p:sldId id="1043" r:id="rId46"/>
    <p:sldId id="795" r:id="rId47"/>
    <p:sldId id="1597"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25596"/>
    <p:restoredTop sz="94674"/>
  </p:normalViewPr>
  <p:slideViewPr>
    <p:cSldViewPr snapToGrid="0">
      <p:cViewPr varScale="1">
        <p:scale>
          <a:sx n="91" d="100"/>
          <a:sy n="91" d="100"/>
        </p:scale>
        <p:origin x="-1254" y="-11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5_2#1">
  <dgm:title val=""/>
  <dgm:desc val=""/>
  <dgm:catLst>
    <dgm:cat type="accent5" pri="11200"/>
  </dgm:catLst>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E15931E-1654-4B73-89B2-8E333D9C42E0}" type="doc">
      <dgm:prSet loTypeId="urn:microsoft.com/office/officeart/2005/8/layout/vList5" loCatId="list" qsTypeId="urn:microsoft.com/office/officeart/2005/8/quickstyle/simple4#1" qsCatId="simple" csTypeId="urn:microsoft.com/office/officeart/2005/8/colors/accent5_2#1" csCatId="accent1" phldr="1"/>
      <dgm:spPr/>
      <dgm:t>
        <a:bodyPr/>
        <a:lstStyle/>
        <a:p>
          <a:endParaRPr lang="en-US"/>
        </a:p>
      </dgm:t>
    </dgm:pt>
    <dgm:pt modelId="{90DDC401-903F-495B-A387-FFA8A45891F6}">
      <dgm:prSet phldrT="[Text]" phldr="0" custT="1"/>
      <dgm:spPr/>
      <dgm:t>
        <a:bodyPr vert="horz" wrap="square"/>
        <a:lstStyle/>
        <a:p>
          <a:pPr>
            <a:lnSpc>
              <a:spcPct val="100000"/>
            </a:lnSpc>
            <a:spcBef>
              <a:spcPct val="0"/>
            </a:spcBef>
            <a:spcAft>
              <a:spcPct val="35000"/>
            </a:spcAft>
          </a:pPr>
          <a:r>
            <a:rPr lang="en-US" sz="3200" dirty="0"/>
            <a:t>Shape</a:t>
          </a:r>
        </a:p>
      </dgm:t>
    </dgm:pt>
    <dgm:pt modelId="{C8BB0B8A-C63A-4F83-B8DD-3A7CE259E4EE}" type="parTrans" cxnId="{F01C87AA-8BD1-431F-B6D0-26BC2C743262}">
      <dgm:prSet/>
      <dgm:spPr/>
      <dgm:t>
        <a:bodyPr/>
        <a:lstStyle/>
        <a:p>
          <a:endParaRPr lang="en-US"/>
        </a:p>
      </dgm:t>
    </dgm:pt>
    <dgm:pt modelId="{35E5E878-0907-4014-9CFA-56AEFE6C22E5}" type="sibTrans" cxnId="{F01C87AA-8BD1-431F-B6D0-26BC2C743262}">
      <dgm:prSet/>
      <dgm:spPr/>
      <dgm:t>
        <a:bodyPr/>
        <a:lstStyle/>
        <a:p>
          <a:endParaRPr lang="en-US"/>
        </a:p>
      </dgm:t>
    </dgm:pt>
    <dgm:pt modelId="{E08CEB0C-E37F-4DCA-A8EA-4B2CD3AD7754}">
      <dgm:prSet phldrT="[Text]" phldr="0" custT="1"/>
      <dgm:spPr/>
      <dgm:t>
        <a:bodyPr vert="horz" wrap="square"/>
        <a:lstStyle/>
        <a:p>
          <a:pPr>
            <a:lnSpc>
              <a:spcPct val="100000"/>
            </a:lnSpc>
            <a:spcBef>
              <a:spcPct val="0"/>
            </a:spcBef>
            <a:spcAft>
              <a:spcPct val="15000"/>
            </a:spcAft>
          </a:pPr>
          <a:r>
            <a:rPr lang="zh-CN" altLang="en-US" sz="2000" dirty="0">
              <a:latin typeface="Arial" panose="020B0604020202020204" pitchFamily="34" charset="0"/>
              <a:ea typeface="Arial" panose="020B0604020202020204" pitchFamily="34" charset="0"/>
              <a:sym typeface="Arial" panose="020B0604020202020204" pitchFamily="34" charset="0"/>
            </a:rPr>
            <a:t>Data contains </a:t>
          </a:r>
          <a:r>
            <a:rPr lang="zh-CN" altLang="en-US" sz="2000" dirty="0" smtClean="0">
              <a:latin typeface="Arial" panose="020B0604020202020204" pitchFamily="34" charset="0"/>
              <a:ea typeface="Arial" panose="020B0604020202020204" pitchFamily="34" charset="0"/>
              <a:sym typeface="Arial" panose="020B0604020202020204" pitchFamily="34" charset="0"/>
            </a:rPr>
            <a:t>1</a:t>
          </a:r>
          <a:r>
            <a:rPr lang="en-US" altLang="zh-CN" sz="2000" dirty="0" smtClean="0">
              <a:latin typeface="Arial" panose="020B0604020202020204" pitchFamily="34" charset="0"/>
              <a:ea typeface="Arial" panose="020B0604020202020204" pitchFamily="34" charset="0"/>
              <a:sym typeface="Arial" panose="020B0604020202020204" pitchFamily="34" charset="0"/>
            </a:rPr>
            <a:t>1</a:t>
          </a:r>
          <a:r>
            <a:rPr lang="zh-CN" altLang="en-US" sz="2000" dirty="0" smtClean="0">
              <a:latin typeface="Arial" panose="020B0604020202020204" pitchFamily="34" charset="0"/>
              <a:ea typeface="Arial" panose="020B0604020202020204" pitchFamily="34" charset="0"/>
              <a:sym typeface="Arial" panose="020B0604020202020204" pitchFamily="34" charset="0"/>
            </a:rPr>
            <a:t>6</a:t>
          </a:r>
          <a:r>
            <a:rPr lang="en-US" altLang="zh-CN" sz="2000" dirty="0" smtClean="0">
              <a:latin typeface="Arial" panose="020B0604020202020204" pitchFamily="34" charset="0"/>
              <a:ea typeface="Arial" panose="020B0604020202020204" pitchFamily="34" charset="0"/>
              <a:sym typeface="Arial" panose="020B0604020202020204" pitchFamily="34" charset="0"/>
            </a:rPr>
            <a:t>8</a:t>
          </a:r>
          <a:r>
            <a:rPr lang="zh-CN" altLang="en-US" sz="2000" dirty="0" smtClean="0">
              <a:latin typeface="Arial" panose="020B0604020202020204" pitchFamily="34" charset="0"/>
              <a:ea typeface="Arial" panose="020B0604020202020204" pitchFamily="34" charset="0"/>
              <a:sym typeface="Arial" panose="020B0604020202020204" pitchFamily="34" charset="0"/>
            </a:rPr>
            <a:t> </a:t>
          </a:r>
          <a:r>
            <a:rPr lang="zh-CN" altLang="en-US" sz="2000" dirty="0">
              <a:latin typeface="Arial" panose="020B0604020202020204" pitchFamily="34" charset="0"/>
              <a:ea typeface="Arial" panose="020B0604020202020204" pitchFamily="34" charset="0"/>
              <a:sym typeface="Arial" panose="020B0604020202020204" pitchFamily="34" charset="0"/>
            </a:rPr>
            <a:t>entries each having 81 variables</a:t>
          </a:r>
        </a:p>
      </dgm:t>
    </dgm:pt>
    <dgm:pt modelId="{FB4BCC77-44E9-4065-8A2F-90CD32DE34E3}" type="parTrans" cxnId="{946523FA-6EEE-4F42-81FD-0BF08033585B}">
      <dgm:prSet/>
      <dgm:spPr/>
      <dgm:t>
        <a:bodyPr/>
        <a:lstStyle/>
        <a:p>
          <a:endParaRPr lang="en-US"/>
        </a:p>
      </dgm:t>
    </dgm:pt>
    <dgm:pt modelId="{41FED480-3E2E-47A2-B997-02D527BC8082}" type="sibTrans" cxnId="{946523FA-6EEE-4F42-81FD-0BF08033585B}">
      <dgm:prSet/>
      <dgm:spPr/>
      <dgm:t>
        <a:bodyPr/>
        <a:lstStyle/>
        <a:p>
          <a:endParaRPr lang="en-US"/>
        </a:p>
      </dgm:t>
    </dgm:pt>
    <dgm:pt modelId="{A6685E83-BEEC-49B3-B40A-539E2C0D7A1A}">
      <dgm:prSet phldrT="[Text]" phldr="0" custT="1"/>
      <dgm:spPr/>
      <dgm:t>
        <a:bodyPr vert="horz" wrap="square"/>
        <a:lstStyle/>
        <a:p>
          <a:pPr>
            <a:lnSpc>
              <a:spcPct val="100000"/>
            </a:lnSpc>
            <a:spcBef>
              <a:spcPct val="0"/>
            </a:spcBef>
            <a:spcAft>
              <a:spcPct val="35000"/>
            </a:spcAft>
          </a:pPr>
          <a:r>
            <a:rPr lang="en-US" sz="3200"/>
            <a:t>Null </a:t>
          </a:r>
          <a:r>
            <a:rPr lang="en-US" sz="3700"/>
            <a:t>Values</a:t>
          </a:r>
        </a:p>
      </dgm:t>
    </dgm:pt>
    <dgm:pt modelId="{FECC43A3-D59E-4EE1-9557-8FBB90D5B362}" type="parTrans" cxnId="{4EA70568-F793-411F-BBAB-08526C8307CF}">
      <dgm:prSet/>
      <dgm:spPr/>
      <dgm:t>
        <a:bodyPr/>
        <a:lstStyle/>
        <a:p>
          <a:endParaRPr lang="en-US"/>
        </a:p>
      </dgm:t>
    </dgm:pt>
    <dgm:pt modelId="{68BB6C9A-B7F0-43A0-955B-FC8C4D4009BF}" type="sibTrans" cxnId="{4EA70568-F793-411F-BBAB-08526C8307CF}">
      <dgm:prSet/>
      <dgm:spPr/>
      <dgm:t>
        <a:bodyPr/>
        <a:lstStyle/>
        <a:p>
          <a:endParaRPr lang="en-US"/>
        </a:p>
      </dgm:t>
    </dgm:pt>
    <dgm:pt modelId="{CBA50553-63FA-4B5A-9888-EDDBA06CA593}">
      <dgm:prSet phldrT="[Text]" phldr="0" custT="1"/>
      <dgm:spPr/>
      <dgm:t>
        <a:bodyPr vert="horz" wrap="square"/>
        <a:lstStyle/>
        <a:p>
          <a:pPr>
            <a:lnSpc>
              <a:spcPct val="100000"/>
            </a:lnSpc>
            <a:spcBef>
              <a:spcPct val="0"/>
            </a:spcBef>
            <a:spcAft>
              <a:spcPct val="15000"/>
            </a:spcAft>
          </a:pPr>
          <a:r>
            <a:rPr lang="en-US" altLang="zh-CN" sz="2000" dirty="0">
              <a:latin typeface="Arial" panose="020B0604020202020204" pitchFamily="34" charset="0"/>
              <a:ea typeface="Arial" panose="020B0604020202020204" pitchFamily="34" charset="0"/>
              <a:sym typeface="Arial" panose="020B0604020202020204" pitchFamily="34" charset="0"/>
            </a:rPr>
            <a:t>The dataset contains missing values (null values). We need to handle that.</a:t>
          </a:r>
        </a:p>
      </dgm:t>
    </dgm:pt>
    <dgm:pt modelId="{73E2772F-165D-4B56-ACC2-969CBF53B0A8}" type="parTrans" cxnId="{5EDC721F-E230-4B58-8029-334F423BD017}">
      <dgm:prSet/>
      <dgm:spPr/>
      <dgm:t>
        <a:bodyPr/>
        <a:lstStyle/>
        <a:p>
          <a:endParaRPr lang="en-US"/>
        </a:p>
      </dgm:t>
    </dgm:pt>
    <dgm:pt modelId="{7BFD1607-7356-4D3D-A829-75D002A3A4B0}" type="sibTrans" cxnId="{5EDC721F-E230-4B58-8029-334F423BD017}">
      <dgm:prSet/>
      <dgm:spPr/>
      <dgm:t>
        <a:bodyPr/>
        <a:lstStyle/>
        <a:p>
          <a:endParaRPr lang="en-US"/>
        </a:p>
      </dgm:t>
    </dgm:pt>
    <dgm:pt modelId="{C8DDDFA1-AF37-4444-AAEB-D51CEE212719}">
      <dgm:prSet phldrT="[Text]" phldr="0" custT="1"/>
      <dgm:spPr/>
      <dgm:t>
        <a:bodyPr vert="horz" wrap="square"/>
        <a:lstStyle/>
        <a:p>
          <a:pPr>
            <a:lnSpc>
              <a:spcPct val="100000"/>
            </a:lnSpc>
            <a:spcBef>
              <a:spcPct val="0"/>
            </a:spcBef>
            <a:spcAft>
              <a:spcPct val="35000"/>
            </a:spcAft>
          </a:pPr>
          <a:r>
            <a:rPr lang="en-US" sz="3200"/>
            <a:t>Problem Statement</a:t>
          </a:r>
        </a:p>
      </dgm:t>
    </dgm:pt>
    <dgm:pt modelId="{26EA520A-5891-4EBA-B2AD-1840663D8C07}" type="parTrans" cxnId="{6D745AC1-0503-48C1-89B8-59B11F53791B}">
      <dgm:prSet/>
      <dgm:spPr/>
      <dgm:t>
        <a:bodyPr/>
        <a:lstStyle/>
        <a:p>
          <a:endParaRPr lang="en-US"/>
        </a:p>
      </dgm:t>
    </dgm:pt>
    <dgm:pt modelId="{CE2287C8-6424-4771-88FD-4DADE15C5A04}" type="sibTrans" cxnId="{6D745AC1-0503-48C1-89B8-59B11F53791B}">
      <dgm:prSet/>
      <dgm:spPr/>
      <dgm:t>
        <a:bodyPr/>
        <a:lstStyle/>
        <a:p>
          <a:endParaRPr lang="en-US"/>
        </a:p>
      </dgm:t>
    </dgm:pt>
    <dgm:pt modelId="{5AA02751-379E-46DB-884A-F23ACBC498EE}">
      <dgm:prSet phldrT="[Text]" phldr="0" custT="1"/>
      <dgm:spPr/>
      <dgm:t>
        <a:bodyPr vert="horz" wrap="square"/>
        <a:lstStyle/>
        <a:p>
          <a:pPr>
            <a:lnSpc>
              <a:spcPct val="100000"/>
            </a:lnSpc>
            <a:spcBef>
              <a:spcPct val="0"/>
            </a:spcBef>
            <a:spcAft>
              <a:spcPct val="15000"/>
            </a:spcAft>
          </a:pPr>
          <a:r>
            <a:rPr lang="en-US" altLang="zh-CN" sz="2000" dirty="0">
              <a:latin typeface="Arial" panose="020B0604020202020204" pitchFamily="34" charset="0"/>
              <a:ea typeface="Arial" panose="020B0604020202020204" pitchFamily="34" charset="0"/>
              <a:sym typeface="Arial" panose="020B0604020202020204" pitchFamily="34" charset="0"/>
            </a:rPr>
            <a:t>We need to build model to predict the sale price of the houses. We are using regression techniques. </a:t>
          </a:r>
        </a:p>
      </dgm:t>
    </dgm:pt>
    <dgm:pt modelId="{D0D77647-95BE-4607-B2F0-006D9CAB8F0E}" type="parTrans" cxnId="{2D12FDD1-0857-426D-8850-34BE514CF7DA}">
      <dgm:prSet/>
      <dgm:spPr/>
      <dgm:t>
        <a:bodyPr/>
        <a:lstStyle/>
        <a:p>
          <a:endParaRPr lang="en-US"/>
        </a:p>
      </dgm:t>
    </dgm:pt>
    <dgm:pt modelId="{3DBF6B9F-A188-4D67-ABE8-0633561FA9E5}" type="sibTrans" cxnId="{2D12FDD1-0857-426D-8850-34BE514CF7DA}">
      <dgm:prSet/>
      <dgm:spPr/>
      <dgm:t>
        <a:bodyPr/>
        <a:lstStyle/>
        <a:p>
          <a:endParaRPr lang="en-US"/>
        </a:p>
      </dgm:t>
    </dgm:pt>
    <dgm:pt modelId="{D5935282-3C7C-4F88-A1AE-C27DB8591514}" type="pres">
      <dgm:prSet presAssocID="{2E15931E-1654-4B73-89B2-8E333D9C42E0}" presName="Name0" presStyleCnt="0">
        <dgm:presLayoutVars>
          <dgm:dir/>
          <dgm:animLvl val="lvl"/>
          <dgm:resizeHandles val="exact"/>
        </dgm:presLayoutVars>
      </dgm:prSet>
      <dgm:spPr/>
      <dgm:t>
        <a:bodyPr/>
        <a:lstStyle/>
        <a:p>
          <a:endParaRPr lang="en-US"/>
        </a:p>
      </dgm:t>
    </dgm:pt>
    <dgm:pt modelId="{E61486FD-113E-4C87-8ADF-B1A8E2A84801}" type="pres">
      <dgm:prSet presAssocID="{90DDC401-903F-495B-A387-FFA8A45891F6}" presName="linNode" presStyleCnt="0"/>
      <dgm:spPr/>
    </dgm:pt>
    <dgm:pt modelId="{96BE2B31-D87C-43E1-BE64-4C27B13F4AA4}" type="pres">
      <dgm:prSet presAssocID="{90DDC401-903F-495B-A387-FFA8A45891F6}" presName="parentText" presStyleLbl="node1" presStyleIdx="0" presStyleCnt="3">
        <dgm:presLayoutVars>
          <dgm:chMax val="1"/>
          <dgm:bulletEnabled val="1"/>
        </dgm:presLayoutVars>
      </dgm:prSet>
      <dgm:spPr/>
      <dgm:t>
        <a:bodyPr/>
        <a:lstStyle/>
        <a:p>
          <a:endParaRPr lang="en-US"/>
        </a:p>
      </dgm:t>
    </dgm:pt>
    <dgm:pt modelId="{DD9406C3-FC80-4468-A55B-122D744D43F0}" type="pres">
      <dgm:prSet presAssocID="{90DDC401-903F-495B-A387-FFA8A45891F6}" presName="descendantText" presStyleLbl="alignAccFollowNode1" presStyleIdx="0" presStyleCnt="3">
        <dgm:presLayoutVars>
          <dgm:bulletEnabled val="1"/>
        </dgm:presLayoutVars>
      </dgm:prSet>
      <dgm:spPr/>
      <dgm:t>
        <a:bodyPr/>
        <a:lstStyle/>
        <a:p>
          <a:endParaRPr lang="en-US"/>
        </a:p>
      </dgm:t>
    </dgm:pt>
    <dgm:pt modelId="{F1941F29-E51C-4282-956D-50CFAFAEB9B8}" type="pres">
      <dgm:prSet presAssocID="{35E5E878-0907-4014-9CFA-56AEFE6C22E5}" presName="sp" presStyleCnt="0"/>
      <dgm:spPr/>
    </dgm:pt>
    <dgm:pt modelId="{B589D1EC-5156-4FB2-BB1C-8E1290A868B9}" type="pres">
      <dgm:prSet presAssocID="{A6685E83-BEEC-49B3-B40A-539E2C0D7A1A}" presName="linNode" presStyleCnt="0"/>
      <dgm:spPr/>
    </dgm:pt>
    <dgm:pt modelId="{EBD335B5-8308-49CB-9630-99D852747B1F}" type="pres">
      <dgm:prSet presAssocID="{A6685E83-BEEC-49B3-B40A-539E2C0D7A1A}" presName="parentText" presStyleLbl="node1" presStyleIdx="1" presStyleCnt="3">
        <dgm:presLayoutVars>
          <dgm:chMax val="1"/>
          <dgm:bulletEnabled val="1"/>
        </dgm:presLayoutVars>
      </dgm:prSet>
      <dgm:spPr/>
      <dgm:t>
        <a:bodyPr/>
        <a:lstStyle/>
        <a:p>
          <a:endParaRPr lang="en-US"/>
        </a:p>
      </dgm:t>
    </dgm:pt>
    <dgm:pt modelId="{6EB2A58E-CA03-4F76-94B6-D8FE50231963}" type="pres">
      <dgm:prSet presAssocID="{A6685E83-BEEC-49B3-B40A-539E2C0D7A1A}" presName="descendantText" presStyleLbl="alignAccFollowNode1" presStyleIdx="1" presStyleCnt="3">
        <dgm:presLayoutVars>
          <dgm:bulletEnabled val="1"/>
        </dgm:presLayoutVars>
      </dgm:prSet>
      <dgm:spPr/>
      <dgm:t>
        <a:bodyPr/>
        <a:lstStyle/>
        <a:p>
          <a:endParaRPr lang="en-US"/>
        </a:p>
      </dgm:t>
    </dgm:pt>
    <dgm:pt modelId="{A76EE5BB-CBA4-4DD9-BFB7-3F3F246C9BF0}" type="pres">
      <dgm:prSet presAssocID="{68BB6C9A-B7F0-43A0-955B-FC8C4D4009BF}" presName="sp" presStyleCnt="0"/>
      <dgm:spPr/>
    </dgm:pt>
    <dgm:pt modelId="{2BB2A428-FB05-47E5-AC5F-C6A7936A9AC0}" type="pres">
      <dgm:prSet presAssocID="{C8DDDFA1-AF37-4444-AAEB-D51CEE212719}" presName="linNode" presStyleCnt="0"/>
      <dgm:spPr/>
    </dgm:pt>
    <dgm:pt modelId="{B093CE78-670B-40EB-95CF-315E334D550F}" type="pres">
      <dgm:prSet presAssocID="{C8DDDFA1-AF37-4444-AAEB-D51CEE212719}" presName="parentText" presStyleLbl="node1" presStyleIdx="2" presStyleCnt="3">
        <dgm:presLayoutVars>
          <dgm:chMax val="1"/>
          <dgm:bulletEnabled val="1"/>
        </dgm:presLayoutVars>
      </dgm:prSet>
      <dgm:spPr/>
      <dgm:t>
        <a:bodyPr/>
        <a:lstStyle/>
        <a:p>
          <a:endParaRPr lang="en-US"/>
        </a:p>
      </dgm:t>
    </dgm:pt>
    <dgm:pt modelId="{64028F0D-BE57-4642-92F7-303D4E45C524}" type="pres">
      <dgm:prSet presAssocID="{C8DDDFA1-AF37-4444-AAEB-D51CEE212719}" presName="descendantText" presStyleLbl="alignAccFollowNode1" presStyleIdx="2" presStyleCnt="3">
        <dgm:presLayoutVars>
          <dgm:bulletEnabled val="1"/>
        </dgm:presLayoutVars>
      </dgm:prSet>
      <dgm:spPr/>
      <dgm:t>
        <a:bodyPr/>
        <a:lstStyle/>
        <a:p>
          <a:endParaRPr lang="en-US"/>
        </a:p>
      </dgm:t>
    </dgm:pt>
  </dgm:ptLst>
  <dgm:cxnLst>
    <dgm:cxn modelId="{8795DC7F-9544-4978-8788-C827A906308A}" type="presOf" srcId="{2E15931E-1654-4B73-89B2-8E333D9C42E0}" destId="{D5935282-3C7C-4F88-A1AE-C27DB8591514}" srcOrd="0" destOrd="0" presId="urn:microsoft.com/office/officeart/2005/8/layout/vList5"/>
    <dgm:cxn modelId="{4EA70568-F793-411F-BBAB-08526C8307CF}" srcId="{2E15931E-1654-4B73-89B2-8E333D9C42E0}" destId="{A6685E83-BEEC-49B3-B40A-539E2C0D7A1A}" srcOrd="1" destOrd="0" parTransId="{FECC43A3-D59E-4EE1-9557-8FBB90D5B362}" sibTransId="{68BB6C9A-B7F0-43A0-955B-FC8C4D4009BF}"/>
    <dgm:cxn modelId="{324BBE38-C049-44B5-93E5-A255B4CFD7C5}" type="presOf" srcId="{90DDC401-903F-495B-A387-FFA8A45891F6}" destId="{96BE2B31-D87C-43E1-BE64-4C27B13F4AA4}" srcOrd="0" destOrd="0" presId="urn:microsoft.com/office/officeart/2005/8/layout/vList5"/>
    <dgm:cxn modelId="{CE2A8722-0885-413F-8473-BD373AC1B64A}" type="presOf" srcId="{C8DDDFA1-AF37-4444-AAEB-D51CEE212719}" destId="{B093CE78-670B-40EB-95CF-315E334D550F}" srcOrd="0" destOrd="0" presId="urn:microsoft.com/office/officeart/2005/8/layout/vList5"/>
    <dgm:cxn modelId="{6D745AC1-0503-48C1-89B8-59B11F53791B}" srcId="{2E15931E-1654-4B73-89B2-8E333D9C42E0}" destId="{C8DDDFA1-AF37-4444-AAEB-D51CEE212719}" srcOrd="2" destOrd="0" parTransId="{26EA520A-5891-4EBA-B2AD-1840663D8C07}" sibTransId="{CE2287C8-6424-4771-88FD-4DADE15C5A04}"/>
    <dgm:cxn modelId="{5EDC721F-E230-4B58-8029-334F423BD017}" srcId="{A6685E83-BEEC-49B3-B40A-539E2C0D7A1A}" destId="{CBA50553-63FA-4B5A-9888-EDDBA06CA593}" srcOrd="0" destOrd="0" parTransId="{73E2772F-165D-4B56-ACC2-969CBF53B0A8}" sibTransId="{7BFD1607-7356-4D3D-A829-75D002A3A4B0}"/>
    <dgm:cxn modelId="{946523FA-6EEE-4F42-81FD-0BF08033585B}" srcId="{90DDC401-903F-495B-A387-FFA8A45891F6}" destId="{E08CEB0C-E37F-4DCA-A8EA-4B2CD3AD7754}" srcOrd="0" destOrd="0" parTransId="{FB4BCC77-44E9-4065-8A2F-90CD32DE34E3}" sibTransId="{41FED480-3E2E-47A2-B997-02D527BC8082}"/>
    <dgm:cxn modelId="{F01C87AA-8BD1-431F-B6D0-26BC2C743262}" srcId="{2E15931E-1654-4B73-89B2-8E333D9C42E0}" destId="{90DDC401-903F-495B-A387-FFA8A45891F6}" srcOrd="0" destOrd="0" parTransId="{C8BB0B8A-C63A-4F83-B8DD-3A7CE259E4EE}" sibTransId="{35E5E878-0907-4014-9CFA-56AEFE6C22E5}"/>
    <dgm:cxn modelId="{97B7E854-9732-444E-A746-0EECB5C4A73D}" type="presOf" srcId="{A6685E83-BEEC-49B3-B40A-539E2C0D7A1A}" destId="{EBD335B5-8308-49CB-9630-99D852747B1F}" srcOrd="0" destOrd="0" presId="urn:microsoft.com/office/officeart/2005/8/layout/vList5"/>
    <dgm:cxn modelId="{E08679AF-37FF-4DF3-847A-E4D3EE3636AC}" type="presOf" srcId="{5AA02751-379E-46DB-884A-F23ACBC498EE}" destId="{64028F0D-BE57-4642-92F7-303D4E45C524}" srcOrd="0" destOrd="0" presId="urn:microsoft.com/office/officeart/2005/8/layout/vList5"/>
    <dgm:cxn modelId="{C05F907F-8D73-41BE-9332-A43339B84B26}" type="presOf" srcId="{CBA50553-63FA-4B5A-9888-EDDBA06CA593}" destId="{6EB2A58E-CA03-4F76-94B6-D8FE50231963}" srcOrd="0" destOrd="0" presId="urn:microsoft.com/office/officeart/2005/8/layout/vList5"/>
    <dgm:cxn modelId="{2D12FDD1-0857-426D-8850-34BE514CF7DA}" srcId="{C8DDDFA1-AF37-4444-AAEB-D51CEE212719}" destId="{5AA02751-379E-46DB-884A-F23ACBC498EE}" srcOrd="0" destOrd="0" parTransId="{D0D77647-95BE-4607-B2F0-006D9CAB8F0E}" sibTransId="{3DBF6B9F-A188-4D67-ABE8-0633561FA9E5}"/>
    <dgm:cxn modelId="{5B467A86-EA1F-4F74-9CD7-C47CA4B85471}" type="presOf" srcId="{E08CEB0C-E37F-4DCA-A8EA-4B2CD3AD7754}" destId="{DD9406C3-FC80-4468-A55B-122D744D43F0}" srcOrd="0" destOrd="0" presId="urn:microsoft.com/office/officeart/2005/8/layout/vList5"/>
    <dgm:cxn modelId="{DDD72ADB-292B-41B3-BF0C-4226FF83A71E}" type="presParOf" srcId="{D5935282-3C7C-4F88-A1AE-C27DB8591514}" destId="{E61486FD-113E-4C87-8ADF-B1A8E2A84801}" srcOrd="0" destOrd="0" presId="urn:microsoft.com/office/officeart/2005/8/layout/vList5"/>
    <dgm:cxn modelId="{CB6D43BF-CDEB-4B2F-B477-59E40B2C9E76}" type="presParOf" srcId="{E61486FD-113E-4C87-8ADF-B1A8E2A84801}" destId="{96BE2B31-D87C-43E1-BE64-4C27B13F4AA4}" srcOrd="0" destOrd="0" presId="urn:microsoft.com/office/officeart/2005/8/layout/vList5"/>
    <dgm:cxn modelId="{14143CA8-FADE-4ED3-9AEC-1D9607F4A96A}" type="presParOf" srcId="{E61486FD-113E-4C87-8ADF-B1A8E2A84801}" destId="{DD9406C3-FC80-4468-A55B-122D744D43F0}" srcOrd="1" destOrd="0" presId="urn:microsoft.com/office/officeart/2005/8/layout/vList5"/>
    <dgm:cxn modelId="{9267C410-1BF3-4A50-94E1-10F9C5E081BD}" type="presParOf" srcId="{D5935282-3C7C-4F88-A1AE-C27DB8591514}" destId="{F1941F29-E51C-4282-956D-50CFAFAEB9B8}" srcOrd="1" destOrd="0" presId="urn:microsoft.com/office/officeart/2005/8/layout/vList5"/>
    <dgm:cxn modelId="{6F55B800-8468-4504-9317-9EF7D1655093}" type="presParOf" srcId="{D5935282-3C7C-4F88-A1AE-C27DB8591514}" destId="{B589D1EC-5156-4FB2-BB1C-8E1290A868B9}" srcOrd="2" destOrd="0" presId="urn:microsoft.com/office/officeart/2005/8/layout/vList5"/>
    <dgm:cxn modelId="{CCE22FBE-EC51-40CB-8A7B-0557C5F4ACAC}" type="presParOf" srcId="{B589D1EC-5156-4FB2-BB1C-8E1290A868B9}" destId="{EBD335B5-8308-49CB-9630-99D852747B1F}" srcOrd="0" destOrd="0" presId="urn:microsoft.com/office/officeart/2005/8/layout/vList5"/>
    <dgm:cxn modelId="{23CDFDB7-66EE-4F68-AA5F-23E5683C9E6F}" type="presParOf" srcId="{B589D1EC-5156-4FB2-BB1C-8E1290A868B9}" destId="{6EB2A58E-CA03-4F76-94B6-D8FE50231963}" srcOrd="1" destOrd="0" presId="urn:microsoft.com/office/officeart/2005/8/layout/vList5"/>
    <dgm:cxn modelId="{5612E5EA-5B43-447F-A660-56132FBD2AA7}" type="presParOf" srcId="{D5935282-3C7C-4F88-A1AE-C27DB8591514}" destId="{A76EE5BB-CBA4-4DD9-BFB7-3F3F246C9BF0}" srcOrd="3" destOrd="0" presId="urn:microsoft.com/office/officeart/2005/8/layout/vList5"/>
    <dgm:cxn modelId="{FDCD0A27-B6C9-4F65-B2F3-0C45B9D0F146}" type="presParOf" srcId="{D5935282-3C7C-4F88-A1AE-C27DB8591514}" destId="{2BB2A428-FB05-47E5-AC5F-C6A7936A9AC0}" srcOrd="4" destOrd="0" presId="urn:microsoft.com/office/officeart/2005/8/layout/vList5"/>
    <dgm:cxn modelId="{708603B1-E02C-40A9-807C-A313AF7B1F39}" type="presParOf" srcId="{2BB2A428-FB05-47E5-AC5F-C6A7936A9AC0}" destId="{B093CE78-670B-40EB-95CF-315E334D550F}" srcOrd="0" destOrd="0" presId="urn:microsoft.com/office/officeart/2005/8/layout/vList5"/>
    <dgm:cxn modelId="{9215050C-FF3A-4F2A-86AE-361E219248CD}" type="presParOf" srcId="{2BB2A428-FB05-47E5-AC5F-C6A7936A9AC0}" destId="{64028F0D-BE57-4642-92F7-303D4E45C524}" srcOrd="1" destOrd="0" presId="urn:microsoft.com/office/officeart/2005/8/layout/vList5"/>
  </dgm:cxnLst>
  <dgm:bg/>
  <dgm:whole/>
  <dgm:extLst>
    <a:ext uri="http://schemas.microsoft.com/office/drawing/2008/diagram">
      <dsp:dataModelExt xmlns=""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177405" cy="4724400"/>
        <a:chOff x="0" y="0"/>
        <a:chExt cx="7177405" cy="4724400"/>
      </a:xfrm>
    </dsp:grpSpPr>
    <dsp:sp modelId="{DD9406C3-FC80-4468-A55B-122D744D43F0}">
      <dsp:nvSpPr>
        <dsp:cNvPr id="4" name="Round Same Side Corner Rectangle 3"/>
        <dsp:cNvSpPr/>
      </dsp:nvSpPr>
      <dsp:spPr bwMode="white">
        <a:xfrm rot="5400000">
          <a:off x="4271035" y="-1534770"/>
          <a:ext cx="1219200" cy="4593539"/>
        </a:xfrm>
        <a:prstGeom prst="round2SameRect">
          <a:avLst/>
        </a:prstGeom>
      </dsp:spPr>
      <dsp:style>
        <a:lnRef idx="1">
          <a:schemeClr val="accent5">
            <a:alpha val="90000"/>
            <a:tint val="40000"/>
          </a:schemeClr>
        </a:lnRef>
        <a:fillRef idx="1">
          <a:schemeClr val="accent5">
            <a:alpha val="90000"/>
            <a:tint val="40000"/>
          </a:schemeClr>
        </a:fillRef>
        <a:effectRef idx="0">
          <a:scrgbClr r="0" g="0" b="0"/>
        </a:effectRef>
        <a:fontRef idx="minor"/>
      </dsp:style>
      <dsp:txBody>
        <a:bodyPr rot="-5400000" vert="horz" wrap="square" lIns="76200" tIns="38100" rIns="76200" bIns="3810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zh-CN" altLang="en-US" sz="2000" dirty="0">
              <a:solidFill>
                <a:schemeClr val="dk1"/>
              </a:solidFill>
              <a:latin typeface="Arial" panose="020B0604020202020204" pitchFamily="34" charset="0"/>
              <a:ea typeface="Arial" panose="020B0604020202020204" pitchFamily="34" charset="0"/>
              <a:sym typeface="Arial" panose="020B0604020202020204" pitchFamily="34" charset="0"/>
            </a:rPr>
            <a:t>Data contains 1460 entries each having 81 variables</a:t>
          </a:r>
          <a:endParaRPr lang="zh-CN" altLang="en-US" sz="2000" dirty="0">
            <a:solidFill>
              <a:schemeClr val="dk1"/>
            </a:solidFill>
            <a:latin typeface="Arial" panose="020B0604020202020204" pitchFamily="34" charset="0"/>
            <a:ea typeface="Arial" panose="020B0604020202020204" pitchFamily="34" charset="0"/>
            <a:sym typeface="Arial" panose="020B0604020202020204" pitchFamily="34" charset="0"/>
          </a:endParaRPr>
        </a:p>
      </dsp:txBody>
      <dsp:txXfrm rot="5400000">
        <a:off x="4271035" y="-1534770"/>
        <a:ext cx="1219200" cy="4593539"/>
      </dsp:txXfrm>
    </dsp:sp>
    <dsp:sp modelId="{96BE2B31-D87C-43E1-BE64-4C27B13F4AA4}">
      <dsp:nvSpPr>
        <dsp:cNvPr id="3" name="Rounded Rectangle 2"/>
        <dsp:cNvSpPr/>
      </dsp:nvSpPr>
      <dsp:spPr bwMode="white">
        <a:xfrm>
          <a:off x="0" y="0"/>
          <a:ext cx="2583866" cy="1524000"/>
        </a:xfrm>
        <a:prstGeom prst="roundRect">
          <a:avLst/>
        </a:prstGeom>
      </dsp:spPr>
      <dsp:style>
        <a:lnRef idx="0">
          <a:schemeClr val="lt1"/>
        </a:lnRef>
        <a:fillRef idx="3">
          <a:schemeClr val="accent5"/>
        </a:fillRef>
        <a:effectRef idx="2">
          <a:scrgbClr r="0" g="0" b="0"/>
        </a:effectRef>
        <a:fontRef idx="minor">
          <a:schemeClr val="lt1"/>
        </a:fontRef>
      </dsp:style>
      <dsp:txBody>
        <a:bodyPr vert="horz" wrap="square" lIns="121920" tIns="60960" rIns="12192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3200"/>
            <a:t>Shape</a:t>
          </a:r>
          <a:endParaRPr lang="en-US" sz="3200"/>
        </a:p>
      </dsp:txBody>
      <dsp:txXfrm>
        <a:off x="0" y="0"/>
        <a:ext cx="2583866" cy="1524000"/>
      </dsp:txXfrm>
    </dsp:sp>
    <dsp:sp modelId="{6EB2A58E-CA03-4F76-94B6-D8FE50231963}">
      <dsp:nvSpPr>
        <dsp:cNvPr id="6" name="Round Same Side Corner Rectangle 5"/>
        <dsp:cNvSpPr/>
      </dsp:nvSpPr>
      <dsp:spPr bwMode="white">
        <a:xfrm rot="5400000">
          <a:off x="4271035" y="65430"/>
          <a:ext cx="1219200" cy="4593539"/>
        </a:xfrm>
        <a:prstGeom prst="round2SameRect">
          <a:avLst/>
        </a:prstGeom>
      </dsp:spPr>
      <dsp:style>
        <a:lnRef idx="1">
          <a:schemeClr val="accent5">
            <a:alpha val="90000"/>
            <a:tint val="40000"/>
          </a:schemeClr>
        </a:lnRef>
        <a:fillRef idx="1">
          <a:schemeClr val="accent5">
            <a:alpha val="90000"/>
            <a:tint val="40000"/>
          </a:schemeClr>
        </a:fillRef>
        <a:effectRef idx="0">
          <a:scrgbClr r="0" g="0" b="0"/>
        </a:effectRef>
        <a:fontRef idx="minor"/>
      </dsp:style>
      <dsp:txBody>
        <a:bodyPr rot="-5400000" vert="horz" wrap="square" lIns="76200" tIns="38100" rIns="76200" bIns="3810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en-US" altLang="zh-CN" sz="2000" dirty="0">
              <a:solidFill>
                <a:schemeClr val="dk1"/>
              </a:solidFill>
              <a:latin typeface="Arial" panose="020B0604020202020204" pitchFamily="34" charset="0"/>
              <a:ea typeface="Arial" panose="020B0604020202020204" pitchFamily="34" charset="0"/>
              <a:sym typeface="Arial" panose="020B0604020202020204" pitchFamily="34" charset="0"/>
            </a:rPr>
            <a:t>The dataset contains missing values (null values). We need to handle that.</a:t>
          </a:r>
          <a:endParaRPr lang="en-US" altLang="zh-CN" sz="2000" dirty="0">
            <a:solidFill>
              <a:schemeClr val="dk1"/>
            </a:solidFill>
            <a:latin typeface="Arial" panose="020B0604020202020204" pitchFamily="34" charset="0"/>
            <a:ea typeface="Arial" panose="020B0604020202020204" pitchFamily="34" charset="0"/>
            <a:sym typeface="Arial" panose="020B0604020202020204" pitchFamily="34" charset="0"/>
          </a:endParaRPr>
        </a:p>
      </dsp:txBody>
      <dsp:txXfrm rot="5400000">
        <a:off x="4271035" y="65430"/>
        <a:ext cx="1219200" cy="4593539"/>
      </dsp:txXfrm>
    </dsp:sp>
    <dsp:sp modelId="{EBD335B5-8308-49CB-9630-99D852747B1F}">
      <dsp:nvSpPr>
        <dsp:cNvPr id="5" name="Rounded Rectangle 4"/>
        <dsp:cNvSpPr/>
      </dsp:nvSpPr>
      <dsp:spPr bwMode="white">
        <a:xfrm>
          <a:off x="0" y="1600200"/>
          <a:ext cx="2583866" cy="1524000"/>
        </a:xfrm>
        <a:prstGeom prst="roundRect">
          <a:avLst/>
        </a:prstGeom>
      </dsp:spPr>
      <dsp:style>
        <a:lnRef idx="0">
          <a:schemeClr val="lt1"/>
        </a:lnRef>
        <a:fillRef idx="3">
          <a:schemeClr val="accent5"/>
        </a:fillRef>
        <a:effectRef idx="2">
          <a:scrgbClr r="0" g="0" b="0"/>
        </a:effectRef>
        <a:fontRef idx="minor">
          <a:schemeClr val="lt1"/>
        </a:fontRef>
      </dsp:style>
      <dsp:txBody>
        <a:bodyPr vert="horz" wrap="square" lIns="121920" tIns="60960" rIns="12192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3200"/>
            <a:t>Null </a:t>
          </a:r>
          <a:r>
            <a:rPr lang="en-US" sz="3700"/>
            <a:t>Values</a:t>
          </a:r>
          <a:endParaRPr lang="en-US" sz="3700"/>
        </a:p>
      </dsp:txBody>
      <dsp:txXfrm>
        <a:off x="0" y="1600200"/>
        <a:ext cx="2583866" cy="1524000"/>
      </dsp:txXfrm>
    </dsp:sp>
    <dsp:sp modelId="{64028F0D-BE57-4642-92F7-303D4E45C524}">
      <dsp:nvSpPr>
        <dsp:cNvPr id="8" name="Round Same Side Corner Rectangle 7"/>
        <dsp:cNvSpPr/>
      </dsp:nvSpPr>
      <dsp:spPr bwMode="white">
        <a:xfrm rot="5400000">
          <a:off x="4271035" y="1665630"/>
          <a:ext cx="1219200" cy="4593539"/>
        </a:xfrm>
        <a:prstGeom prst="round2SameRect">
          <a:avLst/>
        </a:prstGeom>
      </dsp:spPr>
      <dsp:style>
        <a:lnRef idx="1">
          <a:schemeClr val="accent5">
            <a:alpha val="90000"/>
            <a:tint val="40000"/>
          </a:schemeClr>
        </a:lnRef>
        <a:fillRef idx="1">
          <a:schemeClr val="accent5">
            <a:alpha val="90000"/>
            <a:tint val="40000"/>
          </a:schemeClr>
        </a:fillRef>
        <a:effectRef idx="0">
          <a:scrgbClr r="0" g="0" b="0"/>
        </a:effectRef>
        <a:fontRef idx="minor"/>
      </dsp:style>
      <dsp:txBody>
        <a:bodyPr rot="-5400000" vert="horz" wrap="square" lIns="76200" tIns="38100" rIns="76200" bIns="3810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en-US" altLang="zh-CN" sz="2000" dirty="0">
              <a:solidFill>
                <a:schemeClr val="dk1"/>
              </a:solidFill>
              <a:latin typeface="Arial" panose="020B0604020202020204" pitchFamily="34" charset="0"/>
              <a:ea typeface="Arial" panose="020B0604020202020204" pitchFamily="34" charset="0"/>
              <a:sym typeface="Arial" panose="020B0604020202020204" pitchFamily="34" charset="0"/>
            </a:rPr>
            <a:t>We need to build model to predict the sale price of the houses. We are using regression techniques. </a:t>
          </a:r>
          <a:endParaRPr lang="en-US" altLang="zh-CN" sz="2000" dirty="0">
            <a:solidFill>
              <a:schemeClr val="dk1"/>
            </a:solidFill>
            <a:latin typeface="Arial" panose="020B0604020202020204" pitchFamily="34" charset="0"/>
            <a:ea typeface="Arial" panose="020B0604020202020204" pitchFamily="34" charset="0"/>
            <a:sym typeface="Arial" panose="020B0604020202020204" pitchFamily="34" charset="0"/>
          </a:endParaRPr>
        </a:p>
      </dsp:txBody>
      <dsp:txXfrm rot="5400000">
        <a:off x="4271035" y="1665630"/>
        <a:ext cx="1219200" cy="4593539"/>
      </dsp:txXfrm>
    </dsp:sp>
    <dsp:sp modelId="{B093CE78-670B-40EB-95CF-315E334D550F}">
      <dsp:nvSpPr>
        <dsp:cNvPr id="7" name="Rounded Rectangle 6"/>
        <dsp:cNvSpPr/>
      </dsp:nvSpPr>
      <dsp:spPr bwMode="white">
        <a:xfrm>
          <a:off x="0" y="3200400"/>
          <a:ext cx="2583866" cy="1524000"/>
        </a:xfrm>
        <a:prstGeom prst="roundRect">
          <a:avLst/>
        </a:prstGeom>
      </dsp:spPr>
      <dsp:style>
        <a:lnRef idx="0">
          <a:schemeClr val="lt1"/>
        </a:lnRef>
        <a:fillRef idx="3">
          <a:schemeClr val="accent5"/>
        </a:fillRef>
        <a:effectRef idx="2">
          <a:scrgbClr r="0" g="0" b="0"/>
        </a:effectRef>
        <a:fontRef idx="minor">
          <a:schemeClr val="lt1"/>
        </a:fontRef>
      </dsp:style>
      <dsp:txBody>
        <a:bodyPr vert="horz" wrap="square" lIns="121920" tIns="60960" rIns="12192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3200"/>
            <a:t>Problem Statement</a:t>
          </a:r>
          <a:endParaRPr lang="en-US" sz="3200"/>
        </a:p>
      </dsp:txBody>
      <dsp:txXfrm>
        <a:off x="0" y="3200400"/>
        <a:ext cx="2583866" cy="152400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pPr/>
              <a:t>2022/3/1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defRPr>
            </a:lvl1pPr>
          </a:lstStyle>
          <a:p>
            <a:fld id="{D2A48B96-639E-45A3-A0BA-2464DFDB1FAA}" type="datetimeFigureOut">
              <a:rPr lang="zh-CN" altLang="en-US" smtClean="0"/>
              <a:pPr/>
              <a:t>2022/3/1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ea typeface="Arial" panose="020B0604020202020204" pitchFamily="34" charset="0"/>
              </a:defRPr>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1pPr>
    <a:lvl2pPr marL="4572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2pPr>
    <a:lvl3pPr marL="9144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3pPr>
    <a:lvl4pPr marL="13716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4pPr>
    <a:lvl5pPr marL="18288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558129" y="434162"/>
            <a:ext cx="11075745"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963168" y="1820206"/>
            <a:ext cx="103632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963168" y="3685032"/>
            <a:ext cx="103632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30E52953-DCF6-4C12-953D-B209004BFD34}" type="datetimeFigureOut">
              <a:rPr lang="zh-CN" altLang="en-US" smtClean="0"/>
              <a:pPr/>
              <a:t>2022/3/1</a:t>
            </a:fld>
            <a:endParaRPr lang="zh-CN" altLang="en-US"/>
          </a:p>
        </p:txBody>
      </p:sp>
      <p:sp>
        <p:nvSpPr>
          <p:cNvPr id="8" name="Footer Placeholder 7"/>
          <p:cNvSpPr>
            <a:spLocks noGrp="1"/>
          </p:cNvSpPr>
          <p:nvPr>
            <p:ph type="ftr" sz="quarter" idx="11"/>
          </p:nvPr>
        </p:nvSpPr>
        <p:spPr/>
        <p:txBody>
          <a:bodyPr/>
          <a:lstStyle>
            <a:extLst/>
          </a:lstStyle>
          <a:p>
            <a:endParaRPr lang="zh-CN" altLang="en-US"/>
          </a:p>
        </p:txBody>
      </p:sp>
      <p:sp>
        <p:nvSpPr>
          <p:cNvPr id="11" name="Slide Number Placeholder 10"/>
          <p:cNvSpPr>
            <a:spLocks noGrp="1"/>
          </p:cNvSpPr>
          <p:nvPr>
            <p:ph type="sldNum" sz="quarter" idx="12"/>
          </p:nvPr>
        </p:nvSpPr>
        <p:spPr/>
        <p:txBody>
          <a:bodyPr/>
          <a:lstStyle>
            <a:extLst/>
          </a:lstStyle>
          <a:p>
            <a:fld id="{1A2D2F01-6EB2-4151-A559-0337EA4A4272}"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70560" y="530352"/>
            <a:ext cx="1091184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0E52953-DCF6-4C12-953D-B209004BFD34}" type="datetimeFigureOut">
              <a:rPr lang="zh-CN" altLang="en-US" smtClean="0"/>
              <a:pPr/>
              <a:t>2022/3/1</a:t>
            </a:fld>
            <a:endParaRPr lang="zh-CN" altLang="en-US"/>
          </a:p>
        </p:txBody>
      </p:sp>
      <p:sp>
        <p:nvSpPr>
          <p:cNvPr id="5" name="Footer Placeholder 4"/>
          <p:cNvSpPr>
            <a:spLocks noGrp="1"/>
          </p:cNvSpPr>
          <p:nvPr>
            <p:ph type="ftr" sz="quarter" idx="11"/>
          </p:nvPr>
        </p:nvSpPr>
        <p:spPr/>
        <p:txBody>
          <a:bodyPr/>
          <a:lstStyle>
            <a:extLst/>
          </a:lstStyle>
          <a:p>
            <a:endParaRPr lang="zh-CN" altLang="en-US"/>
          </a:p>
        </p:txBody>
      </p:sp>
      <p:sp>
        <p:nvSpPr>
          <p:cNvPr id="6" name="Slide Number Placeholder 5"/>
          <p:cNvSpPr>
            <a:spLocks noGrp="1"/>
          </p:cNvSpPr>
          <p:nvPr>
            <p:ph type="sldNum" sz="quarter" idx="12"/>
          </p:nvPr>
        </p:nvSpPr>
        <p:spPr/>
        <p:txBody>
          <a:bodyPr/>
          <a:lstStyle>
            <a:extLst/>
          </a:lstStyle>
          <a:p>
            <a:fld id="{1A2D2F01-6EB2-4151-A559-0337EA4A4272}"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533405"/>
            <a:ext cx="26416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711200" y="533403"/>
            <a:ext cx="79248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0E52953-DCF6-4C12-953D-B209004BFD34}" type="datetimeFigureOut">
              <a:rPr lang="zh-CN" altLang="en-US" smtClean="0"/>
              <a:pPr/>
              <a:t>2022/3/1</a:t>
            </a:fld>
            <a:endParaRPr lang="zh-CN" altLang="en-US"/>
          </a:p>
        </p:txBody>
      </p:sp>
      <p:sp>
        <p:nvSpPr>
          <p:cNvPr id="5" name="Footer Placeholder 4"/>
          <p:cNvSpPr>
            <a:spLocks noGrp="1"/>
          </p:cNvSpPr>
          <p:nvPr>
            <p:ph type="ftr" sz="quarter" idx="11"/>
          </p:nvPr>
        </p:nvSpPr>
        <p:spPr/>
        <p:txBody>
          <a:bodyPr/>
          <a:lstStyle>
            <a:extLst/>
          </a:lstStyle>
          <a:p>
            <a:endParaRPr lang="zh-CN" altLang="en-US"/>
          </a:p>
        </p:txBody>
      </p:sp>
      <p:sp>
        <p:nvSpPr>
          <p:cNvPr id="6" name="Slide Number Placeholder 5"/>
          <p:cNvSpPr>
            <a:spLocks noGrp="1"/>
          </p:cNvSpPr>
          <p:nvPr>
            <p:ph type="sldNum" sz="quarter" idx="12"/>
          </p:nvPr>
        </p:nvSpPr>
        <p:spPr/>
        <p:txBody>
          <a:bodyPr/>
          <a:lstStyle>
            <a:extLst/>
          </a:lstStyle>
          <a:p>
            <a:fld id="{1A2D2F01-6EB2-4151-A559-0337EA4A4272}"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670560" y="530352"/>
            <a:ext cx="1091184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0E52953-DCF6-4C12-953D-B209004BFD34}" type="datetimeFigureOut">
              <a:rPr lang="zh-CN" altLang="en-US" smtClean="0"/>
              <a:pPr/>
              <a:t>2022/3/1</a:t>
            </a:fld>
            <a:endParaRPr lang="zh-CN" altLang="en-US"/>
          </a:p>
        </p:txBody>
      </p:sp>
      <p:sp>
        <p:nvSpPr>
          <p:cNvPr id="5" name="Footer Placeholder 4"/>
          <p:cNvSpPr>
            <a:spLocks noGrp="1"/>
          </p:cNvSpPr>
          <p:nvPr>
            <p:ph type="ftr" sz="quarter" idx="11"/>
          </p:nvPr>
        </p:nvSpPr>
        <p:spPr/>
        <p:txBody>
          <a:bodyPr/>
          <a:lstStyle>
            <a:extLst/>
          </a:lstStyle>
          <a:p>
            <a:endParaRPr lang="zh-CN" altLang="en-US"/>
          </a:p>
        </p:txBody>
      </p:sp>
      <p:sp>
        <p:nvSpPr>
          <p:cNvPr id="6" name="Slide Number Placeholder 5"/>
          <p:cNvSpPr>
            <a:spLocks noGrp="1"/>
          </p:cNvSpPr>
          <p:nvPr>
            <p:ph type="sldNum" sz="quarter" idx="12"/>
          </p:nvPr>
        </p:nvSpPr>
        <p:spPr/>
        <p:txBody>
          <a:bodyPr/>
          <a:lstStyle>
            <a:extLst/>
          </a:lstStyle>
          <a:p>
            <a:fld id="{1A2D2F01-6EB2-4151-A559-0337EA4A4272}"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558129" y="434163"/>
            <a:ext cx="11075745"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24459" y="4928616"/>
            <a:ext cx="1091184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24459" y="5624484"/>
            <a:ext cx="1091184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0E52953-DCF6-4C12-953D-B209004BFD34}" type="datetimeFigureOut">
              <a:rPr lang="zh-CN" altLang="en-US" smtClean="0"/>
              <a:pPr/>
              <a:t>2022/3/1</a:t>
            </a:fld>
            <a:endParaRPr lang="zh-CN" altLang="en-US"/>
          </a:p>
        </p:txBody>
      </p:sp>
      <p:sp>
        <p:nvSpPr>
          <p:cNvPr id="5" name="Footer Placeholder 4"/>
          <p:cNvSpPr>
            <a:spLocks noGrp="1"/>
          </p:cNvSpPr>
          <p:nvPr>
            <p:ph type="ftr" sz="quarter" idx="11"/>
          </p:nvPr>
        </p:nvSpPr>
        <p:spPr/>
        <p:txBody>
          <a:bodyPr/>
          <a:lstStyle>
            <a:extLst/>
          </a:lstStyle>
          <a:p>
            <a:endParaRPr lang="zh-CN" altLang="en-US"/>
          </a:p>
        </p:txBody>
      </p:sp>
      <p:sp>
        <p:nvSpPr>
          <p:cNvPr id="6" name="Slide Number Placeholder 5"/>
          <p:cNvSpPr>
            <a:spLocks noGrp="1"/>
          </p:cNvSpPr>
          <p:nvPr>
            <p:ph type="sldNum" sz="quarter" idx="12"/>
          </p:nvPr>
        </p:nvSpPr>
        <p:spPr/>
        <p:txBody>
          <a:bodyPr/>
          <a:lstStyle>
            <a:extLst/>
          </a:lstStyle>
          <a:p>
            <a:fld id="{1A2D2F01-6EB2-4151-A559-0337EA4A4272}"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85803"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340480"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0E52953-DCF6-4C12-953D-B209004BFD34}" type="datetimeFigureOut">
              <a:rPr lang="zh-CN" altLang="en-US" smtClean="0"/>
              <a:pPr/>
              <a:t>2022/3/1</a:t>
            </a:fld>
            <a:endParaRPr lang="zh-CN" altLang="en-US"/>
          </a:p>
        </p:txBody>
      </p:sp>
      <p:sp>
        <p:nvSpPr>
          <p:cNvPr id="6" name="Footer Placeholder 5"/>
          <p:cNvSpPr>
            <a:spLocks noGrp="1"/>
          </p:cNvSpPr>
          <p:nvPr>
            <p:ph type="ftr" sz="quarter" idx="11"/>
          </p:nvPr>
        </p:nvSpPr>
        <p:spPr/>
        <p:txBody>
          <a:bodyPr/>
          <a:lstStyle>
            <a:extLst/>
          </a:lstStyle>
          <a:p>
            <a:endParaRPr lang="zh-CN" altLang="en-US"/>
          </a:p>
        </p:txBody>
      </p:sp>
      <p:sp>
        <p:nvSpPr>
          <p:cNvPr id="7" name="Slide Number Placeholder 6"/>
          <p:cNvSpPr>
            <a:spLocks noGrp="1"/>
          </p:cNvSpPr>
          <p:nvPr>
            <p:ph type="sldNum" sz="quarter" idx="12"/>
          </p:nvPr>
        </p:nvSpPr>
        <p:spPr/>
        <p:txBody>
          <a:bodyPr/>
          <a:lstStyle>
            <a:extLst/>
          </a:lstStyle>
          <a:p>
            <a:fld id="{1A2D2F01-6EB2-4151-A559-0337EA4A4272}"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809632" y="579438"/>
            <a:ext cx="524256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02892" y="579438"/>
            <a:ext cx="524256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80963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0289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0E52953-DCF6-4C12-953D-B209004BFD34}" type="datetimeFigureOut">
              <a:rPr lang="zh-CN" altLang="en-US" smtClean="0"/>
              <a:pPr/>
              <a:t>2022/3/1</a:t>
            </a:fld>
            <a:endParaRPr lang="zh-CN" altLang="en-US"/>
          </a:p>
        </p:txBody>
      </p:sp>
      <p:sp>
        <p:nvSpPr>
          <p:cNvPr id="8" name="Footer Placeholder 7"/>
          <p:cNvSpPr>
            <a:spLocks noGrp="1"/>
          </p:cNvSpPr>
          <p:nvPr>
            <p:ph type="ftr" sz="quarter" idx="11"/>
          </p:nvPr>
        </p:nvSpPr>
        <p:spPr/>
        <p:txBody>
          <a:bodyPr/>
          <a:lstStyle>
            <a:extLst/>
          </a:lstStyle>
          <a:p>
            <a:endParaRPr lang="zh-CN" altLang="en-US"/>
          </a:p>
        </p:txBody>
      </p:sp>
      <p:sp>
        <p:nvSpPr>
          <p:cNvPr id="9" name="Slide Number Placeholder 8"/>
          <p:cNvSpPr>
            <a:spLocks noGrp="1"/>
          </p:cNvSpPr>
          <p:nvPr>
            <p:ph type="sldNum" sz="quarter" idx="12"/>
          </p:nvPr>
        </p:nvSpPr>
        <p:spPr/>
        <p:txBody>
          <a:bodyPr/>
          <a:lstStyle>
            <a:extLst/>
          </a:lstStyle>
          <a:p>
            <a:fld id="{1A2D2F01-6EB2-4151-A559-0337EA4A4272}"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0E52953-DCF6-4C12-953D-B209004BFD34}" type="datetimeFigureOut">
              <a:rPr lang="zh-CN" altLang="en-US" smtClean="0"/>
              <a:pPr/>
              <a:t>2022/3/1</a:t>
            </a:fld>
            <a:endParaRPr lang="zh-CN" altLang="en-US"/>
          </a:p>
        </p:txBody>
      </p:sp>
      <p:sp>
        <p:nvSpPr>
          <p:cNvPr id="4" name="Footer Placeholder 3"/>
          <p:cNvSpPr>
            <a:spLocks noGrp="1"/>
          </p:cNvSpPr>
          <p:nvPr>
            <p:ph type="ftr" sz="quarter" idx="11"/>
          </p:nvPr>
        </p:nvSpPr>
        <p:spPr/>
        <p:txBody>
          <a:bodyPr/>
          <a:lstStyle>
            <a:extLst/>
          </a:lstStyle>
          <a:p>
            <a:endParaRPr lang="zh-CN" altLang="en-US"/>
          </a:p>
        </p:txBody>
      </p:sp>
      <p:sp>
        <p:nvSpPr>
          <p:cNvPr id="5" name="Slide Number Placeholder 4"/>
          <p:cNvSpPr>
            <a:spLocks noGrp="1"/>
          </p:cNvSpPr>
          <p:nvPr>
            <p:ph type="sldNum" sz="quarter" idx="12"/>
          </p:nvPr>
        </p:nvSpPr>
        <p:spPr/>
        <p:txBody>
          <a:bodyPr/>
          <a:lstStyle>
            <a:extLst/>
          </a:lstStyle>
          <a:p>
            <a:fld id="{1A2D2F01-6EB2-4151-A559-0337EA4A4272}"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30E52953-DCF6-4C12-953D-B209004BFD34}" type="datetimeFigureOut">
              <a:rPr lang="zh-CN" altLang="en-US" smtClean="0"/>
              <a:pPr/>
              <a:t>2022/3/1</a:t>
            </a:fld>
            <a:endParaRPr lang="zh-CN" altLang="en-US"/>
          </a:p>
        </p:txBody>
      </p:sp>
      <p:sp>
        <p:nvSpPr>
          <p:cNvPr id="3" name="Footer Placeholder 2"/>
          <p:cNvSpPr>
            <a:spLocks noGrp="1"/>
          </p:cNvSpPr>
          <p:nvPr>
            <p:ph type="ftr" sz="quarter" idx="11"/>
          </p:nvPr>
        </p:nvSpPr>
        <p:spPr/>
        <p:txBody>
          <a:bodyPr/>
          <a:lstStyle>
            <a:extLst/>
          </a:lstStyle>
          <a:p>
            <a:endParaRPr lang="zh-CN" altLang="en-US"/>
          </a:p>
        </p:txBody>
      </p:sp>
      <p:sp>
        <p:nvSpPr>
          <p:cNvPr id="4" name="Slide Number Placeholder 3"/>
          <p:cNvSpPr>
            <a:spLocks noGrp="1"/>
          </p:cNvSpPr>
          <p:nvPr>
            <p:ph type="sldNum" sz="quarter" idx="12"/>
          </p:nvPr>
        </p:nvSpPr>
        <p:spPr/>
        <p:txBody>
          <a:bodyPr/>
          <a:lstStyle>
            <a:extLst/>
          </a:lstStyle>
          <a:p>
            <a:fld id="{1A2D2F01-6EB2-4151-A559-0337EA4A4272}"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85045" y="533400"/>
            <a:ext cx="39624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7385129" y="1447802"/>
            <a:ext cx="39624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1015163" y="930144"/>
            <a:ext cx="6168212"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0E52953-DCF6-4C12-953D-B209004BFD34}" type="datetimeFigureOut">
              <a:rPr lang="zh-CN" altLang="en-US" smtClean="0"/>
              <a:pPr/>
              <a:t>2022/3/1</a:t>
            </a:fld>
            <a:endParaRPr lang="zh-CN" altLang="en-US"/>
          </a:p>
        </p:txBody>
      </p:sp>
      <p:sp>
        <p:nvSpPr>
          <p:cNvPr id="6" name="Footer Placeholder 5"/>
          <p:cNvSpPr>
            <a:spLocks noGrp="1"/>
          </p:cNvSpPr>
          <p:nvPr>
            <p:ph type="ftr" sz="quarter" idx="11"/>
          </p:nvPr>
        </p:nvSpPr>
        <p:spPr/>
        <p:txBody>
          <a:bodyPr/>
          <a:lstStyle>
            <a:extLst/>
          </a:lstStyle>
          <a:p>
            <a:endParaRPr lang="zh-CN" altLang="en-US"/>
          </a:p>
        </p:txBody>
      </p:sp>
      <p:sp>
        <p:nvSpPr>
          <p:cNvPr id="7" name="Slide Number Placeholder 6"/>
          <p:cNvSpPr>
            <a:spLocks noGrp="1"/>
          </p:cNvSpPr>
          <p:nvPr>
            <p:ph type="sldNum" sz="quarter" idx="12"/>
          </p:nvPr>
        </p:nvSpPr>
        <p:spPr/>
        <p:txBody>
          <a:bodyPr/>
          <a:lstStyle>
            <a:extLst/>
          </a:lstStyle>
          <a:p>
            <a:fld id="{1A2D2F01-6EB2-4151-A559-0337EA4A4272}"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8534401" y="434162"/>
            <a:ext cx="3099473"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09600" y="5012056"/>
            <a:ext cx="109728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8616949" y="533400"/>
            <a:ext cx="298704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0E52953-DCF6-4C12-953D-B209004BFD34}" type="datetimeFigureOut">
              <a:rPr lang="zh-CN" altLang="en-US" smtClean="0"/>
              <a:pPr/>
              <a:t>2022/3/1</a:t>
            </a:fld>
            <a:endParaRPr lang="zh-CN" altLang="en-US"/>
          </a:p>
        </p:txBody>
      </p:sp>
      <p:sp>
        <p:nvSpPr>
          <p:cNvPr id="6" name="Footer Placeholder 5"/>
          <p:cNvSpPr>
            <a:spLocks noGrp="1"/>
          </p:cNvSpPr>
          <p:nvPr>
            <p:ph type="ftr" sz="quarter" idx="11"/>
          </p:nvPr>
        </p:nvSpPr>
        <p:spPr/>
        <p:txBody>
          <a:bodyPr/>
          <a:lstStyle>
            <a:extLst/>
          </a:lstStyle>
          <a:p>
            <a:endParaRPr lang="zh-CN" altLang="en-US"/>
          </a:p>
        </p:txBody>
      </p:sp>
      <p:sp>
        <p:nvSpPr>
          <p:cNvPr id="7" name="Slide Number Placeholder 6"/>
          <p:cNvSpPr>
            <a:spLocks noGrp="1"/>
          </p:cNvSpPr>
          <p:nvPr>
            <p:ph type="sldNum" sz="quarter" idx="12"/>
          </p:nvPr>
        </p:nvSpPr>
        <p:spPr/>
        <p:txBody>
          <a:bodyPr/>
          <a:lstStyle>
            <a:extLst/>
          </a:lstStyle>
          <a:p>
            <a:fld id="{1A2D2F01-6EB2-4151-A559-0337EA4A4272}" type="slidenum">
              <a:rPr lang="zh-CN" altLang="en-US" smtClean="0"/>
              <a:pPr/>
              <a:t>‹#›</a:t>
            </a:fld>
            <a:endParaRPr lang="zh-CN" altLang="en-US"/>
          </a:p>
        </p:txBody>
      </p:sp>
      <p:sp>
        <p:nvSpPr>
          <p:cNvPr id="3" name="Picture Placeholder 2"/>
          <p:cNvSpPr>
            <a:spLocks noGrp="1"/>
          </p:cNvSpPr>
          <p:nvPr>
            <p:ph type="pic" idx="1"/>
          </p:nvPr>
        </p:nvSpPr>
        <p:spPr>
          <a:xfrm>
            <a:off x="561973" y="435768"/>
            <a:ext cx="7900416"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558129" y="434162"/>
            <a:ext cx="11075745"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670560" y="4985590"/>
            <a:ext cx="1091184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670560" y="530352"/>
            <a:ext cx="1091184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5035104" y="6111876"/>
            <a:ext cx="3048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30E52953-DCF6-4C12-953D-B209004BFD34}" type="datetimeFigureOut">
              <a:rPr lang="zh-CN" altLang="en-US" smtClean="0"/>
              <a:pPr/>
              <a:t>2022/3/1</a:t>
            </a:fld>
            <a:endParaRPr lang="zh-CN" altLang="en-US"/>
          </a:p>
        </p:txBody>
      </p:sp>
      <p:sp>
        <p:nvSpPr>
          <p:cNvPr id="18" name="Footer Placeholder 17"/>
          <p:cNvSpPr>
            <a:spLocks noGrp="1"/>
          </p:cNvSpPr>
          <p:nvPr>
            <p:ph type="ftr" sz="quarter" idx="3"/>
          </p:nvPr>
        </p:nvSpPr>
        <p:spPr>
          <a:xfrm>
            <a:off x="8083104" y="6111876"/>
            <a:ext cx="3048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zh-CN" altLang="en-US"/>
          </a:p>
        </p:txBody>
      </p:sp>
      <p:sp>
        <p:nvSpPr>
          <p:cNvPr id="5" name="Slide Number Placeholder 4"/>
          <p:cNvSpPr>
            <a:spLocks noGrp="1"/>
          </p:cNvSpPr>
          <p:nvPr>
            <p:ph type="sldNum" sz="quarter" idx="4"/>
          </p:nvPr>
        </p:nvSpPr>
        <p:spPr>
          <a:xfrm>
            <a:off x="11131104" y="6111876"/>
            <a:ext cx="6096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A2D2F01-6EB2-4151-A559-0337EA4A427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e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9.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QVNIMTIxNjk0MTY4.jpg"/>
          <p:cNvPicPr>
            <a:picLocks noChangeAspect="1"/>
          </p:cNvPicPr>
          <p:nvPr/>
        </p:nvPicPr>
        <p:blipFill>
          <a:blip r:embed="rId2"/>
          <a:stretch>
            <a:fillRect/>
          </a:stretch>
        </p:blipFill>
        <p:spPr>
          <a:xfrm>
            <a:off x="599090" y="441433"/>
            <a:ext cx="11004330" cy="5948857"/>
          </a:xfrm>
          <a:prstGeom prst="rect">
            <a:avLst/>
          </a:prstGeom>
          <a:ln>
            <a:noFill/>
          </a:ln>
          <a:effectLst>
            <a:outerShdw blurRad="190500" algn="tl" rotWithShape="0">
              <a:srgbClr val="000000">
                <a:alpha val="70000"/>
              </a:srgbClr>
            </a:outerShdw>
          </a:effectLst>
        </p:spPr>
      </p:pic>
      <p:sp>
        <p:nvSpPr>
          <p:cNvPr id="16" name="TextBox 15"/>
          <p:cNvSpPr txBox="1"/>
          <p:nvPr/>
        </p:nvSpPr>
        <p:spPr>
          <a:xfrm>
            <a:off x="2322787" y="1965434"/>
            <a:ext cx="7564891" cy="923330"/>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sz="5400" dirty="0" smtClean="0"/>
              <a:t>Housing Price Project</a:t>
            </a:r>
            <a:endParaRPr lang="en-US" sz="5400" dirty="0"/>
          </a:p>
        </p:txBody>
      </p:sp>
      <p:sp>
        <p:nvSpPr>
          <p:cNvPr id="17" name="TextBox 16"/>
          <p:cNvSpPr txBox="1"/>
          <p:nvPr/>
        </p:nvSpPr>
        <p:spPr>
          <a:xfrm>
            <a:off x="7809186" y="5906813"/>
            <a:ext cx="3764172" cy="461665"/>
          </a:xfrm>
          <a:prstGeom prst="rect">
            <a:avLst/>
          </a:prstGeom>
        </p:spPr>
        <p:style>
          <a:lnRef idx="1">
            <a:schemeClr val="dk1"/>
          </a:lnRef>
          <a:fillRef idx="3">
            <a:schemeClr val="dk1"/>
          </a:fillRef>
          <a:effectRef idx="2">
            <a:schemeClr val="dk1"/>
          </a:effectRef>
          <a:fontRef idx="minor">
            <a:schemeClr val="lt1"/>
          </a:fontRef>
        </p:style>
        <p:txBody>
          <a:bodyPr wrap="none" rtlCol="0">
            <a:spAutoFit/>
          </a:bodyPr>
          <a:lstStyle/>
          <a:p>
            <a:r>
              <a:rPr lang="en-US" sz="2400" dirty="0" smtClean="0">
                <a:latin typeface="Blackadder ITC" pitchFamily="82" charset="0"/>
              </a:rPr>
              <a:t>Submitted by: Bipakshi Kashyap</a:t>
            </a:r>
            <a:endParaRPr lang="en-US" sz="2400" dirty="0">
              <a:latin typeface="Blackadder ITC" pitchFamily="82" charset="0"/>
            </a:endParaRPr>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3"/>
          <p:cNvSpPr/>
          <p:nvPr/>
        </p:nvSpPr>
        <p:spPr>
          <a:xfrm>
            <a:off x="0" y="6657340"/>
            <a:ext cx="12192000" cy="19685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pic>
        <p:nvPicPr>
          <p:cNvPr id="51" name="Picture 50" descr="dtype4"/>
          <p:cNvPicPr>
            <a:picLocks noChangeAspect="1"/>
          </p:cNvPicPr>
          <p:nvPr/>
        </p:nvPicPr>
        <p:blipFill>
          <a:blip r:embed="rId2"/>
          <a:srcRect b="970"/>
          <a:stretch>
            <a:fillRect/>
          </a:stretch>
        </p:blipFill>
        <p:spPr>
          <a:xfrm>
            <a:off x="2438400" y="285750"/>
            <a:ext cx="7451091" cy="634111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3"/>
          <p:cNvSpPr/>
          <p:nvPr/>
        </p:nvSpPr>
        <p:spPr>
          <a:xfrm>
            <a:off x="0" y="6671945"/>
            <a:ext cx="12192000" cy="19685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pic>
        <p:nvPicPr>
          <p:cNvPr id="4" name="Picture 3" descr="v1"/>
          <p:cNvPicPr>
            <a:picLocks noChangeAspect="1"/>
          </p:cNvPicPr>
          <p:nvPr/>
        </p:nvPicPr>
        <p:blipFill>
          <a:blip r:embed="rId2"/>
          <a:stretch>
            <a:fillRect/>
          </a:stretch>
        </p:blipFill>
        <p:spPr>
          <a:xfrm>
            <a:off x="2987675" y="977900"/>
            <a:ext cx="6216651" cy="4902200"/>
          </a:xfrm>
          <a:prstGeom prst="rect">
            <a:avLst/>
          </a:prstGeom>
          <a:effectLst>
            <a:innerShdw blurRad="63500" dist="50800" dir="5400000">
              <a:prstClr val="black">
                <a:alpha val="50000"/>
              </a:prstClr>
            </a:inn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3" name="Picture 2" descr="v2"/>
          <p:cNvPicPr>
            <a:picLocks noChangeAspect="1"/>
          </p:cNvPicPr>
          <p:nvPr/>
        </p:nvPicPr>
        <p:blipFill>
          <a:blip r:embed="rId2"/>
          <a:stretch>
            <a:fillRect/>
          </a:stretch>
        </p:blipFill>
        <p:spPr>
          <a:xfrm>
            <a:off x="1894206" y="807085"/>
            <a:ext cx="8403591" cy="5244465"/>
          </a:xfrm>
          <a:prstGeom prst="rect">
            <a:avLst/>
          </a:prstGeom>
          <a:effectLst>
            <a:innerShdw blurRad="63500" dist="50800" dir="5400000">
              <a:prstClr val="black">
                <a:alpha val="50000"/>
              </a:prstClr>
            </a:innerShdw>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3" name="Picture 2" descr="v3"/>
          <p:cNvPicPr>
            <a:picLocks noChangeAspect="1"/>
          </p:cNvPicPr>
          <p:nvPr/>
        </p:nvPicPr>
        <p:blipFill>
          <a:blip r:embed="rId2"/>
          <a:stretch>
            <a:fillRect/>
          </a:stretch>
        </p:blipFill>
        <p:spPr>
          <a:xfrm>
            <a:off x="1483995" y="694055"/>
            <a:ext cx="9224011" cy="5470525"/>
          </a:xfrm>
          <a:prstGeom prst="rect">
            <a:avLst/>
          </a:prstGeom>
          <a:effectLst>
            <a:outerShdw blurRad="63500" sx="102000" sy="102000" algn="ctr" rotWithShape="0">
              <a:prstClr val="black">
                <a:alpha val="40000"/>
              </a:prstClr>
            </a:outerShdw>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3" name="Picture 2" descr="v4"/>
          <p:cNvPicPr>
            <a:picLocks noChangeAspect="1"/>
          </p:cNvPicPr>
          <p:nvPr/>
        </p:nvPicPr>
        <p:blipFill>
          <a:blip r:embed="rId2"/>
          <a:stretch>
            <a:fillRect/>
          </a:stretch>
        </p:blipFill>
        <p:spPr>
          <a:xfrm>
            <a:off x="1356997" y="995047"/>
            <a:ext cx="9477375" cy="4867275"/>
          </a:xfrm>
          <a:prstGeom prst="rect">
            <a:avLst/>
          </a:prstGeom>
          <a:effectLst>
            <a:outerShdw blurRad="50800" dist="38100" dir="5400000" algn="t" rotWithShape="0">
              <a:prstClr val="black">
                <a:alpha val="40000"/>
              </a:prstClr>
            </a:outerShdw>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3" name="Picture 2" descr="v5"/>
          <p:cNvPicPr>
            <a:picLocks noChangeAspect="1"/>
          </p:cNvPicPr>
          <p:nvPr/>
        </p:nvPicPr>
        <p:blipFill>
          <a:blip r:embed="rId2"/>
          <a:stretch>
            <a:fillRect/>
          </a:stretch>
        </p:blipFill>
        <p:spPr>
          <a:xfrm>
            <a:off x="2313940" y="465455"/>
            <a:ext cx="7563485" cy="5927090"/>
          </a:xfrm>
          <a:prstGeom prst="rect">
            <a:avLst/>
          </a:prstGeom>
          <a:effectLst>
            <a:outerShdw blurRad="50800" dist="38100" dir="5400000" algn="t" rotWithShape="0">
              <a:prstClr val="black">
                <a:alpha val="40000"/>
              </a:prstClr>
            </a:outerShdw>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3" name="Picture 2" descr="v6"/>
          <p:cNvPicPr>
            <a:picLocks noChangeAspect="1"/>
          </p:cNvPicPr>
          <p:nvPr/>
        </p:nvPicPr>
        <p:blipFill>
          <a:blip r:embed="rId2"/>
          <a:stretch>
            <a:fillRect/>
          </a:stretch>
        </p:blipFill>
        <p:spPr>
          <a:xfrm>
            <a:off x="2261872" y="733425"/>
            <a:ext cx="7667625" cy="5391150"/>
          </a:xfrm>
          <a:prstGeom prst="rect">
            <a:avLst/>
          </a:prstGeom>
          <a:effectLst>
            <a:outerShdw blurRad="50800" dist="38100" dir="5400000" algn="t" rotWithShape="0">
              <a:prstClr val="black">
                <a:alpha val="40000"/>
              </a:prstClr>
            </a:outerShdw>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3" name="Picture 2" descr="v7"/>
          <p:cNvPicPr>
            <a:picLocks noChangeAspect="1"/>
          </p:cNvPicPr>
          <p:nvPr/>
        </p:nvPicPr>
        <p:blipFill>
          <a:blip r:embed="rId2"/>
          <a:srcRect r="18901"/>
          <a:stretch>
            <a:fillRect/>
          </a:stretch>
        </p:blipFill>
        <p:spPr>
          <a:xfrm>
            <a:off x="710566" y="914402"/>
            <a:ext cx="4152265" cy="4742815"/>
          </a:xfrm>
          <a:prstGeom prst="rect">
            <a:avLst/>
          </a:prstGeom>
        </p:spPr>
      </p:pic>
      <p:pic>
        <p:nvPicPr>
          <p:cNvPr id="4" name="Picture 3" descr="v8"/>
          <p:cNvPicPr>
            <a:picLocks noChangeAspect="1"/>
          </p:cNvPicPr>
          <p:nvPr/>
        </p:nvPicPr>
        <p:blipFill>
          <a:blip r:embed="rId3"/>
          <a:stretch>
            <a:fillRect/>
          </a:stretch>
        </p:blipFill>
        <p:spPr>
          <a:xfrm>
            <a:off x="4862831" y="899160"/>
            <a:ext cx="7152005" cy="505968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3" name="Picture 2" descr="v9"/>
          <p:cNvPicPr>
            <a:picLocks noChangeAspect="1"/>
          </p:cNvPicPr>
          <p:nvPr/>
        </p:nvPicPr>
        <p:blipFill>
          <a:blip r:embed="rId2"/>
          <a:srcRect r="19243"/>
          <a:stretch>
            <a:fillRect/>
          </a:stretch>
        </p:blipFill>
        <p:spPr>
          <a:xfrm>
            <a:off x="678815" y="643255"/>
            <a:ext cx="4876800" cy="5572125"/>
          </a:xfrm>
          <a:prstGeom prst="rect">
            <a:avLst/>
          </a:prstGeom>
        </p:spPr>
      </p:pic>
      <p:pic>
        <p:nvPicPr>
          <p:cNvPr id="4" name="Picture 3" descr="v10"/>
          <p:cNvPicPr>
            <a:picLocks noChangeAspect="1"/>
          </p:cNvPicPr>
          <p:nvPr/>
        </p:nvPicPr>
        <p:blipFill>
          <a:blip r:embed="rId3"/>
          <a:stretch>
            <a:fillRect/>
          </a:stretch>
        </p:blipFill>
        <p:spPr>
          <a:xfrm>
            <a:off x="5370195" y="1559561"/>
            <a:ext cx="6579871" cy="398081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3" name="Picture 2" descr="v11"/>
          <p:cNvPicPr>
            <a:picLocks noChangeAspect="1"/>
          </p:cNvPicPr>
          <p:nvPr/>
        </p:nvPicPr>
        <p:blipFill>
          <a:blip r:embed="rId2"/>
          <a:stretch>
            <a:fillRect/>
          </a:stretch>
        </p:blipFill>
        <p:spPr>
          <a:xfrm>
            <a:off x="407035" y="273685"/>
            <a:ext cx="5690871" cy="4363720"/>
          </a:xfrm>
          <a:prstGeom prst="rect">
            <a:avLst/>
          </a:prstGeom>
        </p:spPr>
      </p:pic>
      <p:pic>
        <p:nvPicPr>
          <p:cNvPr id="4" name="Picture 3" descr="v12"/>
          <p:cNvPicPr>
            <a:picLocks noChangeAspect="1"/>
          </p:cNvPicPr>
          <p:nvPr/>
        </p:nvPicPr>
        <p:blipFill>
          <a:blip r:embed="rId3"/>
          <a:stretch>
            <a:fillRect/>
          </a:stretch>
        </p:blipFill>
        <p:spPr>
          <a:xfrm>
            <a:off x="5513069" y="1835152"/>
            <a:ext cx="6678931" cy="477456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house-prices-500x330.jpg"/>
          <p:cNvPicPr>
            <a:picLocks noChangeAspect="1"/>
          </p:cNvPicPr>
          <p:nvPr/>
        </p:nvPicPr>
        <p:blipFill>
          <a:blip r:embed="rId3"/>
          <a:stretch>
            <a:fillRect/>
          </a:stretch>
        </p:blipFill>
        <p:spPr>
          <a:xfrm>
            <a:off x="0" y="10510"/>
            <a:ext cx="12192000" cy="6858000"/>
          </a:xfrm>
          <a:prstGeom prst="rect">
            <a:avLst/>
          </a:prstGeom>
        </p:spPr>
      </p:pic>
      <p:sp>
        <p:nvSpPr>
          <p:cNvPr id="4" name="Rectangle: Rounded Corners 1"/>
          <p:cNvSpPr/>
          <p:nvPr/>
        </p:nvSpPr>
        <p:spPr>
          <a:xfrm>
            <a:off x="1225891" y="1339911"/>
            <a:ext cx="9957116" cy="4645730"/>
          </a:xfrm>
          <a:prstGeom prst="roundRect">
            <a:avLst>
              <a:gd name="adj" fmla="val 5249"/>
            </a:avLst>
          </a:prstGeom>
          <a:solidFill>
            <a:schemeClr val="bg1"/>
          </a:solidFill>
          <a:ln>
            <a:noFill/>
          </a:ln>
          <a:effectLst>
            <a:outerShdw blurRad="965200" dist="368300" dir="5400000" sx="89000" sy="89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sp>
        <p:nvSpPr>
          <p:cNvPr id="6" name="文本框 20"/>
          <p:cNvSpPr txBox="1"/>
          <p:nvPr/>
        </p:nvSpPr>
        <p:spPr>
          <a:xfrm>
            <a:off x="5288870" y="2532009"/>
            <a:ext cx="3989887" cy="707886"/>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a:ln>
                  <a:noFill/>
                </a:ln>
                <a:solidFill>
                  <a:schemeClr val="tx1">
                    <a:lumMod val="75000"/>
                    <a:lumOff val="25000"/>
                  </a:schemeClr>
                </a:solidFill>
                <a:uLnTx/>
                <a:uFillTx/>
                <a:latin typeface="Arial" panose="020B0604020202020204" pitchFamily="34" charset="0"/>
                <a:ea typeface="Arial" panose="020B0604020202020204" pitchFamily="34" charset="0"/>
                <a:sym typeface="Arial" panose="020B0604020202020204" pitchFamily="34" charset="0"/>
              </a:rPr>
              <a:t>Introduction</a:t>
            </a:r>
          </a:p>
        </p:txBody>
      </p:sp>
      <p:sp>
        <p:nvSpPr>
          <p:cNvPr id="7" name="TextBox 1164" descr="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
          <p:cNvSpPr txBox="1"/>
          <p:nvPr/>
        </p:nvSpPr>
        <p:spPr>
          <a:xfrm>
            <a:off x="5288870" y="3254161"/>
            <a:ext cx="3989887" cy="30670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id-ID" sz="1400" b="0"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Arial" panose="020B0604020202020204" pitchFamily="34" charset="0"/>
                <a:sym typeface="Arial" panose="020B0604020202020204" pitchFamily="34" charset="0"/>
              </a:rPr>
              <a:t>Housing Price Prediction Project</a:t>
            </a:r>
          </a:p>
        </p:txBody>
      </p:sp>
      <p:sp>
        <p:nvSpPr>
          <p:cNvPr id="8" name="PA-文本框 9"/>
          <p:cNvSpPr txBox="1"/>
          <p:nvPr>
            <p:custDataLst>
              <p:tags r:id="rId1"/>
            </p:custDataLst>
          </p:nvPr>
        </p:nvSpPr>
        <p:spPr>
          <a:xfrm>
            <a:off x="5288917" y="3677921"/>
            <a:ext cx="5061585" cy="1772793"/>
          </a:xfrm>
          <a:prstGeom prst="rect">
            <a:avLst/>
          </a:prstGeom>
        </p:spPr>
        <p:txBody>
          <a:bodyPr wrap="square">
            <a:spAutoFit/>
          </a:bodyPr>
          <a:lstStyle>
            <a:defPPr>
              <a:defRPr lang="zh-CN"/>
            </a:defPPr>
            <a:lvl1pPr defTabSz="457200">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en-US" altLang="zh-CN" sz="1400" dirty="0">
                <a:solidFill>
                  <a:schemeClr val="bg1">
                    <a:lumMod val="65000"/>
                  </a:schemeClr>
                </a:solidFill>
                <a:latin typeface="Arial" panose="020B0604020202020204" pitchFamily="34" charset="0"/>
                <a:ea typeface="Arial" panose="020B0604020202020204" pitchFamily="34" charset="0"/>
                <a:sym typeface="Arial" panose="020B0604020202020204" pitchFamily="34" charset="0"/>
              </a:rPr>
              <a:t>Houses are one of the necessary need of each and every person around the globe and therefore housing and real estate market is one of the markets which is one of the major contributors in the world’s economy. The main objective of this project is to build a model to predict the price of the houses based on the features mentioned in the dataset.</a:t>
            </a:r>
          </a:p>
        </p:txBody>
      </p:sp>
      <p:pic>
        <p:nvPicPr>
          <p:cNvPr id="12" name="Picture 11" descr="1.jpg"/>
          <p:cNvPicPr>
            <a:picLocks noChangeAspect="1"/>
          </p:cNvPicPr>
          <p:nvPr/>
        </p:nvPicPr>
        <p:blipFill>
          <a:blip r:embed="rId4"/>
          <a:stretch>
            <a:fillRect/>
          </a:stretch>
        </p:blipFill>
        <p:spPr>
          <a:xfrm>
            <a:off x="1208690" y="1334814"/>
            <a:ext cx="3920359" cy="429873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22" presetClass="entr" presetSubtype="1" fill="hold" grpId="0" nodeType="withEffect">
                                  <p:stCondLst>
                                    <p:cond delay="1500"/>
                                  </p:stCondLst>
                                  <p:childTnLst>
                                    <p:set>
                                      <p:cBhvr>
                                        <p:cTn id="13" dur="1" fill="hold">
                                          <p:stCondLst>
                                            <p:cond delay="0"/>
                                          </p:stCondLst>
                                        </p:cTn>
                                        <p:tgtEl>
                                          <p:spTgt spid="8"/>
                                        </p:tgtEl>
                                        <p:attrNameLst>
                                          <p:attrName>style.visibility</p:attrName>
                                        </p:attrNameLst>
                                      </p:cBhvr>
                                      <p:to>
                                        <p:strVal val="visible"/>
                                      </p:to>
                                    </p:set>
                                    <p:animEffect transition="in" filter="wipe(up)">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3" name="Picture 2" descr="v13"/>
          <p:cNvPicPr>
            <a:picLocks noChangeAspect="1"/>
          </p:cNvPicPr>
          <p:nvPr/>
        </p:nvPicPr>
        <p:blipFill>
          <a:blip r:embed="rId2"/>
          <a:stretch>
            <a:fillRect/>
          </a:stretch>
        </p:blipFill>
        <p:spPr>
          <a:xfrm>
            <a:off x="1385572" y="852172"/>
            <a:ext cx="9420225" cy="5153025"/>
          </a:xfrm>
          <a:prstGeom prst="rect">
            <a:avLst/>
          </a:prstGeom>
          <a:effectLst>
            <a:outerShdw blurRad="63500" sx="102000" sy="102000" algn="ctr" rotWithShape="0">
              <a:prstClr val="black">
                <a:alpha val="40000"/>
              </a:prstClr>
            </a:outerShdw>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3" name="Picture 2" descr="v14"/>
          <p:cNvPicPr>
            <a:picLocks noChangeAspect="1"/>
          </p:cNvPicPr>
          <p:nvPr/>
        </p:nvPicPr>
        <p:blipFill>
          <a:blip r:embed="rId2"/>
          <a:stretch>
            <a:fillRect/>
          </a:stretch>
        </p:blipFill>
        <p:spPr>
          <a:xfrm>
            <a:off x="2844800" y="437517"/>
            <a:ext cx="6501765" cy="598233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4" name="Picture 3" descr="v15"/>
          <p:cNvPicPr>
            <a:picLocks noChangeAspect="1"/>
          </p:cNvPicPr>
          <p:nvPr/>
        </p:nvPicPr>
        <p:blipFill>
          <a:blip r:embed="rId2"/>
          <a:stretch>
            <a:fillRect/>
          </a:stretch>
        </p:blipFill>
        <p:spPr>
          <a:xfrm>
            <a:off x="2381251" y="895350"/>
            <a:ext cx="7429500" cy="5067300"/>
          </a:xfrm>
          <a:prstGeom prst="rect">
            <a:avLst/>
          </a:prstGeom>
          <a:effectLst>
            <a:outerShdw blurRad="50800" dist="38100" dir="5400000" algn="t" rotWithShape="0">
              <a:prstClr val="black">
                <a:alpha val="40000"/>
              </a:prstClr>
            </a:outerShdw>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3" name="Picture 2" descr="v16"/>
          <p:cNvPicPr>
            <a:picLocks noChangeAspect="1"/>
          </p:cNvPicPr>
          <p:nvPr/>
        </p:nvPicPr>
        <p:blipFill>
          <a:blip r:embed="rId2"/>
          <a:stretch>
            <a:fillRect/>
          </a:stretch>
        </p:blipFill>
        <p:spPr>
          <a:xfrm>
            <a:off x="2824481" y="800100"/>
            <a:ext cx="6543675" cy="5257800"/>
          </a:xfrm>
          <a:prstGeom prst="rect">
            <a:avLst/>
          </a:prstGeom>
          <a:effectLst>
            <a:outerShdw blurRad="50800" dist="38100" dir="5400000" algn="t" rotWithShape="0">
              <a:prstClr val="black">
                <a:alpha val="40000"/>
              </a:prstClr>
            </a:outerShdw>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3" name="Picture 2" descr="v17"/>
          <p:cNvPicPr>
            <a:picLocks noChangeAspect="1"/>
          </p:cNvPicPr>
          <p:nvPr/>
        </p:nvPicPr>
        <p:blipFill>
          <a:blip r:embed="rId2"/>
          <a:stretch>
            <a:fillRect/>
          </a:stretch>
        </p:blipFill>
        <p:spPr>
          <a:xfrm>
            <a:off x="2576831" y="638175"/>
            <a:ext cx="7038975" cy="5581650"/>
          </a:xfrm>
          <a:prstGeom prst="rect">
            <a:avLst/>
          </a:prstGeom>
          <a:effectLst>
            <a:outerShdw blurRad="50800" dist="38100" dir="5400000" algn="t" rotWithShape="0">
              <a:prstClr val="black">
                <a:alpha val="40000"/>
              </a:prstClr>
            </a:outerShdw>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3" name="Picture 2" descr="v18"/>
          <p:cNvPicPr>
            <a:picLocks noChangeAspect="1"/>
          </p:cNvPicPr>
          <p:nvPr/>
        </p:nvPicPr>
        <p:blipFill>
          <a:blip r:embed="rId2"/>
          <a:stretch>
            <a:fillRect/>
          </a:stretch>
        </p:blipFill>
        <p:spPr>
          <a:xfrm>
            <a:off x="1271272" y="990600"/>
            <a:ext cx="9648825" cy="4876800"/>
          </a:xfrm>
          <a:prstGeom prst="rect">
            <a:avLst/>
          </a:prstGeom>
          <a:effectLst>
            <a:outerShdw blurRad="50800" dist="38100" dir="5400000" algn="t" rotWithShape="0">
              <a:prstClr val="black">
                <a:alpha val="40000"/>
              </a:prstClr>
            </a:outerShdw>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3" name="Picture 2" descr="v19"/>
          <p:cNvPicPr>
            <a:picLocks noChangeAspect="1"/>
          </p:cNvPicPr>
          <p:nvPr/>
        </p:nvPicPr>
        <p:blipFill>
          <a:blip r:embed="rId2"/>
          <a:stretch>
            <a:fillRect/>
          </a:stretch>
        </p:blipFill>
        <p:spPr>
          <a:xfrm>
            <a:off x="2405381" y="642622"/>
            <a:ext cx="7381875" cy="5572125"/>
          </a:xfrm>
          <a:prstGeom prst="rect">
            <a:avLst/>
          </a:prstGeom>
          <a:effectLst>
            <a:outerShdw blurRad="50800" dist="38100" dir="5400000" algn="t" rotWithShape="0">
              <a:prstClr val="black">
                <a:alpha val="40000"/>
              </a:prstClr>
            </a:outerShdw>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3" name="Picture 2" descr="v20"/>
          <p:cNvPicPr>
            <a:picLocks noChangeAspect="1"/>
          </p:cNvPicPr>
          <p:nvPr/>
        </p:nvPicPr>
        <p:blipFill>
          <a:blip r:embed="rId2"/>
          <a:stretch>
            <a:fillRect/>
          </a:stretch>
        </p:blipFill>
        <p:spPr>
          <a:xfrm>
            <a:off x="1586231" y="847725"/>
            <a:ext cx="9020175" cy="5162550"/>
          </a:xfrm>
          <a:prstGeom prst="rect">
            <a:avLst/>
          </a:prstGeom>
          <a:effectLst>
            <a:outerShdw blurRad="50800" dist="38100" dir="8100000" algn="tr" rotWithShape="0">
              <a:prstClr val="black">
                <a:alpha val="40000"/>
              </a:prstClr>
            </a:outerShdw>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5" name="Picture 4" descr="v23"/>
          <p:cNvPicPr>
            <a:picLocks noChangeAspect="1"/>
          </p:cNvPicPr>
          <p:nvPr/>
        </p:nvPicPr>
        <p:blipFill>
          <a:blip r:embed="rId2"/>
          <a:stretch>
            <a:fillRect/>
          </a:stretch>
        </p:blipFill>
        <p:spPr>
          <a:xfrm>
            <a:off x="1838326" y="633097"/>
            <a:ext cx="8515351" cy="5591175"/>
          </a:xfrm>
          <a:prstGeom prst="rect">
            <a:avLst/>
          </a:prstGeom>
          <a:effectLst>
            <a:outerShdw blurRad="63500" sx="102000" sy="102000" algn="ctr" rotWithShape="0">
              <a:prstClr val="black">
                <a:alpha val="40000"/>
              </a:prstClr>
            </a:outerShdw>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4" name="Picture 3" descr="v24"/>
          <p:cNvPicPr>
            <a:picLocks noChangeAspect="1"/>
          </p:cNvPicPr>
          <p:nvPr/>
        </p:nvPicPr>
        <p:blipFill>
          <a:blip r:embed="rId2"/>
          <a:stretch>
            <a:fillRect/>
          </a:stretch>
        </p:blipFill>
        <p:spPr>
          <a:xfrm>
            <a:off x="2966720" y="737872"/>
            <a:ext cx="6257925" cy="538162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1019262" y="1872638"/>
            <a:ext cx="4151631" cy="3170082"/>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ts val="2000"/>
              </a:lnSpc>
              <a:spcBef>
                <a:spcPts val="0"/>
              </a:spcBef>
              <a:spcAft>
                <a:spcPts val="0"/>
              </a:spcAft>
              <a:buClrTx/>
              <a:buSzTx/>
              <a:buFontTx/>
              <a:buNone/>
              <a:defRPr/>
            </a:pPr>
            <a:r>
              <a:rPr lang="en-US" altLang="zh-CN"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We are </a:t>
            </a:r>
            <a:r>
              <a:rPr lang="zh-CN" altLang="en-US"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a:t>
            </a:r>
            <a:r>
              <a:rPr lang="en-US" altLang="zh-CN"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 </a:t>
            </a:r>
            <a:r>
              <a:rPr lang="zh-CN" altLang="en-US"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management to understand the pricing dynamics of a new market.</a:t>
            </a:r>
          </a:p>
        </p:txBody>
      </p:sp>
      <p:sp>
        <p:nvSpPr>
          <p:cNvPr id="27" name="矩形 3"/>
          <p:cNvSpPr/>
          <p:nvPr/>
        </p:nvSpPr>
        <p:spPr>
          <a:xfrm>
            <a:off x="0" y="6661128"/>
            <a:ext cx="12192000" cy="1968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12" name="Rectangle 11"/>
          <p:cNvSpPr/>
          <p:nvPr/>
        </p:nvSpPr>
        <p:spPr>
          <a:xfrm>
            <a:off x="1486768" y="539446"/>
            <a:ext cx="9302547" cy="923330"/>
          </a:xfrm>
          <a:prstGeom prst="rect">
            <a:avLst/>
          </a:prstGeom>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altLang="zh-CN" sz="5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Arial" panose="020B0604020202020204" pitchFamily="34" charset="0"/>
                <a:ea typeface="Arial" panose="020B0604020202020204" pitchFamily="34" charset="0"/>
                <a:sym typeface="Arial" panose="020B0604020202020204" pitchFamily="34" charset="0"/>
              </a:rPr>
              <a:t>Business Problem Framing</a:t>
            </a:r>
            <a:endParaRPr lang="en-US" sz="5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pic>
        <p:nvPicPr>
          <p:cNvPr id="13" name="Picture 12" descr="69252705_m-1200x780.jpg"/>
          <p:cNvPicPr>
            <a:picLocks noChangeAspect="1"/>
          </p:cNvPicPr>
          <p:nvPr/>
        </p:nvPicPr>
        <p:blipFill>
          <a:blip r:embed="rId2"/>
          <a:stretch>
            <a:fillRect/>
          </a:stretch>
        </p:blipFill>
        <p:spPr>
          <a:xfrm>
            <a:off x="6032938" y="1676400"/>
            <a:ext cx="4372303" cy="405999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2" name="Picture 1" descr="v25"/>
          <p:cNvPicPr>
            <a:picLocks noChangeAspect="1"/>
          </p:cNvPicPr>
          <p:nvPr/>
        </p:nvPicPr>
        <p:blipFill>
          <a:blip r:embed="rId2"/>
          <a:stretch>
            <a:fillRect/>
          </a:stretch>
        </p:blipFill>
        <p:spPr>
          <a:xfrm>
            <a:off x="1790700" y="695325"/>
            <a:ext cx="8610600" cy="546735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2" name="Picture 1" descr="v26"/>
          <p:cNvPicPr>
            <a:picLocks noChangeAspect="1"/>
          </p:cNvPicPr>
          <p:nvPr/>
        </p:nvPicPr>
        <p:blipFill>
          <a:blip r:embed="rId2"/>
          <a:stretch>
            <a:fillRect/>
          </a:stretch>
        </p:blipFill>
        <p:spPr>
          <a:xfrm>
            <a:off x="1377951" y="825500"/>
            <a:ext cx="9436100" cy="520700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2" name="Picture 1" descr="v27"/>
          <p:cNvPicPr>
            <a:picLocks noChangeAspect="1"/>
          </p:cNvPicPr>
          <p:nvPr/>
        </p:nvPicPr>
        <p:blipFill>
          <a:blip r:embed="rId2"/>
          <a:stretch>
            <a:fillRect/>
          </a:stretch>
        </p:blipFill>
        <p:spPr>
          <a:xfrm>
            <a:off x="1590675" y="471172"/>
            <a:ext cx="9010651" cy="5915025"/>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v29"/>
          <p:cNvPicPr>
            <a:picLocks noChangeAspect="1"/>
          </p:cNvPicPr>
          <p:nvPr/>
        </p:nvPicPr>
        <p:blipFill>
          <a:blip r:embed="rId2"/>
          <a:stretch>
            <a:fillRect/>
          </a:stretch>
        </p:blipFill>
        <p:spPr>
          <a:xfrm>
            <a:off x="5553076" y="4676142"/>
            <a:ext cx="6638925" cy="1933575"/>
          </a:xfrm>
          <a:prstGeom prst="rect">
            <a:avLst/>
          </a:prstGeom>
        </p:spPr>
      </p:pic>
      <p:sp>
        <p:nvSpPr>
          <p:cNvPr id="3"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2" name="Picture 1" descr="v28"/>
          <p:cNvPicPr>
            <a:picLocks noChangeAspect="1"/>
          </p:cNvPicPr>
          <p:nvPr/>
        </p:nvPicPr>
        <p:blipFill>
          <a:blip r:embed="rId3"/>
          <a:stretch>
            <a:fillRect/>
          </a:stretch>
        </p:blipFill>
        <p:spPr>
          <a:xfrm>
            <a:off x="1155700" y="334010"/>
            <a:ext cx="6350000" cy="4711700"/>
          </a:xfrm>
          <a:prstGeom prst="rect">
            <a:avLst/>
          </a:prstGeom>
          <a:effectLst>
            <a:outerShdw blurRad="50800" dist="38100" dir="5400000" algn="t" rotWithShape="0">
              <a:prstClr val="black">
                <a:alpha val="40000"/>
              </a:prstClr>
            </a:outerShdw>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6" name="Picture 5" descr="v31"/>
          <p:cNvPicPr>
            <a:picLocks noChangeAspect="1"/>
          </p:cNvPicPr>
          <p:nvPr/>
        </p:nvPicPr>
        <p:blipFill>
          <a:blip r:embed="rId2"/>
          <a:stretch>
            <a:fillRect/>
          </a:stretch>
        </p:blipFill>
        <p:spPr>
          <a:xfrm>
            <a:off x="1377951" y="642620"/>
            <a:ext cx="9436100" cy="501650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2" name="Picture 1" descr="v32"/>
          <p:cNvPicPr>
            <a:picLocks noChangeAspect="1"/>
          </p:cNvPicPr>
          <p:nvPr/>
        </p:nvPicPr>
        <p:blipFill>
          <a:blip r:embed="rId2"/>
          <a:stretch>
            <a:fillRect/>
          </a:stretch>
        </p:blipFill>
        <p:spPr>
          <a:xfrm>
            <a:off x="2204720" y="438150"/>
            <a:ext cx="7781925" cy="598170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2" name="Picture 1" descr="v33"/>
          <p:cNvPicPr>
            <a:picLocks noChangeAspect="1"/>
          </p:cNvPicPr>
          <p:nvPr/>
        </p:nvPicPr>
        <p:blipFill>
          <a:blip r:embed="rId2"/>
          <a:stretch>
            <a:fillRect/>
          </a:stretch>
        </p:blipFill>
        <p:spPr>
          <a:xfrm>
            <a:off x="2200275" y="657225"/>
            <a:ext cx="7791451" cy="5543550"/>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2" name="Picture 1" descr="v34"/>
          <p:cNvPicPr>
            <a:picLocks noChangeAspect="1"/>
          </p:cNvPicPr>
          <p:nvPr/>
        </p:nvPicPr>
        <p:blipFill>
          <a:blip r:embed="rId2"/>
          <a:stretch>
            <a:fillRect/>
          </a:stretch>
        </p:blipFill>
        <p:spPr>
          <a:xfrm>
            <a:off x="2266951" y="1219200"/>
            <a:ext cx="7658100" cy="4419600"/>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35"/>
          <p:cNvPicPr>
            <a:picLocks noChangeAspect="1"/>
          </p:cNvPicPr>
          <p:nvPr/>
        </p:nvPicPr>
        <p:blipFill>
          <a:blip r:embed="rId2"/>
          <a:stretch>
            <a:fillRect/>
          </a:stretch>
        </p:blipFill>
        <p:spPr>
          <a:xfrm>
            <a:off x="1488441" y="922020"/>
            <a:ext cx="4085591" cy="2989580"/>
          </a:xfrm>
          <a:prstGeom prst="rect">
            <a:avLst/>
          </a:prstGeom>
        </p:spPr>
      </p:pic>
      <p:pic>
        <p:nvPicPr>
          <p:cNvPr id="3" name="Picture 2" descr="v36"/>
          <p:cNvPicPr>
            <a:picLocks noChangeAspect="1"/>
          </p:cNvPicPr>
          <p:nvPr/>
        </p:nvPicPr>
        <p:blipFill>
          <a:blip r:embed="rId3"/>
          <a:stretch>
            <a:fillRect/>
          </a:stretch>
        </p:blipFill>
        <p:spPr>
          <a:xfrm>
            <a:off x="5645786" y="3429637"/>
            <a:ext cx="5727065" cy="2804795"/>
          </a:xfrm>
          <a:prstGeom prst="rect">
            <a:avLst/>
          </a:prstGeom>
        </p:spPr>
      </p:pic>
      <p:sp>
        <p:nvSpPr>
          <p:cNvPr id="4"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pic>
        <p:nvPicPr>
          <p:cNvPr id="2" name="Picture 1" descr="v37"/>
          <p:cNvPicPr>
            <a:picLocks noChangeAspect="1"/>
          </p:cNvPicPr>
          <p:nvPr/>
        </p:nvPicPr>
        <p:blipFill>
          <a:blip r:embed="rId2"/>
          <a:stretch>
            <a:fillRect/>
          </a:stretch>
        </p:blipFill>
        <p:spPr>
          <a:xfrm>
            <a:off x="2909572" y="314325"/>
            <a:ext cx="6372225" cy="6229350"/>
          </a:xfrm>
          <a:prstGeom prst="rect">
            <a:avLst/>
          </a:prstGeom>
          <a:effectLst>
            <a:outerShdw blurRad="63500" sx="102000" sy="102000" algn="ctr" rotWithShape="0">
              <a:prstClr val="black">
                <a:alpha val="40000"/>
              </a:prstClr>
            </a:out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0" y="240132"/>
            <a:ext cx="12192000" cy="6617868"/>
            <a:chOff x="0" y="240132"/>
            <a:chExt cx="12192000" cy="6617868"/>
          </a:xfrm>
          <a:solidFill>
            <a:schemeClr val="accent5">
              <a:lumMod val="75000"/>
            </a:schemeClr>
          </a:solidFill>
        </p:grpSpPr>
        <p:sp>
          <p:nvSpPr>
            <p:cNvPr id="21" name="矩形 3"/>
            <p:cNvSpPr/>
            <p:nvPr/>
          </p:nvSpPr>
          <p:spPr>
            <a:xfrm>
              <a:off x="0" y="6661128"/>
              <a:ext cx="12192000" cy="1968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22" name="Rectangle 26"/>
            <p:cNvSpPr/>
            <p:nvPr/>
          </p:nvSpPr>
          <p:spPr>
            <a:xfrm>
              <a:off x="5698005" y="845483"/>
              <a:ext cx="744070" cy="80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latin typeface="Arial" panose="020B0604020202020204" pitchFamily="34" charset="0"/>
                <a:ea typeface="Arial" panose="020B0604020202020204" pitchFamily="34" charset="0"/>
                <a:sym typeface="Arial" panose="020B0604020202020204" pitchFamily="34" charset="0"/>
              </a:endParaRPr>
            </a:p>
          </p:txBody>
        </p:sp>
        <p:sp>
          <p:nvSpPr>
            <p:cNvPr id="23" name="TextBox 7"/>
            <p:cNvSpPr txBox="1"/>
            <p:nvPr/>
          </p:nvSpPr>
          <p:spPr>
            <a:xfrm>
              <a:off x="3999935" y="240132"/>
              <a:ext cx="4333238" cy="461665"/>
            </a:xfrm>
            <a:prstGeom prst="rect">
              <a:avLst/>
            </a:prstGeom>
            <a:noFill/>
            <a:extLst>
              <a:ext uri="{909E8E84-426E-40DD-AFC4-6F175D3DCCD1}">
                <a14:hiddenFill xmlns="" xmlns:a14="http://schemas.microsoft.com/office/drawing/2010/main">
                  <a:grpFill/>
                </a14:hiddenFill>
              </a:ext>
            </a:extLst>
          </p:spPr>
          <p:txBody>
            <a:bodyPr wrap="none" rtlCol="0">
              <a:spAutoFit/>
            </a:bodyPr>
            <a:lstStyle/>
            <a:p>
              <a:pPr algn="ctr"/>
              <a:r>
                <a:rPr lang="en-US" altLang="zh-CN" sz="2400" spc="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Dataset Information</a:t>
              </a:r>
            </a:p>
          </p:txBody>
        </p:sp>
      </p:grpSp>
      <p:graphicFrame>
        <p:nvGraphicFramePr>
          <p:cNvPr id="26" name="Diagram 25"/>
          <p:cNvGraphicFramePr/>
          <p:nvPr/>
        </p:nvGraphicFramePr>
        <p:xfrm>
          <a:off x="2507616" y="1318895"/>
          <a:ext cx="7177405"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QVNIMTIxNjk0MTY4.jpg"/>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1"/>
          <p:cNvSpPr/>
          <p:nvPr/>
        </p:nvSpPr>
        <p:spPr>
          <a:xfrm>
            <a:off x="1117443" y="1352550"/>
            <a:ext cx="9957116" cy="4645730"/>
          </a:xfrm>
          <a:prstGeom prst="roundRect">
            <a:avLst>
              <a:gd name="adj" fmla="val 5249"/>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sp>
        <p:nvSpPr>
          <p:cNvPr id="8" name="Rectangle 7"/>
          <p:cNvSpPr/>
          <p:nvPr/>
        </p:nvSpPr>
        <p:spPr>
          <a:xfrm>
            <a:off x="1387018" y="2967335"/>
            <a:ext cx="9417963" cy="923330"/>
          </a:xfrm>
          <a:prstGeom prst="rect">
            <a:avLst/>
          </a:prstGeom>
          <a:noFill/>
        </p:spPr>
        <p:txBody>
          <a:bodyPr wrap="none" lIns="91440" tIns="45720" rIns="91440" bIns="45720">
            <a:spAutoFit/>
          </a:bodyPr>
          <a:lstStyle/>
          <a:p>
            <a:pPr algn="ctr"/>
            <a:r>
              <a:rPr kumimoji="0" lang="en-US" altLang="zh-CN" sz="5400" b="1" i="0" u="none" strike="noStrike" kern="1200" cap="none" spc="0" normalizeH="0" baseline="0" noProof="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uLnTx/>
                <a:uFillTx/>
                <a:latin typeface="Arial" panose="020B0604020202020204" pitchFamily="34" charset="0"/>
                <a:ea typeface="Arial" panose="020B0604020202020204" pitchFamily="34" charset="0"/>
                <a:sym typeface="Arial" panose="020B0604020202020204" pitchFamily="34" charset="0"/>
              </a:rPr>
              <a:t>Interpretation of the Results</a:t>
            </a:r>
            <a:endParaRPr lang="en-US"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4"/>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566647" y="4516644"/>
            <a:ext cx="72079" cy="1232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Rectangle 29"/>
          <p:cNvSpPr/>
          <p:nvPr/>
        </p:nvSpPr>
        <p:spPr>
          <a:xfrm>
            <a:off x="939165" y="1437007"/>
            <a:ext cx="10313035" cy="1630045"/>
          </a:xfrm>
          <a:prstGeom prst="rect">
            <a:avLst/>
          </a:prstGeom>
        </p:spPr>
        <p:txBody>
          <a:bodyPr wrap="square">
            <a:spAutoFit/>
          </a:bodyPr>
          <a:lstStyle/>
          <a:p>
            <a:pPr lvl="0">
              <a:lnSpc>
                <a:spcPts val="2000"/>
              </a:lnSpc>
              <a:defRPr/>
            </a:pPr>
            <a:r>
              <a:rPr lang="en-US" altLang="zh-CN"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Below are the algorithms which we  used for training and testing the data:</a:t>
            </a:r>
          </a:p>
          <a:p>
            <a:pPr marL="228600" lvl="0" indent="-228600">
              <a:lnSpc>
                <a:spcPts val="2000"/>
              </a:lnSpc>
              <a:buAutoNum type="arabicPeriod"/>
              <a:defRPr/>
            </a:pPr>
            <a:r>
              <a:rPr lang="en-US" altLang="zh-CN"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Linear Regression.</a:t>
            </a:r>
          </a:p>
          <a:p>
            <a:pPr marL="228600" lvl="0" indent="-228600">
              <a:lnSpc>
                <a:spcPts val="2000"/>
              </a:lnSpc>
              <a:buAutoNum type="arabicPeriod"/>
              <a:defRPr/>
            </a:pPr>
            <a:r>
              <a:rPr lang="en-US" altLang="zh-CN"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Lasso.</a:t>
            </a:r>
          </a:p>
          <a:p>
            <a:pPr marL="228600" lvl="0" indent="-228600">
              <a:lnSpc>
                <a:spcPts val="2000"/>
              </a:lnSpc>
              <a:buAutoNum type="arabicPeriod"/>
              <a:defRPr/>
            </a:pPr>
            <a:r>
              <a:rPr lang="en-US" altLang="zh-CN"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Decision Tree Regression.</a:t>
            </a:r>
          </a:p>
          <a:p>
            <a:pPr marL="228600" lvl="0" indent="-228600">
              <a:lnSpc>
                <a:spcPts val="2000"/>
              </a:lnSpc>
              <a:buAutoNum type="arabicPeriod"/>
              <a:defRPr/>
            </a:pPr>
            <a:r>
              <a:rPr lang="en-US" altLang="zh-CN"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K Neighbours Regression.</a:t>
            </a:r>
          </a:p>
          <a:p>
            <a:pPr marL="228600" lvl="0" indent="-228600">
              <a:lnSpc>
                <a:spcPts val="2000"/>
              </a:lnSpc>
              <a:buAutoNum type="arabicPeriod"/>
              <a:defRPr/>
            </a:pPr>
            <a:r>
              <a:rPr lang="en-US" altLang="zh-CN"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Random Forest Regression.</a:t>
            </a:r>
          </a:p>
        </p:txBody>
      </p:sp>
      <p:grpSp>
        <p:nvGrpSpPr>
          <p:cNvPr id="16" name="Group 15"/>
          <p:cNvGrpSpPr/>
          <p:nvPr/>
        </p:nvGrpSpPr>
        <p:grpSpPr>
          <a:xfrm>
            <a:off x="0" y="254737"/>
            <a:ext cx="12192000" cy="6617868"/>
            <a:chOff x="0" y="240132"/>
            <a:chExt cx="12192000" cy="6617868"/>
          </a:xfrm>
        </p:grpSpPr>
        <p:sp>
          <p:nvSpPr>
            <p:cNvPr id="17" name="矩形 3"/>
            <p:cNvSpPr/>
            <p:nvPr/>
          </p:nvSpPr>
          <p:spPr>
            <a:xfrm>
              <a:off x="0" y="6661128"/>
              <a:ext cx="12192000" cy="1968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18" name="Rectangle 26"/>
            <p:cNvSpPr/>
            <p:nvPr/>
          </p:nvSpPr>
          <p:spPr>
            <a:xfrm>
              <a:off x="5724040" y="830878"/>
              <a:ext cx="744070" cy="8068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latin typeface="Arial" panose="020B0604020202020204" pitchFamily="34" charset="0"/>
                <a:ea typeface="Arial" panose="020B0604020202020204" pitchFamily="34" charset="0"/>
                <a:sym typeface="Arial" panose="020B0604020202020204" pitchFamily="34" charset="0"/>
              </a:endParaRPr>
            </a:p>
          </p:txBody>
        </p:sp>
        <p:sp>
          <p:nvSpPr>
            <p:cNvPr id="19" name="TextBox 7"/>
            <p:cNvSpPr txBox="1"/>
            <p:nvPr/>
          </p:nvSpPr>
          <p:spPr>
            <a:xfrm>
              <a:off x="4519999" y="240132"/>
              <a:ext cx="3284874" cy="461665"/>
            </a:xfrm>
            <a:prstGeom prst="rect">
              <a:avLst/>
            </a:prstGeom>
            <a:noFill/>
          </p:spPr>
          <p:txBody>
            <a:bodyPr wrap="none" rtlCol="0">
              <a:spAutoFit/>
            </a:bodyPr>
            <a:lstStyle/>
            <a:p>
              <a:pPr algn="ctr"/>
              <a:r>
                <a:rPr lang="en-US" altLang="zh-CN" sz="2400" spc="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Model Building</a:t>
              </a:r>
            </a:p>
          </p:txBody>
        </p:sp>
      </p:grpSp>
      <p:pic>
        <p:nvPicPr>
          <p:cNvPr id="20" name="Picture 19" descr="absoluteerror"/>
          <p:cNvPicPr>
            <a:picLocks noChangeAspect="1"/>
          </p:cNvPicPr>
          <p:nvPr/>
        </p:nvPicPr>
        <p:blipFill>
          <a:blip r:embed="rId3"/>
          <a:stretch>
            <a:fillRect/>
          </a:stretch>
        </p:blipFill>
        <p:spPr>
          <a:xfrm>
            <a:off x="1473201" y="3099435"/>
            <a:ext cx="9344025" cy="3543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3"/>
          <p:cNvSpPr/>
          <p:nvPr/>
        </p:nvSpPr>
        <p:spPr>
          <a:xfrm>
            <a:off x="0" y="6661150"/>
            <a:ext cx="12192000" cy="19685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pic>
        <p:nvPicPr>
          <p:cNvPr id="27" name="Picture 26" descr="rootmean"/>
          <p:cNvPicPr>
            <a:picLocks noChangeAspect="1"/>
          </p:cNvPicPr>
          <p:nvPr/>
        </p:nvPicPr>
        <p:blipFill>
          <a:blip r:embed="rId2"/>
          <a:stretch>
            <a:fillRect/>
          </a:stretch>
        </p:blipFill>
        <p:spPr>
          <a:xfrm>
            <a:off x="1319531" y="1243330"/>
            <a:ext cx="9553575" cy="4371975"/>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3"/>
          <p:cNvSpPr/>
          <p:nvPr/>
        </p:nvSpPr>
        <p:spPr>
          <a:xfrm>
            <a:off x="0" y="6661150"/>
            <a:ext cx="12192000" cy="19685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pic>
        <p:nvPicPr>
          <p:cNvPr id="2" name="Picture 1" descr="r2sccore"/>
          <p:cNvPicPr>
            <a:picLocks noChangeAspect="1"/>
          </p:cNvPicPr>
          <p:nvPr/>
        </p:nvPicPr>
        <p:blipFill>
          <a:blip r:embed="rId2"/>
          <a:stretch>
            <a:fillRect/>
          </a:stretch>
        </p:blipFill>
        <p:spPr>
          <a:xfrm>
            <a:off x="1352551" y="1666875"/>
            <a:ext cx="9486900" cy="3524250"/>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QVNIMTIxNjk0MTY4.jpg"/>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1"/>
          <p:cNvSpPr/>
          <p:nvPr/>
        </p:nvSpPr>
        <p:spPr>
          <a:xfrm>
            <a:off x="1117443" y="1352550"/>
            <a:ext cx="9957116" cy="4645730"/>
          </a:xfrm>
          <a:prstGeom prst="roundRect">
            <a:avLst>
              <a:gd name="adj" fmla="val 5249"/>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sp>
        <p:nvSpPr>
          <p:cNvPr id="8" name="Rectangle 7"/>
          <p:cNvSpPr/>
          <p:nvPr/>
        </p:nvSpPr>
        <p:spPr>
          <a:xfrm>
            <a:off x="4023942" y="2725596"/>
            <a:ext cx="3954929" cy="923330"/>
          </a:xfrm>
          <a:prstGeom prst="rect">
            <a:avLst/>
          </a:prstGeom>
          <a:noFill/>
        </p:spPr>
        <p:txBody>
          <a:bodyPr wrap="none" lIns="91440" tIns="45720" rIns="91440" bIns="45720">
            <a:spAutoFit/>
          </a:bodyPr>
          <a:lstStyle/>
          <a:p>
            <a:pPr algn="ctr"/>
            <a:r>
              <a:rPr kumimoji="0" lang="en-US" altLang="zh-CN" sz="5400" b="1" i="0" u="none" strike="noStrike" kern="1200" normalizeH="0" baseline="0" noProof="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uLnTx/>
                <a:uFillTx/>
                <a:latin typeface="Arial" panose="020B0604020202020204" pitchFamily="34" charset="0"/>
                <a:ea typeface="Arial" panose="020B0604020202020204" pitchFamily="34" charset="0"/>
                <a:sym typeface="Arial" panose="020B0604020202020204" pitchFamily="34" charset="0"/>
              </a:rPr>
              <a:t>Conclusion</a:t>
            </a:r>
            <a:endPar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arallelogram 6"/>
          <p:cNvSpPr/>
          <p:nvPr/>
        </p:nvSpPr>
        <p:spPr>
          <a:xfrm>
            <a:off x="9283484" y="1558278"/>
            <a:ext cx="2908517" cy="5314197"/>
          </a:xfrm>
          <a:custGeom>
            <a:avLst/>
            <a:gdLst>
              <a:gd name="connsiteX0" fmla="*/ 0 w 2583024"/>
              <a:gd name="connsiteY0" fmla="*/ 4079903 h 4079903"/>
              <a:gd name="connsiteX1" fmla="*/ 1896379 w 2583024"/>
              <a:gd name="connsiteY1" fmla="*/ 0 h 4079903"/>
              <a:gd name="connsiteX2" fmla="*/ 2583024 w 2583024"/>
              <a:gd name="connsiteY2" fmla="*/ 0 h 4079903"/>
              <a:gd name="connsiteX3" fmla="*/ 686645 w 2583024"/>
              <a:gd name="connsiteY3" fmla="*/ 4079903 h 4079903"/>
              <a:gd name="connsiteX4" fmla="*/ 0 w 2583024"/>
              <a:gd name="connsiteY4" fmla="*/ 4079903 h 4079903"/>
              <a:gd name="connsiteX0-1" fmla="*/ 0 w 2583024"/>
              <a:gd name="connsiteY0-2" fmla="*/ 4676529 h 4676529"/>
              <a:gd name="connsiteX1-3" fmla="*/ 2550552 w 2583024"/>
              <a:gd name="connsiteY1-4" fmla="*/ 0 h 4676529"/>
              <a:gd name="connsiteX2-5" fmla="*/ 2583024 w 2583024"/>
              <a:gd name="connsiteY2-6" fmla="*/ 596626 h 4676529"/>
              <a:gd name="connsiteX3-7" fmla="*/ 686645 w 2583024"/>
              <a:gd name="connsiteY3-8" fmla="*/ 4676529 h 4676529"/>
              <a:gd name="connsiteX4-9" fmla="*/ 0 w 2583024"/>
              <a:gd name="connsiteY4-10" fmla="*/ 4676529 h 4676529"/>
              <a:gd name="connsiteX0-11" fmla="*/ 0 w 2583024"/>
              <a:gd name="connsiteY0-12" fmla="*/ 4745437 h 4745437"/>
              <a:gd name="connsiteX1-13" fmla="*/ 2580089 w 2583024"/>
              <a:gd name="connsiteY1-14" fmla="*/ 0 h 4745437"/>
              <a:gd name="connsiteX2-15" fmla="*/ 2583024 w 2583024"/>
              <a:gd name="connsiteY2-16" fmla="*/ 665534 h 4745437"/>
              <a:gd name="connsiteX3-17" fmla="*/ 686645 w 2583024"/>
              <a:gd name="connsiteY3-18" fmla="*/ 4745437 h 4745437"/>
              <a:gd name="connsiteX4-19" fmla="*/ 0 w 2583024"/>
              <a:gd name="connsiteY4-20" fmla="*/ 4745437 h 4745437"/>
              <a:gd name="connsiteX0-21" fmla="*/ 0 w 2583024"/>
              <a:gd name="connsiteY0-22" fmla="*/ 4745437 h 4745437"/>
              <a:gd name="connsiteX1-23" fmla="*/ 2580089 w 2583024"/>
              <a:gd name="connsiteY1-24" fmla="*/ 0 h 4745437"/>
              <a:gd name="connsiteX2-25" fmla="*/ 2583024 w 2583024"/>
              <a:gd name="connsiteY2-26" fmla="*/ 1021134 h 4745437"/>
              <a:gd name="connsiteX3-27" fmla="*/ 686645 w 2583024"/>
              <a:gd name="connsiteY3-28" fmla="*/ 4745437 h 4745437"/>
              <a:gd name="connsiteX4-29" fmla="*/ 0 w 2583024"/>
              <a:gd name="connsiteY4-30" fmla="*/ 4745437 h 4745437"/>
              <a:gd name="connsiteX0-31" fmla="*/ 0 w 2583024"/>
              <a:gd name="connsiteY0-32" fmla="*/ 4745437 h 4745437"/>
              <a:gd name="connsiteX1-33" fmla="*/ 2580089 w 2583024"/>
              <a:gd name="connsiteY1-34" fmla="*/ 0 h 4745437"/>
              <a:gd name="connsiteX2-35" fmla="*/ 2583024 w 2583024"/>
              <a:gd name="connsiteY2-36" fmla="*/ 1021134 h 4745437"/>
              <a:gd name="connsiteX3-37" fmla="*/ 623145 w 2583024"/>
              <a:gd name="connsiteY3-38" fmla="*/ 4745437 h 4745437"/>
              <a:gd name="connsiteX4-39" fmla="*/ 0 w 2583024"/>
              <a:gd name="connsiteY4-40" fmla="*/ 4745437 h 4745437"/>
              <a:gd name="connsiteX0-41" fmla="*/ 0 w 2181388"/>
              <a:gd name="connsiteY0-42" fmla="*/ 4756291 h 4756291"/>
              <a:gd name="connsiteX1-43" fmla="*/ 2178453 w 2181388"/>
              <a:gd name="connsiteY1-44" fmla="*/ 0 h 4756291"/>
              <a:gd name="connsiteX2-45" fmla="*/ 2181388 w 2181388"/>
              <a:gd name="connsiteY2-46" fmla="*/ 1021134 h 4756291"/>
              <a:gd name="connsiteX3-47" fmla="*/ 221509 w 2181388"/>
              <a:gd name="connsiteY3-48" fmla="*/ 4745437 h 4756291"/>
              <a:gd name="connsiteX4-49" fmla="*/ 0 w 2181388"/>
              <a:gd name="connsiteY4-50" fmla="*/ 4756291 h 4756291"/>
              <a:gd name="connsiteX0-51" fmla="*/ 0 w 2181388"/>
              <a:gd name="connsiteY0-52" fmla="*/ 3985648 h 3985648"/>
              <a:gd name="connsiteX1-53" fmla="*/ 2178453 w 2181388"/>
              <a:gd name="connsiteY1-54" fmla="*/ 0 h 3985648"/>
              <a:gd name="connsiteX2-55" fmla="*/ 2181388 w 2181388"/>
              <a:gd name="connsiteY2-56" fmla="*/ 250491 h 3985648"/>
              <a:gd name="connsiteX3-57" fmla="*/ 221509 w 2181388"/>
              <a:gd name="connsiteY3-58" fmla="*/ 3974794 h 3985648"/>
              <a:gd name="connsiteX4-59" fmla="*/ 0 w 2181388"/>
              <a:gd name="connsiteY4-60" fmla="*/ 3985648 h 3985648"/>
              <a:gd name="connsiteX0-61" fmla="*/ 0 w 2181388"/>
              <a:gd name="connsiteY0-62" fmla="*/ 3985648 h 3985648"/>
              <a:gd name="connsiteX1-63" fmla="*/ 2178453 w 2181388"/>
              <a:gd name="connsiteY1-64" fmla="*/ 0 h 3985648"/>
              <a:gd name="connsiteX2-65" fmla="*/ 2181388 w 2181388"/>
              <a:gd name="connsiteY2-66" fmla="*/ 250491 h 3985648"/>
              <a:gd name="connsiteX3-67" fmla="*/ 178089 w 2181388"/>
              <a:gd name="connsiteY3-68" fmla="*/ 3985648 h 3985648"/>
              <a:gd name="connsiteX4-69" fmla="*/ 0 w 2181388"/>
              <a:gd name="connsiteY4-70" fmla="*/ 3985648 h 3985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181388" h="3985648">
                <a:moveTo>
                  <a:pt x="0" y="3985648"/>
                </a:moveTo>
                <a:lnTo>
                  <a:pt x="2178453" y="0"/>
                </a:lnTo>
                <a:cubicBezTo>
                  <a:pt x="2179431" y="221845"/>
                  <a:pt x="2180410" y="28646"/>
                  <a:pt x="2181388" y="250491"/>
                </a:cubicBezTo>
                <a:lnTo>
                  <a:pt x="178089" y="3985648"/>
                </a:lnTo>
                <a:lnTo>
                  <a:pt x="0" y="3985648"/>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rial" panose="020B0604020202020204" pitchFamily="34" charset="0"/>
              <a:ea typeface="Arial" panose="020B0604020202020204" pitchFamily="34" charset="0"/>
              <a:sym typeface="Arial" panose="020B0604020202020204" pitchFamily="34" charset="0"/>
            </a:endParaRPr>
          </a:p>
        </p:txBody>
      </p:sp>
      <p:sp>
        <p:nvSpPr>
          <p:cNvPr id="22" name="Google Shape;86;p19"/>
          <p:cNvSpPr txBox="1"/>
          <p:nvPr/>
        </p:nvSpPr>
        <p:spPr>
          <a:xfrm>
            <a:off x="669337" y="1000542"/>
            <a:ext cx="3183655" cy="3102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none" strike="noStrike" cap="none">
                <a:solidFill>
                  <a:schemeClr val="bg1">
                    <a:lumMod val="50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KEY FINDINGS</a:t>
            </a:r>
            <a:endParaRPr sz="2400" b="1" i="0" u="none" strike="noStrike" cap="none">
              <a:solidFill>
                <a:schemeClr val="bg1">
                  <a:lumMod val="50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23" name="矩形 22"/>
          <p:cNvSpPr/>
          <p:nvPr/>
        </p:nvSpPr>
        <p:spPr>
          <a:xfrm>
            <a:off x="890905" y="1904367"/>
            <a:ext cx="4958715" cy="1631208"/>
          </a:xfrm>
          <a:prstGeom prst="rect">
            <a:avLst/>
          </a:prstGeom>
        </p:spPr>
        <p:txBody>
          <a:bodyPr wrap="square" lIns="91433" tIns="45716" rIns="91433" bIns="45716">
            <a:spAutoFit/>
          </a:bodyPr>
          <a:lstStyle/>
          <a:p>
            <a:pPr marL="171450" lvl="0" indent="-171450" algn="l">
              <a:lnSpc>
                <a:spcPts val="2000"/>
              </a:lnSpc>
              <a:buFont typeface="Wingdings" panose="05000000000000000000" charset="0"/>
              <a:buChar char="Ø"/>
              <a:defRPr/>
            </a:pPr>
            <a:r>
              <a:rPr lang="en-US" altLang="zh-CN" sz="16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M</a:t>
            </a:r>
            <a:r>
              <a:rPr lang="zh-CN" altLang="en-US" sz="16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S Sub Class seems to have the biggest impact on House Prices, followed by Basement Full Bath and Basement Half Bath.</a:t>
            </a:r>
          </a:p>
          <a:p>
            <a:pPr marL="171450" lvl="0" indent="-171450" algn="l">
              <a:lnSpc>
                <a:spcPts val="2000"/>
              </a:lnSpc>
              <a:buFont typeface="Wingdings" panose="05000000000000000000" charset="0"/>
              <a:buChar char="Ø"/>
              <a:defRPr/>
            </a:pPr>
            <a:r>
              <a:rPr lang="zh-CN" altLang="en-US" sz="16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Other than the Basement related features, Condition 2, Exterior Quality and Lot Area are some of the other important</a:t>
            </a:r>
            <a:r>
              <a:rPr lang="en-US" altLang="zh-CN" sz="16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 </a:t>
            </a:r>
            <a:r>
              <a:rPr lang="zh-CN" altLang="en-US" sz="16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features.</a:t>
            </a:r>
          </a:p>
        </p:txBody>
      </p:sp>
      <p:sp>
        <p:nvSpPr>
          <p:cNvPr id="3" name="矩形 3"/>
          <p:cNvSpPr/>
          <p:nvPr/>
        </p:nvSpPr>
        <p:spPr>
          <a:xfrm>
            <a:off x="0" y="6661150"/>
            <a:ext cx="12192000" cy="19685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pic>
        <p:nvPicPr>
          <p:cNvPr id="7" name="Picture 6" descr="How-Much-Space-Do-You-Need-648x364-c-default.jpg"/>
          <p:cNvPicPr>
            <a:picLocks noChangeAspect="1"/>
          </p:cNvPicPr>
          <p:nvPr/>
        </p:nvPicPr>
        <p:blipFill>
          <a:blip r:embed="rId2"/>
          <a:stretch>
            <a:fillRect/>
          </a:stretch>
        </p:blipFill>
        <p:spPr>
          <a:xfrm>
            <a:off x="5812220" y="399393"/>
            <a:ext cx="5986955" cy="6096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4054"/>
                                  </p:iterate>
                                  <p:childTnLst>
                                    <p:set>
                                      <p:cBhvr>
                                        <p:cTn id="6" dur="1" fill="hold">
                                          <p:stCondLst>
                                            <p:cond delay="0"/>
                                          </p:stCondLst>
                                        </p:cTn>
                                        <p:tgtEl>
                                          <p:spTgt spid="23"/>
                                        </p:tgtEl>
                                        <p:attrNameLst>
                                          <p:attrName>style.visibility</p:attrName>
                                        </p:attrNameLst>
                                      </p:cBhvr>
                                      <p:to>
                                        <p:strVal val="visible"/>
                                      </p:to>
                                    </p:set>
                                    <p:anim calcmode="lin" valueType="num">
                                      <p:cBhvr>
                                        <p:cTn id="7" dur="250" fill="hold"/>
                                        <p:tgtEl>
                                          <p:spTgt spid="23"/>
                                        </p:tgtEl>
                                        <p:attrNameLst>
                                          <p:attrName>ppt_w</p:attrName>
                                        </p:attrNameLst>
                                      </p:cBhvr>
                                      <p:tavLst>
                                        <p:tav tm="0">
                                          <p:val>
                                            <p:fltVal val="0"/>
                                          </p:val>
                                        </p:tav>
                                        <p:tav tm="100000">
                                          <p:val>
                                            <p:strVal val="#ppt_w"/>
                                          </p:val>
                                        </p:tav>
                                      </p:tavLst>
                                    </p:anim>
                                    <p:anim calcmode="lin" valueType="num">
                                      <p:cBhvr>
                                        <p:cTn id="8" dur="250" fill="hold"/>
                                        <p:tgtEl>
                                          <p:spTgt spid="23"/>
                                        </p:tgtEl>
                                        <p:attrNameLst>
                                          <p:attrName>ppt_h</p:attrName>
                                        </p:attrNameLst>
                                      </p:cBhvr>
                                      <p:tavLst>
                                        <p:tav tm="0">
                                          <p:val>
                                            <p:fltVal val="0"/>
                                          </p:val>
                                        </p:tav>
                                        <p:tav tm="100000">
                                          <p:val>
                                            <p:strVal val="#ppt_h"/>
                                          </p:val>
                                        </p:tav>
                                      </p:tavLst>
                                    </p:anim>
                                    <p:animEffect transition="in" filter="fade">
                                      <p:cBhvr>
                                        <p:cTn id="9"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567934" y="3758153"/>
            <a:ext cx="2467853" cy="605286"/>
          </a:xfrm>
          <a:prstGeom prst="rect">
            <a:avLst/>
          </a:prstGeom>
        </p:spPr>
        <p:txBody>
          <a:bodyPr wrap="square" lIns="91433" tIns="45716" rIns="91433" bIns="45716">
            <a:spAutoFit/>
          </a:bodyPr>
          <a:lstStyle/>
          <a:p>
            <a:pPr lvl="0" algn="l">
              <a:lnSpc>
                <a:spcPts val="2000"/>
              </a:lnSpc>
              <a:defRPr/>
            </a:pPr>
            <a:r>
              <a:rPr lang="zh-CN" altLang="en-US" sz="1200" dirty="0">
                <a:solidFill>
                  <a:schemeClr val="bg1"/>
                </a:solidFill>
                <a:latin typeface="Arial" panose="020B0604020202020204" pitchFamily="34" charset="0"/>
                <a:ea typeface="Arial" panose="020B0604020202020204" pitchFamily="34" charset="0"/>
                <a:sym typeface="Arial" panose="020B0604020202020204" pitchFamily="34" charset="0"/>
              </a:rPr>
              <a:t>Click here to add the text, the text is the refinement of your thought</a:t>
            </a:r>
          </a:p>
        </p:txBody>
      </p:sp>
      <p:sp>
        <p:nvSpPr>
          <p:cNvPr id="19" name="矩形 18"/>
          <p:cNvSpPr/>
          <p:nvPr/>
        </p:nvSpPr>
        <p:spPr>
          <a:xfrm>
            <a:off x="567933" y="3372223"/>
            <a:ext cx="1934520" cy="375920"/>
          </a:xfrm>
          <a:prstGeom prst="rect">
            <a:avLst/>
          </a:prstGeom>
        </p:spPr>
        <p:txBody>
          <a:bodyPr wrap="square" lIns="91433" tIns="45716" rIns="91433" bIns="45716">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60" b="1" noProof="0" dirty="0">
                <a:ln>
                  <a:noFill/>
                </a:ln>
                <a:solidFill>
                  <a:schemeClr val="bg1"/>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Title</a:t>
            </a:r>
            <a:endParaRPr kumimoji="0" lang="zh-CN" altLang="en-US" sz="1860" b="1" i="0" u="none" strike="noStrike" kern="1200" cap="none" spc="0" normalizeH="0" baseline="0" noProof="0" dirty="0">
              <a:ln>
                <a:noFill/>
              </a:ln>
              <a:solidFill>
                <a:schemeClr val="bg1"/>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24" name="矩形 3"/>
          <p:cNvSpPr/>
          <p:nvPr/>
        </p:nvSpPr>
        <p:spPr>
          <a:xfrm>
            <a:off x="0" y="6661150"/>
            <a:ext cx="12192000" cy="19685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pic>
        <p:nvPicPr>
          <p:cNvPr id="3" name="Picture 2" descr="cnc1"/>
          <p:cNvPicPr>
            <a:picLocks noChangeAspect="1"/>
          </p:cNvPicPr>
          <p:nvPr/>
        </p:nvPicPr>
        <p:blipFill>
          <a:blip r:embed="rId2"/>
          <a:stretch>
            <a:fillRect/>
          </a:stretch>
        </p:blipFill>
        <p:spPr>
          <a:xfrm>
            <a:off x="899161" y="1784350"/>
            <a:ext cx="4991100" cy="3289300"/>
          </a:xfrm>
          <a:prstGeom prst="rect">
            <a:avLst/>
          </a:prstGeom>
        </p:spPr>
      </p:pic>
      <p:pic>
        <p:nvPicPr>
          <p:cNvPr id="4" name="Picture 3" descr="cncl2"/>
          <p:cNvPicPr>
            <a:picLocks noChangeAspect="1"/>
          </p:cNvPicPr>
          <p:nvPr/>
        </p:nvPicPr>
        <p:blipFill>
          <a:blip r:embed="rId3"/>
          <a:stretch>
            <a:fillRect/>
          </a:stretch>
        </p:blipFill>
        <p:spPr>
          <a:xfrm>
            <a:off x="6521451" y="1924050"/>
            <a:ext cx="5003800" cy="3149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250" fill="hold"/>
                                        <p:tgtEl>
                                          <p:spTgt spid="19"/>
                                        </p:tgtEl>
                                        <p:attrNameLst>
                                          <p:attrName>ppt_w</p:attrName>
                                        </p:attrNameLst>
                                      </p:cBhvr>
                                      <p:tavLst>
                                        <p:tav tm="0">
                                          <p:val>
                                            <p:fltVal val="0"/>
                                          </p:val>
                                        </p:tav>
                                        <p:tav tm="100000">
                                          <p:val>
                                            <p:strVal val="#ppt_w"/>
                                          </p:val>
                                        </p:tav>
                                      </p:tavLst>
                                    </p:anim>
                                    <p:anim calcmode="lin" valueType="num">
                                      <p:cBhvr>
                                        <p:cTn id="8" dur="250" fill="hold"/>
                                        <p:tgtEl>
                                          <p:spTgt spid="19"/>
                                        </p:tgtEl>
                                        <p:attrNameLst>
                                          <p:attrName>ppt_h</p:attrName>
                                        </p:attrNameLst>
                                      </p:cBhvr>
                                      <p:tavLst>
                                        <p:tav tm="0">
                                          <p:val>
                                            <p:fltVal val="0"/>
                                          </p:val>
                                        </p:tav>
                                        <p:tav tm="100000">
                                          <p:val>
                                            <p:strVal val="#ppt_h"/>
                                          </p:val>
                                        </p:tav>
                                      </p:tavLst>
                                    </p:anim>
                                    <p:animEffect transition="in" filter="fade">
                                      <p:cBhvr>
                                        <p:cTn id="9" dur="250"/>
                                        <p:tgtEl>
                                          <p:spTgt spid="19"/>
                                        </p:tgtEl>
                                      </p:cBhvr>
                                    </p:animEffect>
                                  </p:childTnLst>
                                </p:cTn>
                              </p:par>
                            </p:childTnLst>
                          </p:cTn>
                        </p:par>
                        <p:par>
                          <p:cTn id="10" fill="hold">
                            <p:stCondLst>
                              <p:cond delay="500"/>
                            </p:stCondLst>
                            <p:childTnLst>
                              <p:par>
                                <p:cTn id="11" presetID="53" presetClass="entr" presetSubtype="16" fill="hold" grpId="0" nodeType="afterEffect">
                                  <p:stCondLst>
                                    <p:cond delay="0"/>
                                  </p:stCondLst>
                                  <p:iterate type="lt">
                                    <p:tmPct val="4054"/>
                                  </p:iterate>
                                  <p:childTnLst>
                                    <p:set>
                                      <p:cBhvr>
                                        <p:cTn id="12" dur="1" fill="hold">
                                          <p:stCondLst>
                                            <p:cond delay="0"/>
                                          </p:stCondLst>
                                        </p:cTn>
                                        <p:tgtEl>
                                          <p:spTgt spid="18"/>
                                        </p:tgtEl>
                                        <p:attrNameLst>
                                          <p:attrName>style.visibility</p:attrName>
                                        </p:attrNameLst>
                                      </p:cBhvr>
                                      <p:to>
                                        <p:strVal val="visible"/>
                                      </p:to>
                                    </p:set>
                                    <p:anim calcmode="lin" valueType="num">
                                      <p:cBhvr>
                                        <p:cTn id="13" dur="250" fill="hold"/>
                                        <p:tgtEl>
                                          <p:spTgt spid="18"/>
                                        </p:tgtEl>
                                        <p:attrNameLst>
                                          <p:attrName>ppt_w</p:attrName>
                                        </p:attrNameLst>
                                      </p:cBhvr>
                                      <p:tavLst>
                                        <p:tav tm="0">
                                          <p:val>
                                            <p:fltVal val="0"/>
                                          </p:val>
                                        </p:tav>
                                        <p:tav tm="100000">
                                          <p:val>
                                            <p:strVal val="#ppt_w"/>
                                          </p:val>
                                        </p:tav>
                                      </p:tavLst>
                                    </p:anim>
                                    <p:anim calcmode="lin" valueType="num">
                                      <p:cBhvr>
                                        <p:cTn id="14" dur="250" fill="hold"/>
                                        <p:tgtEl>
                                          <p:spTgt spid="18"/>
                                        </p:tgtEl>
                                        <p:attrNameLst>
                                          <p:attrName>ppt_h</p:attrName>
                                        </p:attrNameLst>
                                      </p:cBhvr>
                                      <p:tavLst>
                                        <p:tav tm="0">
                                          <p:val>
                                            <p:fltVal val="0"/>
                                          </p:val>
                                        </p:tav>
                                        <p:tav tm="100000">
                                          <p:val>
                                            <p:strVal val="#ppt_h"/>
                                          </p:val>
                                        </p:tav>
                                      </p:tavLst>
                                    </p:anim>
                                    <p:animEffect transition="in" filter="fade">
                                      <p:cBhvr>
                                        <p:cTn id="15" dur="2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txBox="1"/>
          <p:nvPr/>
        </p:nvSpPr>
        <p:spPr>
          <a:xfrm>
            <a:off x="2488379" y="2918059"/>
            <a:ext cx="7215244"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spc="600">
                <a:solidFill>
                  <a:schemeClr val="bg1"/>
                </a:solidFill>
                <a:latin typeface="Arial" panose="020B0604020202020204" pitchFamily="34" charset="0"/>
                <a:ea typeface="Arial" panose="020B0604020202020204" pitchFamily="34" charset="0"/>
                <a:sym typeface="Arial" panose="020B0604020202020204" pitchFamily="34" charset="0"/>
              </a:rPr>
              <a:t>THANKS</a:t>
            </a:r>
            <a:endParaRPr lang="en-US" sz="7200" b="1" spc="600" dirty="0">
              <a:solidFill>
                <a:schemeClr val="bg1"/>
              </a:solidFill>
              <a:latin typeface="Arial" panose="020B0604020202020204" pitchFamily="34" charset="0"/>
              <a:ea typeface="Arial" panose="020B0604020202020204" pitchFamily="34" charset="0"/>
              <a:sym typeface="Arial" panose="020B0604020202020204" pitchFamily="34" charset="0"/>
            </a:endParaRPr>
          </a:p>
        </p:txBody>
      </p:sp>
      <p:pic>
        <p:nvPicPr>
          <p:cNvPr id="15" name="Picture 14" descr="Grey-Thank-you-Tnku0159.gif"/>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0" y="240132"/>
            <a:ext cx="12192000" cy="6617868"/>
            <a:chOff x="0" y="240132"/>
            <a:chExt cx="12192000" cy="6617868"/>
          </a:xfrm>
          <a:solidFill>
            <a:schemeClr val="accent5">
              <a:lumMod val="75000"/>
            </a:schemeClr>
          </a:solidFill>
        </p:grpSpPr>
        <p:sp>
          <p:nvSpPr>
            <p:cNvPr id="21" name="矩形 3"/>
            <p:cNvSpPr/>
            <p:nvPr/>
          </p:nvSpPr>
          <p:spPr>
            <a:xfrm>
              <a:off x="0" y="6661128"/>
              <a:ext cx="12192000" cy="1968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22" name="Rectangle 26"/>
            <p:cNvSpPr/>
            <p:nvPr/>
          </p:nvSpPr>
          <p:spPr>
            <a:xfrm>
              <a:off x="5698005" y="845483"/>
              <a:ext cx="744070" cy="80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latin typeface="Arial" panose="020B0604020202020204" pitchFamily="34" charset="0"/>
                <a:ea typeface="Arial" panose="020B0604020202020204" pitchFamily="34" charset="0"/>
                <a:sym typeface="Arial" panose="020B0604020202020204" pitchFamily="34" charset="0"/>
              </a:endParaRPr>
            </a:p>
          </p:txBody>
        </p:sp>
        <p:sp>
          <p:nvSpPr>
            <p:cNvPr id="23" name="TextBox 7"/>
            <p:cNvSpPr txBox="1"/>
            <p:nvPr/>
          </p:nvSpPr>
          <p:spPr>
            <a:xfrm>
              <a:off x="1310391" y="240132"/>
              <a:ext cx="9769020" cy="461665"/>
            </a:xfrm>
            <a:prstGeom prst="rect">
              <a:avLst/>
            </a:prstGeom>
            <a:noFill/>
            <a:extLst>
              <a:ext uri="{909E8E84-426E-40DD-AFC4-6F175D3DCCD1}">
                <a14:hiddenFill xmlns="" xmlns:a14="http://schemas.microsoft.com/office/drawing/2010/main">
                  <a:grpFill/>
                </a14:hiddenFill>
              </a:ext>
            </a:extLst>
          </p:spPr>
          <p:txBody>
            <a:bodyPr wrap="none" rtlCol="0">
              <a:spAutoFit/>
            </a:bodyPr>
            <a:lstStyle/>
            <a:p>
              <a:pPr algn="ctr"/>
              <a:r>
                <a:rPr lang="en-US" altLang="zh-CN" sz="2400" spc="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Conceptual Backgroud of the Domain Problem</a:t>
              </a:r>
            </a:p>
          </p:txBody>
        </p:sp>
      </p:grpSp>
      <p:sp>
        <p:nvSpPr>
          <p:cNvPr id="25" name="TextBox 24"/>
          <p:cNvSpPr txBox="1"/>
          <p:nvPr/>
        </p:nvSpPr>
        <p:spPr>
          <a:xfrm>
            <a:off x="1311277" y="1662430"/>
            <a:ext cx="9669145" cy="3939524"/>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ts val="2000"/>
              </a:lnSpc>
              <a:spcBef>
                <a:spcPts val="0"/>
              </a:spcBef>
              <a:spcAft>
                <a:spcPts val="0"/>
              </a:spcAft>
              <a:buClrTx/>
              <a:buSzTx/>
              <a:buFontTx/>
              <a:buNone/>
              <a:defRPr/>
            </a:pPr>
            <a:r>
              <a:rPr sz="20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a:t>
            </a:r>
            <a:r>
              <a:rPr lang="en-US" sz="20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 </a:t>
            </a:r>
            <a:r>
              <a:rPr sz="20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a:t>
            </a:r>
          </a:p>
          <a:p>
            <a:pPr marL="0" marR="0" lvl="0" indent="0" algn="l" defTabSz="1217930" rtl="0" eaLnBrk="1" fontAlgn="auto" latinLnBrk="0" hangingPunct="1">
              <a:lnSpc>
                <a:spcPts val="2000"/>
              </a:lnSpc>
              <a:spcBef>
                <a:spcPts val="0"/>
              </a:spcBef>
              <a:spcAft>
                <a:spcPts val="0"/>
              </a:spcAft>
              <a:buClrTx/>
              <a:buSzTx/>
              <a:buFontTx/>
              <a:buNone/>
              <a:defRPr/>
            </a:pPr>
            <a:endParaRPr sz="20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endParaRPr>
          </a:p>
          <a:p>
            <a:pPr marL="0" marR="0" lvl="0" indent="0" algn="l" defTabSz="1217930" rtl="0" eaLnBrk="1" fontAlgn="auto" latinLnBrk="0" hangingPunct="1">
              <a:lnSpc>
                <a:spcPts val="2000"/>
              </a:lnSpc>
              <a:spcBef>
                <a:spcPts val="0"/>
              </a:spcBef>
              <a:spcAft>
                <a:spcPts val="0"/>
              </a:spcAft>
              <a:buClrTx/>
              <a:buSzTx/>
              <a:buFontTx/>
              <a:buNone/>
              <a:defRPr/>
            </a:pPr>
            <a:r>
              <a:rPr sz="20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7"/>
          <p:cNvSpPr txBox="1"/>
          <p:nvPr/>
        </p:nvSpPr>
        <p:spPr>
          <a:xfrm>
            <a:off x="4317118" y="240133"/>
            <a:ext cx="3693639" cy="461665"/>
          </a:xfrm>
          <a:prstGeom prst="rect">
            <a:avLst/>
          </a:prstGeom>
          <a:noFill/>
          <a:extLst>
            <a:ext uri="{909E8E84-426E-40DD-AFC4-6F175D3DCCD1}">
              <a14:hiddenFill xmlns="" xmlns:a14="http://schemas.microsoft.com/office/drawing/2010/main">
                <a:grpFill/>
              </a14:hiddenFill>
            </a:ext>
          </a:extLst>
        </p:spPr>
        <p:txBody>
          <a:bodyPr wrap="none" rtlCol="0">
            <a:spAutoFit/>
          </a:bodyPr>
          <a:lstStyle/>
          <a:p>
            <a:pPr algn="ctr"/>
            <a:r>
              <a:rPr lang="en-US" altLang="zh-CN" sz="2400" spc="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Data Description</a:t>
            </a:r>
          </a:p>
        </p:txBody>
      </p:sp>
      <p:grpSp>
        <p:nvGrpSpPr>
          <p:cNvPr id="24" name="Group 23"/>
          <p:cNvGrpSpPr/>
          <p:nvPr/>
        </p:nvGrpSpPr>
        <p:grpSpPr>
          <a:xfrm>
            <a:off x="0" y="845485"/>
            <a:ext cx="12192000" cy="6012517"/>
            <a:chOff x="0" y="845483"/>
            <a:chExt cx="12192000" cy="6012517"/>
          </a:xfrm>
          <a:solidFill>
            <a:schemeClr val="accent5">
              <a:lumMod val="75000"/>
            </a:schemeClr>
          </a:solidFill>
        </p:grpSpPr>
        <p:sp>
          <p:nvSpPr>
            <p:cNvPr id="21" name="矩形 3"/>
            <p:cNvSpPr/>
            <p:nvPr/>
          </p:nvSpPr>
          <p:spPr>
            <a:xfrm>
              <a:off x="0" y="6661128"/>
              <a:ext cx="12192000" cy="1968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22" name="Rectangle 26"/>
            <p:cNvSpPr/>
            <p:nvPr/>
          </p:nvSpPr>
          <p:spPr>
            <a:xfrm>
              <a:off x="5698005" y="845483"/>
              <a:ext cx="744070" cy="80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latin typeface="Arial" panose="020B0604020202020204" pitchFamily="34" charset="0"/>
                <a:ea typeface="Arial" panose="020B0604020202020204" pitchFamily="34" charset="0"/>
                <a:sym typeface="Arial" panose="020B0604020202020204" pitchFamily="34" charset="0"/>
              </a:endParaRPr>
            </a:p>
          </p:txBody>
        </p:sp>
      </p:grpSp>
      <p:graphicFrame>
        <p:nvGraphicFramePr>
          <p:cNvPr id="4" name="Table 3"/>
          <p:cNvGraphicFramePr/>
          <p:nvPr/>
        </p:nvGraphicFramePr>
        <p:xfrm>
          <a:off x="911226" y="1080770"/>
          <a:ext cx="4786631" cy="5339080"/>
        </p:xfrm>
        <a:graphic>
          <a:graphicData uri="http://schemas.openxmlformats.org/drawingml/2006/table">
            <a:tbl>
              <a:tblPr firstRow="1" bandRow="1">
                <a:tableStyleId>{5C22544A-7EE6-4342-B048-85BDC9FD1C3A}</a:tableStyleId>
              </a:tblPr>
              <a:tblGrid>
                <a:gridCol w="554991"/>
                <a:gridCol w="1457960"/>
                <a:gridCol w="2773680"/>
              </a:tblGrid>
              <a:tr h="233680">
                <a:tc>
                  <a:txBody>
                    <a:bodyPr/>
                    <a:lstStyle/>
                    <a:p>
                      <a:pPr indent="0" algn="ctr">
                        <a:buNone/>
                      </a:pPr>
                      <a:r>
                        <a:rPr lang="en-US" sz="800" b="1">
                          <a:solidFill>
                            <a:srgbClr val="FFFFFF"/>
                          </a:solidFill>
                          <a:latin typeface="Calibri" panose="020F0502020204030204" charset="-122"/>
                        </a:rPr>
                        <a:t>S. No.</a:t>
                      </a:r>
                    </a:p>
                  </a:txBody>
                  <a:tcPr marL="12700" marR="12700" marT="12700" anchor="ctr">
                    <a:lnL>
                      <a:noFill/>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800" b="1">
                          <a:solidFill>
                            <a:srgbClr val="FFFFFF"/>
                          </a:solidFill>
                          <a:latin typeface="Calibri" panose="020F0502020204030204" charset="-122"/>
                        </a:rPr>
                        <a:t>Variable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800" b="1">
                          <a:solidFill>
                            <a:srgbClr val="FFFFFF"/>
                          </a:solidFill>
                          <a:latin typeface="Calibri" panose="020F0502020204030204" charset="-122"/>
                        </a:rPr>
                        <a:t>Defination</a:t>
                      </a:r>
                    </a:p>
                  </a:txBody>
                  <a:tcPr marL="12700" marR="12700" marT="12700" anchor="ctr">
                    <a:lnL w="6350" cap="flat" cmpd="sng">
                      <a:solidFill>
                        <a:srgbClr val="FFFFFF"/>
                      </a:solidFill>
                      <a:prstDash val="solid"/>
                      <a:headEnd type="none" w="med" len="med"/>
                      <a:tailEnd type="none" w="med" len="med"/>
                    </a:lnL>
                    <a:lnR cap="flat">
                      <a:noFill/>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r>
              <a:tr h="346710">
                <a:tc>
                  <a:txBody>
                    <a:bodyPr/>
                    <a:lstStyle/>
                    <a:p>
                      <a:pPr indent="0">
                        <a:buNone/>
                      </a:pPr>
                      <a:r>
                        <a:rPr lang="en-US" sz="800" b="1">
                          <a:solidFill>
                            <a:srgbClr val="FFFFFF"/>
                          </a:solidFill>
                          <a:latin typeface="Calibri" panose="020F0502020204030204" charset="-122"/>
                        </a:rPr>
                        <a:t>1</a:t>
                      </a:r>
                    </a:p>
                  </a:txBody>
                  <a:tcPr marL="12700" marR="12700" marT="12700" anchor="ctr">
                    <a:lnL>
                      <a:noFill/>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MSSubClass</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Identifies the type of dwelling involved in the sale.</a:t>
                      </a:r>
                    </a:p>
                  </a:txBody>
                  <a:tcPr marL="12700" marR="12700" marT="12700" anchor="ctr">
                    <a:lnL w="6350" cap="flat" cmpd="sng">
                      <a:solidFill>
                        <a:srgbClr val="FFFFFF"/>
                      </a:solidFill>
                      <a:prstDash val="solid"/>
                      <a:headEnd type="none" w="med" len="med"/>
                      <a:tailEnd type="none" w="med" len="med"/>
                    </a:lnL>
                    <a:lnR cap="flat">
                      <a:noFill/>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46075">
                <a:tc>
                  <a:txBody>
                    <a:bodyPr/>
                    <a:lstStyle/>
                    <a:p>
                      <a:pPr indent="0">
                        <a:buNone/>
                      </a:pPr>
                      <a:r>
                        <a:rPr lang="en-US" sz="800" b="1">
                          <a:solidFill>
                            <a:srgbClr val="FFFFFF"/>
                          </a:solidFill>
                          <a:latin typeface="Calibri" panose="020F0502020204030204" charset="-122"/>
                        </a:rPr>
                        <a:t>2</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MSZoning</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Identifies the general zoning classification of the sale.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45440">
                <a:tc>
                  <a:txBody>
                    <a:bodyPr/>
                    <a:lstStyle/>
                    <a:p>
                      <a:pPr indent="0">
                        <a:buNone/>
                      </a:pPr>
                      <a:r>
                        <a:rPr lang="en-US" sz="800" b="1">
                          <a:solidFill>
                            <a:srgbClr val="FFFFFF"/>
                          </a:solidFill>
                          <a:latin typeface="Calibri" panose="020F0502020204030204" charset="-122"/>
                        </a:rPr>
                        <a:t>3</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LotFrontage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Linear feet of street connected to property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010">
                <a:tc>
                  <a:txBody>
                    <a:bodyPr/>
                    <a:lstStyle/>
                    <a:p>
                      <a:pPr indent="0">
                        <a:buNone/>
                      </a:pPr>
                      <a:r>
                        <a:rPr lang="en-US" sz="800" b="1">
                          <a:solidFill>
                            <a:srgbClr val="FFFFFF"/>
                          </a:solidFill>
                          <a:latin typeface="Calibri" panose="020F0502020204030204" charset="-122"/>
                        </a:rPr>
                        <a:t>4</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LotArea</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Lot size in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8280">
                <a:tc>
                  <a:txBody>
                    <a:bodyPr/>
                    <a:lstStyle/>
                    <a:p>
                      <a:pPr indent="0">
                        <a:buNone/>
                      </a:pPr>
                      <a:r>
                        <a:rPr lang="en-US" sz="800" b="1">
                          <a:solidFill>
                            <a:srgbClr val="FFFFFF"/>
                          </a:solidFill>
                          <a:latin typeface="Calibri" panose="020F0502020204030204" charset="-122"/>
                        </a:rPr>
                        <a:t>5</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Street</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Type of road access to property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6375">
                <a:tc>
                  <a:txBody>
                    <a:bodyPr/>
                    <a:lstStyle/>
                    <a:p>
                      <a:pPr indent="0">
                        <a:buNone/>
                      </a:pPr>
                      <a:r>
                        <a:rPr lang="en-US" sz="800" b="1">
                          <a:solidFill>
                            <a:srgbClr val="FFFFFF"/>
                          </a:solidFill>
                          <a:latin typeface="Calibri" panose="020F0502020204030204" charset="-122"/>
                        </a:rPr>
                        <a:t>6</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Alley</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Type of alley access to property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010">
                <a:tc>
                  <a:txBody>
                    <a:bodyPr/>
                    <a:lstStyle/>
                    <a:p>
                      <a:pPr indent="0">
                        <a:buNone/>
                      </a:pPr>
                      <a:r>
                        <a:rPr lang="en-US" sz="800" b="1">
                          <a:solidFill>
                            <a:srgbClr val="FFFFFF"/>
                          </a:solidFill>
                          <a:latin typeface="Calibri" panose="020F0502020204030204" charset="-122"/>
                        </a:rPr>
                        <a:t>7</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LotShape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General shape of property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645">
                <a:tc>
                  <a:txBody>
                    <a:bodyPr/>
                    <a:lstStyle/>
                    <a:p>
                      <a:pPr indent="0">
                        <a:buNone/>
                      </a:pPr>
                      <a:r>
                        <a:rPr lang="en-US" sz="800" b="1">
                          <a:solidFill>
                            <a:srgbClr val="FFFFFF"/>
                          </a:solidFill>
                          <a:latin typeface="Calibri" panose="020F0502020204030204" charset="-122"/>
                        </a:rPr>
                        <a:t>8</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LandContour</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Flatness of the property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010">
                <a:tc>
                  <a:txBody>
                    <a:bodyPr/>
                    <a:lstStyle/>
                    <a:p>
                      <a:pPr indent="0">
                        <a:buNone/>
                      </a:pPr>
                      <a:r>
                        <a:rPr lang="en-US" sz="800" b="1">
                          <a:solidFill>
                            <a:srgbClr val="FFFFFF"/>
                          </a:solidFill>
                          <a:latin typeface="Calibri" panose="020F0502020204030204" charset="-122"/>
                        </a:rPr>
                        <a:t>9</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Utilities</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Type of utilities available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010">
                <a:tc>
                  <a:txBody>
                    <a:bodyPr/>
                    <a:lstStyle/>
                    <a:p>
                      <a:pPr indent="0">
                        <a:buNone/>
                      </a:pPr>
                      <a:r>
                        <a:rPr lang="en-US" sz="800" b="1">
                          <a:solidFill>
                            <a:srgbClr val="FFFFFF"/>
                          </a:solidFill>
                          <a:latin typeface="Calibri" panose="020F0502020204030204" charset="-122"/>
                        </a:rPr>
                        <a:t>10</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LotConfig</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Lot configuration</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010">
                <a:tc>
                  <a:txBody>
                    <a:bodyPr/>
                    <a:lstStyle/>
                    <a:p>
                      <a:pPr indent="0">
                        <a:buNone/>
                      </a:pPr>
                      <a:r>
                        <a:rPr lang="en-US" sz="800" b="1">
                          <a:solidFill>
                            <a:srgbClr val="FFFFFF"/>
                          </a:solidFill>
                          <a:latin typeface="Calibri" panose="020F0502020204030204" charset="-122"/>
                        </a:rPr>
                        <a:t>11</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LandSlope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Slope of property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32105">
                <a:tc>
                  <a:txBody>
                    <a:bodyPr/>
                    <a:lstStyle/>
                    <a:p>
                      <a:pPr indent="0">
                        <a:buNone/>
                      </a:pPr>
                      <a:r>
                        <a:rPr lang="en-US" sz="800" b="1">
                          <a:solidFill>
                            <a:srgbClr val="FFFFFF"/>
                          </a:solidFill>
                          <a:latin typeface="Calibri" panose="020F0502020204030204" charset="-122"/>
                        </a:rPr>
                        <a:t>12</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Neighborhood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Physical locations within Ames city limits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8280">
                <a:tc>
                  <a:txBody>
                    <a:bodyPr/>
                    <a:lstStyle/>
                    <a:p>
                      <a:pPr indent="0">
                        <a:buNone/>
                      </a:pPr>
                      <a:r>
                        <a:rPr lang="en-US" sz="800" b="1">
                          <a:solidFill>
                            <a:srgbClr val="FFFFFF"/>
                          </a:solidFill>
                          <a:latin typeface="Calibri" panose="020F0502020204030204" charset="-122"/>
                        </a:rPr>
                        <a:t>13</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Condition1</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Proximity to various conditions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46710">
                <a:tc>
                  <a:txBody>
                    <a:bodyPr/>
                    <a:lstStyle/>
                    <a:p>
                      <a:pPr indent="0">
                        <a:buNone/>
                      </a:pPr>
                      <a:r>
                        <a:rPr lang="en-US" sz="800" b="1">
                          <a:solidFill>
                            <a:srgbClr val="FFFFFF"/>
                          </a:solidFill>
                          <a:latin typeface="Calibri" panose="020F0502020204030204" charset="-122"/>
                        </a:rPr>
                        <a:t>14</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Condition2</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Proximity to various conditions (if more than one is present)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6375">
                <a:tc>
                  <a:txBody>
                    <a:bodyPr/>
                    <a:lstStyle/>
                    <a:p>
                      <a:pPr indent="0">
                        <a:buNone/>
                      </a:pPr>
                      <a:r>
                        <a:rPr lang="en-US" sz="800" b="1">
                          <a:solidFill>
                            <a:srgbClr val="FFFFFF"/>
                          </a:solidFill>
                          <a:latin typeface="Calibri" panose="020F0502020204030204" charset="-122"/>
                        </a:rPr>
                        <a:t>15</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BldgType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Type of dwelling</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645">
                <a:tc>
                  <a:txBody>
                    <a:bodyPr/>
                    <a:lstStyle/>
                    <a:p>
                      <a:pPr indent="0">
                        <a:buNone/>
                      </a:pPr>
                      <a:r>
                        <a:rPr lang="en-US" sz="800" b="1">
                          <a:solidFill>
                            <a:srgbClr val="FFFFFF"/>
                          </a:solidFill>
                          <a:latin typeface="Calibri" panose="020F0502020204030204" charset="-122"/>
                        </a:rPr>
                        <a:t>16</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HouseStyle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Style of dwelling</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47345">
                <a:tc>
                  <a:txBody>
                    <a:bodyPr/>
                    <a:lstStyle/>
                    <a:p>
                      <a:pPr indent="0">
                        <a:buNone/>
                      </a:pPr>
                      <a:r>
                        <a:rPr lang="en-US" sz="800" b="1">
                          <a:solidFill>
                            <a:srgbClr val="FFFFFF"/>
                          </a:solidFill>
                          <a:latin typeface="Calibri" panose="020F0502020204030204" charset="-122"/>
                        </a:rPr>
                        <a:t>17</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OverallQual</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Rates the overall material and finish of the house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645">
                <a:tc>
                  <a:txBody>
                    <a:bodyPr/>
                    <a:lstStyle/>
                    <a:p>
                      <a:pPr indent="0">
                        <a:buNone/>
                      </a:pPr>
                      <a:r>
                        <a:rPr lang="en-US" sz="800" b="1">
                          <a:solidFill>
                            <a:srgbClr val="FFFFFF"/>
                          </a:solidFill>
                          <a:latin typeface="Calibri" panose="020F0502020204030204" charset="-122"/>
                        </a:rPr>
                        <a:t>18</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OverallCond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Rates the overall condition of the house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010">
                <a:tc>
                  <a:txBody>
                    <a:bodyPr/>
                    <a:lstStyle/>
                    <a:p>
                      <a:pPr indent="0">
                        <a:buNone/>
                      </a:pPr>
                      <a:r>
                        <a:rPr lang="en-US" sz="800" b="1">
                          <a:solidFill>
                            <a:srgbClr val="FFFFFF"/>
                          </a:solidFill>
                          <a:latin typeface="Calibri" panose="020F0502020204030204" charset="-122"/>
                        </a:rPr>
                        <a:t>19</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YearBuilt</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Original construction date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46710">
                <a:tc>
                  <a:txBody>
                    <a:bodyPr/>
                    <a:lstStyle/>
                    <a:p>
                      <a:pPr indent="0">
                        <a:buNone/>
                      </a:pPr>
                      <a:r>
                        <a:rPr lang="en-US" sz="800" b="1">
                          <a:solidFill>
                            <a:srgbClr val="FFFFFF"/>
                          </a:solidFill>
                          <a:latin typeface="Calibri" panose="020F0502020204030204" charset="-122"/>
                        </a:rPr>
                        <a:t>20</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YearRemodAdd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Remodel date (same as construction date if no remodeling or additions)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bl>
          </a:graphicData>
        </a:graphic>
      </p:graphicFrame>
      <p:graphicFrame>
        <p:nvGraphicFramePr>
          <p:cNvPr id="6" name="Table 5"/>
          <p:cNvGraphicFramePr/>
          <p:nvPr/>
        </p:nvGraphicFramePr>
        <p:xfrm>
          <a:off x="6000116" y="1337945"/>
          <a:ext cx="5547995" cy="5081270"/>
        </p:xfrm>
        <a:graphic>
          <a:graphicData uri="http://schemas.openxmlformats.org/drawingml/2006/table">
            <a:tbl>
              <a:tblPr firstRow="1" bandRow="1">
                <a:tableStyleId>{5C22544A-7EE6-4342-B048-85BDC9FD1C3A}</a:tableStyleId>
              </a:tblPr>
              <a:tblGrid>
                <a:gridCol w="642620"/>
                <a:gridCol w="1689735"/>
                <a:gridCol w="3215640"/>
              </a:tblGrid>
              <a:tr h="195580">
                <a:tc>
                  <a:txBody>
                    <a:bodyPr/>
                    <a:lstStyle/>
                    <a:p>
                      <a:pPr indent="0">
                        <a:buNone/>
                      </a:pPr>
                      <a:r>
                        <a:rPr lang="en-US" sz="800" b="1">
                          <a:solidFill>
                            <a:srgbClr val="FFFFFF"/>
                          </a:solidFill>
                          <a:latin typeface="Calibri" panose="020F0502020204030204" charset="-122"/>
                        </a:rPr>
                        <a:t>21</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RoofStyle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Type of roof</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22</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RoofMatl</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Roof material</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23</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Exterior1st</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Exterior covering on house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27660">
                <a:tc>
                  <a:txBody>
                    <a:bodyPr/>
                    <a:lstStyle/>
                    <a:p>
                      <a:pPr indent="0">
                        <a:buNone/>
                      </a:pPr>
                      <a:r>
                        <a:rPr lang="en-US" sz="800" b="1">
                          <a:solidFill>
                            <a:srgbClr val="FFFFFF"/>
                          </a:solidFill>
                          <a:latin typeface="Calibri" panose="020F0502020204030204" charset="-122"/>
                        </a:rPr>
                        <a:t>24</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Exterior2nd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Exterior covering on house (if more than one materi</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25</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MasVnrType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Masonry veneer type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26</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MasVnrArea</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Masonry veneer area in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27660">
                <a:tc>
                  <a:txBody>
                    <a:bodyPr/>
                    <a:lstStyle/>
                    <a:p>
                      <a:pPr indent="0">
                        <a:buNone/>
                      </a:pPr>
                      <a:r>
                        <a:rPr lang="en-US" sz="800" b="1">
                          <a:solidFill>
                            <a:srgbClr val="FFFFFF"/>
                          </a:solidFill>
                          <a:latin typeface="Calibri" panose="020F0502020204030204" charset="-122"/>
                        </a:rPr>
                        <a:t>27</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ExterQual</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Evaluates the quality of the material on the exterior</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27660">
                <a:tc>
                  <a:txBody>
                    <a:bodyPr/>
                    <a:lstStyle/>
                    <a:p>
                      <a:pPr indent="0">
                        <a:buNone/>
                      </a:pPr>
                      <a:r>
                        <a:rPr lang="en-US" sz="800" b="1">
                          <a:solidFill>
                            <a:srgbClr val="FFFFFF"/>
                          </a:solidFill>
                          <a:latin typeface="Calibri" panose="020F0502020204030204" charset="-122"/>
                        </a:rPr>
                        <a:t>28</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ExterCond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Evaluates the present condition of the material on the exterior</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29</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Foundation</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Type of foundation</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30</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BsmtQual</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Evaluates the height of the basement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27660">
                <a:tc>
                  <a:txBody>
                    <a:bodyPr/>
                    <a:lstStyle/>
                    <a:p>
                      <a:pPr indent="0">
                        <a:buNone/>
                      </a:pPr>
                      <a:r>
                        <a:rPr lang="en-US" sz="800" b="1">
                          <a:solidFill>
                            <a:srgbClr val="FFFFFF"/>
                          </a:solidFill>
                          <a:latin typeface="Calibri" panose="020F0502020204030204" charset="-122"/>
                        </a:rPr>
                        <a:t>31</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BsmtCond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 Evaluates the general condition of the basement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32</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BsmtExposure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Refers to walkout or garden level walls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33</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BsmtFinType1</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Rating of basement finished area</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34</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BsmtFinSF1</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Type 1 finished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27660">
                <a:tc>
                  <a:txBody>
                    <a:bodyPr/>
                    <a:lstStyle/>
                    <a:p>
                      <a:pPr indent="0">
                        <a:buNone/>
                      </a:pPr>
                      <a:r>
                        <a:rPr lang="en-US" sz="800" b="1">
                          <a:solidFill>
                            <a:srgbClr val="FFFFFF"/>
                          </a:solidFill>
                          <a:latin typeface="Calibri" panose="020F0502020204030204" charset="-122"/>
                        </a:rPr>
                        <a:t>35</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BsmtFinType2</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Rating of basement finished area (if multiple types)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36</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BsmtFinSF2</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Type 2 finished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13690">
                <a:tc>
                  <a:txBody>
                    <a:bodyPr/>
                    <a:lstStyle/>
                    <a:p>
                      <a:pPr indent="0">
                        <a:buNone/>
                      </a:pPr>
                      <a:r>
                        <a:rPr lang="en-US" sz="800" b="1">
                          <a:solidFill>
                            <a:srgbClr val="FFFFFF"/>
                          </a:solidFill>
                          <a:latin typeface="Calibri" panose="020F0502020204030204" charset="-122"/>
                        </a:rPr>
                        <a:t>37</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BsmtUnfSF</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Unfinished square feet of basement area</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38</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TotalBsmtSF</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Total square feet of basement area</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39</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Heating</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Type of heating</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40</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HeatingQC</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Heating quality and condition</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41</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CentralAir</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Central air conditioning</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42</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Electrical</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Electrical System</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bl>
          </a:graphicData>
        </a:graphic>
      </p:graphicFrame>
      <p:graphicFrame>
        <p:nvGraphicFramePr>
          <p:cNvPr id="8" name="Table 7"/>
          <p:cNvGraphicFramePr/>
          <p:nvPr/>
        </p:nvGraphicFramePr>
        <p:xfrm>
          <a:off x="6000116" y="1071245"/>
          <a:ext cx="5547995" cy="266700"/>
        </p:xfrm>
        <a:graphic>
          <a:graphicData uri="http://schemas.openxmlformats.org/drawingml/2006/table">
            <a:tbl>
              <a:tblPr firstRow="1" bandRow="1">
                <a:tableStyleId>{5C22544A-7EE6-4342-B048-85BDC9FD1C3A}</a:tableStyleId>
              </a:tblPr>
              <a:tblGrid>
                <a:gridCol w="643255"/>
                <a:gridCol w="1689735"/>
                <a:gridCol w="3215005"/>
              </a:tblGrid>
              <a:tr h="266700">
                <a:tc>
                  <a:txBody>
                    <a:bodyPr/>
                    <a:lstStyle/>
                    <a:p>
                      <a:pPr indent="0" algn="ctr">
                        <a:buNone/>
                      </a:pPr>
                      <a:r>
                        <a:rPr lang="en-US" sz="1100" b="1">
                          <a:solidFill>
                            <a:srgbClr val="FFFFFF"/>
                          </a:solidFill>
                          <a:latin typeface="Calibri" panose="020F0502020204030204" charset="-122"/>
                        </a:rPr>
                        <a:t>S. No.</a:t>
                      </a:r>
                    </a:p>
                  </a:txBody>
                  <a:tcPr marL="12700" marR="12700" marT="12700" anchor="ctr">
                    <a:lnL>
                      <a:noFill/>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100" b="1">
                          <a:solidFill>
                            <a:srgbClr val="FFFFFF"/>
                          </a:solidFill>
                          <a:latin typeface="Calibri" panose="020F0502020204030204" charset="-122"/>
                        </a:rPr>
                        <a:t>Variable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100" b="1">
                          <a:solidFill>
                            <a:srgbClr val="FFFFFF"/>
                          </a:solidFill>
                          <a:latin typeface="Calibri" panose="020F0502020204030204" charset="-122"/>
                        </a:rPr>
                        <a:t>Defination</a:t>
                      </a:r>
                    </a:p>
                  </a:txBody>
                  <a:tcPr marL="12700" marR="12700" marT="12700" anchor="ctr">
                    <a:lnL w="6350" cap="flat" cmpd="sng">
                      <a:solidFill>
                        <a:srgbClr val="FFFFFF"/>
                      </a:solidFill>
                      <a:prstDash val="solid"/>
                      <a:headEnd type="none" w="med" len="med"/>
                      <a:tailEnd type="none" w="med" len="med"/>
                    </a:lnL>
                    <a:lnR cap="flat">
                      <a:noFill/>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0" y="845485"/>
            <a:ext cx="12192000" cy="6012517"/>
            <a:chOff x="0" y="845483"/>
            <a:chExt cx="12192000" cy="6012517"/>
          </a:xfrm>
          <a:solidFill>
            <a:schemeClr val="accent5">
              <a:lumMod val="75000"/>
            </a:schemeClr>
          </a:solidFill>
        </p:grpSpPr>
        <p:sp>
          <p:nvSpPr>
            <p:cNvPr id="21" name="矩形 3"/>
            <p:cNvSpPr/>
            <p:nvPr/>
          </p:nvSpPr>
          <p:spPr>
            <a:xfrm>
              <a:off x="0" y="6661128"/>
              <a:ext cx="12192000" cy="1968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22" name="Rectangle 26"/>
            <p:cNvSpPr/>
            <p:nvPr/>
          </p:nvSpPr>
          <p:spPr>
            <a:xfrm>
              <a:off x="5698005" y="845483"/>
              <a:ext cx="744070" cy="80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latin typeface="Arial" panose="020B0604020202020204" pitchFamily="34" charset="0"/>
                <a:ea typeface="Arial" panose="020B0604020202020204" pitchFamily="34" charset="0"/>
                <a:sym typeface="Arial" panose="020B0604020202020204" pitchFamily="34" charset="0"/>
              </a:endParaRPr>
            </a:p>
          </p:txBody>
        </p:sp>
      </p:grpSp>
      <p:sp>
        <p:nvSpPr>
          <p:cNvPr id="2" name="Text Box 1"/>
          <p:cNvSpPr txBox="1"/>
          <p:nvPr/>
        </p:nvSpPr>
        <p:spPr>
          <a:xfrm>
            <a:off x="4459605" y="272416"/>
            <a:ext cx="3453131" cy="369332"/>
          </a:xfrm>
          <a:prstGeom prst="rect">
            <a:avLst/>
          </a:prstGeom>
          <a:noFill/>
        </p:spPr>
        <p:txBody>
          <a:bodyPr wrap="square" rtlCol="0" anchor="t">
            <a:spAutoFit/>
          </a:bodyPr>
          <a:lstStyle/>
          <a:p>
            <a:pPr algn="ctr"/>
            <a:r>
              <a:rPr lang="en-US" altLang="zh-CN" spc="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Data Description</a:t>
            </a:r>
            <a:endParaRPr lang="en-US"/>
          </a:p>
        </p:txBody>
      </p:sp>
      <p:graphicFrame>
        <p:nvGraphicFramePr>
          <p:cNvPr id="3" name="Table 2"/>
          <p:cNvGraphicFramePr/>
          <p:nvPr/>
        </p:nvGraphicFramePr>
        <p:xfrm>
          <a:off x="1103631" y="1243330"/>
          <a:ext cx="4885056" cy="356870"/>
        </p:xfrm>
        <a:graphic>
          <a:graphicData uri="http://schemas.openxmlformats.org/drawingml/2006/table">
            <a:tbl>
              <a:tblPr firstRow="1" bandRow="1">
                <a:tableStyleId>{5C22544A-7EE6-4342-B048-85BDC9FD1C3A}</a:tableStyleId>
              </a:tblPr>
              <a:tblGrid>
                <a:gridCol w="566420"/>
                <a:gridCol w="1487805"/>
                <a:gridCol w="2830831"/>
              </a:tblGrid>
              <a:tr h="356870">
                <a:tc>
                  <a:txBody>
                    <a:bodyPr/>
                    <a:lstStyle/>
                    <a:p>
                      <a:pPr indent="0" algn="ctr">
                        <a:buNone/>
                      </a:pPr>
                      <a:r>
                        <a:rPr lang="en-US" sz="1100" b="1">
                          <a:solidFill>
                            <a:srgbClr val="FFFFFF"/>
                          </a:solidFill>
                          <a:latin typeface="Calibri" panose="020F0502020204030204" charset="-122"/>
                        </a:rPr>
                        <a:t>S. No.</a:t>
                      </a:r>
                    </a:p>
                  </a:txBody>
                  <a:tcPr marL="12700" marR="12700" marT="12700" anchor="ctr">
                    <a:lnL>
                      <a:noFill/>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100" b="1">
                          <a:solidFill>
                            <a:srgbClr val="FFFFFF"/>
                          </a:solidFill>
                          <a:latin typeface="Calibri" panose="020F0502020204030204" charset="-122"/>
                        </a:rPr>
                        <a:t>Variable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100" b="1">
                          <a:solidFill>
                            <a:srgbClr val="FFFFFF"/>
                          </a:solidFill>
                          <a:latin typeface="Calibri" panose="020F0502020204030204" charset="-122"/>
                        </a:rPr>
                        <a:t>Defination</a:t>
                      </a:r>
                    </a:p>
                  </a:txBody>
                  <a:tcPr marL="12700" marR="12700" marT="12700" anchor="ctr">
                    <a:lnL w="6350" cap="flat" cmpd="sng">
                      <a:solidFill>
                        <a:srgbClr val="FFFFFF"/>
                      </a:solidFill>
                      <a:prstDash val="solid"/>
                      <a:headEnd type="none" w="med" len="med"/>
                      <a:tailEnd type="none" w="med" len="med"/>
                    </a:lnL>
                    <a:lnR cap="flat">
                      <a:noFill/>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r>
            </a:tbl>
          </a:graphicData>
        </a:graphic>
      </p:graphicFrame>
      <p:graphicFrame>
        <p:nvGraphicFramePr>
          <p:cNvPr id="4" name="Table 3"/>
          <p:cNvGraphicFramePr/>
          <p:nvPr/>
        </p:nvGraphicFramePr>
        <p:xfrm>
          <a:off x="6442077" y="1243330"/>
          <a:ext cx="4869815" cy="356870"/>
        </p:xfrm>
        <a:graphic>
          <a:graphicData uri="http://schemas.openxmlformats.org/drawingml/2006/table">
            <a:tbl>
              <a:tblPr firstRow="1" bandRow="1">
                <a:tableStyleId>{5C22544A-7EE6-4342-B048-85BDC9FD1C3A}</a:tableStyleId>
              </a:tblPr>
              <a:tblGrid>
                <a:gridCol w="564515"/>
                <a:gridCol w="1482725"/>
                <a:gridCol w="2822575"/>
              </a:tblGrid>
              <a:tr h="356870">
                <a:tc>
                  <a:txBody>
                    <a:bodyPr/>
                    <a:lstStyle/>
                    <a:p>
                      <a:pPr indent="0" algn="ctr">
                        <a:buNone/>
                      </a:pPr>
                      <a:r>
                        <a:rPr lang="en-US" sz="1100" b="1">
                          <a:solidFill>
                            <a:srgbClr val="FFFFFF"/>
                          </a:solidFill>
                          <a:latin typeface="Calibri" panose="020F0502020204030204" charset="-122"/>
                        </a:rPr>
                        <a:t>S. No.</a:t>
                      </a:r>
                    </a:p>
                  </a:txBody>
                  <a:tcPr marL="12700" marR="12700" marT="12700" anchor="ctr">
                    <a:lnL>
                      <a:noFill/>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100" b="1">
                          <a:solidFill>
                            <a:srgbClr val="FFFFFF"/>
                          </a:solidFill>
                          <a:latin typeface="Calibri" panose="020F0502020204030204" charset="-122"/>
                        </a:rPr>
                        <a:t>Variable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100" b="1">
                          <a:solidFill>
                            <a:srgbClr val="FFFFFF"/>
                          </a:solidFill>
                          <a:latin typeface="Calibri" panose="020F0502020204030204" charset="-122"/>
                        </a:rPr>
                        <a:t>Defination</a:t>
                      </a:r>
                    </a:p>
                  </a:txBody>
                  <a:tcPr marL="12700" marR="12700" marT="12700" anchor="ctr">
                    <a:lnL w="6350" cap="flat" cmpd="sng">
                      <a:solidFill>
                        <a:srgbClr val="FFFFFF"/>
                      </a:solidFill>
                      <a:prstDash val="solid"/>
                      <a:headEnd type="none" w="med" len="med"/>
                      <a:tailEnd type="none" w="med" len="med"/>
                    </a:lnL>
                    <a:lnR cap="flat">
                      <a:noFill/>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r>
            </a:tbl>
          </a:graphicData>
        </a:graphic>
      </p:graphicFrame>
      <p:graphicFrame>
        <p:nvGraphicFramePr>
          <p:cNvPr id="5" name="Table 4"/>
          <p:cNvGraphicFramePr/>
          <p:nvPr/>
        </p:nvGraphicFramePr>
        <p:xfrm>
          <a:off x="1103631" y="1600200"/>
          <a:ext cx="4885056" cy="4783455"/>
        </p:xfrm>
        <a:graphic>
          <a:graphicData uri="http://schemas.openxmlformats.org/drawingml/2006/table">
            <a:tbl>
              <a:tblPr firstRow="1" bandRow="1">
                <a:tableStyleId>{5C22544A-7EE6-4342-B048-85BDC9FD1C3A}</a:tableStyleId>
              </a:tblPr>
              <a:tblGrid>
                <a:gridCol w="566420"/>
                <a:gridCol w="1487805"/>
                <a:gridCol w="2830831"/>
              </a:tblGrid>
              <a:tr h="195580">
                <a:tc>
                  <a:txBody>
                    <a:bodyPr/>
                    <a:lstStyle/>
                    <a:p>
                      <a:pPr indent="0">
                        <a:buNone/>
                      </a:pPr>
                      <a:r>
                        <a:rPr lang="en-US" sz="900" b="1">
                          <a:solidFill>
                            <a:srgbClr val="FFFFFF"/>
                          </a:solidFill>
                          <a:latin typeface="Calibri" panose="020F0502020204030204" charset="-122"/>
                        </a:rPr>
                        <a:t>43</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1stFlrSF</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First Floor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44</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2ndFlrSF</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Second floor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29565">
                <a:tc>
                  <a:txBody>
                    <a:bodyPr/>
                    <a:lstStyle/>
                    <a:p>
                      <a:pPr indent="0">
                        <a:buNone/>
                      </a:pPr>
                      <a:r>
                        <a:rPr lang="en-US" sz="900" b="1">
                          <a:solidFill>
                            <a:srgbClr val="FFFFFF"/>
                          </a:solidFill>
                          <a:latin typeface="Calibri" panose="020F0502020204030204" charset="-122"/>
                        </a:rPr>
                        <a:t>45</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LowQualFinSF</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Low quality finished square feet (all floors)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29565">
                <a:tc>
                  <a:txBody>
                    <a:bodyPr/>
                    <a:lstStyle/>
                    <a:p>
                      <a:pPr indent="0">
                        <a:buNone/>
                      </a:pPr>
                      <a:r>
                        <a:rPr lang="en-US" sz="900" b="1">
                          <a:solidFill>
                            <a:srgbClr val="FFFFFF"/>
                          </a:solidFill>
                          <a:latin typeface="Calibri" panose="020F0502020204030204" charset="-122"/>
                        </a:rPr>
                        <a:t>46</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GrLivArea</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Above grade (ground) living area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47</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BsmtFullBath</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Basement full bathrooms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48</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BsmtHalfBath</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Basement half bathrooms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49</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FullBath</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Full bathrooms above grade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50</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HalfBath</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Half baths above grade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32740">
                <a:tc>
                  <a:txBody>
                    <a:bodyPr/>
                    <a:lstStyle/>
                    <a:p>
                      <a:pPr indent="0">
                        <a:buNone/>
                      </a:pPr>
                      <a:r>
                        <a:rPr lang="en-US" sz="900" b="1">
                          <a:solidFill>
                            <a:srgbClr val="FFFFFF"/>
                          </a:solidFill>
                          <a:latin typeface="Calibri" panose="020F0502020204030204" charset="-122"/>
                        </a:rPr>
                        <a:t>51</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Bedroom</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Bedrooms above grade (does NOT include basement bedrooms)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52</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Kitchen</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Kitchens above grade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53</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KitchenQual</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Kitchen quality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29565">
                <a:tc>
                  <a:txBody>
                    <a:bodyPr/>
                    <a:lstStyle/>
                    <a:p>
                      <a:pPr indent="0">
                        <a:buNone/>
                      </a:pPr>
                      <a:r>
                        <a:rPr lang="en-US" sz="900" b="1">
                          <a:solidFill>
                            <a:srgbClr val="FFFFFF"/>
                          </a:solidFill>
                          <a:latin typeface="Calibri" panose="020F0502020204030204" charset="-122"/>
                        </a:rPr>
                        <a:t>54</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TotRmsAbvGrd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Total rooms above grade (does not include bathrooms)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32740">
                <a:tc>
                  <a:txBody>
                    <a:bodyPr/>
                    <a:lstStyle/>
                    <a:p>
                      <a:pPr indent="0">
                        <a:buNone/>
                      </a:pPr>
                      <a:r>
                        <a:rPr lang="en-US" sz="900" b="1">
                          <a:solidFill>
                            <a:srgbClr val="FFFFFF"/>
                          </a:solidFill>
                          <a:latin typeface="Calibri" panose="020F0502020204030204" charset="-122"/>
                        </a:rPr>
                        <a:t>55</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Functional</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Home functionality (Assume typical unless deductions are warranted)</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56</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Fireplaces</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Number of fireplaces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57</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FireplaceQu</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Fireplace quality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58</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GarageType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Garage location</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59</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GarageYrBlt</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Year garage was built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60</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GarageFinish</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Interior finish of the garage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61</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GarageCars</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Size of garage in car capacity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62</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GarageArea</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Size of garage in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63</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GarageQual</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Garage quality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bl>
          </a:graphicData>
        </a:graphic>
      </p:graphicFrame>
      <p:graphicFrame>
        <p:nvGraphicFramePr>
          <p:cNvPr id="6" name="Table 5"/>
          <p:cNvGraphicFramePr/>
          <p:nvPr/>
        </p:nvGraphicFramePr>
        <p:xfrm>
          <a:off x="6442075" y="1600200"/>
          <a:ext cx="4869180" cy="3904615"/>
        </p:xfrm>
        <a:graphic>
          <a:graphicData uri="http://schemas.openxmlformats.org/drawingml/2006/table">
            <a:tbl>
              <a:tblPr firstRow="1" bandRow="1">
                <a:tableStyleId>{5C22544A-7EE6-4342-B048-85BDC9FD1C3A}</a:tableStyleId>
              </a:tblPr>
              <a:tblGrid>
                <a:gridCol w="564515"/>
                <a:gridCol w="1482725"/>
                <a:gridCol w="2821940"/>
              </a:tblGrid>
              <a:tr h="233045">
                <a:tc>
                  <a:txBody>
                    <a:bodyPr/>
                    <a:lstStyle/>
                    <a:p>
                      <a:pPr indent="0">
                        <a:buNone/>
                      </a:pPr>
                      <a:r>
                        <a:rPr lang="en-US" sz="1100" b="1">
                          <a:solidFill>
                            <a:srgbClr val="FFFFFF"/>
                          </a:solidFill>
                          <a:latin typeface="Calibri" panose="020F0502020204030204" charset="-122"/>
                        </a:rPr>
                        <a:t>64</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GarageCond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Garage condition</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680">
                <a:tc>
                  <a:txBody>
                    <a:bodyPr/>
                    <a:lstStyle/>
                    <a:p>
                      <a:pPr indent="0">
                        <a:buNone/>
                      </a:pPr>
                      <a:r>
                        <a:rPr lang="en-US" sz="1100" b="1">
                          <a:solidFill>
                            <a:srgbClr val="FFFFFF"/>
                          </a:solidFill>
                          <a:latin typeface="Calibri" panose="020F0502020204030204" charset="-122"/>
                        </a:rPr>
                        <a:t>65</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PavedDrive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Paved driveway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lstStyle/>
                    <a:p>
                      <a:pPr indent="0">
                        <a:buNone/>
                      </a:pPr>
                      <a:r>
                        <a:rPr lang="en-US" sz="1100" b="1">
                          <a:solidFill>
                            <a:srgbClr val="FFFFFF"/>
                          </a:solidFill>
                          <a:latin typeface="Calibri" panose="020F0502020204030204" charset="-122"/>
                        </a:rPr>
                        <a:t>66</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WoodDeckSF</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Wood deck area in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lstStyle/>
                    <a:p>
                      <a:pPr indent="0">
                        <a:buNone/>
                      </a:pPr>
                      <a:r>
                        <a:rPr lang="en-US" sz="1100" b="1">
                          <a:solidFill>
                            <a:srgbClr val="FFFFFF"/>
                          </a:solidFill>
                          <a:latin typeface="Calibri" panose="020F0502020204030204" charset="-122"/>
                        </a:rPr>
                        <a:t>67</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OpenPorchSF</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Open porch area in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lstStyle/>
                    <a:p>
                      <a:pPr indent="0">
                        <a:buNone/>
                      </a:pPr>
                      <a:r>
                        <a:rPr lang="en-US" sz="1100" b="1">
                          <a:solidFill>
                            <a:srgbClr val="FFFFFF"/>
                          </a:solidFill>
                          <a:latin typeface="Calibri" panose="020F0502020204030204" charset="-122"/>
                        </a:rPr>
                        <a:t>68</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EnclosedPorch</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Enclosed porch area in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680">
                <a:tc>
                  <a:txBody>
                    <a:bodyPr/>
                    <a:lstStyle/>
                    <a:p>
                      <a:pPr indent="0">
                        <a:buNone/>
                      </a:pPr>
                      <a:r>
                        <a:rPr lang="en-US" sz="1100" b="1">
                          <a:solidFill>
                            <a:srgbClr val="FFFFFF"/>
                          </a:solidFill>
                          <a:latin typeface="Calibri" panose="020F0502020204030204" charset="-122"/>
                        </a:rPr>
                        <a:t>69</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3SsnPorch</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Three season porch area in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lstStyle/>
                    <a:p>
                      <a:pPr indent="0">
                        <a:buNone/>
                      </a:pPr>
                      <a:r>
                        <a:rPr lang="en-US" sz="1100" b="1">
                          <a:solidFill>
                            <a:srgbClr val="FFFFFF"/>
                          </a:solidFill>
                          <a:latin typeface="Calibri" panose="020F0502020204030204" charset="-122"/>
                        </a:rPr>
                        <a:t>70</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ScreenPorch</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Screen porch area in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lstStyle/>
                    <a:p>
                      <a:pPr indent="0">
                        <a:buNone/>
                      </a:pPr>
                      <a:r>
                        <a:rPr lang="en-US" sz="1100" b="1">
                          <a:solidFill>
                            <a:srgbClr val="FFFFFF"/>
                          </a:solidFill>
                          <a:latin typeface="Calibri" panose="020F0502020204030204" charset="-122"/>
                        </a:rPr>
                        <a:t>71</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PoolArea</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Pool area in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680">
                <a:tc>
                  <a:txBody>
                    <a:bodyPr/>
                    <a:lstStyle/>
                    <a:p>
                      <a:pPr indent="0">
                        <a:buNone/>
                      </a:pPr>
                      <a:r>
                        <a:rPr lang="en-US" sz="1100" b="1">
                          <a:solidFill>
                            <a:srgbClr val="FFFFFF"/>
                          </a:solidFill>
                          <a:latin typeface="Calibri" panose="020F0502020204030204" charset="-122"/>
                        </a:rPr>
                        <a:t>72</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PoolQC</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Pool quality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lstStyle/>
                    <a:p>
                      <a:pPr indent="0">
                        <a:buNone/>
                      </a:pPr>
                      <a:r>
                        <a:rPr lang="en-US" sz="1100" b="1">
                          <a:solidFill>
                            <a:srgbClr val="FFFFFF"/>
                          </a:solidFill>
                          <a:latin typeface="Calibri" panose="020F0502020204030204" charset="-122"/>
                        </a:rPr>
                        <a:t>73</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Fence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Fence quality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406400">
                <a:tc>
                  <a:txBody>
                    <a:bodyPr/>
                    <a:lstStyle/>
                    <a:p>
                      <a:pPr indent="0">
                        <a:buNone/>
                      </a:pPr>
                      <a:r>
                        <a:rPr lang="en-US" sz="1100" b="1">
                          <a:solidFill>
                            <a:srgbClr val="FFFFFF"/>
                          </a:solidFill>
                          <a:latin typeface="Calibri" panose="020F0502020204030204" charset="-122"/>
                        </a:rPr>
                        <a:t>74</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MiscFeature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Miscellaneous feature not covered in other categories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lstStyle/>
                    <a:p>
                      <a:pPr indent="0">
                        <a:buNone/>
                      </a:pPr>
                      <a:r>
                        <a:rPr lang="en-US" sz="1100" b="1">
                          <a:solidFill>
                            <a:srgbClr val="FFFFFF"/>
                          </a:solidFill>
                          <a:latin typeface="Calibri" panose="020F0502020204030204" charset="-122"/>
                        </a:rPr>
                        <a:t>75</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MiscVa</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$Value of miscellaneous feature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lstStyle/>
                    <a:p>
                      <a:pPr indent="0">
                        <a:buNone/>
                      </a:pPr>
                      <a:r>
                        <a:rPr lang="en-US" sz="1100" b="1">
                          <a:solidFill>
                            <a:srgbClr val="FFFFFF"/>
                          </a:solidFill>
                          <a:latin typeface="Calibri" panose="020F0502020204030204" charset="-122"/>
                        </a:rPr>
                        <a:t>76</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MoSold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Month Sold (MM)</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lstStyle/>
                    <a:p>
                      <a:pPr indent="0">
                        <a:buNone/>
                      </a:pPr>
                      <a:r>
                        <a:rPr lang="en-US" sz="1100" b="1">
                          <a:solidFill>
                            <a:srgbClr val="FFFFFF"/>
                          </a:solidFill>
                          <a:latin typeface="Calibri" panose="020F0502020204030204" charset="-122"/>
                        </a:rPr>
                        <a:t>77</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YrSold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Year Sold (YYYY)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680">
                <a:tc>
                  <a:txBody>
                    <a:bodyPr/>
                    <a:lstStyle/>
                    <a:p>
                      <a:pPr indent="0">
                        <a:buNone/>
                      </a:pPr>
                      <a:r>
                        <a:rPr lang="en-US" sz="1100" b="1">
                          <a:solidFill>
                            <a:srgbClr val="FFFFFF"/>
                          </a:solidFill>
                          <a:latin typeface="Calibri" panose="020F0502020204030204" charset="-122"/>
                        </a:rPr>
                        <a:t>78</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SaleType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Type of sale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lstStyle/>
                    <a:p>
                      <a:pPr indent="0">
                        <a:buNone/>
                      </a:pPr>
                      <a:r>
                        <a:rPr lang="en-US" sz="1100" b="1">
                          <a:solidFill>
                            <a:srgbClr val="FFFFFF"/>
                          </a:solidFill>
                          <a:latin typeface="Calibri" panose="020F0502020204030204" charset="-122"/>
                        </a:rPr>
                        <a:t>79</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cap="flat">
                      <a:noFill/>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SaleCondition</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cap="flat">
                      <a:noFill/>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Condition of sale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cap="flat">
                      <a:noFill/>
                    </a:lnB>
                    <a:lnTlToBr>
                      <a:noFill/>
                    </a:lnTlToBr>
                    <a:lnBlToTr>
                      <a:noFill/>
                    </a:lnBlToTr>
                    <a:solidFill>
                      <a:srgbClr val="DDEBF7"/>
                    </a:solid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house-prices-500x330.jpg"/>
          <p:cNvPicPr>
            <a:picLocks noChangeAspect="1"/>
          </p:cNvPicPr>
          <p:nvPr/>
        </p:nvPicPr>
        <p:blipFill>
          <a:blip r:embed="rId2"/>
          <a:stretch>
            <a:fillRect/>
          </a:stretch>
        </p:blipFill>
        <p:spPr>
          <a:xfrm>
            <a:off x="0" y="0"/>
            <a:ext cx="12192000" cy="6867459"/>
          </a:xfrm>
          <a:prstGeom prst="rect">
            <a:avLst/>
          </a:prstGeom>
        </p:spPr>
      </p:pic>
      <p:sp>
        <p:nvSpPr>
          <p:cNvPr id="4" name="Rectangle: Rounded Corners 1"/>
          <p:cNvSpPr/>
          <p:nvPr/>
        </p:nvSpPr>
        <p:spPr>
          <a:xfrm>
            <a:off x="1106933" y="1489185"/>
            <a:ext cx="9957116" cy="4645730"/>
          </a:xfrm>
          <a:prstGeom prst="roundRect">
            <a:avLst>
              <a:gd name="adj" fmla="val 5249"/>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sp>
        <p:nvSpPr>
          <p:cNvPr id="8" name="Rectangle 7"/>
          <p:cNvSpPr/>
          <p:nvPr/>
        </p:nvSpPr>
        <p:spPr>
          <a:xfrm>
            <a:off x="3058079" y="3188052"/>
            <a:ext cx="6096862"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kumimoji="0" lang="en-US" altLang="zh-CN" sz="5400" b="1" i="0" u="none" strike="noStrike" kern="1200" cap="none" spc="0" normalizeH="0" baseline="0" noProof="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uLnTx/>
                <a:uFillTx/>
                <a:latin typeface="Arial" panose="020B0604020202020204" pitchFamily="34" charset="0"/>
                <a:ea typeface="Arial" panose="020B0604020202020204" pitchFamily="34" charset="0"/>
                <a:sym typeface="Arial" panose="020B0604020202020204" pitchFamily="34" charset="0"/>
              </a:rPr>
              <a:t>Data Visualization</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7"/>
          <p:cNvSpPr txBox="1"/>
          <p:nvPr/>
        </p:nvSpPr>
        <p:spPr>
          <a:xfrm>
            <a:off x="282932" y="5514777"/>
            <a:ext cx="1223476" cy="646331"/>
          </a:xfrm>
          <a:prstGeom prst="rect">
            <a:avLst/>
          </a:prstGeom>
          <a:noFill/>
        </p:spPr>
        <p:txBody>
          <a:bodyPr wrap="none" rtlCol="0">
            <a:spAutoFit/>
          </a:bodyPr>
          <a:lstStyle/>
          <a:p>
            <a:pPr algn="l"/>
            <a:endParaRPr lang="en-US" altLang="zh-CN" dirty="0">
              <a:solidFill>
                <a:schemeClr val="bg1"/>
              </a:solidFill>
              <a:latin typeface="Arial" panose="020B0604020202020204" pitchFamily="34" charset="0"/>
              <a:ea typeface="Arial" panose="020B0604020202020204" pitchFamily="34" charset="0"/>
              <a:sym typeface="Arial" panose="020B0604020202020204" pitchFamily="34" charset="0"/>
            </a:endParaRPr>
          </a:p>
          <a:p>
            <a:pPr algn="l"/>
            <a:r>
              <a:rPr lang="zh-CN" altLang="en-US" dirty="0">
                <a:solidFill>
                  <a:schemeClr val="bg1"/>
                </a:solidFill>
                <a:latin typeface="Arial" panose="020B0604020202020204" pitchFamily="34" charset="0"/>
                <a:ea typeface="Arial" panose="020B0604020202020204" pitchFamily="34" charset="0"/>
                <a:sym typeface="Arial" panose="020B0604020202020204" pitchFamily="34" charset="0"/>
              </a:rPr>
              <a:t>Enter Title</a:t>
            </a:r>
          </a:p>
        </p:txBody>
      </p:sp>
      <p:sp>
        <p:nvSpPr>
          <p:cNvPr id="25" name="TextBox 24"/>
          <p:cNvSpPr txBox="1"/>
          <p:nvPr/>
        </p:nvSpPr>
        <p:spPr>
          <a:xfrm>
            <a:off x="1494155" y="621032"/>
            <a:ext cx="9541511" cy="346075"/>
          </a:xfrm>
          <a:prstGeom prst="rect">
            <a:avLst/>
          </a:prstGeom>
          <a:noFill/>
        </p:spPr>
        <p:txBody>
          <a:bodyPr wrap="square" lIns="91423" tIns="45712" rIns="91423" bIns="45712" rtlCol="0">
            <a:spAutoFit/>
          </a:bodyPr>
          <a:lstStyle/>
          <a:p>
            <a:pPr marL="285750" marR="0" lvl="0" indent="-285750" algn="l" defTabSz="1217930" rtl="0" eaLnBrk="1" fontAlgn="auto" latinLnBrk="0" hangingPunct="1">
              <a:lnSpc>
                <a:spcPts val="2000"/>
              </a:lnSpc>
              <a:spcBef>
                <a:spcPts val="0"/>
              </a:spcBef>
              <a:spcAft>
                <a:spcPts val="0"/>
              </a:spcAft>
              <a:buClrTx/>
              <a:buSzTx/>
              <a:buFont typeface="Arial" panose="020B0604020202020204" pitchFamily="34" charset="0"/>
              <a:buChar char="•"/>
              <a:defRPr/>
            </a:pPr>
            <a:r>
              <a:rPr lang="en-US" altLang="zh-CN"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The data types of the dataset are mentioned below:</a:t>
            </a:r>
          </a:p>
        </p:txBody>
      </p:sp>
      <p:pic>
        <p:nvPicPr>
          <p:cNvPr id="11" name="Picture 10" descr="dtype2"/>
          <p:cNvPicPr>
            <a:picLocks noChangeAspect="1"/>
          </p:cNvPicPr>
          <p:nvPr/>
        </p:nvPicPr>
        <p:blipFill>
          <a:blip r:embed="rId2"/>
          <a:stretch>
            <a:fillRect/>
          </a:stretch>
        </p:blipFill>
        <p:spPr>
          <a:xfrm>
            <a:off x="1494155" y="1228090"/>
            <a:ext cx="5274311" cy="5215890"/>
          </a:xfrm>
          <a:prstGeom prst="rect">
            <a:avLst/>
          </a:prstGeom>
        </p:spPr>
      </p:pic>
      <p:pic>
        <p:nvPicPr>
          <p:cNvPr id="12" name="Picture 11" descr="dtype2"/>
          <p:cNvPicPr>
            <a:picLocks noChangeAspect="1"/>
          </p:cNvPicPr>
          <p:nvPr/>
        </p:nvPicPr>
        <p:blipFill>
          <a:blip r:embed="rId2"/>
          <a:stretch>
            <a:fillRect/>
          </a:stretch>
        </p:blipFill>
        <p:spPr>
          <a:xfrm>
            <a:off x="6159501" y="1288417"/>
            <a:ext cx="5153025" cy="50958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5.1.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Aspect</Template>
  <TotalTime>70</TotalTime>
  <Words>1127</Words>
  <Application>WPS Presentation</Application>
  <PresentationFormat>Custom</PresentationFormat>
  <Paragraphs>288</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Aspect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Administrater</dc:creator>
  <cp:lastModifiedBy>Hello</cp:lastModifiedBy>
  <cp:revision>81</cp:revision>
  <dcterms:created xsi:type="dcterms:W3CDTF">2019-08-28T08:20:00Z</dcterms:created>
  <dcterms:modified xsi:type="dcterms:W3CDTF">2022-03-01T18:29:26Z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1033-11.2.0.10265</vt:lpwstr>
  </property>
  <property fmtid="{D5CDD505-2E9C-101B-9397-08002B2CF9AE}" pid="3" name="ICV">
    <vt:lpwstr>E207983A9A3C4DCBA76A383028BB0E5B</vt:lpwstr>
  </property>
</Properties>
</file>