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77" r:id="rId3"/>
    <p:sldId id="281" r:id="rId4"/>
    <p:sldId id="280" r:id="rId5"/>
    <p:sldId id="285" r:id="rId6"/>
    <p:sldId id="282" r:id="rId7"/>
    <p:sldId id="286" r:id="rId8"/>
    <p:sldId id="287" r:id="rId9"/>
    <p:sldId id="292" r:id="rId10"/>
    <p:sldId id="293" r:id="rId11"/>
    <p:sldId id="290" r:id="rId12"/>
    <p:sldId id="291" r:id="rId13"/>
    <p:sldId id="284"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9" d="100"/>
          <a:sy n="79" d="100"/>
        </p:scale>
        <p:origin x="749"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fermentationwineblog.com/2012/01/witness-the-best-good-news-day-for-wine-in-month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88071" y="5850391"/>
            <a:ext cx="551563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Internship Review: My Projects, Learning and Takeaways</a:t>
            </a:r>
            <a:endParaRPr lang="en-US" sz="1600" dirty="0">
              <a:latin typeface="Raleway ExtraBold" pitchFamily="34" charset="-52"/>
            </a:endParaRPr>
          </a:p>
        </p:txBody>
      </p:sp>
      <p:sp>
        <p:nvSpPr>
          <p:cNvPr id="26" name="TextBox 25"/>
          <p:cNvSpPr txBox="1">
            <a:spLocks noChangeArrowheads="1"/>
          </p:cNvSpPr>
          <p:nvPr/>
        </p:nvSpPr>
        <p:spPr bwMode="auto">
          <a:xfrm>
            <a:off x="699360" y="2025525"/>
            <a:ext cx="10546939"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Apex Institute of Management (AIM)</a:t>
            </a:r>
            <a:endParaRPr lang="en-US" sz="3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Program  MBA -BA</a:t>
            </a:r>
          </a:p>
          <a:p>
            <a:pPr lvl="0" algn="ctr" defTabSz="622300">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Summer Internship (June- August, 2024)</a:t>
            </a:r>
          </a:p>
          <a:p>
            <a:pPr lvl="0" algn="ctr" defTabSz="622300">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Bipin Baby Mathew</a:t>
            </a:r>
          </a:p>
          <a:p>
            <a:pPr lvl="0" algn="ctr" defTabSz="622300">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23MBA20195</a:t>
            </a:r>
          </a:p>
          <a:p>
            <a:pPr lvl="0" algn="ctr" defTabSz="622300">
              <a:lnSpc>
                <a:spcPct val="90000"/>
              </a:lnSpc>
              <a:spcBef>
                <a:spcPct val="0"/>
              </a:spcBef>
              <a:spcAft>
                <a:spcPct val="35000"/>
              </a:spcAft>
            </a:pPr>
            <a:endParaRPr lang="en-US" sz="3200"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pic>
        <p:nvPicPr>
          <p:cNvPr id="3" name="Picture 2">
            <a:extLst>
              <a:ext uri="{FF2B5EF4-FFF2-40B4-BE49-F238E27FC236}">
                <a16:creationId xmlns:a16="http://schemas.microsoft.com/office/drawing/2014/main" id="{5CFF4FA9-0773-2B60-77E8-887E3BB266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4000" dirty="0">
                <a:latin typeface="Casper Bold" panose="02000806040000020004" pitchFamily="2" charset="0"/>
                <a:cs typeface="Arial" panose="020B0604020202020204" pitchFamily="34" charset="0"/>
              </a:rPr>
              <a:t>Future scope of the study</a:t>
            </a:r>
            <a:endParaRPr lang="en-US" sz="4000" dirty="0"/>
          </a:p>
        </p:txBody>
      </p:sp>
      <p:pic>
        <p:nvPicPr>
          <p:cNvPr id="9" name="Content Placeholder 8" descr="A diagram of a sales analysis with text&#10;&#10;Description automatically generated">
            <a:extLst>
              <a:ext uri="{FF2B5EF4-FFF2-40B4-BE49-F238E27FC236}">
                <a16:creationId xmlns:a16="http://schemas.microsoft.com/office/drawing/2014/main" id="{95EA08A5-E5A4-797A-4CCE-777E9CE05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578" y="1916349"/>
            <a:ext cx="9640111" cy="3998068"/>
          </a:xfrm>
        </p:spPr>
      </p:pic>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sp>
        <p:nvSpPr>
          <p:cNvPr id="10" name="Rectangle 9">
            <a:extLst>
              <a:ext uri="{FF2B5EF4-FFF2-40B4-BE49-F238E27FC236}">
                <a16:creationId xmlns:a16="http://schemas.microsoft.com/office/drawing/2014/main" id="{385D423A-0DE7-2B17-45C0-A67A8963E94A}"/>
              </a:ext>
            </a:extLst>
          </p:cNvPr>
          <p:cNvSpPr/>
          <p:nvPr/>
        </p:nvSpPr>
        <p:spPr>
          <a:xfrm>
            <a:off x="3570861" y="1872552"/>
            <a:ext cx="5050277" cy="5933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4846B28-5805-E2F3-68C6-BAB4B30D0D42}"/>
              </a:ext>
            </a:extLst>
          </p:cNvPr>
          <p:cNvSpPr txBox="1"/>
          <p:nvPr/>
        </p:nvSpPr>
        <p:spPr>
          <a:xfrm>
            <a:off x="7358334" y="2588303"/>
            <a:ext cx="2169268" cy="830997"/>
          </a:xfrm>
          <a:prstGeom prst="rect">
            <a:avLst/>
          </a:prstGeom>
          <a:noFill/>
        </p:spPr>
        <p:txBody>
          <a:bodyPr wrap="square" rtlCol="0">
            <a:spAutoFit/>
          </a:bodyPr>
          <a:lstStyle/>
          <a:p>
            <a:r>
              <a:rPr lang="en-IN" sz="2400" dirty="0">
                <a:solidFill>
                  <a:schemeClr val="accent4">
                    <a:lumMod val="75000"/>
                  </a:schemeClr>
                </a:solidFill>
                <a:latin typeface="Times New Roman" panose="02020603050405020304" pitchFamily="18" charset="0"/>
                <a:cs typeface="Times New Roman" panose="02020603050405020304" pitchFamily="18" charset="0"/>
              </a:rPr>
              <a:t>Product Categorization</a:t>
            </a:r>
          </a:p>
        </p:txBody>
      </p:sp>
      <p:sp>
        <p:nvSpPr>
          <p:cNvPr id="12" name="TextBox 11">
            <a:extLst>
              <a:ext uri="{FF2B5EF4-FFF2-40B4-BE49-F238E27FC236}">
                <a16:creationId xmlns:a16="http://schemas.microsoft.com/office/drawing/2014/main" id="{D25E869B-A2BA-EAEE-C81E-969DEBD1036F}"/>
              </a:ext>
            </a:extLst>
          </p:cNvPr>
          <p:cNvSpPr txBox="1"/>
          <p:nvPr/>
        </p:nvSpPr>
        <p:spPr>
          <a:xfrm>
            <a:off x="2836365" y="3404681"/>
            <a:ext cx="2169268" cy="830997"/>
          </a:xfrm>
          <a:prstGeom prst="rect">
            <a:avLst/>
          </a:prstGeom>
          <a:noFill/>
        </p:spPr>
        <p:txBody>
          <a:bodyPr wrap="square" rtlCol="0">
            <a:spAutoFit/>
          </a:bodyPr>
          <a:lstStyle/>
          <a:p>
            <a:r>
              <a:rPr lang="en-US" sz="2400" b="1" dirty="0">
                <a:solidFill>
                  <a:srgbClr val="00B0F0"/>
                </a:solidFill>
                <a:latin typeface="Times New Roman" panose="02020603050405020304" pitchFamily="18" charset="0"/>
                <a:cs typeface="Times New Roman" panose="02020603050405020304" pitchFamily="18" charset="0"/>
              </a:rPr>
              <a:t>Real-Time Analytics</a:t>
            </a:r>
            <a:endParaRPr lang="en-IN" sz="2400" dirty="0">
              <a:solidFill>
                <a:srgbClr val="00B0F0"/>
              </a:solidFill>
            </a:endParaRPr>
          </a:p>
        </p:txBody>
      </p:sp>
      <p:sp>
        <p:nvSpPr>
          <p:cNvPr id="13" name="TextBox 12">
            <a:extLst>
              <a:ext uri="{FF2B5EF4-FFF2-40B4-BE49-F238E27FC236}">
                <a16:creationId xmlns:a16="http://schemas.microsoft.com/office/drawing/2014/main" id="{C5C21DF4-461A-7720-21D6-D25491C7228F}"/>
              </a:ext>
            </a:extLst>
          </p:cNvPr>
          <p:cNvSpPr txBox="1"/>
          <p:nvPr/>
        </p:nvSpPr>
        <p:spPr>
          <a:xfrm>
            <a:off x="7355902" y="4183587"/>
            <a:ext cx="2169268" cy="830997"/>
          </a:xfrm>
          <a:prstGeom prst="rect">
            <a:avLst/>
          </a:prstGeom>
          <a:noFill/>
        </p:spPr>
        <p:txBody>
          <a:bodyPr wrap="square" rtlCol="0">
            <a:spAutoFit/>
          </a:body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Advanced Modeling</a:t>
            </a:r>
            <a:endParaRPr lang="en-IN" dirty="0">
              <a:solidFill>
                <a:schemeClr val="tx1">
                  <a:lumMod val="75000"/>
                  <a:lumOff val="25000"/>
                </a:schemeClr>
              </a:solidFill>
            </a:endParaRPr>
          </a:p>
        </p:txBody>
      </p:sp>
      <p:sp>
        <p:nvSpPr>
          <p:cNvPr id="14" name="TextBox 13">
            <a:extLst>
              <a:ext uri="{FF2B5EF4-FFF2-40B4-BE49-F238E27FC236}">
                <a16:creationId xmlns:a16="http://schemas.microsoft.com/office/drawing/2014/main" id="{BD3DC839-0C4E-D09D-AB5B-5E561DE27D22}"/>
              </a:ext>
            </a:extLst>
          </p:cNvPr>
          <p:cNvSpPr txBox="1"/>
          <p:nvPr/>
        </p:nvSpPr>
        <p:spPr>
          <a:xfrm>
            <a:off x="2655364" y="4941651"/>
            <a:ext cx="2169268" cy="830997"/>
          </a:xfrm>
          <a:prstGeom prst="rect">
            <a:avLst/>
          </a:prstGeom>
          <a:noFill/>
        </p:spPr>
        <p:txBody>
          <a:bodyPr wrap="square" rtlCol="0">
            <a:spAutoFit/>
          </a:bodyPr>
          <a:lstStyle/>
          <a:p>
            <a:pPr marL="273050" indent="-273050"/>
            <a:r>
              <a:rPr lang="en-US" sz="2400" b="1" dirty="0">
                <a:solidFill>
                  <a:schemeClr val="accent5">
                    <a:lumMod val="50000"/>
                  </a:schemeClr>
                </a:solidFill>
                <a:latin typeface="Times New Roman" panose="02020603050405020304" pitchFamily="18" charset="0"/>
                <a:cs typeface="Times New Roman" panose="02020603050405020304" pitchFamily="18" charset="0"/>
              </a:rPr>
              <a:t>Cross-Industry                   Comparison</a:t>
            </a:r>
            <a:endParaRPr lang="en-IN" dirty="0">
              <a:solidFill>
                <a:schemeClr val="accent5">
                  <a:lumMod val="50000"/>
                </a:schemeClr>
              </a:solidFill>
            </a:endParaRPr>
          </a:p>
        </p:txBody>
      </p:sp>
    </p:spTree>
    <p:extLst>
      <p:ext uri="{BB962C8B-B14F-4D97-AF65-F5344CB8AC3E}">
        <p14:creationId xmlns:p14="http://schemas.microsoft.com/office/powerpoint/2010/main" val="46185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4000" dirty="0">
                <a:latin typeface="Casper Bold" panose="02000806040000020004" pitchFamily="2" charset="0"/>
                <a:cs typeface="Arial" panose="020B0604020202020204" pitchFamily="34" charset="0"/>
              </a:rPr>
              <a:t>Conclusion</a:t>
            </a:r>
            <a:endParaRPr lang="en-US" sz="4000" dirty="0"/>
          </a:p>
        </p:txBody>
      </p:sp>
      <p:sp>
        <p:nvSpPr>
          <p:cNvPr id="3" name="Content Placeholder 2"/>
          <p:cNvSpPr>
            <a:spLocks noGrp="1"/>
          </p:cNvSpPr>
          <p:nvPr>
            <p:ph idx="1"/>
          </p:nvPr>
        </p:nvSpPr>
        <p:spPr>
          <a:xfrm>
            <a:off x="838200" y="1843369"/>
            <a:ext cx="6436366" cy="4351338"/>
          </a:xfrm>
        </p:spPr>
        <p:txBody>
          <a:bodyPr>
            <a:normAutofit/>
          </a:bodyPr>
          <a:lstStyle/>
          <a:p>
            <a:pPr algn="just">
              <a:lnSpc>
                <a:spcPct val="200000"/>
              </a:lnSpc>
            </a:pPr>
            <a:r>
              <a:rPr lang="en-IN" sz="1200" dirty="0">
                <a:solidFill>
                  <a:srgbClr val="000000"/>
                </a:solidFill>
                <a:effectLst/>
                <a:latin typeface="Times New Roman" panose="02020603050405020304" pitchFamily="18" charset="0"/>
                <a:ea typeface="Calibri" panose="020F0502020204030204" pitchFamily="34" charset="0"/>
              </a:rPr>
              <a:t>This study on Amazon sales trend analysis has provided crucial insights into the dynamics of sales and profitability across different regions, product categories, and time periods. </a:t>
            </a:r>
          </a:p>
          <a:p>
            <a:pPr marL="0" indent="0" algn="just">
              <a:lnSpc>
                <a:spcPct val="200000"/>
              </a:lnSpc>
              <a:buNone/>
            </a:pPr>
            <a:r>
              <a:rPr lang="en-IN" sz="1200" dirty="0">
                <a:solidFill>
                  <a:srgbClr val="000000"/>
                </a:solidFill>
                <a:effectLst/>
                <a:latin typeface="Times New Roman" panose="02020603050405020304" pitchFamily="18" charset="0"/>
                <a:ea typeface="Calibri" panose="020F0502020204030204" pitchFamily="34" charset="0"/>
              </a:rPr>
              <a:t>By identifying </a:t>
            </a:r>
          </a:p>
          <a:p>
            <a:pPr algn="just">
              <a:lnSpc>
                <a:spcPct val="200000"/>
              </a:lnSpc>
              <a:buFont typeface="Wingdings" panose="05000000000000000000" pitchFamily="2" charset="2"/>
              <a:buChar char="ü"/>
            </a:pPr>
            <a:r>
              <a:rPr lang="en-IN" sz="1200" dirty="0">
                <a:solidFill>
                  <a:srgbClr val="000000"/>
                </a:solidFill>
                <a:latin typeface="Times New Roman" panose="02020603050405020304" pitchFamily="18" charset="0"/>
                <a:ea typeface="Calibri" panose="020F0502020204030204" pitchFamily="34" charset="0"/>
              </a:rPr>
              <a:t>M</a:t>
            </a:r>
            <a:r>
              <a:rPr lang="en-IN" sz="1200" dirty="0">
                <a:solidFill>
                  <a:srgbClr val="000000"/>
                </a:solidFill>
                <a:effectLst/>
                <a:latin typeface="Times New Roman" panose="02020603050405020304" pitchFamily="18" charset="0"/>
                <a:ea typeface="Calibri" panose="020F0502020204030204" pitchFamily="34" charset="0"/>
              </a:rPr>
              <a:t>onthly and yearly sales trends,</a:t>
            </a:r>
          </a:p>
          <a:p>
            <a:pPr algn="just">
              <a:lnSpc>
                <a:spcPct val="200000"/>
              </a:lnSpc>
              <a:buFont typeface="Wingdings" panose="05000000000000000000" pitchFamily="2" charset="2"/>
              <a:buChar char="ü"/>
            </a:pPr>
            <a:r>
              <a:rPr lang="en-IN" sz="1200" dirty="0">
                <a:solidFill>
                  <a:srgbClr val="000000"/>
                </a:solidFill>
                <a:latin typeface="Times New Roman" panose="02020603050405020304" pitchFamily="18" charset="0"/>
                <a:ea typeface="Calibri" panose="020F0502020204030204" pitchFamily="34" charset="0"/>
              </a:rPr>
              <a:t>T</a:t>
            </a:r>
            <a:r>
              <a:rPr lang="en-IN" sz="1200" dirty="0">
                <a:solidFill>
                  <a:srgbClr val="000000"/>
                </a:solidFill>
                <a:effectLst/>
                <a:latin typeface="Times New Roman" panose="02020603050405020304" pitchFamily="18" charset="0"/>
                <a:ea typeface="Calibri" panose="020F0502020204030204" pitchFamily="34" charset="0"/>
              </a:rPr>
              <a:t>op-selling products by region</a:t>
            </a:r>
          </a:p>
          <a:p>
            <a:pPr algn="just">
              <a:lnSpc>
                <a:spcPct val="200000"/>
              </a:lnSpc>
              <a:buFont typeface="Wingdings" panose="05000000000000000000" pitchFamily="2" charset="2"/>
              <a:buChar char="ü"/>
            </a:pPr>
            <a:r>
              <a:rPr lang="en-IN" sz="1200" dirty="0">
                <a:solidFill>
                  <a:srgbClr val="000000"/>
                </a:solidFill>
                <a:latin typeface="Times New Roman" panose="02020603050405020304" pitchFamily="18" charset="0"/>
                <a:ea typeface="Calibri" panose="020F0502020204030204" pitchFamily="34" charset="0"/>
              </a:rPr>
              <a:t>T</a:t>
            </a:r>
            <a:r>
              <a:rPr lang="en-IN" sz="1200" dirty="0">
                <a:solidFill>
                  <a:srgbClr val="000000"/>
                </a:solidFill>
                <a:effectLst/>
                <a:latin typeface="Times New Roman" panose="02020603050405020304" pitchFamily="18" charset="0"/>
                <a:ea typeface="Calibri" panose="020F0502020204030204" pitchFamily="34" charset="0"/>
              </a:rPr>
              <a:t>he analysis has highlighted the importance of tailored marketing and distribution strategies. </a:t>
            </a:r>
          </a:p>
          <a:p>
            <a:pPr algn="just">
              <a:lnSpc>
                <a:spcPct val="200000"/>
              </a:lnSpc>
              <a:buFont typeface="Wingdings" panose="05000000000000000000" pitchFamily="2" charset="2"/>
              <a:buChar char="ü"/>
            </a:pPr>
            <a:r>
              <a:rPr lang="en-IN" sz="1200" dirty="0">
                <a:solidFill>
                  <a:srgbClr val="000000"/>
                </a:solidFill>
                <a:effectLst/>
                <a:latin typeface="Times New Roman" panose="02020603050405020304" pitchFamily="18" charset="0"/>
                <a:ea typeface="Calibri" panose="020F0502020204030204" pitchFamily="34" charset="0"/>
              </a:rPr>
              <a:t>The effective use of a linear regression model for sales forecasting further emphasizes the potential for data-driven decision-making to optimize inventory management, reduce costs, and boost profits. </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413290"/>
            <a:ext cx="2743200" cy="365125"/>
          </a:xfrm>
        </p:spPr>
        <p:txBody>
          <a:bodyPr/>
          <a:lstStyle/>
          <a:p>
            <a:fld id="{BDCDBBEF-AA6C-4BA6-85B2-A17D7F280E38}" type="slidenum">
              <a:rPr lang="en-US" smtClean="0"/>
              <a:pPr/>
              <a:t>11</a:t>
            </a:fld>
            <a:endParaRPr lang="en-US"/>
          </a:p>
        </p:txBody>
      </p:sp>
      <p:pic>
        <p:nvPicPr>
          <p:cNvPr id="15" name="Picture 14" descr="A close-up of a pen on a paper&#10;&#10;Description automatically generated">
            <a:extLst>
              <a:ext uri="{FF2B5EF4-FFF2-40B4-BE49-F238E27FC236}">
                <a16:creationId xmlns:a16="http://schemas.microsoft.com/office/drawing/2014/main" id="{00BF2BBB-DA6D-E427-8893-D91CBFB832F1}"/>
              </a:ext>
            </a:extLst>
          </p:cNvPr>
          <p:cNvPicPr>
            <a:picLocks noChangeAspect="1"/>
          </p:cNvPicPr>
          <p:nvPr/>
        </p:nvPicPr>
        <p:blipFill>
          <a:blip r:embed="rId2">
            <a:extLst>
              <a:ext uri="{28A0092B-C50C-407E-A947-70E740481C1C}">
                <a14:useLocalDpi xmlns:a14="http://schemas.microsoft.com/office/drawing/2010/main" val="0"/>
              </a:ext>
            </a:extLst>
          </a:blip>
          <a:srcRect b="10583"/>
          <a:stretch/>
        </p:blipFill>
        <p:spPr>
          <a:xfrm>
            <a:off x="7274566" y="2397760"/>
            <a:ext cx="4102325" cy="3774440"/>
          </a:xfrm>
          <a:prstGeom prst="rect">
            <a:avLst/>
          </a:prstGeom>
        </p:spPr>
      </p:pic>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spTree>
    <p:extLst>
      <p:ext uri="{BB962C8B-B14F-4D97-AF65-F5344CB8AC3E}">
        <p14:creationId xmlns:p14="http://schemas.microsoft.com/office/powerpoint/2010/main" val="36300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BIBLIOGRAPHY / REFERENCES</a:t>
            </a:r>
            <a:endParaRPr lang="en-US" dirty="0"/>
          </a:p>
        </p:txBody>
      </p:sp>
      <p:sp>
        <p:nvSpPr>
          <p:cNvPr id="3" name="Content Placeholder 2"/>
          <p:cNvSpPr>
            <a:spLocks noGrp="1"/>
          </p:cNvSpPr>
          <p:nvPr>
            <p:ph idx="1"/>
          </p:nvPr>
        </p:nvSpPr>
        <p:spPr/>
        <p:txBody>
          <a:bodyPr>
            <a:normAutofit fontScale="62500" lnSpcReduction="20000"/>
          </a:bodyPr>
          <a:lstStyle/>
          <a:p>
            <a:pPr marL="401955" indent="0">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rPr>
              <a:t> </a:t>
            </a:r>
          </a:p>
          <a:p>
            <a:pPr marL="342900" lvl="0" indent="-342900" algn="just">
              <a:lnSpc>
                <a:spcPct val="150000"/>
              </a:lnSpc>
              <a:spcAft>
                <a:spcPts val="600"/>
              </a:spcAft>
              <a:tabLst>
                <a:tab pos="457200" algn="l"/>
              </a:tabLst>
            </a:pPr>
            <a:r>
              <a:rPr lang="en-IN" sz="1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Brown, L., &amp; Martinez, J. (2020). Real-Time Sales Data Analysis for E-commerce Optimization. Journal of Business Analytics, 12(3), 45-61.</a:t>
            </a:r>
          </a:p>
          <a:p>
            <a:pPr marL="342900" lvl="0" indent="-342900" algn="just">
              <a:lnSpc>
                <a:spcPct val="150000"/>
              </a:lnSpc>
              <a:spcAft>
                <a:spcPts val="600"/>
              </a:spcAft>
              <a:tabLst>
                <a:tab pos="457200" algn="l"/>
              </a:tabLst>
            </a:pPr>
            <a:r>
              <a:rPr lang="en-IN" sz="1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Choi, S., &amp; Huang, Y. (2018). Time Series Forecasting in Retail: An Overview. International Journal of Forecasting, 34(2), 150-165.</a:t>
            </a:r>
          </a:p>
          <a:p>
            <a:pPr marL="342900" lvl="0" indent="-342900" algn="just">
              <a:lnSpc>
                <a:spcPct val="150000"/>
              </a:lnSpc>
              <a:spcAft>
                <a:spcPts val="600"/>
              </a:spcAft>
              <a:tabLst>
                <a:tab pos="457200" algn="l"/>
              </a:tabLst>
            </a:pPr>
            <a:r>
              <a:rPr lang="en-IN" sz="1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Green, P., &amp; Davis, M. (2019). Advanced Forecasting Techniques for Improving Supply Chain Management in Retail. Supply Chain Management Review, 21(4), 98-112.</a:t>
            </a:r>
          </a:p>
          <a:p>
            <a:pPr marL="342900" lvl="0" indent="-342900" algn="just">
              <a:lnSpc>
                <a:spcPct val="150000"/>
              </a:lnSpc>
              <a:spcAft>
                <a:spcPts val="600"/>
              </a:spcAft>
              <a:tabLst>
                <a:tab pos="457200" algn="l"/>
              </a:tabLst>
            </a:pPr>
            <a:r>
              <a:rPr lang="en-IN" sz="1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Johnson, R., &amp; Wang, T. (2020). Data-Driven Approaches to Enhancing Sales Performance: A Review. Journal of Retailing and Consumer Services, 56, 1-14.</a:t>
            </a:r>
          </a:p>
          <a:p>
            <a:pPr marL="342900" lvl="0" indent="-342900" algn="just">
              <a:lnSpc>
                <a:spcPct val="150000"/>
              </a:lnSpc>
              <a:spcAft>
                <a:spcPts val="600"/>
              </a:spcAft>
              <a:tabLst>
                <a:tab pos="457200" algn="l"/>
              </a:tabLst>
            </a:pPr>
            <a:r>
              <a:rPr lang="en-IN" sz="1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Khan, A., &amp; Lee, K. (2019). Big Data Analytics in E-commerce: A Comprehensive Review. E-commerce Research Journal, 8(2), 67-82.</a:t>
            </a:r>
          </a:p>
          <a:p>
            <a:pPr marL="342900" lvl="0" indent="-342900" algn="just">
              <a:lnSpc>
                <a:spcPct val="150000"/>
              </a:lnSpc>
              <a:spcAft>
                <a:spcPts val="600"/>
              </a:spcAft>
              <a:tabLst>
                <a:tab pos="457200" algn="l"/>
              </a:tabLst>
            </a:pPr>
            <a:r>
              <a:rPr lang="en-IN" sz="1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Kumar, R., &amp; Rao, S. (2019). Predictive Analytics in Retail: Enhancing Sales Forecasting. Journal of Predictive Analytics, 14(1), 33-48.</a:t>
            </a:r>
          </a:p>
          <a:p>
            <a:pPr marL="342900" lvl="0" indent="-342900" algn="just">
              <a:lnSpc>
                <a:spcPct val="150000"/>
              </a:lnSpc>
              <a:spcAft>
                <a:spcPts val="600"/>
              </a:spcAft>
              <a:tabLst>
                <a:tab pos="457200" algn="l"/>
              </a:tabLst>
            </a:pPr>
            <a:r>
              <a:rPr lang="en-IN" sz="19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 H., &amp; Smith, B. (2020). The Role of External Factors in Sales Forecasting: A Multi-Model Approach. International Journal of Forecasting, 36(3), 315-330.</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6AFE007-07CD-C529-B431-1BB3F4400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738" y="136525"/>
            <a:ext cx="2667000" cy="990600"/>
          </a:xfrm>
          <a:prstGeom prst="rect">
            <a:avLst/>
          </a:prstGeom>
        </p:spPr>
      </p:pic>
    </p:spTree>
    <p:extLst>
      <p:ext uri="{BB962C8B-B14F-4D97-AF65-F5344CB8AC3E}">
        <p14:creationId xmlns:p14="http://schemas.microsoft.com/office/powerpoint/2010/main" val="336191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 name="Picture 2">
            <a:extLst>
              <a:ext uri="{FF2B5EF4-FFF2-40B4-BE49-F238E27FC236}">
                <a16:creationId xmlns:a16="http://schemas.microsoft.com/office/drawing/2014/main" id="{6B72C3CD-B849-3169-A3A9-A843A642B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pPr marL="0" indent="0">
              <a:buNone/>
            </a:pPr>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449262" y="3429000"/>
            <a:ext cx="4322762" cy="1950850"/>
          </a:xfrm>
        </p:spPr>
        <p:txBody>
          <a:bodyPr>
            <a:normAutofit/>
          </a:bodyPr>
          <a:lstStyle/>
          <a:p>
            <a:pPr algn="just"/>
            <a:r>
              <a:rPr lang="en-US" sz="1200" dirty="0">
                <a:latin typeface="Times New Roman" panose="02020603050405020304" pitchFamily="18" charset="0"/>
                <a:cs typeface="Times New Roman" panose="02020603050405020304" pitchFamily="18" charset="0"/>
              </a:rPr>
              <a:t>Sales Trend Analysis focuses on identifying and understanding patterns in sales data over specific time periods. It helps businesses track performance, detect seasonal or cyclical patterns, and anticipate future sales. Key aspects of sales trend analysis include:</a:t>
            </a:r>
          </a:p>
          <a:p>
            <a:pPr marL="17145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Time Period Analysis</a:t>
            </a:r>
          </a:p>
          <a:p>
            <a:pPr marL="17145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Product and Regional Performance</a:t>
            </a:r>
          </a:p>
          <a:p>
            <a:pPr marL="17145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Forecasting</a:t>
            </a:r>
          </a:p>
          <a:p>
            <a:pPr marL="17145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Actionable Insights:	</a:t>
            </a: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244019" y="1296517"/>
            <a:ext cx="445656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solidFill>
                  <a:prstClr val="black">
                    <a:lumMod val="85000"/>
                    <a:lumOff val="15000"/>
                  </a:prstClr>
                </a:solidFill>
                <a:latin typeface="Times New Roman" panose="02020603050405020304" pitchFamily="18" charset="0"/>
                <a:cs typeface="Times New Roman" panose="02020603050405020304" pitchFamily="18" charset="0"/>
              </a:rPr>
              <a:t>Amazon Sales Trend Analysis</a:t>
            </a:r>
            <a:br>
              <a:rPr lang="en-US" sz="4400" b="1" dirty="0">
                <a:solidFill>
                  <a:prstClr val="black">
                    <a:lumMod val="85000"/>
                    <a:lumOff val="15000"/>
                  </a:prstClr>
                </a:solidFill>
                <a:latin typeface="Times New Roman" panose="02020603050405020304" pitchFamily="18" charset="0"/>
                <a:cs typeface="Times New Roman" panose="02020603050405020304" pitchFamily="18" charset="0"/>
              </a:rPr>
            </a:br>
            <a:br>
              <a:rPr lang="en-US" sz="3200" dirty="0">
                <a:latin typeface="Raleway ExtraBold" pitchFamily="34" charset="-52"/>
              </a:rPr>
            </a:br>
            <a:r>
              <a:rPr lang="en-US" sz="4400" b="1" dirty="0">
                <a:latin typeface="Casper Bold" panose="02000806040000020004" pitchFamily="2" charset="0"/>
                <a:ea typeface="Karla" pitchFamily="2" charset="0"/>
                <a:cs typeface="Karla" pitchFamily="2" charset="0"/>
              </a:rPr>
              <a:t>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33BECB1-577D-4E56-3E06-2ABAD3EA3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pic>
        <p:nvPicPr>
          <p:cNvPr id="11" name="Picture 10" descr="A logo of a company&#10;&#10;Description automatically generated">
            <a:extLst>
              <a:ext uri="{FF2B5EF4-FFF2-40B4-BE49-F238E27FC236}">
                <a16:creationId xmlns:a16="http://schemas.microsoft.com/office/drawing/2014/main" id="{8E506A13-7FC7-33F6-02A2-B055E5542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578" y="1138237"/>
            <a:ext cx="3305175" cy="1381125"/>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ADAF0B86-45AC-7699-0D6F-814C9CD1A242}"/>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a:off x="5518605" y="2589179"/>
            <a:ext cx="5849938" cy="3651758"/>
          </a:xfrm>
          <a:prstGeom prst="rect">
            <a:avLst/>
          </a:prstGeom>
        </p:spPr>
      </p:pic>
    </p:spTree>
    <p:extLst>
      <p:ext uri="{BB962C8B-B14F-4D97-AF65-F5344CB8AC3E}">
        <p14:creationId xmlns:p14="http://schemas.microsoft.com/office/powerpoint/2010/main"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UNIFIED MENTOR</a:t>
            </a:r>
            <a:endParaRPr lang="en-US" dirty="0"/>
          </a:p>
        </p:txBody>
      </p:sp>
      <p:sp>
        <p:nvSpPr>
          <p:cNvPr id="3" name="Content Placeholder 2"/>
          <p:cNvSpPr>
            <a:spLocks noGrp="1"/>
          </p:cNvSpPr>
          <p:nvPr>
            <p:ph idx="1"/>
          </p:nvPr>
        </p:nvSpPr>
        <p:spPr>
          <a:xfrm>
            <a:off x="838200" y="2247089"/>
            <a:ext cx="9978957" cy="3929874"/>
          </a:xfrm>
        </p:spPr>
        <p:txBody>
          <a:bodyPr>
            <a:normAutofit fontScale="85000" lnSpcReduction="10000"/>
          </a:bodyPr>
          <a:lstStyle/>
          <a:p>
            <a:pPr marL="540385" algn="just">
              <a:lnSpc>
                <a:spcPct val="20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rPr>
              <a:t>Unified Mentor’s journey started with a steadfast ambition to transform the face of online Mentor and equip people to succeed in the fast-paced world of technology. Established in 2022, Unified Mentor is a shining example of how lofty goals and real accomplishments can be reconciled. Unified Mentor has assumed the role of a transformational catalyst by concentrating on web development, data science, and digital marketing and encouraging growth, innovation, and excellence. </a:t>
            </a:r>
            <a:endParaRPr lang="en-IN" sz="1800" kern="100" dirty="0">
              <a:solidFill>
                <a:srgbClr val="000000"/>
              </a:solidFill>
              <a:effectLst/>
              <a:latin typeface="Calibri" panose="020F0502020204030204" pitchFamily="34" charset="0"/>
              <a:ea typeface="Calibri" panose="020F0502020204030204" pitchFamily="34" charset="0"/>
            </a:endParaRPr>
          </a:p>
          <a:p>
            <a:pPr marL="540385" algn="just">
              <a:lnSpc>
                <a:spcPct val="150000"/>
              </a:lnSpc>
              <a:spcAft>
                <a:spcPts val="800"/>
              </a:spcAft>
              <a:tabLst>
                <a:tab pos="9144000" algn="l"/>
                <a:tab pos="10136188" algn="l"/>
              </a:tabLst>
            </a:pPr>
            <a:r>
              <a:rPr lang="en-IN" sz="1800" kern="100" dirty="0">
                <a:solidFill>
                  <a:srgbClr val="000000"/>
                </a:solidFill>
                <a:effectLst/>
                <a:latin typeface="Times New Roman" panose="02020603050405020304" pitchFamily="18" charset="0"/>
                <a:ea typeface="Calibri" panose="020F0502020204030204" pitchFamily="34" charset="0"/>
              </a:rPr>
              <a:t>At Unified Mentor, it is deeply believed that personal growth drives our collective success. </a:t>
            </a:r>
            <a:endParaRPr lang="en-IN" sz="1800" kern="100" dirty="0">
              <a:solidFill>
                <a:srgbClr val="000000"/>
              </a:solidFill>
              <a:effectLst/>
              <a:latin typeface="Calibri" panose="020F0502020204030204" pitchFamily="34" charset="0"/>
              <a:ea typeface="Calibri" panose="020F0502020204030204" pitchFamily="34" charset="0"/>
            </a:endParaRPr>
          </a:p>
          <a:p>
            <a:pPr marL="540385" algn="just">
              <a:lnSpc>
                <a:spcPct val="15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rPr>
              <a:t>Unified Mentor’s mission is simple yet powerful: to enhance employability through personalized skill development programs</a:t>
            </a:r>
            <a:endParaRPr lang="en-IN" sz="1800" kern="100" dirty="0">
              <a:solidFill>
                <a:srgbClr val="000000"/>
              </a:solidFill>
              <a:effectLst/>
              <a:latin typeface="Calibri" panose="020F0502020204030204" pitchFamily="34" charset="0"/>
              <a:ea typeface="Calibri" panose="020F0502020204030204" pitchFamily="34" charset="0"/>
            </a:endParaRPr>
          </a:p>
          <a:p>
            <a:pPr>
              <a:lnSpc>
                <a:spcPct val="150000"/>
              </a:lnSpc>
              <a:spcAft>
                <a:spcPts val="800"/>
              </a:spcAft>
            </a:pPr>
            <a:endParaRPr lang="en-IN" sz="1800" kern="100" dirty="0">
              <a:solidFill>
                <a:srgbClr val="000000"/>
              </a:solidFill>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1A41A99-EAF9-B26C-2E3E-AF0343BB1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pic>
        <p:nvPicPr>
          <p:cNvPr id="11" name="Picture 10" descr="A black background with blue text&#10;&#10;Description automatically generated">
            <a:extLst>
              <a:ext uri="{FF2B5EF4-FFF2-40B4-BE49-F238E27FC236}">
                <a16:creationId xmlns:a16="http://schemas.microsoft.com/office/drawing/2014/main" id="{91D1BCF2-B005-6E7C-27E1-CFD49CE95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2247" y="4104532"/>
            <a:ext cx="2861553" cy="911798"/>
          </a:xfrm>
          <a:prstGeom prst="rect">
            <a:avLst/>
          </a:prstGeom>
        </p:spPr>
      </p:pic>
    </p:spTree>
    <p:extLst>
      <p:ext uri="{BB962C8B-B14F-4D97-AF65-F5344CB8AC3E}">
        <p14:creationId xmlns:p14="http://schemas.microsoft.com/office/powerpoint/2010/main" val="82370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marL="2062163"/>
            <a:r>
              <a:rPr lang="en-US" dirty="0">
                <a:latin typeface="Casper Bold" panose="02000806040000020004" pitchFamily="2" charset="0"/>
                <a:cs typeface="Arial" panose="020B0604020202020204" pitchFamily="34" charset="0"/>
              </a:rPr>
              <a:t>Project Introduction</a:t>
            </a:r>
            <a:endParaRPr lang="en-US" dirty="0"/>
          </a:p>
        </p:txBody>
      </p:sp>
      <p:sp>
        <p:nvSpPr>
          <p:cNvPr id="3" name="Content Placeholder 2"/>
          <p:cNvSpPr>
            <a:spLocks noGrp="1"/>
          </p:cNvSpPr>
          <p:nvPr>
            <p:ph idx="1"/>
          </p:nvPr>
        </p:nvSpPr>
        <p:spPr>
          <a:xfrm>
            <a:off x="838199" y="1825625"/>
            <a:ext cx="6622915" cy="4351338"/>
          </a:xfrm>
        </p:spPr>
        <p:txBody>
          <a:bodyPr>
            <a:normAutofit/>
          </a:bodyPr>
          <a:lstStyle/>
          <a:p>
            <a:pPr marL="0" indent="0" algn="just">
              <a:lnSpc>
                <a:spcPct val="200000"/>
              </a:lnSpc>
              <a:buNone/>
            </a:pPr>
            <a:r>
              <a:rPr lang="en-IN"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rapidly evolving global market, sales management has become a critical function for businesses to thrive. This project focuses on analysing sales trends for Amazon, a global leader in e-commerce, with the objective of identifying the follows </a:t>
            </a:r>
          </a:p>
          <a:p>
            <a:pPr algn="just">
              <a:lnSpc>
                <a:spcPct val="200000"/>
              </a:lnSpc>
              <a:buFont typeface="Wingdings" panose="05000000000000000000" pitchFamily="2" charset="2"/>
              <a:buChar char="v"/>
            </a:pPr>
            <a:r>
              <a:rPr lang="en-IN" sz="1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 sales patterns </a:t>
            </a:r>
            <a:endParaRPr lang="en-IN" sz="12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buFont typeface="Wingdings" panose="05000000000000000000" pitchFamily="2" charset="2"/>
              <a:buChar char="v"/>
            </a:pPr>
            <a:r>
              <a:rPr lang="en-IN" sz="1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developing actionable insights </a:t>
            </a:r>
            <a:endParaRPr lang="en-IN" sz="12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buFont typeface="Wingdings" panose="05000000000000000000" pitchFamily="2" charset="2"/>
              <a:buChar char="v"/>
            </a:pPr>
            <a:r>
              <a:rPr lang="en-IN" sz="12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Increase </a:t>
            </a:r>
            <a:r>
              <a:rPr lang="en-IN" sz="1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operational efficiency and profitability.</a:t>
            </a:r>
          </a:p>
          <a:p>
            <a:pPr marL="0" indent="0">
              <a:buNone/>
            </a:pPr>
            <a:endParaRPr lang="en-US" sz="1600" b="1"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1A41A99-EAF9-B26C-2E3E-AF0343BB1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pic>
        <p:nvPicPr>
          <p:cNvPr id="9" name="Picture 8" descr="A graph with a blue arrow&#10;&#10;Description automatically generated">
            <a:extLst>
              <a:ext uri="{FF2B5EF4-FFF2-40B4-BE49-F238E27FC236}">
                <a16:creationId xmlns:a16="http://schemas.microsoft.com/office/drawing/2014/main" id="{3076A0D6-912E-34D8-4905-0248F8BFD34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61114" y="2149475"/>
            <a:ext cx="3657600" cy="2743200"/>
          </a:xfrm>
          <a:prstGeom prst="rect">
            <a:avLst/>
          </a:prstGeom>
        </p:spPr>
      </p:pic>
    </p:spTree>
    <p:extLst>
      <p:ext uri="{BB962C8B-B14F-4D97-AF65-F5344CB8AC3E}">
        <p14:creationId xmlns:p14="http://schemas.microsoft.com/office/powerpoint/2010/main" val="37290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Review of Related Literature</a:t>
            </a:r>
            <a:endParaRPr lang="en-US" dirty="0"/>
          </a:p>
        </p:txBody>
      </p:sp>
      <p:sp>
        <p:nvSpPr>
          <p:cNvPr id="3" name="Content Placeholder 2"/>
          <p:cNvSpPr>
            <a:spLocks noGrp="1"/>
          </p:cNvSpPr>
          <p:nvPr>
            <p:ph idx="1"/>
          </p:nvPr>
        </p:nvSpPr>
        <p:spPr/>
        <p:txBody>
          <a:bodyPr>
            <a:normAutofit/>
          </a:bodyPr>
          <a:lstStyle/>
          <a:p>
            <a:pPr marL="0" lvl="1" indent="0" algn="just">
              <a:lnSpc>
                <a:spcPct val="100000"/>
              </a:lnSpc>
              <a:buSzPts val="1000"/>
              <a:buNone/>
              <a:tabLst>
                <a:tab pos="914400" algn="l"/>
              </a:tabLst>
            </a:pPr>
            <a:r>
              <a:rPr lang="en-IN" sz="1200" kern="100" dirty="0">
                <a:solidFill>
                  <a:srgbClr val="000000"/>
                </a:solidFill>
                <a:effectLst/>
                <a:latin typeface="Times New Roman" panose="02020603050405020304" pitchFamily="18" charset="0"/>
                <a:ea typeface="Calibri" panose="020F0502020204030204" pitchFamily="34" charset="0"/>
              </a:rPr>
              <a:t>	</a:t>
            </a:r>
          </a:p>
          <a:p>
            <a:pPr marL="742950" lvl="1" indent="-285750" algn="just">
              <a:lnSpc>
                <a:spcPct val="100000"/>
              </a:lnSpc>
              <a:buSzPts val="1000"/>
              <a:buFont typeface="Symbol" panose="05050102010706020507" pitchFamily="18" charset="2"/>
              <a:buChar char=""/>
              <a:tabLst>
                <a:tab pos="914400" algn="l"/>
              </a:tabLst>
            </a:pP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graphicFrame>
        <p:nvGraphicFramePr>
          <p:cNvPr id="8" name="Table 7">
            <a:extLst>
              <a:ext uri="{FF2B5EF4-FFF2-40B4-BE49-F238E27FC236}">
                <a16:creationId xmlns:a16="http://schemas.microsoft.com/office/drawing/2014/main" id="{FACCFA61-0144-9E7F-2874-F7D785825BA5}"/>
              </a:ext>
            </a:extLst>
          </p:cNvPr>
          <p:cNvGraphicFramePr>
            <a:graphicFrameLocks noGrp="1"/>
          </p:cNvGraphicFramePr>
          <p:nvPr>
            <p:extLst>
              <p:ext uri="{D42A27DB-BD31-4B8C-83A1-F6EECF244321}">
                <p14:modId xmlns:p14="http://schemas.microsoft.com/office/powerpoint/2010/main" val="4008110075"/>
              </p:ext>
            </p:extLst>
          </p:nvPr>
        </p:nvGraphicFramePr>
        <p:xfrm>
          <a:off x="1371600" y="1974715"/>
          <a:ext cx="9717932" cy="4030966"/>
        </p:xfrm>
        <a:graphic>
          <a:graphicData uri="http://schemas.openxmlformats.org/drawingml/2006/table">
            <a:tbl>
              <a:tblPr firstRow="1" bandRow="1">
                <a:tableStyleId>{5C22544A-7EE6-4342-B048-85BDC9FD1C3A}</a:tableStyleId>
              </a:tblPr>
              <a:tblGrid>
                <a:gridCol w="2591498">
                  <a:extLst>
                    <a:ext uri="{9D8B030D-6E8A-4147-A177-3AD203B41FA5}">
                      <a16:colId xmlns:a16="http://schemas.microsoft.com/office/drawing/2014/main" val="519258726"/>
                    </a:ext>
                  </a:extLst>
                </a:gridCol>
                <a:gridCol w="3880278">
                  <a:extLst>
                    <a:ext uri="{9D8B030D-6E8A-4147-A177-3AD203B41FA5}">
                      <a16:colId xmlns:a16="http://schemas.microsoft.com/office/drawing/2014/main" val="3993709328"/>
                    </a:ext>
                  </a:extLst>
                </a:gridCol>
                <a:gridCol w="3246156">
                  <a:extLst>
                    <a:ext uri="{9D8B030D-6E8A-4147-A177-3AD203B41FA5}">
                      <a16:colId xmlns:a16="http://schemas.microsoft.com/office/drawing/2014/main" val="2473671228"/>
                    </a:ext>
                  </a:extLst>
                </a:gridCol>
              </a:tblGrid>
              <a:tr h="371073">
                <a:tc>
                  <a:txBody>
                    <a:bodyPr/>
                    <a:lstStyle/>
                    <a:p>
                      <a:r>
                        <a:rPr lang="en-IN" dirty="0"/>
                        <a:t>Author Name &amp; Year</a:t>
                      </a:r>
                    </a:p>
                  </a:txBody>
                  <a:tcPr/>
                </a:tc>
                <a:tc>
                  <a:txBody>
                    <a:bodyPr/>
                    <a:lstStyle/>
                    <a:p>
                      <a:pPr algn="ctr"/>
                      <a:r>
                        <a:rPr lang="en-IN" dirty="0"/>
                        <a:t>Title</a:t>
                      </a:r>
                    </a:p>
                  </a:txBody>
                  <a:tcPr/>
                </a:tc>
                <a:tc>
                  <a:txBody>
                    <a:bodyPr/>
                    <a:lstStyle/>
                    <a:p>
                      <a:pPr algn="ctr"/>
                      <a:r>
                        <a:rPr lang="en-IN" dirty="0"/>
                        <a:t>Key Findings</a:t>
                      </a:r>
                    </a:p>
                  </a:txBody>
                  <a:tcPr/>
                </a:tc>
                <a:extLst>
                  <a:ext uri="{0D108BD9-81ED-4DB2-BD59-A6C34878D82A}">
                    <a16:rowId xmlns:a16="http://schemas.microsoft.com/office/drawing/2014/main" val="3321487558"/>
                  </a:ext>
                </a:extLst>
              </a:tr>
              <a:tr h="823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Brown &amp; Martinez (2020)</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a:t>
                      </a:r>
                      <a:r>
                        <a:rPr lang="en-IN" sz="1200" b="1" kern="1200" dirty="0">
                          <a:solidFill>
                            <a:schemeClr val="dk1"/>
                          </a:solidFill>
                          <a:effectLst/>
                          <a:latin typeface="Times New Roman" panose="02020603050405020304" pitchFamily="18" charset="0"/>
                          <a:ea typeface="+mn-ea"/>
                          <a:cs typeface="Times New Roman" panose="02020603050405020304" pitchFamily="18" charset="0"/>
                        </a:rPr>
                        <a:t>Real-Time Sales Data Analysis for E-commerce Optimization"</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This paper proposes the implementation of real-time data analytics platforms to continuously monitor and analyse sales </a:t>
                      </a:r>
                    </a:p>
                  </a:txBody>
                  <a:tcPr/>
                </a:tc>
                <a:extLst>
                  <a:ext uri="{0D108BD9-81ED-4DB2-BD59-A6C34878D82A}">
                    <a16:rowId xmlns:a16="http://schemas.microsoft.com/office/drawing/2014/main" val="2188284385"/>
                  </a:ext>
                </a:extLst>
              </a:tr>
              <a:tr h="823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Khan &amp; Lee (2019)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Big Data Analytics in E-commerce: A Comprehensive Review"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This review suggests leveraging big data analytics to enhance sales forecasting. </a:t>
                      </a:r>
                    </a:p>
                  </a:txBody>
                  <a:tcPr/>
                </a:tc>
                <a:extLst>
                  <a:ext uri="{0D108BD9-81ED-4DB2-BD59-A6C34878D82A}">
                    <a16:rowId xmlns:a16="http://schemas.microsoft.com/office/drawing/2014/main" val="3492718651"/>
                  </a:ext>
                </a:extLst>
              </a:tr>
              <a:tr h="823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Choi &amp; Huang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"Time Series Forecasting in Retail: An Overview"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The authors recommend applying time series forecasting models such as ARIMA and its variants to retail sales data.</a:t>
                      </a:r>
                    </a:p>
                  </a:txBody>
                  <a:tcPr/>
                </a:tc>
                <a:extLst>
                  <a:ext uri="{0D108BD9-81ED-4DB2-BD59-A6C34878D82A}">
                    <a16:rowId xmlns:a16="http://schemas.microsoft.com/office/drawing/2014/main" val="3682067598"/>
                  </a:ext>
                </a:extLst>
              </a:tr>
              <a:tr h="1189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Li &amp; Smith (2020)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"The Role of External Factors in Sales Forecasting: A Multi-Model Approach"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The paper recommends using a multi-model approach that integrates traditional forecasting models with external data sources, such as weather conditions, economic indicators, and social media trends. </a:t>
                      </a:r>
                    </a:p>
                  </a:txBody>
                  <a:tcPr/>
                </a:tc>
                <a:extLst>
                  <a:ext uri="{0D108BD9-81ED-4DB2-BD59-A6C34878D82A}">
                    <a16:rowId xmlns:a16="http://schemas.microsoft.com/office/drawing/2014/main" val="3129916634"/>
                  </a:ext>
                </a:extLst>
              </a:tr>
            </a:tbl>
          </a:graphicData>
        </a:graphic>
      </p:graphicFrame>
    </p:spTree>
    <p:extLst>
      <p:ext uri="{BB962C8B-B14F-4D97-AF65-F5344CB8AC3E}">
        <p14:creationId xmlns:p14="http://schemas.microsoft.com/office/powerpoint/2010/main" val="40488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Objectives of the Study</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asper" panose="02000506000000020004" pitchFamily="2" charset="0"/>
                <a:cs typeface="Arial" panose="020B0604020202020204" pitchFamily="34"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graphicFrame>
        <p:nvGraphicFramePr>
          <p:cNvPr id="10" name="Table 9">
            <a:extLst>
              <a:ext uri="{FF2B5EF4-FFF2-40B4-BE49-F238E27FC236}">
                <a16:creationId xmlns:a16="http://schemas.microsoft.com/office/drawing/2014/main" id="{61F78F26-B7BE-DA98-CAD9-708CEFE188EF}"/>
              </a:ext>
            </a:extLst>
          </p:cNvPr>
          <p:cNvGraphicFramePr>
            <a:graphicFrameLocks noGrp="1"/>
          </p:cNvGraphicFramePr>
          <p:nvPr>
            <p:extLst>
              <p:ext uri="{D42A27DB-BD31-4B8C-83A1-F6EECF244321}">
                <p14:modId xmlns:p14="http://schemas.microsoft.com/office/powerpoint/2010/main" val="4201548895"/>
              </p:ext>
            </p:extLst>
          </p:nvPr>
        </p:nvGraphicFramePr>
        <p:xfrm>
          <a:off x="2059021" y="2393004"/>
          <a:ext cx="8534400" cy="2315003"/>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144320768"/>
                    </a:ext>
                  </a:extLst>
                </a:gridCol>
                <a:gridCol w="2133600">
                  <a:extLst>
                    <a:ext uri="{9D8B030D-6E8A-4147-A177-3AD203B41FA5}">
                      <a16:colId xmlns:a16="http://schemas.microsoft.com/office/drawing/2014/main" val="1056741665"/>
                    </a:ext>
                  </a:extLst>
                </a:gridCol>
                <a:gridCol w="2133600">
                  <a:extLst>
                    <a:ext uri="{9D8B030D-6E8A-4147-A177-3AD203B41FA5}">
                      <a16:colId xmlns:a16="http://schemas.microsoft.com/office/drawing/2014/main" val="1106941762"/>
                    </a:ext>
                  </a:extLst>
                </a:gridCol>
                <a:gridCol w="2133600">
                  <a:extLst>
                    <a:ext uri="{9D8B030D-6E8A-4147-A177-3AD203B41FA5}">
                      <a16:colId xmlns:a16="http://schemas.microsoft.com/office/drawing/2014/main" val="961569958"/>
                    </a:ext>
                  </a:extLst>
                </a:gridCol>
              </a:tblGrid>
              <a:tr h="810250">
                <a:tc>
                  <a:txBody>
                    <a:bodyPr/>
                    <a:lstStyle/>
                    <a:p>
                      <a:r>
                        <a:rPr lang="en-IN" dirty="0"/>
                        <a:t>Objective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Objective 2</a:t>
                      </a:r>
                    </a:p>
                    <a:p>
                      <a:endParaRPr lang="en-IN"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a:txBody>
                    <a:bodyPr/>
                    <a:lstStyle/>
                    <a:p>
                      <a:r>
                        <a:rPr lang="en-IN" dirty="0"/>
                        <a:t>Objective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Objective 4</a:t>
                      </a:r>
                    </a:p>
                  </a:txBody>
                  <a:tcPr/>
                </a:tc>
                <a:extLst>
                  <a:ext uri="{0D108BD9-81ED-4DB2-BD59-A6C34878D82A}">
                    <a16:rowId xmlns:a16="http://schemas.microsoft.com/office/drawing/2014/main" val="2653250656"/>
                  </a:ext>
                </a:extLst>
              </a:tr>
              <a:tr h="1504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solidFill>
                            <a:srgbClr val="000000"/>
                          </a:solidFill>
                          <a:effectLst/>
                          <a:latin typeface="Times New Roman" panose="02020603050405020304" pitchFamily="18" charset="0"/>
                          <a:ea typeface="Calibri" panose="020F0502020204030204" pitchFamily="34" charset="0"/>
                        </a:rPr>
                        <a:t>To analyse monthly and yearly sales trends.</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solidFill>
                            <a:srgbClr val="000000"/>
                          </a:solidFill>
                          <a:effectLst/>
                          <a:latin typeface="Times New Roman" panose="02020603050405020304" pitchFamily="18" charset="0"/>
                          <a:ea typeface="Calibri" panose="020F0502020204030204" pitchFamily="34" charset="0"/>
                        </a:rPr>
                        <a:t>To identify top-selling products by region.</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a:txBody>
                  <a:tcPr/>
                </a:tc>
                <a:tc>
                  <a:txBody>
                    <a:bodyPr/>
                    <a:lstStyle/>
                    <a:p>
                      <a:r>
                        <a:rPr lang="en-IN" sz="1800" kern="100" dirty="0">
                          <a:solidFill>
                            <a:srgbClr val="000000"/>
                          </a:solidFill>
                          <a:effectLst/>
                          <a:latin typeface="Times New Roman" panose="02020603050405020304" pitchFamily="18" charset="0"/>
                          <a:ea typeface="Calibri" panose="020F0502020204030204" pitchFamily="34" charset="0"/>
                        </a:rPr>
                        <a:t>To evaluate profit by region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solidFill>
                            <a:srgbClr val="000000"/>
                          </a:solidFill>
                          <a:effectLst/>
                          <a:latin typeface="Times New Roman" panose="02020603050405020304" pitchFamily="18" charset="0"/>
                          <a:ea typeface="Calibri" panose="020F0502020204030204" pitchFamily="34" charset="0"/>
                        </a:rPr>
                        <a:t>To forecast sales trends using a linear regression model.</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a:txBody>
                  <a:tcPr/>
                </a:tc>
                <a:extLst>
                  <a:ext uri="{0D108BD9-81ED-4DB2-BD59-A6C34878D82A}">
                    <a16:rowId xmlns:a16="http://schemas.microsoft.com/office/drawing/2014/main" val="2066424850"/>
                  </a:ext>
                </a:extLst>
              </a:tr>
            </a:tbl>
          </a:graphicData>
        </a:graphic>
      </p:graphicFrame>
    </p:spTree>
    <p:extLst>
      <p:ext uri="{BB962C8B-B14F-4D97-AF65-F5344CB8AC3E}">
        <p14:creationId xmlns:p14="http://schemas.microsoft.com/office/powerpoint/2010/main" val="158567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Research Methodology</a:t>
            </a:r>
            <a:endParaRPr lang="en-US" dirty="0"/>
          </a:p>
        </p:txBody>
      </p:sp>
      <p:sp>
        <p:nvSpPr>
          <p:cNvPr id="3" name="Content Placeholder 2"/>
          <p:cNvSpPr>
            <a:spLocks noGrp="1"/>
          </p:cNvSpPr>
          <p:nvPr>
            <p:ph idx="1"/>
          </p:nvPr>
        </p:nvSpPr>
        <p:spPr>
          <a:xfrm>
            <a:off x="838200" y="1825625"/>
            <a:ext cx="7216175" cy="4351338"/>
          </a:xfrm>
        </p:spPr>
        <p:txBody>
          <a:bodyPr>
            <a:normAutofit fontScale="47500" lnSpcReduction="20000"/>
          </a:bodyPr>
          <a:lstStyle/>
          <a:p>
            <a:pPr>
              <a:lnSpc>
                <a:spcPct val="107000"/>
              </a:lnSpc>
              <a:spcAft>
                <a:spcPts val="800"/>
              </a:spcAft>
            </a:pPr>
            <a:r>
              <a:rPr lang="en-US" b="1" dirty="0">
                <a:effectLst/>
                <a:latin typeface="Times New Roman" panose="02020603050405020304" pitchFamily="18" charset="0"/>
                <a:ea typeface="Aptos" panose="020B0004020202020204" pitchFamily="34" charset="0"/>
                <a:cs typeface="Times New Roman" panose="02020603050405020304" pitchFamily="18" charset="0"/>
              </a:rPr>
              <a:t>Need and Significance of the Study (GAP</a:t>
            </a:r>
            <a:r>
              <a:rPr lang="en-US"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dirty="0">
              <a:effectLst/>
              <a:latin typeface="Times New Roman" panose="02020603050405020304" pitchFamily="18" charset="0"/>
              <a:ea typeface="Aptos" panose="020B0004020202020204" pitchFamily="34" charset="0"/>
              <a:cs typeface="Times New Roman" panose="02020603050405020304" pitchFamily="18" charset="0"/>
            </a:endParaRPr>
          </a:p>
          <a:p>
            <a:pPr marL="360363" indent="-360363">
              <a:lnSpc>
                <a:spcPct val="107000"/>
              </a:lnSpc>
              <a:spcAft>
                <a:spcPts val="800"/>
              </a:spcAft>
              <a:buNone/>
            </a:pPr>
            <a:r>
              <a:rPr lang="en-US" dirty="0">
                <a:effectLst/>
                <a:latin typeface="Times New Roman" panose="02020603050405020304" pitchFamily="18" charset="0"/>
                <a:ea typeface="Aptos" panose="020B0004020202020204" pitchFamily="34" charset="0"/>
                <a:cs typeface="Times New Roman" panose="02020603050405020304" pitchFamily="18" charset="0"/>
              </a:rPr>
              <a:t>         Its aims is to fill gaps in understanding how different factors such as region, product type, and time periods impact sales and profitability.</a:t>
            </a:r>
            <a:endParaRPr lang="en-IN"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200000"/>
              </a:lnSpc>
              <a:spcAft>
                <a:spcPts val="800"/>
              </a:spcAft>
            </a:pPr>
            <a:r>
              <a:rPr lang="en-US" b="1" dirty="0">
                <a:effectLst/>
                <a:latin typeface="Times New Roman" panose="02020603050405020304" pitchFamily="18" charset="0"/>
                <a:ea typeface="Aptos" panose="020B0004020202020204" pitchFamily="34" charset="0"/>
                <a:cs typeface="Times New Roman" panose="02020603050405020304" pitchFamily="18" charset="0"/>
              </a:rPr>
              <a:t> Research Design </a:t>
            </a:r>
            <a:r>
              <a:rPr lang="en-US" b="1" dirty="0">
                <a:latin typeface="Times New Roman" panose="02020603050405020304" pitchFamily="18" charset="0"/>
                <a:ea typeface="Aptos" panose="020B0004020202020204" pitchFamily="34" charset="0"/>
                <a:cs typeface="Times New Roman" panose="02020603050405020304" pitchFamily="18" charset="0"/>
              </a:rPr>
              <a:t>              </a:t>
            </a:r>
            <a:r>
              <a:rPr lang="en-US" dirty="0">
                <a:effectLst/>
                <a:latin typeface="Times New Roman" panose="02020603050405020304" pitchFamily="18" charset="0"/>
                <a:ea typeface="Aptos" panose="020B0004020202020204" pitchFamily="34" charset="0"/>
                <a:cs typeface="Times New Roman" panose="02020603050405020304" pitchFamily="18" charset="0"/>
              </a:rPr>
              <a:t>Exploratory Research Design</a:t>
            </a:r>
            <a:endParaRPr lang="en-IN"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US" b="1" dirty="0">
                <a:effectLst/>
                <a:latin typeface="Times New Roman" panose="02020603050405020304" pitchFamily="18" charset="0"/>
                <a:ea typeface="Aptos" panose="020B0004020202020204" pitchFamily="34" charset="0"/>
                <a:cs typeface="Times New Roman" panose="02020603050405020304" pitchFamily="18" charset="0"/>
              </a:rPr>
              <a:t>Sampling Design ( Sample unit, size and techniques)</a:t>
            </a:r>
            <a:endParaRPr lang="en-IN" dirty="0">
              <a:effectLst/>
              <a:latin typeface="Times New Roman" panose="02020603050405020304" pitchFamily="18" charset="0"/>
              <a:ea typeface="Aptos" panose="020B0004020202020204" pitchFamily="34" charset="0"/>
              <a:cs typeface="Times New Roman" panose="02020603050405020304" pitchFamily="18" charset="0"/>
            </a:endParaRPr>
          </a:p>
          <a:p>
            <a:pPr marL="273050" lvl="0" indent="-98425">
              <a:lnSpc>
                <a:spcPct val="107000"/>
              </a:lnSpc>
              <a:spcAft>
                <a:spcPts val="800"/>
              </a:spcAft>
              <a:buFont typeface="Wingdings" panose="05000000000000000000" pitchFamily="2" charset="2"/>
              <a:buChar char="ü"/>
              <a:tabLst>
                <a:tab pos="457200" algn="l"/>
              </a:tabLst>
            </a:pPr>
            <a:r>
              <a:rPr lang="en-IN" dirty="0">
                <a:effectLst/>
                <a:latin typeface="Times New Roman" panose="02020603050405020304" pitchFamily="18" charset="0"/>
                <a:ea typeface="Aptos" panose="020B0004020202020204" pitchFamily="34" charset="0"/>
                <a:cs typeface="Times New Roman" panose="02020603050405020304" pitchFamily="18" charset="0"/>
              </a:rPr>
              <a:t>         Sampling Unit: Amazon sales data</a:t>
            </a:r>
          </a:p>
          <a:p>
            <a:pPr marL="273050" lvl="0" indent="-98425">
              <a:lnSpc>
                <a:spcPct val="107000"/>
              </a:lnSpc>
              <a:spcAft>
                <a:spcPts val="800"/>
              </a:spcAft>
              <a:buFont typeface="Wingdings" panose="05000000000000000000" pitchFamily="2" charset="2"/>
              <a:buChar char="ü"/>
              <a:tabLst>
                <a:tab pos="457200" algn="l"/>
              </a:tabLst>
            </a:pPr>
            <a:r>
              <a:rPr lang="en-IN" dirty="0">
                <a:effectLst/>
                <a:latin typeface="Times New Roman" panose="02020603050405020304" pitchFamily="18" charset="0"/>
                <a:ea typeface="Aptos" panose="020B0004020202020204" pitchFamily="34" charset="0"/>
                <a:cs typeface="Times New Roman" panose="02020603050405020304" pitchFamily="18" charset="0"/>
              </a:rPr>
              <a:t>         Sample Size: 100 rows</a:t>
            </a:r>
          </a:p>
          <a:p>
            <a:pPr marL="273050" lvl="0" indent="-98425">
              <a:lnSpc>
                <a:spcPct val="107000"/>
              </a:lnSpc>
              <a:spcAft>
                <a:spcPts val="800"/>
              </a:spcAft>
              <a:buFont typeface="Wingdings" panose="05000000000000000000" pitchFamily="2" charset="2"/>
              <a:buChar char="ü"/>
              <a:tabLst>
                <a:tab pos="457200" algn="l"/>
              </a:tabLst>
            </a:pPr>
            <a:r>
              <a:rPr lang="en-IN" dirty="0">
                <a:effectLst/>
                <a:latin typeface="Times New Roman" panose="02020603050405020304" pitchFamily="18" charset="0"/>
                <a:ea typeface="Aptos" panose="020B0004020202020204" pitchFamily="34" charset="0"/>
                <a:cs typeface="Times New Roman" panose="02020603050405020304" pitchFamily="18" charset="0"/>
              </a:rPr>
              <a:t>          Sampling Technique: Secondary data analysis from an existing dataset.</a:t>
            </a:r>
          </a:p>
          <a:p>
            <a:pPr>
              <a:lnSpc>
                <a:spcPct val="107000"/>
              </a:lnSpc>
              <a:spcAft>
                <a:spcPts val="800"/>
              </a:spcAft>
            </a:pPr>
            <a:r>
              <a:rPr lang="en-US" b="1" dirty="0">
                <a:effectLst/>
                <a:latin typeface="Times New Roman" panose="02020603050405020304" pitchFamily="18" charset="0"/>
                <a:ea typeface="Aptos" panose="020B0004020202020204" pitchFamily="34" charset="0"/>
                <a:cs typeface="Times New Roman" panose="02020603050405020304" pitchFamily="18" charset="0"/>
              </a:rPr>
              <a:t>Data Collection Method : Secondary Data Collection</a:t>
            </a:r>
            <a:endParaRPr lang="en-IN"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US" b="1" dirty="0">
                <a:effectLst/>
                <a:latin typeface="Times New Roman" panose="02020603050405020304" pitchFamily="18" charset="0"/>
                <a:ea typeface="Aptos" panose="020B0004020202020204" pitchFamily="34" charset="0"/>
                <a:cs typeface="Times New Roman" panose="02020603050405020304" pitchFamily="18" charset="0"/>
              </a:rPr>
              <a:t>Tools           </a:t>
            </a:r>
            <a:r>
              <a:rPr lang="en-IN" dirty="0">
                <a:effectLst/>
                <a:latin typeface="Times New Roman" panose="02020603050405020304" pitchFamily="18" charset="0"/>
                <a:ea typeface="Aptos" panose="020B0004020202020204" pitchFamily="34" charset="0"/>
                <a:cs typeface="Times New Roman" panose="02020603050405020304" pitchFamily="18" charset="0"/>
              </a:rPr>
              <a:t>Tools: Python (data analysis, </a:t>
            </a:r>
            <a:r>
              <a:rPr lang="en-IN" dirty="0" err="1">
                <a:effectLst/>
                <a:latin typeface="Times New Roman" panose="02020603050405020304" pitchFamily="18" charset="0"/>
                <a:ea typeface="Aptos" panose="020B0004020202020204" pitchFamily="34" charset="0"/>
                <a:cs typeface="Times New Roman" panose="02020603050405020304" pitchFamily="18" charset="0"/>
              </a:rPr>
              <a:t>modeling</a:t>
            </a:r>
            <a:r>
              <a:rPr lang="en-IN" dirty="0">
                <a:effectLst/>
                <a:latin typeface="Times New Roman" panose="02020603050405020304" pitchFamily="18" charset="0"/>
                <a:ea typeface="Aptos" panose="020B0004020202020204" pitchFamily="34" charset="0"/>
                <a:cs typeface="Times New Roman" panose="02020603050405020304" pitchFamily="18" charset="0"/>
              </a:rPr>
              <a:t>), Power BI (visualization).</a:t>
            </a:r>
          </a:p>
          <a:p>
            <a:pPr>
              <a:lnSpc>
                <a:spcPct val="107000"/>
              </a:lnSpc>
              <a:spcAft>
                <a:spcPts val="800"/>
              </a:spcAft>
            </a:pPr>
            <a:r>
              <a:rPr lang="en-IN" b="1" dirty="0">
                <a:effectLst/>
                <a:latin typeface="Times New Roman" panose="02020603050405020304" pitchFamily="18" charset="0"/>
                <a:ea typeface="Aptos" panose="020B0004020202020204" pitchFamily="34" charset="0"/>
                <a:cs typeface="Times New Roman" panose="02020603050405020304" pitchFamily="18" charset="0"/>
              </a:rPr>
              <a:t>Technique          </a:t>
            </a:r>
            <a:r>
              <a:rPr lang="en-IN" dirty="0">
                <a:effectLst/>
                <a:latin typeface="Times New Roman" panose="02020603050405020304" pitchFamily="18" charset="0"/>
                <a:ea typeface="Aptos" panose="020B0004020202020204" pitchFamily="34" charset="0"/>
                <a:cs typeface="Times New Roman" panose="02020603050405020304" pitchFamily="18" charset="0"/>
              </a:rPr>
              <a:t>Descriptive analysis , </a:t>
            </a:r>
            <a:r>
              <a:rPr lang="en-IN" dirty="0" err="1">
                <a:effectLst/>
                <a:latin typeface="Times New Roman" panose="02020603050405020304" pitchFamily="18" charset="0"/>
                <a:ea typeface="Aptos" panose="020B0004020202020204" pitchFamily="34" charset="0"/>
                <a:cs typeface="Times New Roman" panose="02020603050405020304" pitchFamily="18" charset="0"/>
              </a:rPr>
              <a:t>Modeling</a:t>
            </a:r>
            <a:endParaRPr lang="en-IN"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57188" indent="0">
              <a:buNone/>
            </a:pPr>
            <a:endParaRPr lang="en-IN" sz="1200" kern="100" dirty="0">
              <a:solidFill>
                <a:srgbClr val="000000"/>
              </a:solidFill>
              <a:effectLst/>
              <a:latin typeface="Calibri" panose="020F0502020204030204" pitchFamily="34" charset="0"/>
              <a:ea typeface="Calibri" panose="020F0502020204030204" pitchFamily="34" charset="0"/>
            </a:endParaRPr>
          </a:p>
          <a:p>
            <a:pPr algn="l"/>
            <a:endParaRPr lang="en-US" sz="1200" b="0" i="0" dirty="0">
              <a:solidFill>
                <a:srgbClr val="222222"/>
              </a:solidFill>
              <a:effectLst/>
              <a:latin typeface="Calibri" panose="020F0502020204030204" pitchFamily="34" charset="0"/>
            </a:endParaRPr>
          </a:p>
          <a:p>
            <a:pPr marL="540385" marR="207010">
              <a:lnSpc>
                <a:spcPct val="150000"/>
              </a:lnSpc>
              <a:spcAft>
                <a:spcPts val="800"/>
              </a:spcAft>
              <a:tabLst>
                <a:tab pos="457200" algn="l"/>
              </a:tabLst>
            </a:pPr>
            <a:endParaRPr lang="en-IN" sz="12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1385"/>
              </a:spcAft>
              <a:buSzPts val="1000"/>
              <a:tabLst>
                <a:tab pos="457200" algn="l"/>
              </a:tabLst>
            </a:pPr>
            <a:endParaRPr lang="en-IN"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200" b="1" dirty="0">
              <a:solidFill>
                <a:srgbClr val="222222"/>
              </a:solidFill>
              <a:latin typeface="Times New Roman" panose="02020603050405020304" pitchFamily="18" charset="0"/>
            </a:endParaRPr>
          </a:p>
          <a:p>
            <a:pPr marL="0" indent="0">
              <a:buNone/>
            </a:pPr>
            <a:endParaRPr lang="en-US" sz="1200" b="1" dirty="0">
              <a:solidFill>
                <a:srgbClr val="222222"/>
              </a:solidFill>
              <a:latin typeface="Times New Roman" panose="02020603050405020304" pitchFamily="18" charset="0"/>
            </a:endParaRPr>
          </a:p>
          <a:p>
            <a:pPr marL="0" indent="0">
              <a:buNone/>
            </a:pPr>
            <a:endParaRPr lang="en-US" sz="1200" b="1" dirty="0">
              <a:solidFill>
                <a:srgbClr val="222222"/>
              </a:solidFill>
              <a:latin typeface="Times New Roman" panose="02020603050405020304" pitchFamily="18" charset="0"/>
            </a:endParaRPr>
          </a:p>
          <a:p>
            <a:endParaRPr lang="en-US" sz="12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189" y="156880"/>
            <a:ext cx="2667000" cy="990600"/>
          </a:xfrm>
          <a:prstGeom prst="rect">
            <a:avLst/>
          </a:prstGeom>
        </p:spPr>
      </p:pic>
      <p:pic>
        <p:nvPicPr>
          <p:cNvPr id="9" name="Picture 8" descr="A light bulb with icons in the shape of a light bulb&#10;&#10;Description automatically generated">
            <a:extLst>
              <a:ext uri="{FF2B5EF4-FFF2-40B4-BE49-F238E27FC236}">
                <a16:creationId xmlns:a16="http://schemas.microsoft.com/office/drawing/2014/main" id="{8B704B79-46B9-895F-20A0-56036ABF3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375" y="1946350"/>
            <a:ext cx="2591628" cy="3987522"/>
          </a:xfrm>
          <a:prstGeom prst="rect">
            <a:avLst/>
          </a:prstGeom>
        </p:spPr>
      </p:pic>
      <p:sp>
        <p:nvSpPr>
          <p:cNvPr id="8" name="Arrow: Right 7">
            <a:extLst>
              <a:ext uri="{FF2B5EF4-FFF2-40B4-BE49-F238E27FC236}">
                <a16:creationId xmlns:a16="http://schemas.microsoft.com/office/drawing/2014/main" id="{01C7F421-770E-055C-FFEB-84B6697306CC}"/>
              </a:ext>
            </a:extLst>
          </p:cNvPr>
          <p:cNvSpPr/>
          <p:nvPr/>
        </p:nvSpPr>
        <p:spPr>
          <a:xfrm>
            <a:off x="2568107" y="2947480"/>
            <a:ext cx="223734" cy="241437"/>
          </a:xfrm>
          <a:prstGeom prst="rightArrow">
            <a:avLst>
              <a:gd name="adj1" fmla="val 50000"/>
              <a:gd name="adj2" fmla="val 3781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200"/>
          </a:p>
        </p:txBody>
      </p:sp>
      <p:sp>
        <p:nvSpPr>
          <p:cNvPr id="10" name="Arrow: Right 9">
            <a:extLst>
              <a:ext uri="{FF2B5EF4-FFF2-40B4-BE49-F238E27FC236}">
                <a16:creationId xmlns:a16="http://schemas.microsoft.com/office/drawing/2014/main" id="{2B5B818D-A14B-B160-6E2B-BB9A2C30C400}"/>
              </a:ext>
            </a:extLst>
          </p:cNvPr>
          <p:cNvSpPr/>
          <p:nvPr/>
        </p:nvSpPr>
        <p:spPr>
          <a:xfrm>
            <a:off x="2005812" y="5773514"/>
            <a:ext cx="223734" cy="241437"/>
          </a:xfrm>
          <a:prstGeom prst="rightArrow">
            <a:avLst>
              <a:gd name="adj1" fmla="val 50000"/>
              <a:gd name="adj2" fmla="val 3781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200"/>
          </a:p>
        </p:txBody>
      </p:sp>
      <p:sp>
        <p:nvSpPr>
          <p:cNvPr id="11" name="Arrow: Right 10">
            <a:extLst>
              <a:ext uri="{FF2B5EF4-FFF2-40B4-BE49-F238E27FC236}">
                <a16:creationId xmlns:a16="http://schemas.microsoft.com/office/drawing/2014/main" id="{ACC8BDB7-90A5-CDD0-6792-2D01545CE188}"/>
              </a:ext>
            </a:extLst>
          </p:cNvPr>
          <p:cNvSpPr/>
          <p:nvPr/>
        </p:nvSpPr>
        <p:spPr>
          <a:xfrm>
            <a:off x="1675072" y="5376832"/>
            <a:ext cx="223734" cy="241437"/>
          </a:xfrm>
          <a:prstGeom prst="rightArrow">
            <a:avLst>
              <a:gd name="adj1" fmla="val 50000"/>
              <a:gd name="adj2" fmla="val 3781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120926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marL="1343025">
              <a:tabLst>
                <a:tab pos="8609013" algn="l"/>
              </a:tabLst>
            </a:pPr>
            <a:r>
              <a:rPr lang="en-US" dirty="0"/>
              <a:t>Data Analysis &amp; Interpretations</a:t>
            </a:r>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725" y="-134939"/>
            <a:ext cx="2667000" cy="990600"/>
          </a:xfrm>
          <a:prstGeom prst="rect">
            <a:avLst/>
          </a:prstGeom>
        </p:spPr>
      </p:pic>
      <p:sp>
        <p:nvSpPr>
          <p:cNvPr id="3" name="Content Placeholder 2"/>
          <p:cNvSpPr>
            <a:spLocks noGrp="1"/>
          </p:cNvSpPr>
          <p:nvPr>
            <p:ph idx="1"/>
          </p:nvPr>
        </p:nvSpPr>
        <p:spPr/>
        <p:txBody>
          <a:bodyPr>
            <a:normAutofit/>
          </a:bodyPr>
          <a:lstStyle/>
          <a:p>
            <a:pPr marL="266700" indent="0">
              <a:buNone/>
            </a:pPr>
            <a:endParaRPr lang="en-IN" sz="1200" kern="100" dirty="0">
              <a:solidFill>
                <a:srgbClr val="000000"/>
              </a:solidFill>
              <a:effectLst/>
              <a:latin typeface="Calibri" panose="020F0502020204030204" pitchFamily="34" charset="0"/>
              <a:ea typeface="Calibri" panose="020F0502020204030204" pitchFamily="34" charset="0"/>
            </a:endParaRPr>
          </a:p>
          <a:p>
            <a:pPr algn="l"/>
            <a:endParaRPr lang="en-US" sz="1200" b="0" i="0" dirty="0">
              <a:solidFill>
                <a:srgbClr val="222222"/>
              </a:solidFill>
              <a:effectLst/>
              <a:latin typeface="Calibri" panose="020F0502020204030204" pitchFamily="34" charset="0"/>
            </a:endParaRPr>
          </a:p>
          <a:p>
            <a:pPr marL="311785" marR="207010" indent="0">
              <a:lnSpc>
                <a:spcPct val="150000"/>
              </a:lnSpc>
              <a:spcAft>
                <a:spcPts val="800"/>
              </a:spcAft>
              <a:buNone/>
              <a:tabLst>
                <a:tab pos="457200" algn="l"/>
              </a:tabLst>
            </a:pPr>
            <a:r>
              <a:rPr lang="en-IN" sz="1200" kern="100" dirty="0">
                <a:solidFill>
                  <a:srgbClr val="000000"/>
                </a:solidFill>
                <a:effectLst/>
                <a:latin typeface="Calibri" panose="020F0502020204030204" pitchFamily="34" charset="0"/>
                <a:ea typeface="Calibri" panose="020F0502020204030204" pitchFamily="34" charset="0"/>
              </a:rPr>
              <a:t>				</a:t>
            </a:r>
            <a:endParaRPr lang="en-IN"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200" b="1" dirty="0">
              <a:solidFill>
                <a:srgbClr val="222222"/>
              </a:solidFill>
              <a:latin typeface="Times New Roman" panose="02020603050405020304" pitchFamily="18" charset="0"/>
            </a:endParaRPr>
          </a:p>
          <a:p>
            <a:pPr marL="0" indent="0">
              <a:buNone/>
            </a:pPr>
            <a:endParaRPr lang="en-US" sz="1200" b="1" dirty="0">
              <a:solidFill>
                <a:srgbClr val="222222"/>
              </a:solidFill>
              <a:latin typeface="Times New Roman" panose="02020603050405020304" pitchFamily="18" charset="0"/>
            </a:endParaRPr>
          </a:p>
          <a:p>
            <a:pPr marL="0" indent="0">
              <a:buNone/>
            </a:pPr>
            <a:endParaRPr lang="en-US" sz="1200" b="1" dirty="0">
              <a:solidFill>
                <a:srgbClr val="222222"/>
              </a:solidFill>
              <a:latin typeface="Times New Roman" panose="02020603050405020304" pitchFamily="18" charset="0"/>
            </a:endParaRPr>
          </a:p>
          <a:p>
            <a:endParaRPr lang="en-US" sz="12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8596A4B-13AE-8109-91D7-B53F0AA8A5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4862" y="4376623"/>
            <a:ext cx="2894788" cy="1405831"/>
          </a:xfrm>
          <a:prstGeom prst="rect">
            <a:avLst/>
          </a:prstGeom>
        </p:spPr>
      </p:pic>
      <p:pic>
        <p:nvPicPr>
          <p:cNvPr id="33" name="Picture 32">
            <a:extLst>
              <a:ext uri="{FF2B5EF4-FFF2-40B4-BE49-F238E27FC236}">
                <a16:creationId xmlns:a16="http://schemas.microsoft.com/office/drawing/2014/main" id="{18DBBA8A-E1F1-E2D4-D381-2A5C7744AE8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349629" y="4367307"/>
            <a:ext cx="2510224" cy="1500166"/>
          </a:xfrm>
          <a:prstGeom prst="rect">
            <a:avLst/>
          </a:prstGeom>
        </p:spPr>
      </p:pic>
      <p:pic>
        <p:nvPicPr>
          <p:cNvPr id="34" name="Picture 33" descr="A graph with a line going up&#10;&#10;Description automatically generated">
            <a:extLst>
              <a:ext uri="{FF2B5EF4-FFF2-40B4-BE49-F238E27FC236}">
                <a16:creationId xmlns:a16="http://schemas.microsoft.com/office/drawing/2014/main" id="{AEACF8E9-C955-B4C2-860D-E00B9A57510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7278" y="4311883"/>
            <a:ext cx="2948086" cy="1555590"/>
          </a:xfrm>
          <a:prstGeom prst="rect">
            <a:avLst/>
          </a:prstGeom>
        </p:spPr>
      </p:pic>
      <p:graphicFrame>
        <p:nvGraphicFramePr>
          <p:cNvPr id="8" name="Table 7">
            <a:extLst>
              <a:ext uri="{FF2B5EF4-FFF2-40B4-BE49-F238E27FC236}">
                <a16:creationId xmlns:a16="http://schemas.microsoft.com/office/drawing/2014/main" id="{08ADEE43-2BE4-F45C-F3DD-B0311DB8F737}"/>
              </a:ext>
            </a:extLst>
          </p:cNvPr>
          <p:cNvGraphicFramePr>
            <a:graphicFrameLocks noGrp="1"/>
          </p:cNvGraphicFramePr>
          <p:nvPr>
            <p:extLst>
              <p:ext uri="{D42A27DB-BD31-4B8C-83A1-F6EECF244321}">
                <p14:modId xmlns:p14="http://schemas.microsoft.com/office/powerpoint/2010/main" val="1927266541"/>
              </p:ext>
            </p:extLst>
          </p:nvPr>
        </p:nvGraphicFramePr>
        <p:xfrm>
          <a:off x="1181652" y="2135188"/>
          <a:ext cx="9830904" cy="1866107"/>
        </p:xfrm>
        <a:graphic>
          <a:graphicData uri="http://schemas.openxmlformats.org/drawingml/2006/table">
            <a:tbl>
              <a:tblPr firstRow="1" bandRow="1">
                <a:tableStyleId>{5C22544A-7EE6-4342-B048-85BDC9FD1C3A}</a:tableStyleId>
              </a:tblPr>
              <a:tblGrid>
                <a:gridCol w="3276968">
                  <a:extLst>
                    <a:ext uri="{9D8B030D-6E8A-4147-A177-3AD203B41FA5}">
                      <a16:colId xmlns:a16="http://schemas.microsoft.com/office/drawing/2014/main" val="3189527125"/>
                    </a:ext>
                  </a:extLst>
                </a:gridCol>
                <a:gridCol w="3276968">
                  <a:extLst>
                    <a:ext uri="{9D8B030D-6E8A-4147-A177-3AD203B41FA5}">
                      <a16:colId xmlns:a16="http://schemas.microsoft.com/office/drawing/2014/main" val="166526060"/>
                    </a:ext>
                  </a:extLst>
                </a:gridCol>
                <a:gridCol w="3276968">
                  <a:extLst>
                    <a:ext uri="{9D8B030D-6E8A-4147-A177-3AD203B41FA5}">
                      <a16:colId xmlns:a16="http://schemas.microsoft.com/office/drawing/2014/main" val="1687042191"/>
                    </a:ext>
                  </a:extLst>
                </a:gridCol>
              </a:tblGrid>
              <a:tr h="4665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Monthly Sales</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Yearly</a:t>
                      </a:r>
                      <a:r>
                        <a:rPr lang="en-IN" sz="1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Sales</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Top Selling Product</a:t>
                      </a:r>
                    </a:p>
                  </a:txBody>
                  <a:tcPr/>
                </a:tc>
                <a:extLst>
                  <a:ext uri="{0D108BD9-81ED-4DB2-BD59-A6C34878D82A}">
                    <a16:rowId xmlns:a16="http://schemas.microsoft.com/office/drawing/2014/main" val="2515102653"/>
                  </a:ext>
                </a:extLst>
              </a:tr>
              <a:tr h="1399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1.February and March see the highest sales revenue, likely due to seasonal factors or promotions.</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174625" indent="-174625" algn="just">
                        <a:buFont typeface="+mj-lt"/>
                        <a:buAutoNum type="arabicPeriod"/>
                      </a:pPr>
                      <a:r>
                        <a:rPr lang="en-US" sz="1200" b="0" i="0" dirty="0">
                          <a:effectLst/>
                          <a:latin typeface="Times New Roman" panose="02020603050405020304" pitchFamily="18" charset="0"/>
                          <a:cs typeface="Times New Roman" panose="02020603050405020304" pitchFamily="18" charset="0"/>
                        </a:rPr>
                        <a:t>2012 had the highest total revenue, marking a peak year in sales performance.</a:t>
                      </a:r>
                    </a:p>
                    <a:p>
                      <a:pPr marL="174625" indent="-174625" algn="just">
                        <a:buFont typeface="+mj-lt"/>
                        <a:buAutoNum type="arabicPeriod"/>
                      </a:pPr>
                      <a:r>
                        <a:rPr lang="en-US" sz="1200" b="0" i="0" dirty="0">
                          <a:effectLst/>
                          <a:latin typeface="Times New Roman" panose="02020603050405020304" pitchFamily="18" charset="0"/>
                          <a:cs typeface="Times New Roman" panose="02020603050405020304" pitchFamily="18" charset="0"/>
                        </a:rPr>
                        <a:t>2011 and 2016 saw lower sales, indicating possible market challenges or reduced demand.</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87313" indent="-87313" algn="just">
                        <a:lnSpc>
                          <a:spcPct val="100000"/>
                        </a:lnSpc>
                        <a:buFontTx/>
                        <a:buAutoNum type="arabicPeriod"/>
                      </a:pPr>
                      <a:r>
                        <a:rPr lang="en-US" altLang="en-US" sz="1200" dirty="0">
                          <a:latin typeface="Times New Roman" panose="02020603050405020304" pitchFamily="18" charset="0"/>
                          <a:cs typeface="Times New Roman" panose="02020603050405020304" pitchFamily="18" charset="0"/>
                        </a:rPr>
                        <a:t>Cosmetics and Clothes lead in sales, showing high consumer demand and market popularity.</a:t>
                      </a:r>
                    </a:p>
                    <a:p>
                      <a:pPr marL="87313" indent="-87313" algn="just">
                        <a:lnSpc>
                          <a:spcPct val="100000"/>
                        </a:lnSpc>
                        <a:buNone/>
                      </a:pPr>
                      <a:r>
                        <a:rPr lang="en-US" altLang="en-US" sz="1200" dirty="0">
                          <a:latin typeface="Times New Roman" panose="02020603050405020304" pitchFamily="18" charset="0"/>
                          <a:cs typeface="Times New Roman" panose="02020603050405020304" pitchFamily="18" charset="0"/>
                        </a:rPr>
                        <a:t>2.Meat and Snacks are the least sold, suggesting lower consumer interest or higher competition.</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7543704"/>
                  </a:ext>
                </a:extLst>
              </a:tr>
            </a:tbl>
          </a:graphicData>
        </a:graphic>
      </p:graphicFrame>
    </p:spTree>
    <p:extLst>
      <p:ext uri="{BB962C8B-B14F-4D97-AF65-F5344CB8AC3E}">
        <p14:creationId xmlns:p14="http://schemas.microsoft.com/office/powerpoint/2010/main" val="62439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marL="1439863" indent="-96838">
              <a:tabLst>
                <a:tab pos="8609013" algn="l"/>
              </a:tabLst>
            </a:pPr>
            <a:r>
              <a:rPr lang="en-US" sz="4400" dirty="0">
                <a:latin typeface="Casper Bold" panose="02000806040000020004" pitchFamily="2" charset="0"/>
                <a:cs typeface="Arial" panose="020B0604020202020204" pitchFamily="34" charset="0"/>
              </a:rPr>
              <a:t>Findings and Suggestions</a:t>
            </a:r>
            <a:endParaRPr lang="en-US" dirty="0"/>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725" y="-134939"/>
            <a:ext cx="2667000" cy="990600"/>
          </a:xfrm>
          <a:prstGeom prst="rect">
            <a:avLst/>
          </a:prstGeom>
        </p:spPr>
      </p:pic>
      <p:sp>
        <p:nvSpPr>
          <p:cNvPr id="3" name="Content Placeholder 2"/>
          <p:cNvSpPr>
            <a:spLocks noGrp="1"/>
          </p:cNvSpPr>
          <p:nvPr>
            <p:ph idx="1"/>
          </p:nvPr>
        </p:nvSpPr>
        <p:spPr/>
        <p:txBody>
          <a:bodyPr>
            <a:normAutofit/>
          </a:bodyPr>
          <a:lstStyle/>
          <a:p>
            <a:pPr marL="266700" indent="0">
              <a:buNone/>
            </a:pPr>
            <a:endParaRPr lang="en-IN" sz="1200" kern="100" dirty="0">
              <a:solidFill>
                <a:srgbClr val="000000"/>
              </a:solidFill>
              <a:effectLst/>
              <a:latin typeface="Calibri" panose="020F0502020204030204" pitchFamily="34" charset="0"/>
              <a:ea typeface="Calibri" panose="020F0502020204030204" pitchFamily="34" charset="0"/>
            </a:endParaRPr>
          </a:p>
          <a:p>
            <a:pPr algn="l"/>
            <a:endParaRPr lang="en-US" sz="1200" b="0" i="0" dirty="0">
              <a:solidFill>
                <a:srgbClr val="222222"/>
              </a:solidFill>
              <a:effectLst/>
              <a:latin typeface="Calibri" panose="020F0502020204030204" pitchFamily="34" charset="0"/>
            </a:endParaRPr>
          </a:p>
          <a:p>
            <a:pPr marL="311785" marR="207010" indent="0">
              <a:lnSpc>
                <a:spcPct val="150000"/>
              </a:lnSpc>
              <a:spcAft>
                <a:spcPts val="800"/>
              </a:spcAft>
              <a:buNone/>
              <a:tabLst>
                <a:tab pos="457200" algn="l"/>
              </a:tabLst>
            </a:pPr>
            <a:r>
              <a:rPr lang="en-IN" sz="1200" kern="100" dirty="0">
                <a:solidFill>
                  <a:srgbClr val="000000"/>
                </a:solidFill>
                <a:effectLst/>
                <a:latin typeface="Calibri" panose="020F0502020204030204" pitchFamily="34" charset="0"/>
                <a:ea typeface="Calibri" panose="020F0502020204030204" pitchFamily="34" charset="0"/>
              </a:rPr>
              <a:t>				</a:t>
            </a:r>
            <a:endParaRPr lang="en-IN"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200" b="1" dirty="0">
              <a:solidFill>
                <a:srgbClr val="222222"/>
              </a:solidFill>
              <a:latin typeface="Times New Roman" panose="02020603050405020304" pitchFamily="18" charset="0"/>
            </a:endParaRPr>
          </a:p>
          <a:p>
            <a:pPr marL="0" indent="0">
              <a:buNone/>
            </a:pPr>
            <a:endParaRPr lang="en-US" sz="1200" b="1" dirty="0">
              <a:solidFill>
                <a:srgbClr val="222222"/>
              </a:solidFill>
              <a:latin typeface="Times New Roman" panose="02020603050405020304" pitchFamily="18" charset="0"/>
            </a:endParaRPr>
          </a:p>
          <a:p>
            <a:pPr marL="0" indent="0">
              <a:buNone/>
            </a:pPr>
            <a:endParaRPr lang="en-US" sz="1200" b="1" dirty="0">
              <a:solidFill>
                <a:srgbClr val="222222"/>
              </a:solidFill>
              <a:latin typeface="Times New Roman" panose="02020603050405020304" pitchFamily="18" charset="0"/>
            </a:endParaRPr>
          </a:p>
          <a:p>
            <a:endParaRPr lang="en-US" sz="12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agram of different types of sales&#10;&#10;Description automatically generated">
            <a:extLst>
              <a:ext uri="{FF2B5EF4-FFF2-40B4-BE49-F238E27FC236}">
                <a16:creationId xmlns:a16="http://schemas.microsoft.com/office/drawing/2014/main" id="{CC76742A-E664-121F-737C-155205B15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213" y="2036911"/>
            <a:ext cx="5700254" cy="3901778"/>
          </a:xfrm>
          <a:prstGeom prst="rect">
            <a:avLst/>
          </a:prstGeom>
        </p:spPr>
      </p:pic>
    </p:spTree>
    <p:extLst>
      <p:ext uri="{BB962C8B-B14F-4D97-AF65-F5344CB8AC3E}">
        <p14:creationId xmlns:p14="http://schemas.microsoft.com/office/powerpoint/2010/main" val="28477491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1460</TotalTime>
  <Words>1012</Words>
  <Application>Microsoft Office PowerPoint</Application>
  <PresentationFormat>Widescreen</PresentationFormat>
  <Paragraphs>123</Paragraphs>
  <Slides>13</Slides>
  <Notes>0</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8" baseType="lpstr">
      <vt:lpstr>Aptos</vt:lpstr>
      <vt:lpstr>Arial</vt:lpstr>
      <vt:lpstr>Arial Black</vt:lpstr>
      <vt:lpstr>Calibri</vt:lpstr>
      <vt:lpstr>Calibri Light</vt:lpstr>
      <vt:lpstr>Casper</vt:lpstr>
      <vt:lpstr>Casper Bold</vt:lpstr>
      <vt:lpstr>Karla</vt:lpstr>
      <vt:lpstr>Raleway ExtraBold</vt:lpstr>
      <vt:lpstr>Symbol</vt:lpstr>
      <vt:lpstr>Times New Roman</vt:lpstr>
      <vt:lpstr>Wingdings</vt:lpstr>
      <vt:lpstr>1_Office Theme</vt:lpstr>
      <vt:lpstr>Contents Slide Master</vt:lpstr>
      <vt:lpstr>CorelDRAW</vt:lpstr>
      <vt:lpstr>PowerPoint Presentation</vt:lpstr>
      <vt:lpstr>Amazon Sales Trend Analysis    </vt:lpstr>
      <vt:lpstr>UNIFIED MENTOR</vt:lpstr>
      <vt:lpstr>Project Introduction</vt:lpstr>
      <vt:lpstr>Review of Related Literature</vt:lpstr>
      <vt:lpstr>Objectives of the Study</vt:lpstr>
      <vt:lpstr>Research Methodology</vt:lpstr>
      <vt:lpstr>Data Analysis &amp; Interpretations</vt:lpstr>
      <vt:lpstr>Findings and Suggestions</vt:lpstr>
      <vt:lpstr>Future scope of the study</vt:lpstr>
      <vt:lpstr>Conclusion</vt:lpstr>
      <vt:lpstr>BIBLIOGRAPHY /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Bipin Baby</cp:lastModifiedBy>
  <cp:revision>84</cp:revision>
  <dcterms:created xsi:type="dcterms:W3CDTF">2019-01-09T10:33:58Z</dcterms:created>
  <dcterms:modified xsi:type="dcterms:W3CDTF">2024-09-13T15:29:01Z</dcterms:modified>
</cp:coreProperties>
</file>