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3" r:id="rId5"/>
    <p:sldId id="284" r:id="rId6"/>
    <p:sldId id="288" r:id="rId7"/>
    <p:sldId id="285" r:id="rId8"/>
    <p:sldId id="287" r:id="rId9"/>
    <p:sldId id="286" r:id="rId10"/>
    <p:sldId id="259" r:id="rId11"/>
    <p:sldId id="260" r:id="rId12"/>
    <p:sldId id="282" r:id="rId13"/>
    <p:sldId id="266" r:id="rId14"/>
    <p:sldId id="267" r:id="rId15"/>
    <p:sldId id="291" r:id="rId16"/>
    <p:sldId id="268" r:id="rId17"/>
    <p:sldId id="269" r:id="rId18"/>
    <p:sldId id="270" r:id="rId19"/>
    <p:sldId id="289" r:id="rId20"/>
    <p:sldId id="271" r:id="rId21"/>
    <p:sldId id="272" r:id="rId22"/>
    <p:sldId id="273" r:id="rId23"/>
    <p:sldId id="275" r:id="rId24"/>
    <p:sldId id="274" r:id="rId25"/>
    <p:sldId id="29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4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C4AF-F7D4-46AF-9378-6EC6C32E4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ABC39-30DA-4292-8FAA-C23FD12B7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1D4A3-EE8D-4860-957F-3D40BC72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9385-5ABA-458F-91A8-064A7AFC0311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282DA-DECE-42DD-9605-43DC5ED41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EC68-DE6F-440E-8E07-7330583C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AF7D-AEBE-4659-BCDD-B31FB12188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108BB-F140-419D-9A60-D5A66E681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C03E6-7320-4A81-9779-4790C771C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E4B64-21E7-454E-ABA3-CA678A34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9385-5ABA-458F-91A8-064A7AFC0311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F38C6-0A66-42F3-BF50-3F0995774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0556F-533B-4BF5-ABAA-7972CF80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AF7D-AEBE-4659-BCDD-B31FB12188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6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C4CE1C-CFD4-4801-86E1-EAD9FE991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B96B4-F381-464B-B021-AB76B2A17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59420-2559-4083-A9D8-7CBE990D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9385-5ABA-458F-91A8-064A7AFC0311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59760-355B-4D20-82B7-4FB8A7C3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CBFF9-E683-4FA7-A8AE-2787B58C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AF7D-AEBE-4659-BCDD-B31FB12188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6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BE346-E3D1-4456-926B-5BF59933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60DF1-09D5-41C6-9044-00D035433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A59E9-2463-4425-8D84-2DCE9F7E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9385-5ABA-458F-91A8-064A7AFC0311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1C9BB-9ABA-4CE4-89F2-3D5C30A2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F6433-3720-4B5D-9EE6-15D7AB93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AF7D-AEBE-4659-BCDD-B31FB12188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9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BEE48-158A-4F06-ACCB-F37E360D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0F536-5AAD-410F-B777-84E868F95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7D0EE-CF42-45FB-BAC3-71A484C6D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9385-5ABA-458F-91A8-064A7AFC0311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3D1C1-DC69-4EB9-8CFB-23DCCC61C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86FAB-1F4A-4BF5-8912-94B67E12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AF7D-AEBE-4659-BCDD-B31FB12188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2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A66E3-30AD-4322-9376-5CEED134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F3C02-19D4-44B2-9626-621D77F58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96E84-5B2A-4B80-B04D-363CEDC3B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D0115-802F-4D7E-839E-FBB23138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9385-5ABA-458F-91A8-064A7AFC0311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01BA3-967B-476D-83BF-3005A2C2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9822B-EFDE-4CF0-951A-590D99B3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AF7D-AEBE-4659-BCDD-B31FB12188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0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B138-5E90-4770-BC00-13C7835E8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DD68-7C22-403E-BF10-FCE01AA22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083A6-A2D6-48A0-BB24-49D8B2E00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35C358-3686-4D1A-861C-520BC4CBC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AB2D6-4A04-426F-AB6F-FB321B8C8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B6D887-2E44-4118-8481-4C1E4B04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9385-5ABA-458F-91A8-064A7AFC0311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35C78F-5758-4CE1-8EDD-6295AFD6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22F6B2-4388-4BF2-BF92-5ADD69E0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AF7D-AEBE-4659-BCDD-B31FB12188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1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C241-32A5-4DB7-912B-C38991FB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1501D-E968-41DD-89CA-8DCABABE6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9385-5ABA-458F-91A8-064A7AFC0311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F416E-B787-4592-A750-4FCBC2B29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24E6F-F8F8-43E9-869C-D8286DA1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AF7D-AEBE-4659-BCDD-B31FB12188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4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28B0E-AF15-47E7-B4CC-D3487F3A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9385-5ABA-458F-91A8-064A7AFC0311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626E02-EB8E-4D22-A04F-362B0617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68534-A842-45B7-8531-C4B5C2F3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AF7D-AEBE-4659-BCDD-B31FB12188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9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0766-717F-4712-B216-71B671D7C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250CE-7B53-4377-9215-006DB2CA7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DE979-64F2-4820-ADF4-DAF723BC8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1D92C-03F5-4BB6-BC90-4DA518F7B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9385-5ABA-458F-91A8-064A7AFC0311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E57DE-90D8-4E5A-81AB-557741FD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90E40-5A98-4C98-B6A5-73C05175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AF7D-AEBE-4659-BCDD-B31FB12188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7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CDA2-9E01-484C-A089-A81613291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509353-769E-4290-BA94-BF482E07D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CF4478-386B-4808-8DA9-A1348A739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30728-CE8C-4330-9D0D-8CC95CA28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9385-5ABA-458F-91A8-064A7AFC0311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0DC5D-5F07-448E-80BD-DD25064D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77BF8-021C-48B7-9FE0-41286BA2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AF7D-AEBE-4659-BCDD-B31FB12188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0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223E3-9039-40D1-90A2-A3907F541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D82F7-944C-42D3-97CB-3CD2B7C21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8C470-4C21-4257-A313-D57D6AAE8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49385-5ABA-458F-91A8-064A7AFC0311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28F27-1DFD-4B39-8878-47CDFFEB1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BFE25-2216-44EC-99F2-3AF1E5E2C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7AF7D-AEBE-4659-BCDD-B31FB12188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3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FC92-D39E-4985-A36C-893863173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8831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3D Surface profile measurement using Fringe projection”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DD78F-FC98-422F-9782-04D31317F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0835" y="3602038"/>
            <a:ext cx="7739270" cy="1655762"/>
          </a:xfrm>
        </p:spPr>
        <p:txBody>
          <a:bodyPr>
            <a:norm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027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465E-90B2-4A84-800E-56429217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Optical set up in laboratory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AF390-E74A-4F39-8199-DF54CCA1C8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our work, we have used manikin as our object and sinusoidal fringe pattern that are projected on the manikin surface.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digital camera.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projector.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white background (reference plane)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laptop.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868248-AFD1-45D6-A51D-2A03C5D5AADF}"/>
              </a:ext>
            </a:extLst>
          </p:cNvPr>
          <p:cNvSpPr txBox="1"/>
          <p:nvPr/>
        </p:nvSpPr>
        <p:spPr>
          <a:xfrm>
            <a:off x="6957391" y="5367130"/>
            <a:ext cx="4055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Optical set up of fringe projection in laboratory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56870" y="1516367"/>
            <a:ext cx="5181600" cy="3322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8958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FA08950-9698-4CAC-862A-CCB648F84F8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3712" y="134466"/>
            <a:ext cx="9932503" cy="633413"/>
          </a:xfrm>
        </p:spPr>
        <p:txBody>
          <a:bodyPr>
            <a:noAutofit/>
          </a:bodyPr>
          <a:lstStyle/>
          <a:p>
            <a:r>
              <a:rPr lang="en-US" b="1" dirty="0"/>
              <a:t>        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Flow chart of our followed method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24109A-6F1C-42E5-819E-8FE8D7A630E1}"/>
              </a:ext>
            </a:extLst>
          </p:cNvPr>
          <p:cNvSpPr/>
          <p:nvPr/>
        </p:nvSpPr>
        <p:spPr>
          <a:xfrm>
            <a:off x="2741410" y="891370"/>
            <a:ext cx="1948069" cy="62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of reference plane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AB9481-724B-4204-8F36-4046CBEAF654}"/>
              </a:ext>
            </a:extLst>
          </p:cNvPr>
          <p:cNvSpPr/>
          <p:nvPr/>
        </p:nvSpPr>
        <p:spPr>
          <a:xfrm>
            <a:off x="6460747" y="891368"/>
            <a:ext cx="2067339" cy="57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of object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61FDE8-6025-4A3E-8A2B-6DC8E54D8DFA}"/>
              </a:ext>
            </a:extLst>
          </p:cNvPr>
          <p:cNvSpPr/>
          <p:nvPr/>
        </p:nvSpPr>
        <p:spPr>
          <a:xfrm>
            <a:off x="2741411" y="1702988"/>
            <a:ext cx="1948069" cy="54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FFT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C5B861-64CF-4140-BC5A-131B90F6D898}"/>
              </a:ext>
            </a:extLst>
          </p:cNvPr>
          <p:cNvSpPr/>
          <p:nvPr/>
        </p:nvSpPr>
        <p:spPr>
          <a:xfrm>
            <a:off x="6452509" y="1719517"/>
            <a:ext cx="2067339" cy="501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FFT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88EFC5-7560-41D2-A153-F324F0C0CF0B}"/>
              </a:ext>
            </a:extLst>
          </p:cNvPr>
          <p:cNvSpPr/>
          <p:nvPr/>
        </p:nvSpPr>
        <p:spPr>
          <a:xfrm>
            <a:off x="2716696" y="3309768"/>
            <a:ext cx="1948069" cy="545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IFFT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471041-124C-4EB8-976E-933EA61401B7}"/>
              </a:ext>
            </a:extLst>
          </p:cNvPr>
          <p:cNvSpPr/>
          <p:nvPr/>
        </p:nvSpPr>
        <p:spPr>
          <a:xfrm>
            <a:off x="6493967" y="3261270"/>
            <a:ext cx="2017642" cy="578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IFFT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E20B5E-9A4E-4973-BCAF-0A02B59482CD}"/>
              </a:ext>
            </a:extLst>
          </p:cNvPr>
          <p:cNvSpPr/>
          <p:nvPr/>
        </p:nvSpPr>
        <p:spPr>
          <a:xfrm>
            <a:off x="2835965" y="4373884"/>
            <a:ext cx="5749785" cy="501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Object Phase Map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E65CBE-8AA5-44F4-B9C1-99A3B29DFF40}"/>
              </a:ext>
            </a:extLst>
          </p:cNvPr>
          <p:cNvSpPr/>
          <p:nvPr/>
        </p:nvSpPr>
        <p:spPr>
          <a:xfrm>
            <a:off x="3286539" y="5143355"/>
            <a:ext cx="4558748" cy="50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 Unwrapping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46F603-5B39-401E-ACC1-39C048BDAD07}"/>
              </a:ext>
            </a:extLst>
          </p:cNvPr>
          <p:cNvSpPr/>
          <p:nvPr/>
        </p:nvSpPr>
        <p:spPr>
          <a:xfrm>
            <a:off x="3690731" y="5899583"/>
            <a:ext cx="3861350" cy="489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height distribution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F5C846F-D244-464A-AD6D-DE60B9EEC8A0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rot="16200000" flipH="1">
            <a:off x="3621683" y="1609225"/>
            <a:ext cx="1875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4EE53C5-8BE3-4F22-833E-37E6D82AA8A8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 rot="5400000">
            <a:off x="3173961" y="2768282"/>
            <a:ext cx="1058257" cy="24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BFB0F2E-2A65-4067-A3C7-0B481AA7F275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rot="5400000">
            <a:off x="7362202" y="1587302"/>
            <a:ext cx="256192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24879E-D02B-4EA9-B010-5988C7E31297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rot="16200000" flipH="1">
            <a:off x="6974172" y="2732653"/>
            <a:ext cx="1040623" cy="16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76E5BB6-50D1-4ECF-B7DF-37B2D5DD85AE}"/>
              </a:ext>
            </a:extLst>
          </p:cNvPr>
          <p:cNvCxnSpPr>
            <a:stCxn id="27" idx="2"/>
          </p:cNvCxnSpPr>
          <p:nvPr/>
        </p:nvCxnSpPr>
        <p:spPr>
          <a:xfrm>
            <a:off x="7502788" y="3839611"/>
            <a:ext cx="0" cy="54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C568A34-3989-44DC-8A5E-B9EF1EC85214}"/>
              </a:ext>
            </a:extLst>
          </p:cNvPr>
          <p:cNvCxnSpPr>
            <a:stCxn id="29" idx="2"/>
          </p:cNvCxnSpPr>
          <p:nvPr/>
        </p:nvCxnSpPr>
        <p:spPr>
          <a:xfrm>
            <a:off x="5565913" y="5644484"/>
            <a:ext cx="0" cy="25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A588630-015C-4561-AAB8-0BF532DE94B4}"/>
              </a:ext>
            </a:extLst>
          </p:cNvPr>
          <p:cNvCxnSpPr>
            <a:endCxn id="29" idx="0"/>
          </p:cNvCxnSpPr>
          <p:nvPr/>
        </p:nvCxnSpPr>
        <p:spPr>
          <a:xfrm>
            <a:off x="5565913" y="4875014"/>
            <a:ext cx="0" cy="268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502C90F-377A-4AAB-8C1F-62D187504C57}"/>
              </a:ext>
            </a:extLst>
          </p:cNvPr>
          <p:cNvCxnSpPr>
            <a:stCxn id="26" idx="2"/>
          </p:cNvCxnSpPr>
          <p:nvPr/>
        </p:nvCxnSpPr>
        <p:spPr>
          <a:xfrm>
            <a:off x="3690731" y="3854978"/>
            <a:ext cx="0" cy="518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D61FDE8-6025-4A3E-8A2B-6DC8E54D8DFA}"/>
              </a:ext>
            </a:extLst>
          </p:cNvPr>
          <p:cNvSpPr/>
          <p:nvPr/>
        </p:nvSpPr>
        <p:spPr>
          <a:xfrm>
            <a:off x="2696103" y="2473225"/>
            <a:ext cx="1948069" cy="54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D61FDE8-6025-4A3E-8A2B-6DC8E54D8DFA}"/>
              </a:ext>
            </a:extLst>
          </p:cNvPr>
          <p:cNvSpPr/>
          <p:nvPr/>
        </p:nvSpPr>
        <p:spPr>
          <a:xfrm>
            <a:off x="6489628" y="2411441"/>
            <a:ext cx="1948069" cy="54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180885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E2698-40F0-4F5F-926C-8A188BD1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904" y="397565"/>
            <a:ext cx="10412896" cy="12854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Procedures (Fourier Transform Profilometry)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57966-D70E-4111-A6CD-67D781D57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902" y="1881809"/>
            <a:ext cx="10412897" cy="4295154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Region of interest was selected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Fourier transform of both reference fringe and the distorted fringe on the object is calculated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First we get rid of the Low frequency components of the image by tasking a high pass window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Then, a properly designed Gaussian filter  was used to keep only the first order component of the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Now,  both images are transformed back to real space and phase is calculated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Phase is unwrapped and difference is calculated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 final stage height distribution from phase is calculated.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458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41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Fringe pattern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matlab\dip final project\data\6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2897" y="1197039"/>
            <a:ext cx="8279393" cy="55195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05" y="164757"/>
            <a:ext cx="11920152" cy="93911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Fringe pattern projected on object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matlab\dip final project\data\1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7568" y="986910"/>
            <a:ext cx="8657673" cy="57717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279" y="290174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Columnwise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Fourier spectrum (unfiltered)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_1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322" y="1269985"/>
            <a:ext cx="10416410" cy="5588015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513" y="299222"/>
            <a:ext cx="11049000" cy="67284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High-pass window (Remove low frequencies)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935" y="885879"/>
            <a:ext cx="10946469" cy="5868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05" y="175655"/>
            <a:ext cx="11829536" cy="74698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Gaussian window to remove higher order harmonics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6736" y="931589"/>
            <a:ext cx="10420864" cy="580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838" y="109753"/>
            <a:ext cx="10727724" cy="5822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Frequency spectrum after filtering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2595" y="743116"/>
            <a:ext cx="10651524" cy="5983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65686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RESULT</a:t>
            </a:r>
            <a:endParaRPr lang="en-US"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FA90-F2D8-4D54-BD4E-807B9AC42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59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                                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A9EFE-2092-473E-BAA9-790A58EFA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3D profile measurement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Different methods of 3D profile measurement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Optical set up in laboratory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Flow Chart of our followed method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Principle of Fourier transform method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Procedures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Discussion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389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519" y="167417"/>
            <a:ext cx="11895437" cy="6316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Depth map:  Middle Y slice of the height profile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8828" y="855676"/>
            <a:ext cx="10980001" cy="586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57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Final depth map 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0732" y="1178013"/>
            <a:ext cx="7049787" cy="5318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9934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Final depth map 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7998" y="1213083"/>
            <a:ext cx="7685645" cy="5644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98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Final depth map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8313" y="1044289"/>
            <a:ext cx="7735330" cy="5533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654" y="123569"/>
            <a:ext cx="11359978" cy="76611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Final depth map 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2941" y="770003"/>
            <a:ext cx="8866874" cy="5946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Discussion: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were unable to reconstruct the object perfectly.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Sufficient data was not acquired, a higher frequency fringe could do a better job of estimation of height.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Heavy cropping was used to get rid of the spikes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Shadow due to projection angle was a major problem, It was not corrected.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C52E-E00F-467C-9678-213729967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3D profile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398D0-960F-4AFD-B20E-A88F45220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3D profile is the visualization of an object with respect to 3 dimension like height, width and depth.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surface profile measurement of an object without any physical contact by optical method is very popular in different applications.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807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297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3-D Shape Measurement Techniques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Laser triangulation</a:t>
            </a:r>
          </a:p>
          <a:p>
            <a:pPr lvl="2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Utilizes the triangle formed by the laser light source, the laser spot on the object surface, and the image of the spot on the receiving sensor to acquire range information.</a:t>
            </a:r>
          </a:p>
          <a:p>
            <a:pPr lvl="2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Time of Flight</a:t>
            </a:r>
          </a:p>
          <a:p>
            <a:pPr lvl="2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Detects the time of a laser pulse traveled to the object surface and reflected back to the receiving sensor</a:t>
            </a:r>
          </a:p>
          <a:p>
            <a:pPr lvl="2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Stereo vision</a:t>
            </a:r>
          </a:p>
          <a:p>
            <a:pPr lvl="2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Stereo vision technique reconstructs 3-D geometry of an object using a pair of 2-D images captured from two different points of view</a:t>
            </a:r>
          </a:p>
          <a:p>
            <a:pPr lvl="2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Coded pattern projection</a:t>
            </a:r>
          </a:p>
          <a:p>
            <a:pPr lvl="2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techniques facilitate the building of pixel correspondences by projecting a single pattern or a set of light patterns onto the objects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711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3-D Shape Measurement Techniques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Interferometry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Beams are superposed on the object's surface to generate interference patterns, usually</a:t>
            </a:r>
          </a:p>
          <a:p>
            <a:pPr lvl="2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fringe patterns.</a:t>
            </a:r>
          </a:p>
          <a:p>
            <a:pPr lvl="2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Moire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method</a:t>
            </a:r>
          </a:p>
          <a:p>
            <a:pPr lvl="2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Moire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method acquires the contour of the object surface by the interference of two grating patterns, a reference grating pattern and the deformed reference grating pattern</a:t>
            </a:r>
          </a:p>
          <a:p>
            <a:pPr lvl="2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Digital fringe projection (DFP)</a:t>
            </a:r>
          </a:p>
          <a:p>
            <a:pPr lvl="2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Digital fringe projection technique utilizes a liquid crystal display (LCD) projector or a digital light processing (DLP) projector to project single or multiple sinusoidal fringe patterns onto a diffuse object surface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DFP (Digital Fringe Projection)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Fringe Pattern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Profilometry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(FPP)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Phase Difference Estimation (PDE)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Fourier Transform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Profilometry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(FTP) (we have used this method)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Phase Shifting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Profilometry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(PSP)</a:t>
            </a:r>
          </a:p>
          <a:p>
            <a:pPr lvl="2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Compared to FTP, PSP has higher measurement accuracy because of the multiple frames of the image used which can eliminate the influence of noise in the patterns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1167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Principle of Fourier transform method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40000"/>
          </a:blip>
          <a:srcRect/>
          <a:stretch>
            <a:fillRect/>
          </a:stretch>
        </p:blipFill>
        <p:spPr bwMode="auto">
          <a:xfrm>
            <a:off x="2660822" y="2357578"/>
            <a:ext cx="5321644" cy="475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906162" y="18866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sinusoidal fringe pattern can be represented by following expression-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03870" y="2831924"/>
            <a:ext cx="90451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here,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l-GR" i="1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)=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Phase;</a:t>
            </a: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          a(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It relates to the background illumination;</a:t>
            </a: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          b(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It represents local amplitude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cosinefunction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          f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     Carrier frequency;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biLevel thresh="50000"/>
          </a:blip>
          <a:srcRect/>
          <a:stretch>
            <a:fillRect/>
          </a:stretch>
        </p:blipFill>
        <p:spPr bwMode="auto">
          <a:xfrm>
            <a:off x="2372496" y="5139679"/>
            <a:ext cx="6337471" cy="536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1264507" y="461747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Applying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Eulers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formula we get this,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lum contrast="40000"/>
          </a:blip>
          <a:srcRect/>
          <a:stretch>
            <a:fillRect/>
          </a:stretch>
        </p:blipFill>
        <p:spPr bwMode="auto">
          <a:xfrm>
            <a:off x="2546521" y="1550644"/>
            <a:ext cx="5105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708454" y="112051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taking 1-D Fourier transform with respect to 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7881" y="2042620"/>
            <a:ext cx="103796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Assuming  Ø(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),  a(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), and b(x, y) vary very slowly compared to the carrier frequency f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the three terms are separated in the spatial frequency domain. The Fourier spectra are shown below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properly designed Filter is applied to isolate the C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-f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,y ) term.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 the C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f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,y ) is taken inverse Fourier transform.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phase Ø(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can be extracted by computing the logarithm of c(x, y)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lum contrast="40000"/>
          </a:blip>
          <a:srcRect/>
          <a:stretch>
            <a:fillRect/>
          </a:stretch>
        </p:blipFill>
        <p:spPr bwMode="auto">
          <a:xfrm>
            <a:off x="3591696" y="2606567"/>
            <a:ext cx="4700331" cy="2463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4060" y="167418"/>
            <a:ext cx="10515600" cy="714032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Principle of Fourier transform method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53F0A-2FA0-4D89-9468-80343B85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849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Phase to height conversion 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CFF97-6906-4639-94FA-BD8DE5977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height distribution of the object’s surface is given by –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                        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h(x)=l</a:t>
            </a:r>
            <a:r>
              <a:rPr lang="en-US" sz="2400" b="1" i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(x)/2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i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i="1" baseline="-250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;      </a:t>
            </a:r>
          </a:p>
          <a:p>
            <a:pPr marL="0" indent="0">
              <a:buNone/>
            </a:pP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                                                         </a:t>
            </a:r>
          </a:p>
          <a:p>
            <a:pPr marL="0" indent="0">
              <a:buNone/>
            </a:pP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(x)=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denotes the phase difference between two fringes(reference fringe and the deformed fringe), </a:t>
            </a:r>
          </a:p>
          <a:p>
            <a:pPr marL="0" indent="0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i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=Spatial frequency of the fundamental frequency component, </a:t>
            </a:r>
          </a:p>
          <a:p>
            <a:pPr marL="0" indent="0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i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distance between camera and projector.</a:t>
            </a:r>
          </a:p>
          <a:p>
            <a:pPr marL="0" indent="0">
              <a:buNone/>
            </a:pP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</a:t>
            </a:r>
          </a:p>
          <a:p>
            <a:pPr marL="0" indent="0">
              <a:buNone/>
            </a:pP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041793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867</Words>
  <Application>Microsoft Office PowerPoint</Application>
  <PresentationFormat>Widescreen</PresentationFormat>
  <Paragraphs>126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“3D Surface profile measurement using Fringe projection”</vt:lpstr>
      <vt:lpstr>                                    Outline</vt:lpstr>
      <vt:lpstr>                    3D profile measurement</vt:lpstr>
      <vt:lpstr>3-D Shape Measurement Techniques</vt:lpstr>
      <vt:lpstr>3-D Shape Measurement Techniques</vt:lpstr>
      <vt:lpstr>DFP (Digital Fringe Projection)</vt:lpstr>
      <vt:lpstr>Principle of Fourier transform method</vt:lpstr>
      <vt:lpstr>Principle of Fourier transform method</vt:lpstr>
      <vt:lpstr>          Phase to height conversion formula</vt:lpstr>
      <vt:lpstr>           Optical set up in laboratory</vt:lpstr>
      <vt:lpstr>           Flow chart of our followed method</vt:lpstr>
      <vt:lpstr>Procedures (Fourier Transform Profilometry)</vt:lpstr>
      <vt:lpstr>Fringe pattern </vt:lpstr>
      <vt:lpstr>Fringe pattern projected on object</vt:lpstr>
      <vt:lpstr>Columnwise Fourier spectrum (unfiltered)</vt:lpstr>
      <vt:lpstr>High-pass window (Remove low frequencies)</vt:lpstr>
      <vt:lpstr>Gaussian window to remove higher order harmonics</vt:lpstr>
      <vt:lpstr>Frequency spectrum after filtering</vt:lpstr>
      <vt:lpstr>RESULT</vt:lpstr>
      <vt:lpstr>Depth map:  Middle Y slice of the height profile</vt:lpstr>
      <vt:lpstr>Final depth map 1</vt:lpstr>
      <vt:lpstr>Final depth map 2</vt:lpstr>
      <vt:lpstr>Final depth map 3</vt:lpstr>
      <vt:lpstr>Final depth map 4</vt:lpstr>
      <vt:lpstr>Discussion: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“3D Surface profile measurement using Fringe projection”</dc:title>
  <dc:creator>Tuli, Fatima Tuz Zafrin - SDSU Student</dc:creator>
  <cp:lastModifiedBy>Raut, Bipin  - SDSU Student</cp:lastModifiedBy>
  <cp:revision>72</cp:revision>
  <dcterms:created xsi:type="dcterms:W3CDTF">2017-12-07T01:19:27Z</dcterms:created>
  <dcterms:modified xsi:type="dcterms:W3CDTF">2019-06-05T19:03:17Z</dcterms:modified>
</cp:coreProperties>
</file>