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257" r:id="rId4"/>
    <p:sldId id="258" r:id="rId5"/>
    <p:sldId id="259" r:id="rId6"/>
    <p:sldId id="271" r:id="rId7"/>
    <p:sldId id="260" r:id="rId8"/>
    <p:sldId id="261" r:id="rId9"/>
    <p:sldId id="263" r:id="rId10"/>
    <p:sldId id="262" r:id="rId11"/>
    <p:sldId id="275" r:id="rId12"/>
    <p:sldId id="272" r:id="rId13"/>
    <p:sldId id="264" r:id="rId14"/>
    <p:sldId id="265" r:id="rId15"/>
    <p:sldId id="266" r:id="rId16"/>
    <p:sldId id="273" r:id="rId17"/>
    <p:sldId id="267" r:id="rId18"/>
    <p:sldId id="268" r:id="rId19"/>
    <p:sldId id="270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A9214-1EA0-4198-88BB-95C55983D4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800960-53F8-4D81-8918-C0C4F1CD0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145605-91D3-4EBD-A8DE-63608A465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4D050-F45F-47FC-A867-B4133BDEE522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EC3018-1327-4E5A-A226-5DD9BA6C7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570684-CE2F-406B-8FDE-37103DBD3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B3E9A-83F2-423E-AEE2-59410446E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316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E3621-97B7-44D1-AECA-49403A6D2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B8B434-4557-48D1-8ACB-1100822611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191D9-85F5-4D69-9BC6-B5E75293D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4D050-F45F-47FC-A867-B4133BDEE522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646588-ADA0-4381-B6AC-694D87FA9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C6A5FF-9A74-4BEE-8D3E-ACA1E1EDE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B3E9A-83F2-423E-AEE2-59410446E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824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2307BB-E65D-484A-84B9-D7AF65D275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52BA29-CBD1-410F-BA3A-77DDCCB278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2BE56B-8639-48BD-B1FD-9B000CB8C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4D050-F45F-47FC-A867-B4133BDEE522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F5FB0A-3735-4DC8-8D22-0A2485364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011268-0D84-4842-B341-38487BFDF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B3E9A-83F2-423E-AEE2-59410446E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988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3FE6E-6400-4AA3-9924-88CD272C0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09F12B-20BF-4901-9CE0-22D52AE537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101B27-D090-4A0A-943A-643367C51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4D050-F45F-47FC-A867-B4133BDEE522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9BD58C-AF4A-4B3F-BAC2-8AB4F59BB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8F09EE-A4D0-4401-99D1-CBEEB49DB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B3E9A-83F2-423E-AEE2-59410446E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252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F4FAF-C676-40AB-A225-F9E615E01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7808CD-F67C-463F-B12E-619887554E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46676A-E995-4A63-AC65-63D51B287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4D050-F45F-47FC-A867-B4133BDEE522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4F8349-9539-49A5-B654-3B7608817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EDEAC3-F865-4153-9277-12470FAA4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B3E9A-83F2-423E-AEE2-59410446E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453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A3C8A-D142-4289-9520-EC237C3C9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0D04B7-3E76-4CE9-9113-5391BF0FD7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1010BA-57E3-44CC-9C34-A708415F08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00309C-7E72-4602-959B-064917B88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4D050-F45F-47FC-A867-B4133BDEE522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CD4C24-CEE3-43BE-BB22-141F30721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2F05FC-F4EF-4D60-8F1B-35C230AF1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B3E9A-83F2-423E-AEE2-59410446E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284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CC80F-F685-49B7-97CE-170F81ABB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E1822D-B9D1-4494-8A1E-605B14A4F9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FB134E-219B-4A5B-BBD3-E55E65F8DC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2B6317-04EE-43D8-B9BB-4475898832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759867-D155-4601-A1F3-D079644066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BA1236-71BA-4181-B415-ADBB8E162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4D050-F45F-47FC-A867-B4133BDEE522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786E48-401A-4B47-9BA1-85003C9B1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E24DB3-C0DA-479C-AEC2-10B22BCF6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B3E9A-83F2-423E-AEE2-59410446E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991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9A176-C5FA-45EA-B388-894F93674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D67FDA-39EE-45CB-BE8D-BBBE253DA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4D050-F45F-47FC-A867-B4133BDEE522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A1726D-F127-413B-85D2-D811B11EB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222091-5361-48C6-8E41-60650B63F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B3E9A-83F2-423E-AEE2-59410446E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342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E5323D-AFBC-42D9-81A4-4E8A2A239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4D050-F45F-47FC-A867-B4133BDEE522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BF84EA-0787-4C2C-BBD0-8944EED5E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CBBE5C-4D8E-46C4-8E0E-34D097AB6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B3E9A-83F2-423E-AEE2-59410446E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178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D8F48-0830-4EE0-BB1C-A99645DB4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373A9B-C97B-4D49-8BCA-D6CDA442BD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1EC4E7-C209-4160-ADE9-2CC59248AF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07C81C-02D0-4440-B8E1-112B7B391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4D050-F45F-47FC-A867-B4133BDEE522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7DD663-D476-44A6-80DC-0CA0E1189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81EE19-DDA5-4F3C-8519-54BCF9E60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B3E9A-83F2-423E-AEE2-59410446E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047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F7DEB-826B-4BBF-8815-BCC23FB5E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46206A-4E2B-408E-B333-1B0D59D4EE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30F96C-232F-4D82-A1E9-898710F14B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E90B15-A1C3-4E3A-9B3D-975C5D505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4D050-F45F-47FC-A867-B4133BDEE522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AAC197-AF93-44D4-A950-9E500DB44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062768-78A9-4B17-8F8E-3333F705D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B3E9A-83F2-423E-AEE2-59410446E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901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80FAFA-8DE0-4157-8E63-2A73B8E46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D5A2A8-0738-46A8-A717-EE965171A7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83A47F-4985-4649-86C0-882AAD3162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D4D050-F45F-47FC-A867-B4133BDEE522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BC127C-D219-4AC3-A531-769D457909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A0F837-6277-4F80-8AE8-598B67FF31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2B3E9A-83F2-423E-AEE2-59410446E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858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671FE-1557-4B02-A786-0E0B7F64F4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92942" y="1035423"/>
            <a:ext cx="9144000" cy="968189"/>
          </a:xfrm>
        </p:spPr>
        <p:txBody>
          <a:bodyPr>
            <a:normAutofit/>
          </a:bodyPr>
          <a:lstStyle/>
          <a:p>
            <a:r>
              <a:rPr lang="en-US" sz="4000" b="1" dirty="0"/>
              <a:t>Design a Lidar for Precision Agriculture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42141C-2C50-46DF-ABAE-3F6621717D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998694"/>
            <a:ext cx="9144000" cy="3052482"/>
          </a:xfrm>
        </p:spPr>
        <p:txBody>
          <a:bodyPr>
            <a:normAutofit/>
          </a:bodyPr>
          <a:lstStyle/>
          <a:p>
            <a:r>
              <a:rPr lang="en-US" dirty="0"/>
              <a:t>Presented by</a:t>
            </a:r>
          </a:p>
          <a:p>
            <a:r>
              <a:rPr lang="en-US" dirty="0"/>
              <a:t>Bipin Raut</a:t>
            </a:r>
          </a:p>
          <a:p>
            <a:r>
              <a:rPr lang="en-US" dirty="0"/>
              <a:t>Fatima </a:t>
            </a:r>
            <a:r>
              <a:rPr lang="en-US" dirty="0" err="1"/>
              <a:t>Tuz</a:t>
            </a:r>
            <a:r>
              <a:rPr lang="en-US" dirty="0"/>
              <a:t> </a:t>
            </a:r>
            <a:r>
              <a:rPr lang="en-US" dirty="0" err="1"/>
              <a:t>Zafrin</a:t>
            </a:r>
            <a:r>
              <a:rPr lang="en-US" dirty="0"/>
              <a:t> Tuli</a:t>
            </a:r>
          </a:p>
          <a:p>
            <a:r>
              <a:rPr lang="en-US" dirty="0"/>
              <a:t>Date:05/02/2018</a:t>
            </a:r>
          </a:p>
          <a:p>
            <a:r>
              <a:rPr lang="en-US" dirty="0"/>
              <a:t>Active Sensors in Remote Sensing</a:t>
            </a:r>
          </a:p>
          <a:p>
            <a:r>
              <a:rPr lang="en-US" dirty="0"/>
              <a:t>EE 792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7437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3D5BE-CE2F-4FF5-A7AF-43962BE2C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2990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Beam divergence by Laser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48714B-7707-458F-BF28-45AD728209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3095" y="1825625"/>
            <a:ext cx="5436704" cy="3685554"/>
          </a:xfrm>
        </p:spPr>
        <p:txBody>
          <a:bodyPr>
            <a:normAutofit/>
          </a:bodyPr>
          <a:lstStyle/>
          <a:p>
            <a:pPr algn="just"/>
            <a:r>
              <a:rPr lang="en-US" sz="2400" dirty="0"/>
              <a:t>“beam divergence” refers to the increase in beam diameter that occurs as the distance between the laser instrument and a plane that intersects the beam axis increases.</a:t>
            </a:r>
          </a:p>
          <a:p>
            <a:pPr algn="just"/>
            <a:r>
              <a:rPr lang="en-US" sz="2400" dirty="0"/>
              <a:t>Typical beam divergence settings range from 0.1 to 1.0 milliradian.</a:t>
            </a:r>
          </a:p>
          <a:p>
            <a:pPr marL="0" indent="0" algn="just">
              <a:buNone/>
            </a:pPr>
            <a:endParaRPr lang="en-US" sz="2400" dirty="0"/>
          </a:p>
          <a:p>
            <a:pPr algn="just"/>
            <a:endParaRPr lang="en-US" sz="2400" dirty="0"/>
          </a:p>
          <a:p>
            <a:pPr algn="just"/>
            <a:endParaRPr lang="en-US" sz="24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C644BDB-A809-4D18-BF49-DE95803D0FE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2" y="1825625"/>
            <a:ext cx="5813434" cy="435133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5ED9CF1-124B-4914-A75A-89C7C931778D}"/>
              </a:ext>
            </a:extLst>
          </p:cNvPr>
          <p:cNvSpPr txBox="1"/>
          <p:nvPr/>
        </p:nvSpPr>
        <p:spPr>
          <a:xfrm>
            <a:off x="6851373" y="6271453"/>
            <a:ext cx="46647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5: Illustration of LIDAR beam divergence.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55151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E291B2-AD22-48B5-A785-51607E3F5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Quadrature Phase Detection</a:t>
            </a:r>
            <a:br>
              <a:rPr lang="en-US" dirty="0"/>
            </a:b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10EAF80-4F67-440B-B52E-D78ED98A2B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949823"/>
            <a:ext cx="4836459" cy="4397189"/>
          </a:xfrm>
        </p:spPr>
        <p:txBody>
          <a:bodyPr/>
          <a:lstStyle/>
          <a:p>
            <a:pPr algn="just"/>
            <a:r>
              <a:rPr lang="en-US" dirty="0"/>
              <a:t>a signal generator is used to generate a signal s1 with a certain waveform and frequency (f). </a:t>
            </a:r>
          </a:p>
          <a:p>
            <a:pPr algn="just"/>
            <a:r>
              <a:rPr lang="en-US" dirty="0"/>
              <a:t>emitted laser light is reflected by an object at a certain height (h) from the UAV and is measured by a photodiode serving as a detector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98A1496-A149-4F4C-AB61-DC6764F5BFB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2" y="1949824"/>
            <a:ext cx="5660156" cy="373828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466932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37A96-C443-4011-8BEC-6B11FB2E5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Ground-projected instantaneous field of view (GIFOV)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EACBC99-C60A-4C9F-8A55-2B68CEC801F9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algn="just"/>
                <a:r>
                  <a:rPr lang="en-US" dirty="0"/>
                  <a:t>a key factor while designing the lidar system</a:t>
                </a:r>
              </a:p>
              <a:p>
                <a:r>
                  <a:rPr lang="en-US" dirty="0"/>
                  <a:t>Measure of resolution limitations due to sampling</a:t>
                </a:r>
              </a:p>
              <a:p>
                <a:pPr algn="just"/>
                <a:r>
                  <a:rPr lang="en-US" dirty="0"/>
                  <a:t>determines how much details we want from the ground we are observing</a:t>
                </a:r>
              </a:p>
              <a:p>
                <a:r>
                  <a:rPr lang="en-US" dirty="0"/>
                  <a:t>For a nadir-looking sensor at h height, this is given by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𝐺𝑆𝐷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𝐼𝐹𝑂𝑉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endParaRPr lang="en-US" dirty="0"/>
              </a:p>
              <a:p>
                <a:pPr algn="just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EACBC99-C60A-4C9F-8A55-2B68CEC801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118" t="-3081" r="-2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A7A13B8-52E3-499B-8F6C-ED7DBDCBD23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370985" y="1690331"/>
            <a:ext cx="5085521" cy="46219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DE8DCB0-0ED0-4CF5-BCF7-5FC9D9EA20B1}"/>
              </a:ext>
            </a:extLst>
          </p:cNvPr>
          <p:cNvSpPr txBox="1"/>
          <p:nvPr/>
        </p:nvSpPr>
        <p:spPr>
          <a:xfrm>
            <a:off x="6493565" y="6312256"/>
            <a:ext cx="4962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Figure 7: Ground Sampling Distance</a:t>
            </a:r>
          </a:p>
        </p:txBody>
      </p:sp>
    </p:spTree>
    <p:extLst>
      <p:ext uri="{BB962C8B-B14F-4D97-AF65-F5344CB8AC3E}">
        <p14:creationId xmlns:p14="http://schemas.microsoft.com/office/powerpoint/2010/main" val="11400565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915EB-999F-4C4B-90CB-FFDF7612A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Photo Detector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8931E5-6CD9-40BD-B858-0A13E88E4B6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u="sng" dirty="0"/>
              <a:t>Types of Photodetectors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Photodiode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PIN diode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Avalanche Photodiode- APD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Photomultiplier Tube (PMT)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Charge Coupled Device – CCD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Photoresistors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Photo Transistors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62F8716-E2EA-40FE-B7C2-96D9EA851D8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u="sng" dirty="0"/>
              <a:t>Consideration in Photodetector Selection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Photosensitivity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Frequency Response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Noise-equivalent Power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0777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3504F-137E-4715-8177-553C367F8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Selected Photodiode in Design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73DB63-0794-45D3-8D2C-3D575632E13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/>
              <a:t>Although there are a lot of PIN diode available for NIR wavelength Thorlabs FDGA05, </a:t>
            </a:r>
            <a:r>
              <a:rPr lang="en-US" sz="2400" dirty="0" err="1"/>
              <a:t>InGaAs</a:t>
            </a:r>
            <a:r>
              <a:rPr lang="en-US" sz="2400" dirty="0"/>
              <a:t>, is selected for this analysis. </a:t>
            </a:r>
          </a:p>
          <a:p>
            <a:pPr algn="just"/>
            <a:r>
              <a:rPr lang="en-US" sz="2400" dirty="0"/>
              <a:t>This photodiode has high rise and fall time of 2.5 ns. </a:t>
            </a:r>
          </a:p>
          <a:p>
            <a:pPr algn="just"/>
            <a:r>
              <a:rPr lang="en-US" sz="2400" dirty="0"/>
              <a:t>wavelength ranges from 800-1700nm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FCDC87A-DBEB-45F9-ACAA-BD963D657721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17974" y="2268481"/>
            <a:ext cx="5181600" cy="304155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A93685A-1E28-4505-9BF1-A0DACC7054C6}"/>
              </a:ext>
            </a:extLst>
          </p:cNvPr>
          <p:cNvSpPr txBox="1"/>
          <p:nvPr/>
        </p:nvSpPr>
        <p:spPr>
          <a:xfrm>
            <a:off x="7328454" y="5518499"/>
            <a:ext cx="3551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8: Responsivity of FDGA05</a:t>
            </a:r>
          </a:p>
        </p:txBody>
      </p:sp>
    </p:spTree>
    <p:extLst>
      <p:ext uri="{BB962C8B-B14F-4D97-AF65-F5344CB8AC3E}">
        <p14:creationId xmlns:p14="http://schemas.microsoft.com/office/powerpoint/2010/main" val="12382539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0021B-077F-4FC4-9603-3B8996273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Other Necessary components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736E7E-5582-4C7D-A5ED-FDFBC87FD5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GPS</a:t>
            </a:r>
          </a:p>
          <a:p>
            <a:r>
              <a:rPr lang="en-US" dirty="0"/>
              <a:t>Inertial Measurement Unit</a:t>
            </a:r>
          </a:p>
          <a:p>
            <a:r>
              <a:rPr lang="en-US" dirty="0"/>
              <a:t>Laser altimeter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83669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3CFE6E1-7601-4865-AD14-91EA3B3B6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42399"/>
          </a:xfrm>
        </p:spPr>
        <p:txBody>
          <a:bodyPr>
            <a:normAutofit fontScale="90000"/>
          </a:bodyPr>
          <a:lstStyle/>
          <a:p>
            <a:pPr algn="ctr"/>
            <a:br>
              <a:rPr lang="en-US" b="1" dirty="0"/>
            </a:br>
            <a:r>
              <a:rPr lang="en-US" b="1" dirty="0"/>
              <a:t>Designed Parameters Specification</a:t>
            </a:r>
            <a:br>
              <a:rPr lang="en-US" b="1" dirty="0"/>
            </a:br>
            <a:endParaRPr lang="en-US" b="1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B59356BF-CF29-431E-83F4-E8EE89698FC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39200654"/>
              </p:ext>
            </p:extLst>
          </p:nvPr>
        </p:nvGraphicFramePr>
        <p:xfrm>
          <a:off x="457200" y="1618735"/>
          <a:ext cx="11022228" cy="44113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48972">
                  <a:extLst>
                    <a:ext uri="{9D8B030D-6E8A-4147-A177-3AD203B41FA5}">
                      <a16:colId xmlns:a16="http://schemas.microsoft.com/office/drawing/2014/main" val="2543280111"/>
                    </a:ext>
                  </a:extLst>
                </a:gridCol>
                <a:gridCol w="6896260">
                  <a:extLst>
                    <a:ext uri="{9D8B030D-6E8A-4147-A177-3AD203B41FA5}">
                      <a16:colId xmlns:a16="http://schemas.microsoft.com/office/drawing/2014/main" val="836277219"/>
                    </a:ext>
                  </a:extLst>
                </a:gridCol>
                <a:gridCol w="3176996">
                  <a:extLst>
                    <a:ext uri="{9D8B030D-6E8A-4147-A177-3AD203B41FA5}">
                      <a16:colId xmlns:a16="http://schemas.microsoft.com/office/drawing/2014/main" val="2303957494"/>
                    </a:ext>
                  </a:extLst>
                </a:gridCol>
              </a:tblGrid>
              <a:tr h="55142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S. 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Properties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13726469"/>
                  </a:ext>
                </a:extLst>
              </a:tr>
              <a:tr h="551420">
                <a:tc>
                  <a:txBody>
                    <a:bodyPr/>
                    <a:lstStyle/>
                    <a:p>
                      <a:pPr marL="342900" marR="0" lvl="0" indent="-34290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Proposed Distance between Surface and UAV(approx.)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100m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40660065"/>
                  </a:ext>
                </a:extLst>
              </a:tr>
              <a:tr h="551420">
                <a:tc>
                  <a:txBody>
                    <a:bodyPr/>
                    <a:lstStyle/>
                    <a:p>
                      <a:pPr marL="342900" marR="0" lvl="0" indent="-34290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Laser Wavelength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1064nm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36180392"/>
                  </a:ext>
                </a:extLst>
              </a:tr>
              <a:tr h="551420">
                <a:tc>
                  <a:txBody>
                    <a:bodyPr/>
                    <a:lstStyle/>
                    <a:p>
                      <a:pPr marL="342900" marR="0" lvl="0" indent="-34290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Pulse Energy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0.6µJ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32743515"/>
                  </a:ext>
                </a:extLst>
              </a:tr>
              <a:tr h="551420">
                <a:tc>
                  <a:txBody>
                    <a:bodyPr/>
                    <a:lstStyle/>
                    <a:p>
                      <a:pPr marL="342900" marR="0" lvl="0" indent="-34290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Pulse Repetition Frequency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GHz range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60984517"/>
                  </a:ext>
                </a:extLst>
              </a:tr>
              <a:tr h="551420">
                <a:tc>
                  <a:txBody>
                    <a:bodyPr/>
                    <a:lstStyle/>
                    <a:p>
                      <a:pPr marL="342900" marR="0" lvl="0" indent="-34290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Ground Sampling Distance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15cm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60776151"/>
                  </a:ext>
                </a:extLst>
              </a:tr>
              <a:tr h="551420">
                <a:tc>
                  <a:txBody>
                    <a:bodyPr/>
                    <a:lstStyle/>
                    <a:p>
                      <a:pPr marL="342900" marR="0" lvl="0" indent="-34290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Receiver wavelength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800-1800nm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39529378"/>
                  </a:ext>
                </a:extLst>
              </a:tr>
              <a:tr h="551420">
                <a:tc>
                  <a:txBody>
                    <a:bodyPr/>
                    <a:lstStyle/>
                    <a:p>
                      <a:pPr marL="342900" marR="0" lvl="0" indent="-34290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Telescope Diameter (approx.)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2.5cm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92978322"/>
                  </a:ext>
                </a:extLst>
              </a:tr>
            </a:tbl>
          </a:graphicData>
        </a:graphic>
      </p:graphicFrame>
      <p:sp>
        <p:nvSpPr>
          <p:cNvPr id="8" name="Rectangle 1">
            <a:extLst>
              <a:ext uri="{FF2B5EF4-FFF2-40B4-BE49-F238E27FC236}">
                <a16:creationId xmlns:a16="http://schemas.microsoft.com/office/drawing/2014/main" id="{B1C208E9-66E4-44D9-801D-F7FE0A7710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9276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2A8B7-49C3-4F61-A247-C63E8BA4B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7853" y="365125"/>
            <a:ext cx="9548973" cy="1325563"/>
          </a:xfrm>
        </p:spPr>
        <p:txBody>
          <a:bodyPr>
            <a:normAutofit fontScale="90000"/>
          </a:bodyPr>
          <a:lstStyle/>
          <a:p>
            <a:pPr algn="ctr"/>
            <a:br>
              <a:rPr lang="en-US" b="1" dirty="0"/>
            </a:br>
            <a:r>
              <a:rPr lang="en-US" b="1" dirty="0"/>
              <a:t>Approximate Cost Estimation of the proposed design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1F0F5DA-6EE4-4EC1-9421-2FDC85758D8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34453831"/>
              </p:ext>
            </p:extLst>
          </p:nvPr>
        </p:nvGraphicFramePr>
        <p:xfrm>
          <a:off x="954157" y="1690688"/>
          <a:ext cx="9276367" cy="471010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63935">
                  <a:extLst>
                    <a:ext uri="{9D8B030D-6E8A-4147-A177-3AD203B41FA5}">
                      <a16:colId xmlns:a16="http://schemas.microsoft.com/office/drawing/2014/main" val="1977843747"/>
                    </a:ext>
                  </a:extLst>
                </a:gridCol>
                <a:gridCol w="4767160">
                  <a:extLst>
                    <a:ext uri="{9D8B030D-6E8A-4147-A177-3AD203B41FA5}">
                      <a16:colId xmlns:a16="http://schemas.microsoft.com/office/drawing/2014/main" val="1400879565"/>
                    </a:ext>
                  </a:extLst>
                </a:gridCol>
                <a:gridCol w="892913">
                  <a:extLst>
                    <a:ext uri="{9D8B030D-6E8A-4147-A177-3AD203B41FA5}">
                      <a16:colId xmlns:a16="http://schemas.microsoft.com/office/drawing/2014/main" val="1968054354"/>
                    </a:ext>
                  </a:extLst>
                </a:gridCol>
                <a:gridCol w="1876108">
                  <a:extLst>
                    <a:ext uri="{9D8B030D-6E8A-4147-A177-3AD203B41FA5}">
                      <a16:colId xmlns:a16="http://schemas.microsoft.com/office/drawing/2014/main" val="870654411"/>
                    </a:ext>
                  </a:extLst>
                </a:gridCol>
                <a:gridCol w="976251">
                  <a:extLst>
                    <a:ext uri="{9D8B030D-6E8A-4147-A177-3AD203B41FA5}">
                      <a16:colId xmlns:a16="http://schemas.microsoft.com/office/drawing/2014/main" val="1446007975"/>
                    </a:ext>
                  </a:extLst>
                </a:gridCol>
              </a:tblGrid>
              <a:tr h="68389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S. 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Components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Unit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Prices ($) per unit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Price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87124344"/>
                  </a:ext>
                </a:extLst>
              </a:tr>
              <a:tr h="33423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VGEN-SP-NL-25-10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4000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4000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97574483"/>
                  </a:ext>
                </a:extLst>
              </a:tr>
              <a:tr h="33423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FDGA05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69388285"/>
                  </a:ext>
                </a:extLst>
              </a:tr>
              <a:tr h="33423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Telescope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82287746"/>
                  </a:ext>
                </a:extLst>
              </a:tr>
              <a:tr h="33423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MTK3339 (GPS)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29.95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29.95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63253024"/>
                  </a:ext>
                </a:extLst>
              </a:tr>
              <a:tr h="33423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LSM303DLHC (Compass + Accelerometer)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49705240"/>
                  </a:ext>
                </a:extLst>
              </a:tr>
              <a:tr h="33423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BMP280 (Altitude Sensor)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9.95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9.95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87563808"/>
                  </a:ext>
                </a:extLst>
              </a:tr>
              <a:tr h="33423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AD8333 (Demodulator)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352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352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75457610"/>
                  </a:ext>
                </a:extLst>
              </a:tr>
              <a:tr h="33423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Ada 4817 (Amplifier)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04536168"/>
                  </a:ext>
                </a:extLst>
              </a:tr>
              <a:tr h="33423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OPA 541 (Amplifier)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68701036"/>
                  </a:ext>
                </a:extLst>
              </a:tr>
              <a:tr h="33423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Signal Generator (ADF4355)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110.88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110.88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79700335"/>
                  </a:ext>
                </a:extLst>
              </a:tr>
              <a:tr h="683894">
                <a:tc gridSpan="4"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Total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$4634.8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169734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03522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60B98-A74D-4B77-967F-F5C08BD6A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Conclusion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50EFB-FE35-4B70-A9F2-92C316147A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/>
              <a:t>This project provides general overview Lidar design to determine the health condition of the Plant</a:t>
            </a:r>
          </a:p>
          <a:p>
            <a:pPr algn="just"/>
            <a:r>
              <a:rPr lang="en-US" dirty="0"/>
              <a:t>proposed Lidar design gives the resolution of 15 cm</a:t>
            </a:r>
          </a:p>
          <a:p>
            <a:pPr algn="just"/>
            <a:r>
              <a:rPr lang="en-US" dirty="0"/>
              <a:t>design specification has been made taking into consideration health hazards</a:t>
            </a:r>
          </a:p>
          <a:p>
            <a:pPr algn="just"/>
            <a:r>
              <a:rPr lang="en-US" dirty="0"/>
              <a:t>To maintain eye safety pulse energy has been limited to 0.6 micro joule</a:t>
            </a:r>
          </a:p>
          <a:p>
            <a:pPr algn="just"/>
            <a:r>
              <a:rPr lang="en-US" dirty="0"/>
              <a:t>The design considers all the parameters that could un stabilize the system, so proper control and management is necessary for stability issue.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1831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F6578-FA8F-41D5-A412-0AFC795D9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56F30F-8A6D-40AC-85EA-7B4F11D85B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9524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806A9-73A2-4AF9-966B-BBF2211C3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16FEE0-1080-4086-B4C7-D08BEDFDB4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959788" cy="4225551"/>
          </a:xfrm>
        </p:spPr>
        <p:txBody>
          <a:bodyPr/>
          <a:lstStyle/>
          <a:p>
            <a:pPr algn="just"/>
            <a:r>
              <a:rPr lang="en-US" dirty="0"/>
              <a:t>Determine the health condition of vegetation from reflectance feature using UAV based Lidar</a:t>
            </a:r>
          </a:p>
          <a:p>
            <a:pPr algn="just"/>
            <a:r>
              <a:rPr lang="en-US" dirty="0"/>
              <a:t>Get cost effective and stable Lidar design for agricultural application</a:t>
            </a:r>
          </a:p>
        </p:txBody>
      </p:sp>
    </p:spTree>
    <p:extLst>
      <p:ext uri="{BB962C8B-B14F-4D97-AF65-F5344CB8AC3E}">
        <p14:creationId xmlns:p14="http://schemas.microsoft.com/office/powerpoint/2010/main" val="316218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5BA20-4AF7-4A6C-A82B-089856D29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Optical sensing in Precision agriculture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5920B5-122D-4331-A683-42D9E1A204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en-US" dirty="0"/>
              <a:t>Used within agriculture to measure variability within soil and vegetation</a:t>
            </a:r>
          </a:p>
          <a:p>
            <a:pPr algn="just"/>
            <a:r>
              <a:rPr lang="en-US" dirty="0"/>
              <a:t>most common bands used are the </a:t>
            </a:r>
            <a:r>
              <a:rPr lang="en-US" b="1" dirty="0"/>
              <a:t>red </a:t>
            </a:r>
            <a:r>
              <a:rPr lang="en-US" dirty="0"/>
              <a:t>and </a:t>
            </a:r>
            <a:r>
              <a:rPr lang="en-US" b="1" dirty="0"/>
              <a:t>NIR</a:t>
            </a:r>
            <a:r>
              <a:rPr lang="en-US" dirty="0"/>
              <a:t> bands as the reflectance of these wavelengths can be correlated to plant physiology.</a:t>
            </a:r>
          </a:p>
          <a:p>
            <a:pPr algn="just"/>
            <a:r>
              <a:rPr lang="en-US" dirty="0"/>
              <a:t>In healthy actively growing plants blue light and red light from the visible spectrum strongly absorbed by the plant chlorophyll pigment inside the leaf cell chloroplasts, to provide energy for photosynthesis. </a:t>
            </a:r>
          </a:p>
          <a:p>
            <a:pPr algn="just"/>
            <a:r>
              <a:rPr lang="en-US" dirty="0"/>
              <a:t>Near Infra-Red Light (NIR) strongly reflected in healthy actively growing plants. healthy plants display a low red light but high NIR reflectance.</a:t>
            </a:r>
          </a:p>
          <a:p>
            <a:pPr algn="just"/>
            <a:r>
              <a:rPr lang="en-US" dirty="0"/>
              <a:t> Plants under stress will absorb less red light as the chlorophyll activity decreases causing a decrease in NIR reflectance.</a:t>
            </a:r>
          </a:p>
          <a:p>
            <a:pPr marL="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431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E850B-0585-46A3-AD67-869C5877F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Advantages of Lidar in precision agriculture: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F6F16A-24F0-4466-A136-4FAD0B12D5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573834"/>
            <a:ext cx="5181600" cy="4351338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Satellite imagery provide data for anywhere on the planet but often be affected by cloud cover.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/>
              <a:t>Airborne imagery using aircraft platforms including unmanned aerial vehicles (UAVs) can provide imagery at resolutions of between 25cm to 3m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/>
              <a:t> is less likely to be disadvantaged by atmospheric conditions.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/>
              <a:t>UAV LIDAR become popular in precision agriculture now-a-days.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9523B66-8356-4A57-8CBF-A8BB0028A6BD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3" y="1593465"/>
            <a:ext cx="5181600" cy="433170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889161F-595A-4C29-B67A-691FF66AA1C5}"/>
              </a:ext>
            </a:extLst>
          </p:cNvPr>
          <p:cNvSpPr txBox="1"/>
          <p:nvPr/>
        </p:nvSpPr>
        <p:spPr>
          <a:xfrm>
            <a:off x="5885626" y="6123543"/>
            <a:ext cx="5754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1: Airborne Lidar application in agricultural analysis </a:t>
            </a:r>
          </a:p>
        </p:txBody>
      </p:sp>
    </p:spTree>
    <p:extLst>
      <p:ext uri="{BB962C8B-B14F-4D97-AF65-F5344CB8AC3E}">
        <p14:creationId xmlns:p14="http://schemas.microsoft.com/office/powerpoint/2010/main" val="1030285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A5780-D3F0-4F3A-91EE-6E8051086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Lidar (Light Detection and Ranging)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7A1A3-5115-48EC-B3EF-31A2EEC2850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just"/>
            <a:r>
              <a:rPr lang="en-US" sz="2400" dirty="0"/>
              <a:t>a surveying method that measures distance to a target by illuminating the target with pulsed laser light and measuring the reflected pulses with a sensor.</a:t>
            </a:r>
          </a:p>
          <a:p>
            <a:pPr algn="just"/>
            <a:r>
              <a:rPr lang="en-US" sz="2400" dirty="0"/>
              <a:t>Differences in laser return times and wavelengths can then be used to make digital 3-D representations of the target.</a:t>
            </a:r>
          </a:p>
          <a:p>
            <a:pPr algn="just"/>
            <a:endParaRPr lang="en-US" dirty="0"/>
          </a:p>
        </p:txBody>
      </p:sp>
      <p:pic>
        <p:nvPicPr>
          <p:cNvPr id="1026" name="Picture 2" descr="Image result for UAV drone lidar">
            <a:extLst>
              <a:ext uri="{FF2B5EF4-FFF2-40B4-BE49-F238E27FC236}">
                <a16:creationId xmlns:a16="http://schemas.microsoft.com/office/drawing/2014/main" id="{13F2ACEA-C4AE-402C-84AC-2B93F1988D13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8217" y="1825625"/>
            <a:ext cx="5181600" cy="3399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3CBB20A-F1CA-4C21-B989-3730E2257E88}"/>
              </a:ext>
            </a:extLst>
          </p:cNvPr>
          <p:cNvSpPr txBox="1"/>
          <p:nvPr/>
        </p:nvSpPr>
        <p:spPr>
          <a:xfrm>
            <a:off x="7142922" y="5459896"/>
            <a:ext cx="44527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Figure 2: UAV drone Lidar platform</a:t>
            </a:r>
          </a:p>
          <a:p>
            <a:r>
              <a:rPr lang="en-US" dirty="0"/>
              <a:t>                  Source-Wikipedia</a:t>
            </a:r>
          </a:p>
        </p:txBody>
      </p:sp>
    </p:spTree>
    <p:extLst>
      <p:ext uri="{BB962C8B-B14F-4D97-AF65-F5344CB8AC3E}">
        <p14:creationId xmlns:p14="http://schemas.microsoft.com/office/powerpoint/2010/main" val="8226383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FBBAF2F-7DCA-4DC3-AA20-5A04BC2AF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9027"/>
            <a:ext cx="10515600" cy="728870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Considerations on Lidar Design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702B25-759D-4B5D-B1C5-741BECD9FC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003989"/>
            <a:ext cx="10677939" cy="5694983"/>
          </a:xfrm>
        </p:spPr>
        <p:txBody>
          <a:bodyPr>
            <a:noAutofit/>
          </a:bodyPr>
          <a:lstStyle/>
          <a:p>
            <a:r>
              <a:rPr lang="en-US" sz="2400" dirty="0"/>
              <a:t>What type of lidar: Mie, Rayleigh, Raman, resonance fluorescence, DIAL, coherent, direction-detection Doppler, fluorescence, rangefinder, altimeter, HSRL</a:t>
            </a:r>
          </a:p>
          <a:p>
            <a:r>
              <a:rPr lang="en-US" sz="2400" dirty="0"/>
              <a:t> Bistatic or monostatic? </a:t>
            </a:r>
          </a:p>
          <a:p>
            <a:r>
              <a:rPr lang="en-US" sz="2400" dirty="0"/>
              <a:t> Biaxial or coaxial? </a:t>
            </a:r>
          </a:p>
          <a:p>
            <a:r>
              <a:rPr lang="en-US" sz="2400" dirty="0"/>
              <a:t> Up looking or down looking</a:t>
            </a:r>
          </a:p>
          <a:p>
            <a:r>
              <a:rPr lang="en-US" sz="2400" dirty="0"/>
              <a:t> Wavelength for transmitter and receiver </a:t>
            </a:r>
          </a:p>
          <a:p>
            <a:r>
              <a:rPr lang="en-US" sz="2400" dirty="0"/>
              <a:t> Tunable or not? </a:t>
            </a:r>
          </a:p>
          <a:p>
            <a:r>
              <a:rPr lang="en-US" sz="2400" dirty="0"/>
              <a:t> Bandwidth for transmitter and receiver </a:t>
            </a:r>
          </a:p>
          <a:p>
            <a:r>
              <a:rPr lang="en-US" sz="2400" dirty="0"/>
              <a:t> Frequency stability for transmitter and receiver </a:t>
            </a:r>
          </a:p>
          <a:p>
            <a:r>
              <a:rPr lang="en-US" sz="2400" dirty="0"/>
              <a:t> Power/energy consideration (especially in space-, balloon- or UAV-borne) </a:t>
            </a:r>
          </a:p>
          <a:p>
            <a:r>
              <a:rPr lang="en-US" sz="2400" dirty="0"/>
              <a:t> Nighttime or full diurnal capability? </a:t>
            </a:r>
          </a:p>
          <a:p>
            <a:r>
              <a:rPr lang="en-US" sz="2400" dirty="0"/>
              <a:t> Mobile or not? </a:t>
            </a:r>
          </a:p>
          <a:p>
            <a:r>
              <a:rPr lang="en-US" sz="2400" dirty="0"/>
              <a:t> Volume, mass, cost, reliability, robustness, operation</a:t>
            </a:r>
          </a:p>
        </p:txBody>
      </p:sp>
    </p:spTree>
    <p:extLst>
      <p:ext uri="{BB962C8B-B14F-4D97-AF65-F5344CB8AC3E}">
        <p14:creationId xmlns:p14="http://schemas.microsoft.com/office/powerpoint/2010/main" val="41152945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FD859-2117-408D-96EA-6AA344D4F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670" y="291549"/>
            <a:ext cx="11026130" cy="650216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Lidar Architecture</a:t>
            </a:r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8019B3A5-D7E5-4515-B081-165B35B50D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4668" y="1325217"/>
            <a:ext cx="10589132" cy="515583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7AE90E3-E938-4EA6-8C0C-537290897D02}"/>
              </a:ext>
            </a:extLst>
          </p:cNvPr>
          <p:cNvSpPr txBox="1"/>
          <p:nvPr/>
        </p:nvSpPr>
        <p:spPr>
          <a:xfrm>
            <a:off x="8693426" y="3903134"/>
            <a:ext cx="1139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Telescope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003F80-0738-4E53-98D7-5F04E660A087}"/>
              </a:ext>
            </a:extLst>
          </p:cNvPr>
          <p:cNvSpPr txBox="1"/>
          <p:nvPr/>
        </p:nvSpPr>
        <p:spPr>
          <a:xfrm>
            <a:off x="10124662" y="3903134"/>
            <a:ext cx="808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Target</a:t>
            </a:r>
          </a:p>
        </p:txBody>
      </p:sp>
    </p:spTree>
    <p:extLst>
      <p:ext uri="{BB962C8B-B14F-4D97-AF65-F5344CB8AC3E}">
        <p14:creationId xmlns:p14="http://schemas.microsoft.com/office/powerpoint/2010/main" val="30684667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35B71-BDC2-4BB5-93B3-1F306AF38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Laser used for Design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8A5746-50AF-421A-AD18-A730DE7599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343400" cy="3806549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sz="2600" dirty="0"/>
              <a:t>Nd: YAG Laser-Pumped Hydrogen Raman Shifter has been chosen as the illumination source.</a:t>
            </a:r>
          </a:p>
          <a:p>
            <a:pPr algn="just"/>
            <a:r>
              <a:rPr lang="en-US" sz="2600" dirty="0"/>
              <a:t>typically emit light with a wavelength of 1064 nm, in the infrared</a:t>
            </a:r>
          </a:p>
          <a:p>
            <a:pPr algn="just"/>
            <a:r>
              <a:rPr lang="en-US" sz="2600" dirty="0"/>
              <a:t>operate in both pulsed and continuous mode</a:t>
            </a:r>
          </a:p>
          <a:p>
            <a:pPr algn="just"/>
            <a:r>
              <a:rPr lang="en-US" sz="2600" dirty="0"/>
              <a:t>operated in the so-called Q-switching mode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54AF0E7-C7DA-42BD-A939-A47CF7D9CB6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429879" y="1911746"/>
            <a:ext cx="6361641" cy="325660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343D3BC-56DC-40AA-90E7-B75197ACE9CB}"/>
              </a:ext>
            </a:extLst>
          </p:cNvPr>
          <p:cNvSpPr txBox="1"/>
          <p:nvPr/>
        </p:nvSpPr>
        <p:spPr>
          <a:xfrm>
            <a:off x="6626087" y="5389405"/>
            <a:ext cx="47277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Figure 4:  </a:t>
            </a:r>
            <a:r>
              <a:rPr lang="en-US" dirty="0" err="1"/>
              <a:t>Nd:YAG</a:t>
            </a:r>
            <a:r>
              <a:rPr lang="en-US" dirty="0"/>
              <a:t> Laser Working principle               [https://en.wikipedia.org/wiki/Nd:YAG_laser]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58822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7D2515C-F702-406D-9407-B60A7A4A8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3297" y="449059"/>
            <a:ext cx="7977809" cy="1157696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Laser Beam Profile</a:t>
            </a:r>
            <a:br>
              <a:rPr lang="en-US" dirty="0"/>
            </a:b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66F45887-F789-4FC6-A473-667F886DA9E1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676294" y="2236442"/>
                <a:ext cx="5181600" cy="4351338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n-US" sz="2400" dirty="0"/>
                  <a:t>Reflectance depends on the laser beam characteristics, particularly the spot size</a:t>
                </a:r>
              </a:p>
              <a:p>
                <a:pPr algn="just"/>
                <a:r>
                  <a:rPr lang="en-US" sz="2400" dirty="0"/>
                  <a:t>The larger the spot size, larger the area over which the radiant power is distributed</a:t>
                </a:r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𝜙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𝜋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func>
                              <m:func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400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𝐷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func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400" dirty="0"/>
                  <a:t> ,</a:t>
                </a:r>
              </a:p>
              <a:p>
                <a:pPr marL="0" indent="0" algn="just">
                  <a:buNone/>
                </a:pPr>
                <a:r>
                  <a:rPr lang="en-US" sz="2400" dirty="0"/>
                  <a:t> relation between irradiance and FOV</a:t>
                </a:r>
              </a:p>
              <a:p>
                <a:pPr algn="just"/>
                <a:endParaRPr lang="en-US" sz="2400" dirty="0"/>
              </a:p>
            </p:txBody>
          </p:sp>
        </mc:Choice>
        <mc:Fallback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66F45887-F789-4FC6-A473-667F886DA9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676294" y="2236442"/>
                <a:ext cx="5181600" cy="4351338"/>
              </a:xfrm>
              <a:blipFill>
                <a:blip r:embed="rId2"/>
                <a:stretch>
                  <a:fillRect l="-1647" t="-1961" r="-17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4E06969-63BB-43CB-89A4-35822B01C5B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2" y="1982706"/>
            <a:ext cx="2950720" cy="196917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8B47BF1-4290-4E4A-91AC-27935DF1DB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22922" y="1690688"/>
            <a:ext cx="2737341" cy="224961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E89E062-2C6A-4380-B7B4-91957A600E0C}"/>
              </a:ext>
            </a:extLst>
          </p:cNvPr>
          <p:cNvSpPr txBox="1"/>
          <p:nvPr/>
        </p:nvSpPr>
        <p:spPr>
          <a:xfrm>
            <a:off x="6334107" y="4159969"/>
            <a:ext cx="531412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6: Difference between large and small FOV</a:t>
            </a:r>
          </a:p>
          <a:p>
            <a:r>
              <a:rPr lang="en-US" dirty="0"/>
              <a:t>             (Large FOV usually results in a lower S/N)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72144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</TotalTime>
  <Words>1022</Words>
  <Application>Microsoft Office PowerPoint</Application>
  <PresentationFormat>Widescreen</PresentationFormat>
  <Paragraphs>188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Times New Roman</vt:lpstr>
      <vt:lpstr>Wingdings</vt:lpstr>
      <vt:lpstr>Office Theme</vt:lpstr>
      <vt:lpstr>Design a Lidar for Precision Agriculture</vt:lpstr>
      <vt:lpstr>Objective</vt:lpstr>
      <vt:lpstr>Optical sensing in Precision agriculture</vt:lpstr>
      <vt:lpstr>Advantages of Lidar in precision agriculture:</vt:lpstr>
      <vt:lpstr>Lidar (Light Detection and Ranging)</vt:lpstr>
      <vt:lpstr>Considerations on Lidar Design</vt:lpstr>
      <vt:lpstr>Lidar Architecture</vt:lpstr>
      <vt:lpstr>Laser used for Design</vt:lpstr>
      <vt:lpstr>Laser Beam Profile </vt:lpstr>
      <vt:lpstr>Beam divergence by Laser</vt:lpstr>
      <vt:lpstr>Quadrature Phase Detection </vt:lpstr>
      <vt:lpstr>Ground-projected instantaneous field of view (GIFOV)</vt:lpstr>
      <vt:lpstr>Photo Detector</vt:lpstr>
      <vt:lpstr>Selected Photodiode in Design</vt:lpstr>
      <vt:lpstr>Other Necessary components</vt:lpstr>
      <vt:lpstr> Designed Parameters Specification </vt:lpstr>
      <vt:lpstr> Approximate Cost Estimation of the proposed design </vt:lpstr>
      <vt:lpstr>Conclusion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zafri</dc:creator>
  <cp:lastModifiedBy>zafri</cp:lastModifiedBy>
  <cp:revision>127</cp:revision>
  <dcterms:created xsi:type="dcterms:W3CDTF">2018-05-02T00:09:31Z</dcterms:created>
  <dcterms:modified xsi:type="dcterms:W3CDTF">2018-05-02T14:00:44Z</dcterms:modified>
</cp:coreProperties>
</file>