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9" r:id="rId14"/>
    <p:sldId id="266" r:id="rId15"/>
    <p:sldId id="270" r:id="rId16"/>
    <p:sldId id="278" r:id="rId17"/>
    <p:sldId id="277" r:id="rId18"/>
    <p:sldId id="279" r:id="rId19"/>
    <p:sldId id="280" r:id="rId20"/>
    <p:sldId id="282" r:id="rId21"/>
    <p:sldId id="281" r:id="rId22"/>
    <p:sldId id="283" r:id="rId23"/>
    <p:sldId id="284" r:id="rId24"/>
    <p:sldId id="267" r:id="rId25"/>
    <p:sldId id="268" r:id="rId26"/>
    <p:sldId id="271" r:id="rId27"/>
    <p:sldId id="272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44706</c:v>
                </c:pt>
                <c:pt idx="1">
                  <c:v>44706</c:v>
                </c:pt>
                <c:pt idx="2">
                  <c:v>44747</c:v>
                </c:pt>
                <c:pt idx="3">
                  <c:v>44778</c:v>
                </c:pt>
                <c:pt idx="4">
                  <c:v>44711</c:v>
                </c:pt>
                <c:pt idx="5">
                  <c:v>44941</c:v>
                </c:pt>
                <c:pt idx="6">
                  <c:v>44839</c:v>
                </c:pt>
                <c:pt idx="7">
                  <c:v>44986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B97-8CF3-668A0AC9E84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5964-4B97-8CF3-668A0AC9E849}"/>
              </c:ext>
            </c:extLst>
          </c:dPt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30</c:v>
                </c:pt>
                <c:pt idx="1">
                  <c:v>190</c:v>
                </c:pt>
                <c:pt idx="2">
                  <c:v>130</c:v>
                </c:pt>
                <c:pt idx="3">
                  <c:v>125</c:v>
                </c:pt>
                <c:pt idx="4">
                  <c:v>290</c:v>
                </c:pt>
                <c:pt idx="5">
                  <c:v>5</c:v>
                </c:pt>
                <c:pt idx="6">
                  <c:v>120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4-4B97-8CF3-668A0AC9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3350128"/>
        <c:axId val="513347176"/>
        <c:axId val="0"/>
      </c:bar3DChart>
      <c:catAx>
        <c:axId val="513350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>
                      <a:lumMod val="75000"/>
                      <a:lumOff val="25000"/>
                      <a:alpha val="47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47176"/>
        <c:crosses val="autoZero"/>
        <c:auto val="1"/>
        <c:lblAlgn val="ctr"/>
        <c:lblOffset val="100"/>
        <c:noMultiLvlLbl val="0"/>
      </c:catAx>
      <c:valAx>
        <c:axId val="513347176"/>
        <c:scaling>
          <c:orientation val="minMax"/>
          <c:min val="447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0.75139</cdr:x>
      <cdr:y>0.63539</cdr:y>
    </cdr:from>
    <cdr:to>
      <cdr:x>0.77754</cdr:x>
      <cdr:y>0.71316</cdr:y>
    </cdr:to>
    <cdr:sp macro="" textlink="">
      <cdr:nvSpPr>
        <cdr:cNvPr id="2" name="Flowchart: Decision 1">
          <a:extLst xmlns:a="http://schemas.openxmlformats.org/drawingml/2006/main">
            <a:ext uri="{FF2B5EF4-FFF2-40B4-BE49-F238E27FC236}">
              <a16:creationId xmlns:a16="http://schemas.microsoft.com/office/drawing/2014/main" id="{6C96DE94-3654-ADD6-D3E4-6AE46ACAC457}"/>
            </a:ext>
          </a:extLst>
        </cdr:cNvPr>
        <cdr:cNvSpPr/>
      </cdr:nvSpPr>
      <cdr:spPr>
        <a:xfrm xmlns:a="http://schemas.openxmlformats.org/drawingml/2006/main">
          <a:off x="4414422" y="2314333"/>
          <a:ext cx="153632" cy="283266"/>
        </a:xfrm>
        <a:prstGeom xmlns:a="http://schemas.openxmlformats.org/drawingml/2006/main" prst="flowChartDecision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F30C-BD4A-4F53-8094-1E8EEF0ED95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304-E39A-46B0-9F89-77C10D4B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D50F-CE44-4FEB-A0B6-020984C8B334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785-5109-4F0C-8A45-1D357F8C956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219-9E35-427C-8F72-9A68CF15867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9B3-8CCF-4A5D-A259-92F3837FB75D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0523-CD6F-4F1F-ACB6-47645FE8413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AFD-CBFC-4458-948E-9099193666AB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1707-E2D5-4E27-B039-49EC2082F5C5}" type="datetime1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D3E-9B56-4FF6-B53A-0E3463CDB609}" type="datetime1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DA2-90FD-4EF1-BD28-44E6679605CC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355-0254-47DB-AB4A-2DF80220E5BA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DAE-025E-4688-A90F-442AA99E92B6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AE98-0B4E-4747-B1D0-CDF6491B9D6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67843"/>
            <a:ext cx="9144000" cy="18864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882"/>
            <a:ext cx="9144000" cy="221876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Gloves Using Flex Sensors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Suramya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Bipin Godar (75005)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Niraj Kushwaha (75014)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3758-9520-9C58-0A4C-5A47359D8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4" y="1904001"/>
            <a:ext cx="1882140" cy="1748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2491C-A7C3-6D4D-F3D4-1B9620FF9E0A}"/>
              </a:ext>
            </a:extLst>
          </p:cNvPr>
          <p:cNvSpPr txBox="1"/>
          <p:nvPr/>
        </p:nvSpPr>
        <p:spPr>
          <a:xfrm>
            <a:off x="8978153" y="6321365"/>
            <a:ext cx="237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2079/02/13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C9A-0B6B-E92C-3FE8-7C9F7B5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177"/>
            <a:ext cx="9144000" cy="851646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4C88-9F3B-EC33-F62A-41141410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62" b="82881" l="3900" r="925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3937" r="5843" b="14299"/>
          <a:stretch/>
        </p:blipFill>
        <p:spPr bwMode="auto">
          <a:xfrm>
            <a:off x="1146087" y="577057"/>
            <a:ext cx="9899825" cy="5703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5295"/>
            <a:ext cx="9144000" cy="192741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6535270" cy="7605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0" y="2601259"/>
            <a:ext cx="9144000" cy="16554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real time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03C3-79C8-7B1A-DB39-40CB8D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-1"/>
            <a:ext cx="6427693" cy="710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A9FA-CF97-D8C0-635F-AF161D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E8645-EFC2-458E-9CBE-D60AEC4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BC84-DD07-488B-97D8-391FE15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Works</a:t>
            </a:r>
          </a:p>
          <a:p>
            <a:r>
              <a:rPr lang="en-US" dirty="0"/>
              <a:t>Hardware Works</a:t>
            </a:r>
          </a:p>
          <a:p>
            <a:r>
              <a:rPr lang="en-US" dirty="0"/>
              <a:t>Software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ECA5C-CE1F-4EE0-AC6E-F9BB95F3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0BED33-C7DC-416B-B80B-953F14636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Works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1215A8-419D-4106-A6DA-6B65949E6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5E39A-C2AC-4773-956B-8394291B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35B-AAF4-4315-B44E-8001AA2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37AC-9E0E-4B7A-891E-E15833EB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can not be used as no threshold or bias factors are required.</a:t>
            </a:r>
          </a:p>
          <a:p>
            <a:r>
              <a:rPr lang="en-US" dirty="0"/>
              <a:t>Regression models requires correlation between datasets.</a:t>
            </a:r>
          </a:p>
          <a:p>
            <a:r>
              <a:rPr lang="en-US" dirty="0"/>
              <a:t>Support vector machine is best suited for two class problems.</a:t>
            </a:r>
          </a:p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assumes similar data to be near each other.</a:t>
            </a:r>
          </a:p>
          <a:p>
            <a:r>
              <a:rPr lang="en-US" dirty="0"/>
              <a:t>Naïve Bayes takes a probabilistic approach but we need accuracy.</a:t>
            </a:r>
          </a:p>
          <a:p>
            <a:r>
              <a:rPr lang="en-US" dirty="0"/>
              <a:t> In all, Random Forest is best.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E0B3-BF39-4782-A31A-3FC3CA4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CA0F3-F20A-4C87-B9B3-E2032266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Works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CADDBF-B1F8-49B7-8EEF-57C82FA73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13D2-20A8-4082-A101-B995DAE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184785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6C57-0164-A4C7-B968-D5EFB90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9B9-C9F8-4E1E-A761-182FB83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AE18-A6B2-4665-B2A7-DB34DE02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8CBF-9E23-490C-88E3-B60DB4C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B21F-A37B-4D74-B438-F9D66ECC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EDD4-3D81-4641-94A8-2E7D4F5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5241-C18F-49A1-B5BB-0AD67B9A1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Works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E1F7C1-3AFA-4DDD-857C-9C50BB1E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AC2E-C26B-4E0E-B811-EDF0C625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BB7-DA4E-48AA-A6B8-44260390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07CF3-921B-46B4-9AAD-53811FC9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67" y="1825625"/>
            <a:ext cx="312146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965B0-14CD-4948-8BAA-260E77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9D70-9B8D-0196-B652-9FBC9F1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5A544EB-0AD0-0891-6733-1CF3F15E4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60589"/>
              </p:ext>
            </p:extLst>
          </p:nvPr>
        </p:nvGraphicFramePr>
        <p:xfrm>
          <a:off x="838199" y="1825624"/>
          <a:ext cx="10914529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8E3-44B1-4F99-A54F-622B6BF8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489"/>
            <a:ext cx="9144000" cy="955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94C0E-641E-54FE-8106-FCA3F462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4807-F593-48E9-9485-4FD7782EB2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70274"/>
            <a:ext cx="8113060" cy="665120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D55D3-E5A1-4CBF-DE64-E0F80EF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32D36-EC75-4901-A3D6-032566E7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42" y="78292"/>
            <a:ext cx="7982840" cy="67014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DB635-6427-4F92-E48D-3969F93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61C-5A85-7924-4C1A-2D68C26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82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8CE-9862-297C-24C5-FDED8C36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79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1981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71B-0EF6-BB76-71D5-E4188D51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tool for the dumb and deaf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sign language into audio that can be heard.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machine learning for fast and accurate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73AD-7495-B76C-0F3D-05557E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sensor embedded glove that converts sign language into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disabled to communicate.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A3D3-40BD-E1A5-39EE-ACE09A0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people have trouble communicating.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cause speaking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7CF1-7F75-FD29-709F-050F485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dumb and deaf people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hospitals for injured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for gaming.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E244-85DC-1859-A4B5-8B37850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MPU6050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flex sensor and MPU6050 to Arduino Mega 2560.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Arduino Mega 2560 to laptop to send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374-600B-82CC-AA77-9122F59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from Arduino Mega 2560 and write to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data and convert the file to csv file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Random forest classifier in python to train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10E-D706-7124-3B05-369205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363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Tribhuvan University Institute Of Engineering Kathmandu Engineering College Kalimati, Kathmandu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System Block Diagram</vt:lpstr>
      <vt:lpstr>PowerPoint Presentation</vt:lpstr>
      <vt:lpstr>Flowchart for Dataset preparation</vt:lpstr>
      <vt:lpstr>PowerPoint Presentation</vt:lpstr>
      <vt:lpstr>Flowchart for real time application </vt:lpstr>
      <vt:lpstr>PowerPoint Presentation</vt:lpstr>
      <vt:lpstr>Work Progress</vt:lpstr>
      <vt:lpstr>Research Works</vt:lpstr>
      <vt:lpstr>Why Random Forest classifier?</vt:lpstr>
      <vt:lpstr>Hardware Works</vt:lpstr>
      <vt:lpstr>Basic Interfacing</vt:lpstr>
      <vt:lpstr>PowerPoint Presentation</vt:lpstr>
      <vt:lpstr>Software Works</vt:lpstr>
      <vt:lpstr>Random Forest Implementation</vt:lpstr>
      <vt:lpstr>Gantt Chart</vt:lpstr>
      <vt:lpstr>Expected Output</vt:lpstr>
      <vt:lpstr>PowerPoint Presentation</vt:lpstr>
      <vt:lpstr>PowerPoint Presentation</vt:lpstr>
      <vt:lpstr>List Of Components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Niraj Kushwaha</cp:lastModifiedBy>
  <cp:revision>6</cp:revision>
  <dcterms:created xsi:type="dcterms:W3CDTF">2022-05-26T15:09:16Z</dcterms:created>
  <dcterms:modified xsi:type="dcterms:W3CDTF">2022-07-28T09:07:41Z</dcterms:modified>
</cp:coreProperties>
</file>