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oboto" charset="1" panose="02000000000000000000"/>
      <p:regular r:id="rId21"/>
    </p:embeddedFont>
    <p:embeddedFont>
      <p:font typeface="League Spartan" charset="1" panose="00000800000000000000"/>
      <p:regular r:id="rId22"/>
    </p:embeddedFont>
    <p:embeddedFont>
      <p:font typeface="Roboto Bold" charset="1" panose="02000000000000000000"/>
      <p:regular r:id="rId23"/>
    </p:embeddedFont>
    <p:embeddedFont>
      <p:font typeface="Poppins"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 Id="rId4"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 Id="rId3" Target="../media/image29.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7.png" Type="http://schemas.openxmlformats.org/officeDocument/2006/relationships/image"/><Relationship Id="rId4"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30300" y="4057750"/>
            <a:ext cx="3086100" cy="2171499"/>
            <a:chOff x="0" y="0"/>
            <a:chExt cx="812800" cy="571917"/>
          </a:xfrm>
        </p:grpSpPr>
        <p:sp>
          <p:nvSpPr>
            <p:cNvPr name="Freeform 4" id="4"/>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5" id="5"/>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467343" y="4057750"/>
            <a:ext cx="3086100" cy="2171499"/>
            <a:chOff x="0" y="0"/>
            <a:chExt cx="812800" cy="571917"/>
          </a:xfrm>
        </p:grpSpPr>
        <p:sp>
          <p:nvSpPr>
            <p:cNvPr name="Freeform 7" id="7"/>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8" id="8"/>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7886671" y="2961533"/>
            <a:ext cx="1998415" cy="1998415"/>
          </a:xfrm>
          <a:custGeom>
            <a:avLst/>
            <a:gdLst/>
            <a:ahLst/>
            <a:cxnLst/>
            <a:rect r="r" b="b" t="t" l="l"/>
            <a:pathLst>
              <a:path h="1998415" w="1998415">
                <a:moveTo>
                  <a:pt x="0" y="0"/>
                </a:moveTo>
                <a:lnTo>
                  <a:pt x="1998415" y="0"/>
                </a:lnTo>
                <a:lnTo>
                  <a:pt x="1998415" y="1998415"/>
                </a:lnTo>
                <a:lnTo>
                  <a:pt x="0" y="1998415"/>
                </a:lnTo>
                <a:lnTo>
                  <a:pt x="0" y="0"/>
                </a:lnTo>
                <a:close/>
              </a:path>
            </a:pathLst>
          </a:custGeom>
          <a:blipFill>
            <a:blip r:embed="rId3"/>
            <a:stretch>
              <a:fillRect l="0" t="0" r="0" b="0"/>
            </a:stretch>
          </a:blipFill>
        </p:spPr>
      </p:sp>
      <p:sp>
        <p:nvSpPr>
          <p:cNvPr name="TextBox 10" id="10"/>
          <p:cNvSpPr txBox="true"/>
          <p:nvPr/>
        </p:nvSpPr>
        <p:spPr>
          <a:xfrm rot="0">
            <a:off x="6006102" y="19136"/>
            <a:ext cx="5641992" cy="790489"/>
          </a:xfrm>
          <a:prstGeom prst="rect">
            <a:avLst/>
          </a:prstGeom>
        </p:spPr>
        <p:txBody>
          <a:bodyPr anchor="t" rtlCol="false" tIns="0" lIns="0" bIns="0" rIns="0">
            <a:spAutoFit/>
          </a:bodyPr>
          <a:lstStyle/>
          <a:p>
            <a:pPr algn="ctr">
              <a:lnSpc>
                <a:spcPts val="6304"/>
              </a:lnSpc>
            </a:pPr>
            <a:r>
              <a:rPr lang="en-US" sz="4503">
                <a:solidFill>
                  <a:srgbClr val="000000"/>
                </a:solidFill>
                <a:latin typeface="Roboto"/>
                <a:ea typeface="Roboto"/>
                <a:cs typeface="Roboto"/>
                <a:sym typeface="Roboto"/>
              </a:rPr>
              <a:t>A</a:t>
            </a:r>
          </a:p>
        </p:txBody>
      </p:sp>
      <p:sp>
        <p:nvSpPr>
          <p:cNvPr name="TextBox 11" id="11"/>
          <p:cNvSpPr txBox="true"/>
          <p:nvPr/>
        </p:nvSpPr>
        <p:spPr>
          <a:xfrm rot="0">
            <a:off x="6006102" y="1415803"/>
            <a:ext cx="5641992" cy="790489"/>
          </a:xfrm>
          <a:prstGeom prst="rect">
            <a:avLst/>
          </a:prstGeom>
        </p:spPr>
        <p:txBody>
          <a:bodyPr anchor="t" rtlCol="false" tIns="0" lIns="0" bIns="0" rIns="0">
            <a:spAutoFit/>
          </a:bodyPr>
          <a:lstStyle/>
          <a:p>
            <a:pPr algn="ctr">
              <a:lnSpc>
                <a:spcPts val="6304"/>
              </a:lnSpc>
            </a:pPr>
            <a:r>
              <a:rPr lang="en-US" sz="4503">
                <a:solidFill>
                  <a:srgbClr val="000000"/>
                </a:solidFill>
                <a:latin typeface="Roboto"/>
                <a:ea typeface="Roboto"/>
                <a:cs typeface="Roboto"/>
                <a:sym typeface="Roboto"/>
              </a:rPr>
              <a:t>On</a:t>
            </a:r>
          </a:p>
        </p:txBody>
      </p:sp>
      <p:sp>
        <p:nvSpPr>
          <p:cNvPr name="TextBox 12" id="12"/>
          <p:cNvSpPr txBox="true"/>
          <p:nvPr/>
        </p:nvSpPr>
        <p:spPr>
          <a:xfrm rot="0">
            <a:off x="1625368" y="2130091"/>
            <a:ext cx="15037264" cy="812392"/>
          </a:xfrm>
          <a:prstGeom prst="rect">
            <a:avLst/>
          </a:prstGeom>
        </p:spPr>
        <p:txBody>
          <a:bodyPr anchor="t" rtlCol="false" tIns="0" lIns="0" bIns="0" rIns="0">
            <a:spAutoFit/>
          </a:bodyPr>
          <a:lstStyle/>
          <a:p>
            <a:pPr algn="ctr">
              <a:lnSpc>
                <a:spcPts val="6672"/>
              </a:lnSpc>
            </a:pPr>
            <a:r>
              <a:rPr lang="en-US" sz="4766">
                <a:solidFill>
                  <a:srgbClr val="000000"/>
                </a:solidFill>
                <a:latin typeface="League Spartan"/>
                <a:ea typeface="League Spartan"/>
                <a:cs typeface="League Spartan"/>
                <a:sym typeface="League Spartan"/>
              </a:rPr>
              <a:t>Regression Analysis Using Emerging POWER BI</a:t>
            </a:r>
          </a:p>
        </p:txBody>
      </p:sp>
      <p:sp>
        <p:nvSpPr>
          <p:cNvPr name="TextBox 13" id="13"/>
          <p:cNvSpPr txBox="true"/>
          <p:nvPr/>
        </p:nvSpPr>
        <p:spPr>
          <a:xfrm rot="0">
            <a:off x="6323004" y="4883748"/>
            <a:ext cx="5641992" cy="695873"/>
          </a:xfrm>
          <a:prstGeom prst="rect">
            <a:avLst/>
          </a:prstGeom>
        </p:spPr>
        <p:txBody>
          <a:bodyPr anchor="t" rtlCol="false" tIns="0" lIns="0" bIns="0" rIns="0">
            <a:spAutoFit/>
          </a:bodyPr>
          <a:lstStyle/>
          <a:p>
            <a:pPr algn="ctr">
              <a:lnSpc>
                <a:spcPts val="5744"/>
              </a:lnSpc>
            </a:pPr>
            <a:r>
              <a:rPr lang="en-US" sz="4103">
                <a:solidFill>
                  <a:srgbClr val="FF3131"/>
                </a:solidFill>
                <a:latin typeface="Roboto"/>
                <a:ea typeface="Roboto"/>
                <a:cs typeface="Roboto"/>
                <a:sym typeface="Roboto"/>
              </a:rPr>
              <a:t>Session -</a:t>
            </a:r>
            <a:r>
              <a:rPr lang="en-US" sz="4103">
                <a:solidFill>
                  <a:srgbClr val="000000"/>
                </a:solidFill>
                <a:latin typeface="Roboto"/>
                <a:ea typeface="Roboto"/>
                <a:cs typeface="Roboto"/>
                <a:sym typeface="Roboto"/>
              </a:rPr>
              <a:t> 2024-2025</a:t>
            </a:r>
          </a:p>
        </p:txBody>
      </p:sp>
      <p:sp>
        <p:nvSpPr>
          <p:cNvPr name="TextBox 14" id="14"/>
          <p:cNvSpPr txBox="true"/>
          <p:nvPr/>
        </p:nvSpPr>
        <p:spPr>
          <a:xfrm rot="0">
            <a:off x="11964996" y="6604204"/>
            <a:ext cx="5641992" cy="629833"/>
          </a:xfrm>
          <a:prstGeom prst="rect">
            <a:avLst/>
          </a:prstGeom>
        </p:spPr>
        <p:txBody>
          <a:bodyPr anchor="t" rtlCol="false" tIns="0" lIns="0" bIns="0" rIns="0">
            <a:spAutoFit/>
          </a:bodyPr>
          <a:lstStyle/>
          <a:p>
            <a:pPr algn="l">
              <a:lnSpc>
                <a:spcPts val="5184"/>
              </a:lnSpc>
            </a:pPr>
            <a:r>
              <a:rPr lang="en-US" b="true" sz="3703">
                <a:solidFill>
                  <a:srgbClr val="FF3131"/>
                </a:solidFill>
                <a:latin typeface="Roboto Bold"/>
                <a:ea typeface="Roboto Bold"/>
                <a:cs typeface="Roboto Bold"/>
                <a:sym typeface="Roboto Bold"/>
              </a:rPr>
              <a:t>Presented</a:t>
            </a:r>
            <a:r>
              <a:rPr lang="en-US" b="true" sz="3703">
                <a:solidFill>
                  <a:srgbClr val="000000"/>
                </a:solidFill>
                <a:latin typeface="Roboto Bold"/>
                <a:ea typeface="Roboto Bold"/>
                <a:cs typeface="Roboto Bold"/>
                <a:sym typeface="Roboto Bold"/>
              </a:rPr>
              <a:t> by-</a:t>
            </a:r>
          </a:p>
        </p:txBody>
      </p:sp>
      <p:sp>
        <p:nvSpPr>
          <p:cNvPr name="TextBox 15" id="15"/>
          <p:cNvSpPr txBox="true"/>
          <p:nvPr/>
        </p:nvSpPr>
        <p:spPr>
          <a:xfrm rot="0">
            <a:off x="11964996" y="7514698"/>
            <a:ext cx="5958894" cy="498320"/>
          </a:xfrm>
          <a:prstGeom prst="rect">
            <a:avLst/>
          </a:prstGeom>
        </p:spPr>
        <p:txBody>
          <a:bodyPr anchor="t" rtlCol="false" tIns="0" lIns="0" bIns="0" rIns="0">
            <a:spAutoFit/>
          </a:bodyPr>
          <a:lstStyle/>
          <a:p>
            <a:pPr algn="l">
              <a:lnSpc>
                <a:spcPts val="4033"/>
              </a:lnSpc>
            </a:pPr>
            <a:r>
              <a:rPr lang="en-US" sz="2881">
                <a:solidFill>
                  <a:srgbClr val="000000"/>
                </a:solidFill>
                <a:latin typeface="Roboto"/>
                <a:ea typeface="Roboto"/>
                <a:cs typeface="Roboto"/>
                <a:sym typeface="Roboto"/>
              </a:rPr>
              <a:t>Ravikesh kr Singh (2103600100075)</a:t>
            </a:r>
          </a:p>
        </p:txBody>
      </p:sp>
      <p:sp>
        <p:nvSpPr>
          <p:cNvPr name="TextBox 16" id="16"/>
          <p:cNvSpPr txBox="true"/>
          <p:nvPr/>
        </p:nvSpPr>
        <p:spPr>
          <a:xfrm rot="0">
            <a:off x="11964996" y="8155893"/>
            <a:ext cx="5958894" cy="514830"/>
          </a:xfrm>
          <a:prstGeom prst="rect">
            <a:avLst/>
          </a:prstGeom>
        </p:spPr>
        <p:txBody>
          <a:bodyPr anchor="t" rtlCol="false" tIns="0" lIns="0" bIns="0" rIns="0">
            <a:spAutoFit/>
          </a:bodyPr>
          <a:lstStyle/>
          <a:p>
            <a:pPr algn="l">
              <a:lnSpc>
                <a:spcPts val="4173"/>
              </a:lnSpc>
            </a:pPr>
            <a:r>
              <a:rPr lang="en-US" sz="2981">
                <a:solidFill>
                  <a:srgbClr val="000000"/>
                </a:solidFill>
                <a:latin typeface="Roboto"/>
                <a:ea typeface="Roboto"/>
                <a:cs typeface="Roboto"/>
                <a:sym typeface="Roboto"/>
              </a:rPr>
              <a:t>Aditya Gupta (2103600100008)</a:t>
            </a:r>
          </a:p>
        </p:txBody>
      </p:sp>
      <p:sp>
        <p:nvSpPr>
          <p:cNvPr name="TextBox 17" id="17"/>
          <p:cNvSpPr txBox="true"/>
          <p:nvPr/>
        </p:nvSpPr>
        <p:spPr>
          <a:xfrm rot="0">
            <a:off x="11964996" y="8812972"/>
            <a:ext cx="5958894" cy="514830"/>
          </a:xfrm>
          <a:prstGeom prst="rect">
            <a:avLst/>
          </a:prstGeom>
        </p:spPr>
        <p:txBody>
          <a:bodyPr anchor="t" rtlCol="false" tIns="0" lIns="0" bIns="0" rIns="0">
            <a:spAutoFit/>
          </a:bodyPr>
          <a:lstStyle/>
          <a:p>
            <a:pPr algn="l">
              <a:lnSpc>
                <a:spcPts val="4173"/>
              </a:lnSpc>
            </a:pPr>
            <a:r>
              <a:rPr lang="en-US" sz="2981">
                <a:solidFill>
                  <a:srgbClr val="000000"/>
                </a:solidFill>
                <a:latin typeface="Roboto"/>
                <a:ea typeface="Roboto"/>
                <a:cs typeface="Roboto"/>
                <a:sym typeface="Roboto"/>
              </a:rPr>
              <a:t>Bipin Kharwar (2103600100037)</a:t>
            </a:r>
          </a:p>
        </p:txBody>
      </p:sp>
      <p:sp>
        <p:nvSpPr>
          <p:cNvPr name="TextBox 18" id="18"/>
          <p:cNvSpPr txBox="true"/>
          <p:nvPr/>
        </p:nvSpPr>
        <p:spPr>
          <a:xfrm rot="0">
            <a:off x="11964996" y="9470677"/>
            <a:ext cx="5958894" cy="498320"/>
          </a:xfrm>
          <a:prstGeom prst="rect">
            <a:avLst/>
          </a:prstGeom>
        </p:spPr>
        <p:txBody>
          <a:bodyPr anchor="t" rtlCol="false" tIns="0" lIns="0" bIns="0" rIns="0">
            <a:spAutoFit/>
          </a:bodyPr>
          <a:lstStyle/>
          <a:p>
            <a:pPr algn="l">
              <a:lnSpc>
                <a:spcPts val="4033"/>
              </a:lnSpc>
            </a:pPr>
            <a:r>
              <a:rPr lang="en-US" sz="2881">
                <a:solidFill>
                  <a:srgbClr val="000000"/>
                </a:solidFill>
                <a:latin typeface="Roboto"/>
                <a:ea typeface="Roboto"/>
                <a:cs typeface="Roboto"/>
                <a:sym typeface="Roboto"/>
              </a:rPr>
              <a:t>Shubham Jaiswal (2103600100094)</a:t>
            </a:r>
          </a:p>
        </p:txBody>
      </p:sp>
      <p:sp>
        <p:nvSpPr>
          <p:cNvPr name="TextBox 19" id="19"/>
          <p:cNvSpPr txBox="true"/>
          <p:nvPr/>
        </p:nvSpPr>
        <p:spPr>
          <a:xfrm rot="0">
            <a:off x="4118866" y="5634628"/>
            <a:ext cx="10182042" cy="513659"/>
          </a:xfrm>
          <a:prstGeom prst="rect">
            <a:avLst/>
          </a:prstGeom>
        </p:spPr>
        <p:txBody>
          <a:bodyPr anchor="t" rtlCol="false" tIns="0" lIns="0" bIns="0" rIns="0">
            <a:spAutoFit/>
          </a:bodyPr>
          <a:lstStyle/>
          <a:p>
            <a:pPr algn="ctr">
              <a:lnSpc>
                <a:spcPts val="4238"/>
              </a:lnSpc>
            </a:pPr>
            <a:r>
              <a:rPr lang="en-US" sz="3027">
                <a:solidFill>
                  <a:srgbClr val="000000"/>
                </a:solidFill>
                <a:latin typeface="League Spartan"/>
                <a:ea typeface="League Spartan"/>
                <a:cs typeface="League Spartan"/>
                <a:sym typeface="League Spartan"/>
              </a:rPr>
              <a:t>Department of Computer Science and Engineering</a:t>
            </a:r>
          </a:p>
        </p:txBody>
      </p:sp>
      <p:sp>
        <p:nvSpPr>
          <p:cNvPr name="TextBox 20" id="20"/>
          <p:cNvSpPr txBox="true"/>
          <p:nvPr/>
        </p:nvSpPr>
        <p:spPr>
          <a:xfrm rot="0">
            <a:off x="6006102" y="714375"/>
            <a:ext cx="5641992" cy="790489"/>
          </a:xfrm>
          <a:prstGeom prst="rect">
            <a:avLst/>
          </a:prstGeom>
        </p:spPr>
        <p:txBody>
          <a:bodyPr anchor="t" rtlCol="false" tIns="0" lIns="0" bIns="0" rIns="0">
            <a:spAutoFit/>
          </a:bodyPr>
          <a:lstStyle/>
          <a:p>
            <a:pPr algn="ctr">
              <a:lnSpc>
                <a:spcPts val="6304"/>
              </a:lnSpc>
            </a:pPr>
            <a:r>
              <a:rPr lang="en-US" sz="4503">
                <a:solidFill>
                  <a:srgbClr val="000000"/>
                </a:solidFill>
                <a:latin typeface="Roboto"/>
                <a:ea typeface="Roboto"/>
                <a:cs typeface="Roboto"/>
                <a:sym typeface="Roboto"/>
              </a:rPr>
              <a:t>Presentation</a:t>
            </a:r>
          </a:p>
        </p:txBody>
      </p:sp>
      <p:sp>
        <p:nvSpPr>
          <p:cNvPr name="TextBox 21" id="21"/>
          <p:cNvSpPr txBox="true"/>
          <p:nvPr/>
        </p:nvSpPr>
        <p:spPr>
          <a:xfrm rot="0">
            <a:off x="1625368" y="7167362"/>
            <a:ext cx="5641992" cy="629833"/>
          </a:xfrm>
          <a:prstGeom prst="rect">
            <a:avLst/>
          </a:prstGeom>
        </p:spPr>
        <p:txBody>
          <a:bodyPr anchor="t" rtlCol="false" tIns="0" lIns="0" bIns="0" rIns="0">
            <a:spAutoFit/>
          </a:bodyPr>
          <a:lstStyle/>
          <a:p>
            <a:pPr algn="l">
              <a:lnSpc>
                <a:spcPts val="5184"/>
              </a:lnSpc>
            </a:pPr>
            <a:r>
              <a:rPr lang="en-US" b="true" sz="3703">
                <a:solidFill>
                  <a:srgbClr val="FF3131"/>
                </a:solidFill>
                <a:latin typeface="Roboto Bold"/>
                <a:ea typeface="Roboto Bold"/>
                <a:cs typeface="Roboto Bold"/>
                <a:sym typeface="Roboto Bold"/>
              </a:rPr>
              <a:t>Presented to-</a:t>
            </a:r>
          </a:p>
        </p:txBody>
      </p:sp>
      <p:sp>
        <p:nvSpPr>
          <p:cNvPr name="TextBox 22" id="22"/>
          <p:cNvSpPr txBox="true"/>
          <p:nvPr/>
        </p:nvSpPr>
        <p:spPr>
          <a:xfrm rot="0">
            <a:off x="1625368" y="7936818"/>
            <a:ext cx="5641992" cy="646343"/>
          </a:xfrm>
          <a:prstGeom prst="rect">
            <a:avLst/>
          </a:prstGeom>
        </p:spPr>
        <p:txBody>
          <a:bodyPr anchor="t" rtlCol="false" tIns="0" lIns="0" bIns="0" rIns="0">
            <a:spAutoFit/>
          </a:bodyPr>
          <a:lstStyle/>
          <a:p>
            <a:pPr algn="l">
              <a:lnSpc>
                <a:spcPts val="5324"/>
              </a:lnSpc>
            </a:pPr>
            <a:r>
              <a:rPr lang="en-US" sz="3803">
                <a:solidFill>
                  <a:srgbClr val="000000"/>
                </a:solidFill>
                <a:latin typeface="Roboto"/>
                <a:ea typeface="Roboto"/>
                <a:cs typeface="Roboto"/>
                <a:sym typeface="Roboto"/>
              </a:rPr>
              <a:t>Mr. Kumar Bibhuti Bhusan</a:t>
            </a:r>
          </a:p>
        </p:txBody>
      </p:sp>
      <p:sp>
        <p:nvSpPr>
          <p:cNvPr name="TextBox 23" id="23"/>
          <p:cNvSpPr txBox="true"/>
          <p:nvPr/>
        </p:nvSpPr>
        <p:spPr>
          <a:xfrm rot="0">
            <a:off x="1387243" y="8666854"/>
            <a:ext cx="5641992" cy="622848"/>
          </a:xfrm>
          <a:prstGeom prst="rect">
            <a:avLst/>
          </a:prstGeom>
        </p:spPr>
        <p:txBody>
          <a:bodyPr anchor="t" rtlCol="false" tIns="0" lIns="0" bIns="0" rIns="0">
            <a:spAutoFit/>
          </a:bodyPr>
          <a:lstStyle/>
          <a:p>
            <a:pPr algn="ctr">
              <a:lnSpc>
                <a:spcPts val="5044"/>
              </a:lnSpc>
            </a:pPr>
            <a:r>
              <a:rPr lang="en-US" sz="3603">
                <a:solidFill>
                  <a:srgbClr val="000000"/>
                </a:solidFill>
                <a:latin typeface="Roboto"/>
                <a:ea typeface="Roboto"/>
                <a:cs typeface="Roboto"/>
                <a:sym typeface="Roboto"/>
              </a:rPr>
              <a:t>(Assistant Professor)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624726"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06450" y="806450"/>
            <a:ext cx="6990015" cy="8674100"/>
            <a:chOff x="0" y="0"/>
            <a:chExt cx="1840992" cy="2284537"/>
          </a:xfrm>
        </p:grpSpPr>
        <p:sp>
          <p:nvSpPr>
            <p:cNvPr name="Freeform 7" id="7"/>
            <p:cNvSpPr/>
            <p:nvPr/>
          </p:nvSpPr>
          <p:spPr>
            <a:xfrm flipH="false" flipV="false" rot="0">
              <a:off x="0" y="0"/>
              <a:ext cx="1840992" cy="2284537"/>
            </a:xfrm>
            <a:custGeom>
              <a:avLst/>
              <a:gdLst/>
              <a:ahLst/>
              <a:cxnLst/>
              <a:rect r="r" b="b" t="t" l="l"/>
              <a:pathLst>
                <a:path h="2284537" w="1840992">
                  <a:moveTo>
                    <a:pt x="56486" y="0"/>
                  </a:moveTo>
                  <a:lnTo>
                    <a:pt x="1784506" y="0"/>
                  </a:lnTo>
                  <a:cubicBezTo>
                    <a:pt x="1799487" y="0"/>
                    <a:pt x="1813854" y="5951"/>
                    <a:pt x="1824447" y="16544"/>
                  </a:cubicBezTo>
                  <a:cubicBezTo>
                    <a:pt x="1835041" y="27138"/>
                    <a:pt x="1840992" y="41505"/>
                    <a:pt x="1840992" y="56486"/>
                  </a:cubicBezTo>
                  <a:lnTo>
                    <a:pt x="1840992" y="2228051"/>
                  </a:lnTo>
                  <a:cubicBezTo>
                    <a:pt x="1840992" y="2243032"/>
                    <a:pt x="1835041" y="2257399"/>
                    <a:pt x="1824447" y="2267992"/>
                  </a:cubicBezTo>
                  <a:cubicBezTo>
                    <a:pt x="1813854" y="2278586"/>
                    <a:pt x="1799487" y="2284537"/>
                    <a:pt x="1784506" y="2284537"/>
                  </a:cubicBezTo>
                  <a:lnTo>
                    <a:pt x="56486" y="2284537"/>
                  </a:lnTo>
                  <a:cubicBezTo>
                    <a:pt x="41505" y="2284537"/>
                    <a:pt x="27138" y="2278586"/>
                    <a:pt x="16544" y="2267992"/>
                  </a:cubicBezTo>
                  <a:cubicBezTo>
                    <a:pt x="5951" y="2257399"/>
                    <a:pt x="0" y="2243032"/>
                    <a:pt x="0" y="2228051"/>
                  </a:cubicBezTo>
                  <a:lnTo>
                    <a:pt x="0" y="56486"/>
                  </a:lnTo>
                  <a:cubicBezTo>
                    <a:pt x="0" y="41505"/>
                    <a:pt x="5951" y="27138"/>
                    <a:pt x="16544" y="16544"/>
                  </a:cubicBezTo>
                  <a:cubicBezTo>
                    <a:pt x="27138" y="5951"/>
                    <a:pt x="41505" y="0"/>
                    <a:pt x="56486" y="0"/>
                  </a:cubicBezTo>
                  <a:close/>
                </a:path>
              </a:pathLst>
            </a:custGeom>
            <a:solidFill>
              <a:srgbClr val="004AAD"/>
            </a:solidFill>
          </p:spPr>
        </p:sp>
        <p:sp>
          <p:nvSpPr>
            <p:cNvPr name="TextBox 8" id="8"/>
            <p:cNvSpPr txBox="true"/>
            <p:nvPr/>
          </p:nvSpPr>
          <p:spPr>
            <a:xfrm>
              <a:off x="0" y="-47625"/>
              <a:ext cx="1840992" cy="2332162"/>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862333" y="1606753"/>
            <a:ext cx="1868266" cy="186826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862333" y="4210291"/>
            <a:ext cx="1868266" cy="186826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862333" y="6811982"/>
            <a:ext cx="1868266" cy="186826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9768823" y="2811554"/>
            <a:ext cx="6989573" cy="5868694"/>
          </a:xfrm>
          <a:custGeom>
            <a:avLst/>
            <a:gdLst/>
            <a:ahLst/>
            <a:cxnLst/>
            <a:rect r="r" b="b" t="t" l="l"/>
            <a:pathLst>
              <a:path h="5868694" w="6989573">
                <a:moveTo>
                  <a:pt x="0" y="0"/>
                </a:moveTo>
                <a:lnTo>
                  <a:pt x="6989574" y="0"/>
                </a:lnTo>
                <a:lnTo>
                  <a:pt x="6989574" y="5868693"/>
                </a:lnTo>
                <a:lnTo>
                  <a:pt x="0" y="5868693"/>
                </a:lnTo>
                <a:lnTo>
                  <a:pt x="0" y="0"/>
                </a:lnTo>
                <a:close/>
              </a:path>
            </a:pathLst>
          </a:custGeom>
          <a:blipFill>
            <a:blip r:embed="rId3"/>
            <a:stretch>
              <a:fillRect l="-3346" t="0" r="-3346" b="-1180"/>
            </a:stretch>
          </a:blipFill>
        </p:spPr>
      </p:sp>
      <p:sp>
        <p:nvSpPr>
          <p:cNvPr name="TextBox 19" id="19"/>
          <p:cNvSpPr txBox="true"/>
          <p:nvPr/>
        </p:nvSpPr>
        <p:spPr>
          <a:xfrm rot="0">
            <a:off x="10405872" y="1758780"/>
            <a:ext cx="4243380" cy="886880"/>
          </a:xfrm>
          <a:prstGeom prst="rect">
            <a:avLst/>
          </a:prstGeom>
        </p:spPr>
        <p:txBody>
          <a:bodyPr anchor="t" rtlCol="false" tIns="0" lIns="0" bIns="0" rIns="0">
            <a:spAutoFit/>
          </a:bodyPr>
          <a:lstStyle/>
          <a:p>
            <a:pPr algn="l">
              <a:lnSpc>
                <a:spcPts val="7291"/>
              </a:lnSpc>
            </a:pPr>
            <a:r>
              <a:rPr lang="en-US" sz="5208">
                <a:solidFill>
                  <a:srgbClr val="004AAD"/>
                </a:solidFill>
                <a:latin typeface="League Spartan"/>
                <a:ea typeface="League Spartan"/>
                <a:cs typeface="League Spartan"/>
                <a:sym typeface="League Spartan"/>
              </a:rPr>
              <a:t>ANALYSIS</a:t>
            </a:r>
          </a:p>
        </p:txBody>
      </p:sp>
      <p:sp>
        <p:nvSpPr>
          <p:cNvPr name="TextBox 20" id="20"/>
          <p:cNvSpPr txBox="true"/>
          <p:nvPr/>
        </p:nvSpPr>
        <p:spPr>
          <a:xfrm rot="0">
            <a:off x="10233532" y="933450"/>
            <a:ext cx="5634574" cy="772757"/>
          </a:xfrm>
          <a:prstGeom prst="rect">
            <a:avLst/>
          </a:prstGeom>
        </p:spPr>
        <p:txBody>
          <a:bodyPr anchor="t" rtlCol="false" tIns="0" lIns="0" bIns="0" rIns="0">
            <a:spAutoFit/>
          </a:bodyPr>
          <a:lstStyle/>
          <a:p>
            <a:pPr algn="l">
              <a:lnSpc>
                <a:spcPts val="6232"/>
              </a:lnSpc>
            </a:pPr>
            <a:r>
              <a:rPr lang="en-US" sz="4451">
                <a:solidFill>
                  <a:srgbClr val="000000"/>
                </a:solidFill>
                <a:latin typeface="Roboto"/>
                <a:ea typeface="Roboto"/>
                <a:cs typeface="Roboto"/>
                <a:sym typeface="Roboto"/>
              </a:rPr>
              <a:t>EXPLORATORY DATA</a:t>
            </a:r>
          </a:p>
        </p:txBody>
      </p:sp>
      <p:sp>
        <p:nvSpPr>
          <p:cNvPr name="TextBox 21" id="21"/>
          <p:cNvSpPr txBox="true"/>
          <p:nvPr/>
        </p:nvSpPr>
        <p:spPr>
          <a:xfrm rot="0">
            <a:off x="1078172" y="2081688"/>
            <a:ext cx="4856091" cy="641167"/>
          </a:xfrm>
          <a:prstGeom prst="rect">
            <a:avLst/>
          </a:prstGeom>
        </p:spPr>
        <p:txBody>
          <a:bodyPr anchor="t" rtlCol="false" tIns="0" lIns="0" bIns="0" rIns="0">
            <a:spAutoFit/>
          </a:bodyPr>
          <a:lstStyle/>
          <a:p>
            <a:pPr algn="r">
              <a:lnSpc>
                <a:spcPts val="5085"/>
              </a:lnSpc>
              <a:spcBef>
                <a:spcPct val="0"/>
              </a:spcBef>
            </a:pPr>
            <a:r>
              <a:rPr lang="en-US" sz="3632">
                <a:solidFill>
                  <a:srgbClr val="FFFFFF"/>
                </a:solidFill>
                <a:latin typeface="Poppins"/>
                <a:ea typeface="Poppins"/>
                <a:cs typeface="Poppins"/>
                <a:sym typeface="Poppins"/>
              </a:rPr>
              <a:t>DATA EXTRACTION</a:t>
            </a:r>
          </a:p>
        </p:txBody>
      </p:sp>
      <p:sp>
        <p:nvSpPr>
          <p:cNvPr name="TextBox 22" id="22"/>
          <p:cNvSpPr txBox="true"/>
          <p:nvPr/>
        </p:nvSpPr>
        <p:spPr>
          <a:xfrm rot="0">
            <a:off x="1078172" y="4585744"/>
            <a:ext cx="4856091" cy="1279342"/>
          </a:xfrm>
          <a:prstGeom prst="rect">
            <a:avLst/>
          </a:prstGeom>
        </p:spPr>
        <p:txBody>
          <a:bodyPr anchor="t" rtlCol="false" tIns="0" lIns="0" bIns="0" rIns="0">
            <a:spAutoFit/>
          </a:bodyPr>
          <a:lstStyle/>
          <a:p>
            <a:pPr algn="r">
              <a:lnSpc>
                <a:spcPts val="5085"/>
              </a:lnSpc>
              <a:spcBef>
                <a:spcPct val="0"/>
              </a:spcBef>
            </a:pPr>
            <a:r>
              <a:rPr lang="en-US" sz="3632">
                <a:solidFill>
                  <a:srgbClr val="FFFFFF"/>
                </a:solidFill>
                <a:latin typeface="Poppins"/>
                <a:ea typeface="Poppins"/>
                <a:cs typeface="Poppins"/>
                <a:sym typeface="Poppins"/>
              </a:rPr>
              <a:t>COMPARISION  ON VARIOUS FACTORS</a:t>
            </a:r>
          </a:p>
        </p:txBody>
      </p:sp>
      <p:sp>
        <p:nvSpPr>
          <p:cNvPr name="TextBox 23" id="23"/>
          <p:cNvSpPr txBox="true"/>
          <p:nvPr/>
        </p:nvSpPr>
        <p:spPr>
          <a:xfrm rot="0">
            <a:off x="1078172" y="7289157"/>
            <a:ext cx="4856091" cy="1279342"/>
          </a:xfrm>
          <a:prstGeom prst="rect">
            <a:avLst/>
          </a:prstGeom>
        </p:spPr>
        <p:txBody>
          <a:bodyPr anchor="t" rtlCol="false" tIns="0" lIns="0" bIns="0" rIns="0">
            <a:spAutoFit/>
          </a:bodyPr>
          <a:lstStyle/>
          <a:p>
            <a:pPr algn="r">
              <a:lnSpc>
                <a:spcPts val="5085"/>
              </a:lnSpc>
              <a:spcBef>
                <a:spcPct val="0"/>
              </a:spcBef>
            </a:pPr>
            <a:r>
              <a:rPr lang="en-US" sz="3632">
                <a:solidFill>
                  <a:srgbClr val="FFFFFF"/>
                </a:solidFill>
                <a:latin typeface="Poppins"/>
                <a:ea typeface="Poppins"/>
                <a:cs typeface="Poppins"/>
                <a:sym typeface="Poppins"/>
              </a:rPr>
              <a:t>COLOUMNS ARE USED FOR COMPARISION</a:t>
            </a:r>
          </a:p>
        </p:txBody>
      </p:sp>
      <p:sp>
        <p:nvSpPr>
          <p:cNvPr name="TextBox 24" id="24"/>
          <p:cNvSpPr txBox="true"/>
          <p:nvPr/>
        </p:nvSpPr>
        <p:spPr>
          <a:xfrm rot="0">
            <a:off x="6977048" y="1901472"/>
            <a:ext cx="1638836" cy="1335977"/>
          </a:xfrm>
          <a:prstGeom prst="rect">
            <a:avLst/>
          </a:prstGeom>
        </p:spPr>
        <p:txBody>
          <a:bodyPr anchor="t" rtlCol="false" tIns="0" lIns="0" bIns="0" rIns="0">
            <a:spAutoFit/>
          </a:bodyPr>
          <a:lstStyle/>
          <a:p>
            <a:pPr algn="ctr">
              <a:lnSpc>
                <a:spcPts val="11002"/>
              </a:lnSpc>
            </a:pPr>
            <a:r>
              <a:rPr lang="en-US" sz="7859">
                <a:solidFill>
                  <a:srgbClr val="000000"/>
                </a:solidFill>
                <a:latin typeface="League Spartan"/>
                <a:ea typeface="League Spartan"/>
                <a:cs typeface="League Spartan"/>
                <a:sym typeface="League Spartan"/>
              </a:rPr>
              <a:t>1</a:t>
            </a:r>
          </a:p>
        </p:txBody>
      </p:sp>
      <p:sp>
        <p:nvSpPr>
          <p:cNvPr name="TextBox 25" id="25"/>
          <p:cNvSpPr txBox="true"/>
          <p:nvPr/>
        </p:nvSpPr>
        <p:spPr>
          <a:xfrm rot="0">
            <a:off x="6977048" y="4495485"/>
            <a:ext cx="1638836" cy="1335977"/>
          </a:xfrm>
          <a:prstGeom prst="rect">
            <a:avLst/>
          </a:prstGeom>
        </p:spPr>
        <p:txBody>
          <a:bodyPr anchor="t" rtlCol="false" tIns="0" lIns="0" bIns="0" rIns="0">
            <a:spAutoFit/>
          </a:bodyPr>
          <a:lstStyle/>
          <a:p>
            <a:pPr algn="ctr">
              <a:lnSpc>
                <a:spcPts val="11002"/>
              </a:lnSpc>
            </a:pPr>
            <a:r>
              <a:rPr lang="en-US" b="true" sz="7859">
                <a:solidFill>
                  <a:srgbClr val="000000"/>
                </a:solidFill>
                <a:latin typeface="League Spartan"/>
                <a:ea typeface="League Spartan"/>
                <a:cs typeface="League Spartan"/>
                <a:sym typeface="League Spartan"/>
              </a:rPr>
              <a:t>2</a:t>
            </a:r>
          </a:p>
        </p:txBody>
      </p:sp>
      <p:sp>
        <p:nvSpPr>
          <p:cNvPr name="TextBox 26" id="26"/>
          <p:cNvSpPr txBox="true"/>
          <p:nvPr/>
        </p:nvSpPr>
        <p:spPr>
          <a:xfrm rot="0">
            <a:off x="6977048" y="7097732"/>
            <a:ext cx="1638836" cy="1335977"/>
          </a:xfrm>
          <a:prstGeom prst="rect">
            <a:avLst/>
          </a:prstGeom>
        </p:spPr>
        <p:txBody>
          <a:bodyPr anchor="t" rtlCol="false" tIns="0" lIns="0" bIns="0" rIns="0">
            <a:spAutoFit/>
          </a:bodyPr>
          <a:lstStyle/>
          <a:p>
            <a:pPr algn="ctr">
              <a:lnSpc>
                <a:spcPts val="11002"/>
              </a:lnSpc>
            </a:pPr>
            <a:r>
              <a:rPr lang="en-US" sz="7859">
                <a:solidFill>
                  <a:srgbClr val="000000"/>
                </a:solidFill>
                <a:latin typeface="League Spartan"/>
                <a:ea typeface="League Spartan"/>
                <a:cs typeface="League Spartan"/>
                <a:sym typeface="League Spartan"/>
              </a:rPr>
              <a:t>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60819" y="1894054"/>
            <a:ext cx="3827311" cy="2542511"/>
            <a:chOff x="0" y="0"/>
            <a:chExt cx="1008016" cy="669632"/>
          </a:xfrm>
        </p:grpSpPr>
        <p:sp>
          <p:nvSpPr>
            <p:cNvPr name="Freeform 7" id="7"/>
            <p:cNvSpPr/>
            <p:nvPr/>
          </p:nvSpPr>
          <p:spPr>
            <a:xfrm flipH="false" flipV="false" rot="0">
              <a:off x="0" y="0"/>
              <a:ext cx="1008016" cy="669632"/>
            </a:xfrm>
            <a:custGeom>
              <a:avLst/>
              <a:gdLst/>
              <a:ahLst/>
              <a:cxnLst/>
              <a:rect r="r" b="b" t="t" l="l"/>
              <a:pathLst>
                <a:path h="669632" w="1008016">
                  <a:moveTo>
                    <a:pt x="34388" y="0"/>
                  </a:moveTo>
                  <a:lnTo>
                    <a:pt x="973628" y="0"/>
                  </a:lnTo>
                  <a:cubicBezTo>
                    <a:pt x="982749" y="0"/>
                    <a:pt x="991495" y="3623"/>
                    <a:pt x="997944" y="10072"/>
                  </a:cubicBezTo>
                  <a:cubicBezTo>
                    <a:pt x="1004393" y="16521"/>
                    <a:pt x="1008016" y="25268"/>
                    <a:pt x="1008016" y="34388"/>
                  </a:cubicBezTo>
                  <a:lnTo>
                    <a:pt x="1008016" y="635245"/>
                  </a:lnTo>
                  <a:cubicBezTo>
                    <a:pt x="1008016" y="644365"/>
                    <a:pt x="1004393" y="653112"/>
                    <a:pt x="997944" y="659561"/>
                  </a:cubicBezTo>
                  <a:cubicBezTo>
                    <a:pt x="991495" y="666009"/>
                    <a:pt x="982749" y="669632"/>
                    <a:pt x="973628" y="669632"/>
                  </a:cubicBezTo>
                  <a:lnTo>
                    <a:pt x="34388" y="669632"/>
                  </a:lnTo>
                  <a:cubicBezTo>
                    <a:pt x="15396" y="669632"/>
                    <a:pt x="0" y="654237"/>
                    <a:pt x="0" y="635245"/>
                  </a:cubicBezTo>
                  <a:lnTo>
                    <a:pt x="0" y="34388"/>
                  </a:lnTo>
                  <a:cubicBezTo>
                    <a:pt x="0" y="25268"/>
                    <a:pt x="3623" y="16521"/>
                    <a:pt x="10072" y="10072"/>
                  </a:cubicBezTo>
                  <a:cubicBezTo>
                    <a:pt x="16521" y="3623"/>
                    <a:pt x="25268" y="0"/>
                    <a:pt x="34388" y="0"/>
                  </a:cubicBezTo>
                  <a:close/>
                </a:path>
              </a:pathLst>
            </a:custGeom>
            <a:gradFill rotWithShape="true">
              <a:gsLst>
                <a:gs pos="0">
                  <a:srgbClr val="192E5A">
                    <a:alpha val="100000"/>
                  </a:srgbClr>
                </a:gs>
                <a:gs pos="100000">
                  <a:srgbClr val="9C2AB6">
                    <a:alpha val="100000"/>
                  </a:srgbClr>
                </a:gs>
              </a:gsLst>
              <a:lin ang="0"/>
            </a:gradFill>
          </p:spPr>
        </p:sp>
        <p:sp>
          <p:nvSpPr>
            <p:cNvPr name="TextBox 8" id="8"/>
            <p:cNvSpPr txBox="true"/>
            <p:nvPr/>
          </p:nvSpPr>
          <p:spPr>
            <a:xfrm>
              <a:off x="0" y="-66675"/>
              <a:ext cx="1008016" cy="736307"/>
            </a:xfrm>
            <a:prstGeom prst="rect">
              <a:avLst/>
            </a:prstGeom>
          </p:spPr>
          <p:txBody>
            <a:bodyPr anchor="ctr" rtlCol="false" tIns="50800" lIns="50800" bIns="50800" rIns="50800"/>
            <a:lstStyle/>
            <a:p>
              <a:pPr algn="ctr">
                <a:lnSpc>
                  <a:spcPts val="4899"/>
                </a:lnSpc>
              </a:pPr>
              <a:r>
                <a:rPr lang="en-US" sz="3499">
                  <a:solidFill>
                    <a:srgbClr val="FFFFFF"/>
                  </a:solidFill>
                  <a:latin typeface="Roboto"/>
                  <a:ea typeface="Roboto"/>
                  <a:cs typeface="Roboto"/>
                  <a:sym typeface="Roboto"/>
                </a:rPr>
                <a:t>UNDERSTANDING BUSINESS REQURIMENTS</a:t>
              </a:r>
            </a:p>
          </p:txBody>
        </p:sp>
      </p:grpSp>
      <p:grpSp>
        <p:nvGrpSpPr>
          <p:cNvPr name="Group 9" id="9"/>
          <p:cNvGrpSpPr/>
          <p:nvPr/>
        </p:nvGrpSpPr>
        <p:grpSpPr>
          <a:xfrm rot="0">
            <a:off x="6834984" y="1894054"/>
            <a:ext cx="3830672" cy="2542511"/>
            <a:chOff x="0" y="0"/>
            <a:chExt cx="1008901" cy="669632"/>
          </a:xfrm>
        </p:grpSpPr>
        <p:sp>
          <p:nvSpPr>
            <p:cNvPr name="Freeform 10" id="10"/>
            <p:cNvSpPr/>
            <p:nvPr/>
          </p:nvSpPr>
          <p:spPr>
            <a:xfrm flipH="false" flipV="false" rot="0">
              <a:off x="0" y="0"/>
              <a:ext cx="1008901" cy="669632"/>
            </a:xfrm>
            <a:custGeom>
              <a:avLst/>
              <a:gdLst/>
              <a:ahLst/>
              <a:cxnLst/>
              <a:rect r="r" b="b" t="t" l="l"/>
              <a:pathLst>
                <a:path h="669632" w="1008901">
                  <a:moveTo>
                    <a:pt x="34358" y="0"/>
                  </a:moveTo>
                  <a:lnTo>
                    <a:pt x="974544" y="0"/>
                  </a:lnTo>
                  <a:cubicBezTo>
                    <a:pt x="983656" y="0"/>
                    <a:pt x="992395" y="3620"/>
                    <a:pt x="998838" y="10063"/>
                  </a:cubicBezTo>
                  <a:cubicBezTo>
                    <a:pt x="1005281" y="16506"/>
                    <a:pt x="1008901" y="25245"/>
                    <a:pt x="1008901" y="34358"/>
                  </a:cubicBezTo>
                  <a:lnTo>
                    <a:pt x="1008901" y="635275"/>
                  </a:lnTo>
                  <a:cubicBezTo>
                    <a:pt x="1008901" y="644387"/>
                    <a:pt x="1005281" y="653126"/>
                    <a:pt x="998838" y="659569"/>
                  </a:cubicBezTo>
                  <a:cubicBezTo>
                    <a:pt x="992395" y="666013"/>
                    <a:pt x="983656" y="669632"/>
                    <a:pt x="974544" y="669632"/>
                  </a:cubicBezTo>
                  <a:lnTo>
                    <a:pt x="34358" y="669632"/>
                  </a:lnTo>
                  <a:cubicBezTo>
                    <a:pt x="15382" y="669632"/>
                    <a:pt x="0" y="654250"/>
                    <a:pt x="0" y="635275"/>
                  </a:cubicBezTo>
                  <a:lnTo>
                    <a:pt x="0" y="34358"/>
                  </a:lnTo>
                  <a:cubicBezTo>
                    <a:pt x="0" y="25245"/>
                    <a:pt x="3620" y="16506"/>
                    <a:pt x="10063" y="10063"/>
                  </a:cubicBezTo>
                  <a:cubicBezTo>
                    <a:pt x="16506" y="3620"/>
                    <a:pt x="25245" y="0"/>
                    <a:pt x="34358" y="0"/>
                  </a:cubicBezTo>
                  <a:close/>
                </a:path>
              </a:pathLst>
            </a:custGeom>
            <a:gradFill rotWithShape="true">
              <a:gsLst>
                <a:gs pos="0">
                  <a:srgbClr val="192E5A">
                    <a:alpha val="100000"/>
                  </a:srgbClr>
                </a:gs>
                <a:gs pos="100000">
                  <a:srgbClr val="9C2AB6">
                    <a:alpha val="100000"/>
                  </a:srgbClr>
                </a:gs>
              </a:gsLst>
              <a:lin ang="0"/>
            </a:gradFill>
          </p:spPr>
        </p:sp>
        <p:sp>
          <p:nvSpPr>
            <p:cNvPr name="TextBox 11" id="11"/>
            <p:cNvSpPr txBox="true"/>
            <p:nvPr/>
          </p:nvSpPr>
          <p:spPr>
            <a:xfrm>
              <a:off x="0" y="-66675"/>
              <a:ext cx="1008901" cy="736307"/>
            </a:xfrm>
            <a:prstGeom prst="rect">
              <a:avLst/>
            </a:prstGeom>
          </p:spPr>
          <p:txBody>
            <a:bodyPr anchor="ctr" rtlCol="false" tIns="50800" lIns="50800" bIns="50800" rIns="50800"/>
            <a:lstStyle/>
            <a:p>
              <a:pPr algn="ctr">
                <a:lnSpc>
                  <a:spcPts val="4899"/>
                </a:lnSpc>
              </a:pPr>
              <a:r>
                <a:rPr lang="en-US" sz="3499">
                  <a:solidFill>
                    <a:srgbClr val="FFFFFF"/>
                  </a:solidFill>
                  <a:latin typeface="Roboto"/>
                  <a:ea typeface="Roboto"/>
                  <a:cs typeface="Roboto"/>
                  <a:sym typeface="Roboto"/>
                </a:rPr>
                <a:t>EXTRACT TRANFORM     LOAD</a:t>
              </a:r>
            </a:p>
          </p:txBody>
        </p:sp>
      </p:grpSp>
      <p:grpSp>
        <p:nvGrpSpPr>
          <p:cNvPr name="Group 12" id="12"/>
          <p:cNvGrpSpPr/>
          <p:nvPr/>
        </p:nvGrpSpPr>
        <p:grpSpPr>
          <a:xfrm rot="0">
            <a:off x="13135143" y="1894054"/>
            <a:ext cx="3830672" cy="2542511"/>
            <a:chOff x="0" y="0"/>
            <a:chExt cx="1008901" cy="669632"/>
          </a:xfrm>
        </p:grpSpPr>
        <p:sp>
          <p:nvSpPr>
            <p:cNvPr name="Freeform 13" id="13"/>
            <p:cNvSpPr/>
            <p:nvPr/>
          </p:nvSpPr>
          <p:spPr>
            <a:xfrm flipH="false" flipV="false" rot="0">
              <a:off x="0" y="0"/>
              <a:ext cx="1008901" cy="669632"/>
            </a:xfrm>
            <a:custGeom>
              <a:avLst/>
              <a:gdLst/>
              <a:ahLst/>
              <a:cxnLst/>
              <a:rect r="r" b="b" t="t" l="l"/>
              <a:pathLst>
                <a:path h="669632" w="1008901">
                  <a:moveTo>
                    <a:pt x="34358" y="0"/>
                  </a:moveTo>
                  <a:lnTo>
                    <a:pt x="974544" y="0"/>
                  </a:lnTo>
                  <a:cubicBezTo>
                    <a:pt x="983656" y="0"/>
                    <a:pt x="992395" y="3620"/>
                    <a:pt x="998838" y="10063"/>
                  </a:cubicBezTo>
                  <a:cubicBezTo>
                    <a:pt x="1005281" y="16506"/>
                    <a:pt x="1008901" y="25245"/>
                    <a:pt x="1008901" y="34358"/>
                  </a:cubicBezTo>
                  <a:lnTo>
                    <a:pt x="1008901" y="635275"/>
                  </a:lnTo>
                  <a:cubicBezTo>
                    <a:pt x="1008901" y="644387"/>
                    <a:pt x="1005281" y="653126"/>
                    <a:pt x="998838" y="659569"/>
                  </a:cubicBezTo>
                  <a:cubicBezTo>
                    <a:pt x="992395" y="666013"/>
                    <a:pt x="983656" y="669632"/>
                    <a:pt x="974544" y="669632"/>
                  </a:cubicBezTo>
                  <a:lnTo>
                    <a:pt x="34358" y="669632"/>
                  </a:lnTo>
                  <a:cubicBezTo>
                    <a:pt x="15382" y="669632"/>
                    <a:pt x="0" y="654250"/>
                    <a:pt x="0" y="635275"/>
                  </a:cubicBezTo>
                  <a:lnTo>
                    <a:pt x="0" y="34358"/>
                  </a:lnTo>
                  <a:cubicBezTo>
                    <a:pt x="0" y="25245"/>
                    <a:pt x="3620" y="16506"/>
                    <a:pt x="10063" y="10063"/>
                  </a:cubicBezTo>
                  <a:cubicBezTo>
                    <a:pt x="16506" y="3620"/>
                    <a:pt x="25245" y="0"/>
                    <a:pt x="34358" y="0"/>
                  </a:cubicBezTo>
                  <a:close/>
                </a:path>
              </a:pathLst>
            </a:custGeom>
            <a:gradFill rotWithShape="true">
              <a:gsLst>
                <a:gs pos="0">
                  <a:srgbClr val="192E5A">
                    <a:alpha val="100000"/>
                  </a:srgbClr>
                </a:gs>
                <a:gs pos="100000">
                  <a:srgbClr val="9C2AB6">
                    <a:alpha val="100000"/>
                  </a:srgbClr>
                </a:gs>
              </a:gsLst>
              <a:lin ang="0"/>
            </a:gradFill>
          </p:spPr>
        </p:sp>
        <p:sp>
          <p:nvSpPr>
            <p:cNvPr name="TextBox 14" id="14"/>
            <p:cNvSpPr txBox="true"/>
            <p:nvPr/>
          </p:nvSpPr>
          <p:spPr>
            <a:xfrm>
              <a:off x="0" y="-66675"/>
              <a:ext cx="1008901" cy="736307"/>
            </a:xfrm>
            <a:prstGeom prst="rect">
              <a:avLst/>
            </a:prstGeom>
          </p:spPr>
          <p:txBody>
            <a:bodyPr anchor="ctr" rtlCol="false" tIns="50800" lIns="50800" bIns="50800" rIns="50800"/>
            <a:lstStyle/>
            <a:p>
              <a:pPr algn="ctr">
                <a:lnSpc>
                  <a:spcPts val="4899"/>
                </a:lnSpc>
              </a:pPr>
              <a:r>
                <a:rPr lang="en-US" sz="3499">
                  <a:solidFill>
                    <a:srgbClr val="FFFFFF"/>
                  </a:solidFill>
                  <a:latin typeface="Roboto"/>
                  <a:ea typeface="Roboto"/>
                  <a:cs typeface="Roboto"/>
                  <a:sym typeface="Roboto"/>
                </a:rPr>
                <a:t>EXPLORATORY DATA      ANALYSIS</a:t>
              </a:r>
            </a:p>
          </p:txBody>
        </p:sp>
      </p:grpSp>
      <p:grpSp>
        <p:nvGrpSpPr>
          <p:cNvPr name="Group 15" id="15"/>
          <p:cNvGrpSpPr/>
          <p:nvPr/>
        </p:nvGrpSpPr>
        <p:grpSpPr>
          <a:xfrm rot="0">
            <a:off x="11151431" y="2771629"/>
            <a:ext cx="1574720" cy="787360"/>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gradFill rotWithShape="true">
              <a:gsLst>
                <a:gs pos="0">
                  <a:srgbClr val="192E5A">
                    <a:alpha val="100000"/>
                  </a:srgbClr>
                </a:gs>
                <a:gs pos="100000">
                  <a:srgbClr val="9C2AB6">
                    <a:alpha val="100000"/>
                  </a:srgbClr>
                </a:gs>
              </a:gsLst>
              <a:lin ang="0"/>
            </a:gradFill>
          </p:spPr>
        </p:sp>
        <p:sp>
          <p:nvSpPr>
            <p:cNvPr name="TextBox 17" id="17"/>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3135143" y="6585614"/>
            <a:ext cx="3830672" cy="2542511"/>
            <a:chOff x="0" y="0"/>
            <a:chExt cx="1008901" cy="669632"/>
          </a:xfrm>
        </p:grpSpPr>
        <p:sp>
          <p:nvSpPr>
            <p:cNvPr name="Freeform 19" id="19"/>
            <p:cNvSpPr/>
            <p:nvPr/>
          </p:nvSpPr>
          <p:spPr>
            <a:xfrm flipH="false" flipV="false" rot="0">
              <a:off x="0" y="0"/>
              <a:ext cx="1008901" cy="669632"/>
            </a:xfrm>
            <a:custGeom>
              <a:avLst/>
              <a:gdLst/>
              <a:ahLst/>
              <a:cxnLst/>
              <a:rect r="r" b="b" t="t" l="l"/>
              <a:pathLst>
                <a:path h="669632" w="1008901">
                  <a:moveTo>
                    <a:pt x="34358" y="0"/>
                  </a:moveTo>
                  <a:lnTo>
                    <a:pt x="974544" y="0"/>
                  </a:lnTo>
                  <a:cubicBezTo>
                    <a:pt x="983656" y="0"/>
                    <a:pt x="992395" y="3620"/>
                    <a:pt x="998838" y="10063"/>
                  </a:cubicBezTo>
                  <a:cubicBezTo>
                    <a:pt x="1005281" y="16506"/>
                    <a:pt x="1008901" y="25245"/>
                    <a:pt x="1008901" y="34358"/>
                  </a:cubicBezTo>
                  <a:lnTo>
                    <a:pt x="1008901" y="635275"/>
                  </a:lnTo>
                  <a:cubicBezTo>
                    <a:pt x="1008901" y="644387"/>
                    <a:pt x="1005281" y="653126"/>
                    <a:pt x="998838" y="659569"/>
                  </a:cubicBezTo>
                  <a:cubicBezTo>
                    <a:pt x="992395" y="666013"/>
                    <a:pt x="983656" y="669632"/>
                    <a:pt x="974544" y="669632"/>
                  </a:cubicBezTo>
                  <a:lnTo>
                    <a:pt x="34358" y="669632"/>
                  </a:lnTo>
                  <a:cubicBezTo>
                    <a:pt x="15382" y="669632"/>
                    <a:pt x="0" y="654250"/>
                    <a:pt x="0" y="635275"/>
                  </a:cubicBezTo>
                  <a:lnTo>
                    <a:pt x="0" y="34358"/>
                  </a:lnTo>
                  <a:cubicBezTo>
                    <a:pt x="0" y="25245"/>
                    <a:pt x="3620" y="16506"/>
                    <a:pt x="10063" y="10063"/>
                  </a:cubicBezTo>
                  <a:cubicBezTo>
                    <a:pt x="16506" y="3620"/>
                    <a:pt x="25245" y="0"/>
                    <a:pt x="34358" y="0"/>
                  </a:cubicBezTo>
                  <a:close/>
                </a:path>
              </a:pathLst>
            </a:custGeom>
            <a:gradFill rotWithShape="true">
              <a:gsLst>
                <a:gs pos="0">
                  <a:srgbClr val="192E5A">
                    <a:alpha val="100000"/>
                  </a:srgbClr>
                </a:gs>
                <a:gs pos="100000">
                  <a:srgbClr val="9C2AB6">
                    <a:alpha val="100000"/>
                  </a:srgbClr>
                </a:gs>
              </a:gsLst>
              <a:lin ang="0"/>
            </a:gradFill>
          </p:spPr>
        </p:sp>
        <p:sp>
          <p:nvSpPr>
            <p:cNvPr name="TextBox 20" id="20"/>
            <p:cNvSpPr txBox="true"/>
            <p:nvPr/>
          </p:nvSpPr>
          <p:spPr>
            <a:xfrm>
              <a:off x="0" y="-66675"/>
              <a:ext cx="1008901" cy="736307"/>
            </a:xfrm>
            <a:prstGeom prst="rect">
              <a:avLst/>
            </a:prstGeom>
          </p:spPr>
          <p:txBody>
            <a:bodyPr anchor="ctr" rtlCol="false" tIns="50800" lIns="50800" bIns="50800" rIns="50800"/>
            <a:lstStyle/>
            <a:p>
              <a:pPr algn="ctr">
                <a:lnSpc>
                  <a:spcPts val="4899"/>
                </a:lnSpc>
              </a:pPr>
              <a:r>
                <a:rPr lang="en-US" sz="3499">
                  <a:solidFill>
                    <a:srgbClr val="FFFFFF"/>
                  </a:solidFill>
                  <a:latin typeface="Roboto"/>
                  <a:ea typeface="Roboto"/>
                  <a:cs typeface="Roboto"/>
                  <a:sym typeface="Roboto"/>
                </a:rPr>
                <a:t>VISUALIZATION</a:t>
              </a:r>
            </a:p>
          </p:txBody>
        </p:sp>
      </p:grpSp>
      <p:grpSp>
        <p:nvGrpSpPr>
          <p:cNvPr name="Group 21" id="21"/>
          <p:cNvGrpSpPr/>
          <p:nvPr/>
        </p:nvGrpSpPr>
        <p:grpSpPr>
          <a:xfrm rot="0">
            <a:off x="6915766" y="6585614"/>
            <a:ext cx="3830672" cy="2542511"/>
            <a:chOff x="0" y="0"/>
            <a:chExt cx="1008901" cy="669632"/>
          </a:xfrm>
        </p:grpSpPr>
        <p:sp>
          <p:nvSpPr>
            <p:cNvPr name="Freeform 22" id="22"/>
            <p:cNvSpPr/>
            <p:nvPr/>
          </p:nvSpPr>
          <p:spPr>
            <a:xfrm flipH="false" flipV="false" rot="0">
              <a:off x="0" y="0"/>
              <a:ext cx="1008901" cy="669632"/>
            </a:xfrm>
            <a:custGeom>
              <a:avLst/>
              <a:gdLst/>
              <a:ahLst/>
              <a:cxnLst/>
              <a:rect r="r" b="b" t="t" l="l"/>
              <a:pathLst>
                <a:path h="669632" w="1008901">
                  <a:moveTo>
                    <a:pt x="34358" y="0"/>
                  </a:moveTo>
                  <a:lnTo>
                    <a:pt x="974544" y="0"/>
                  </a:lnTo>
                  <a:cubicBezTo>
                    <a:pt x="983656" y="0"/>
                    <a:pt x="992395" y="3620"/>
                    <a:pt x="998838" y="10063"/>
                  </a:cubicBezTo>
                  <a:cubicBezTo>
                    <a:pt x="1005281" y="16506"/>
                    <a:pt x="1008901" y="25245"/>
                    <a:pt x="1008901" y="34358"/>
                  </a:cubicBezTo>
                  <a:lnTo>
                    <a:pt x="1008901" y="635275"/>
                  </a:lnTo>
                  <a:cubicBezTo>
                    <a:pt x="1008901" y="644387"/>
                    <a:pt x="1005281" y="653126"/>
                    <a:pt x="998838" y="659569"/>
                  </a:cubicBezTo>
                  <a:cubicBezTo>
                    <a:pt x="992395" y="666013"/>
                    <a:pt x="983656" y="669632"/>
                    <a:pt x="974544" y="669632"/>
                  </a:cubicBezTo>
                  <a:lnTo>
                    <a:pt x="34358" y="669632"/>
                  </a:lnTo>
                  <a:cubicBezTo>
                    <a:pt x="15382" y="669632"/>
                    <a:pt x="0" y="654250"/>
                    <a:pt x="0" y="635275"/>
                  </a:cubicBezTo>
                  <a:lnTo>
                    <a:pt x="0" y="34358"/>
                  </a:lnTo>
                  <a:cubicBezTo>
                    <a:pt x="0" y="25245"/>
                    <a:pt x="3620" y="16506"/>
                    <a:pt x="10063" y="10063"/>
                  </a:cubicBezTo>
                  <a:cubicBezTo>
                    <a:pt x="16506" y="3620"/>
                    <a:pt x="25245" y="0"/>
                    <a:pt x="34358" y="0"/>
                  </a:cubicBezTo>
                  <a:close/>
                </a:path>
              </a:pathLst>
            </a:custGeom>
            <a:gradFill rotWithShape="true">
              <a:gsLst>
                <a:gs pos="0">
                  <a:srgbClr val="192E5A">
                    <a:alpha val="100000"/>
                  </a:srgbClr>
                </a:gs>
                <a:gs pos="100000">
                  <a:srgbClr val="9C2AB6">
                    <a:alpha val="100000"/>
                  </a:srgbClr>
                </a:gs>
              </a:gsLst>
              <a:lin ang="0"/>
            </a:gradFill>
          </p:spPr>
        </p:sp>
        <p:sp>
          <p:nvSpPr>
            <p:cNvPr name="TextBox 23" id="23"/>
            <p:cNvSpPr txBox="true"/>
            <p:nvPr/>
          </p:nvSpPr>
          <p:spPr>
            <a:xfrm>
              <a:off x="0" y="-66675"/>
              <a:ext cx="1008901" cy="736307"/>
            </a:xfrm>
            <a:prstGeom prst="rect">
              <a:avLst/>
            </a:prstGeom>
          </p:spPr>
          <p:txBody>
            <a:bodyPr anchor="ctr" rtlCol="false" tIns="50800" lIns="50800" bIns="50800" rIns="50800"/>
            <a:lstStyle/>
            <a:p>
              <a:pPr algn="ctr">
                <a:lnSpc>
                  <a:spcPts val="4899"/>
                </a:lnSpc>
              </a:pPr>
              <a:r>
                <a:rPr lang="en-US" sz="3499">
                  <a:solidFill>
                    <a:srgbClr val="FFFFFF"/>
                  </a:solidFill>
                  <a:latin typeface="Roboto"/>
                  <a:ea typeface="Roboto"/>
                  <a:cs typeface="Roboto"/>
                  <a:sym typeface="Roboto"/>
                </a:rPr>
                <a:t>DATA    MODELING</a:t>
              </a:r>
            </a:p>
          </p:txBody>
        </p:sp>
      </p:grpSp>
      <p:grpSp>
        <p:nvGrpSpPr>
          <p:cNvPr name="Group 24" id="24"/>
          <p:cNvGrpSpPr/>
          <p:nvPr/>
        </p:nvGrpSpPr>
        <p:grpSpPr>
          <a:xfrm rot="0">
            <a:off x="4850689" y="2771629"/>
            <a:ext cx="1574720" cy="787360"/>
            <a:chOff x="0" y="0"/>
            <a:chExt cx="812800" cy="406400"/>
          </a:xfrm>
        </p:grpSpPr>
        <p:sp>
          <p:nvSpPr>
            <p:cNvPr name="Freeform 25" id="2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gradFill rotWithShape="true">
              <a:gsLst>
                <a:gs pos="0">
                  <a:srgbClr val="192E5A">
                    <a:alpha val="100000"/>
                  </a:srgbClr>
                </a:gs>
                <a:gs pos="100000">
                  <a:srgbClr val="9C2AB6">
                    <a:alpha val="100000"/>
                  </a:srgbClr>
                </a:gs>
              </a:gsLst>
              <a:lin ang="0"/>
            </a:gradFill>
          </p:spPr>
        </p:sp>
        <p:sp>
          <p:nvSpPr>
            <p:cNvPr name="TextBox 26" id="26"/>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5400000">
            <a:off x="8043742" y="5117409"/>
            <a:ext cx="1574720" cy="787360"/>
            <a:chOff x="0" y="0"/>
            <a:chExt cx="812800" cy="406400"/>
          </a:xfrm>
        </p:grpSpPr>
        <p:sp>
          <p:nvSpPr>
            <p:cNvPr name="Freeform 28" id="28"/>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gradFill rotWithShape="true">
              <a:gsLst>
                <a:gs pos="0">
                  <a:srgbClr val="192E5A">
                    <a:alpha val="100000"/>
                  </a:srgbClr>
                </a:gs>
                <a:gs pos="100000">
                  <a:srgbClr val="9C2AB6">
                    <a:alpha val="100000"/>
                  </a:srgbClr>
                </a:gs>
              </a:gsLst>
              <a:lin ang="0"/>
            </a:gradFill>
          </p:spPr>
        </p:sp>
        <p:sp>
          <p:nvSpPr>
            <p:cNvPr name="TextBox 29" id="29"/>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1153430" y="7463190"/>
            <a:ext cx="1574720" cy="787360"/>
            <a:chOff x="0" y="0"/>
            <a:chExt cx="812800" cy="406400"/>
          </a:xfrm>
        </p:grpSpPr>
        <p:sp>
          <p:nvSpPr>
            <p:cNvPr name="Freeform 31" id="31"/>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gradFill rotWithShape="true">
              <a:gsLst>
                <a:gs pos="0">
                  <a:srgbClr val="192E5A">
                    <a:alpha val="100000"/>
                  </a:srgbClr>
                </a:gs>
                <a:gs pos="100000">
                  <a:srgbClr val="9C2AB6">
                    <a:alpha val="100000"/>
                  </a:srgbClr>
                </a:gs>
              </a:gsLst>
              <a:lin ang="0"/>
            </a:gradFill>
          </p:spPr>
        </p:sp>
        <p:sp>
          <p:nvSpPr>
            <p:cNvPr name="TextBox 32" id="32"/>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5400000">
            <a:off x="14263119" y="5117409"/>
            <a:ext cx="1574720" cy="787360"/>
            <a:chOff x="0" y="0"/>
            <a:chExt cx="812800" cy="406400"/>
          </a:xfrm>
        </p:grpSpPr>
        <p:sp>
          <p:nvSpPr>
            <p:cNvPr name="Freeform 34" id="34"/>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gradFill rotWithShape="true">
              <a:gsLst>
                <a:gs pos="0">
                  <a:srgbClr val="192E5A">
                    <a:alpha val="100000"/>
                  </a:srgbClr>
                </a:gs>
                <a:gs pos="100000">
                  <a:srgbClr val="9C2AB6">
                    <a:alpha val="100000"/>
                  </a:srgbClr>
                </a:gs>
              </a:gsLst>
              <a:lin ang="0"/>
            </a:gradFill>
          </p:spPr>
        </p:sp>
        <p:sp>
          <p:nvSpPr>
            <p:cNvPr name="TextBox 35" id="35"/>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6133310" y="519855"/>
            <a:ext cx="6021380" cy="912915"/>
          </a:xfrm>
          <a:prstGeom prst="rect">
            <a:avLst/>
          </a:prstGeom>
        </p:spPr>
        <p:txBody>
          <a:bodyPr anchor="t" rtlCol="false" tIns="0" lIns="0" bIns="0" rIns="0">
            <a:spAutoFit/>
          </a:bodyPr>
          <a:lstStyle/>
          <a:p>
            <a:pPr algn="l">
              <a:lnSpc>
                <a:spcPts val="7431"/>
              </a:lnSpc>
            </a:pPr>
            <a:r>
              <a:rPr lang="en-US" b="true" sz="5308">
                <a:solidFill>
                  <a:srgbClr val="004AAD"/>
                </a:solidFill>
                <a:latin typeface="League Spartan"/>
                <a:ea typeface="League Spartan"/>
                <a:cs typeface="League Spartan"/>
                <a:sym typeface="League Spartan"/>
              </a:rPr>
              <a:t>FLOW CHART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8956631" y="1424029"/>
            <a:ext cx="3719471" cy="3719471"/>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0" y="3175000"/>
                  </a:moveTo>
                  <a:cubicBezTo>
                    <a:pt x="0" y="4928870"/>
                    <a:pt x="1421130" y="6350000"/>
                    <a:pt x="3175000" y="6350000"/>
                  </a:cubicBezTo>
                  <a:lnTo>
                    <a:pt x="6350000" y="6350000"/>
                  </a:lnTo>
                  <a:lnTo>
                    <a:pt x="6350000" y="3175000"/>
                  </a:lnTo>
                  <a:cubicBezTo>
                    <a:pt x="6350000" y="1421130"/>
                    <a:pt x="4928870" y="0"/>
                    <a:pt x="3175000" y="0"/>
                  </a:cubicBezTo>
                  <a:cubicBezTo>
                    <a:pt x="1421130" y="0"/>
                    <a:pt x="0" y="1421130"/>
                    <a:pt x="0" y="3175000"/>
                  </a:cubicBezTo>
                  <a:close/>
                </a:path>
              </a:pathLst>
            </a:custGeom>
            <a:solidFill>
              <a:srgbClr val="004AAD"/>
            </a:solidFill>
          </p:spPr>
        </p:sp>
        <p:sp>
          <p:nvSpPr>
            <p:cNvPr name="Freeform 5" id="5"/>
            <p:cNvSpPr/>
            <p:nvPr/>
          </p:nvSpPr>
          <p:spPr>
            <a:xfrm flipH="false" flipV="false" rot="0">
              <a:off x="391160" y="364490"/>
              <a:ext cx="5619750" cy="5621020"/>
            </a:xfrm>
            <a:custGeom>
              <a:avLst/>
              <a:gdLst/>
              <a:ahLst/>
              <a:cxnLst/>
              <a:rect r="r" b="b" t="t" l="l"/>
              <a:pathLst>
                <a:path h="5621020" w="5619750">
                  <a:moveTo>
                    <a:pt x="2810510" y="0"/>
                  </a:moveTo>
                  <a:cubicBezTo>
                    <a:pt x="4362450" y="0"/>
                    <a:pt x="5619750" y="1258570"/>
                    <a:pt x="5619750" y="2810510"/>
                  </a:cubicBezTo>
                  <a:cubicBezTo>
                    <a:pt x="5619750" y="4362450"/>
                    <a:pt x="4361180" y="5621020"/>
                    <a:pt x="2810510" y="5621020"/>
                  </a:cubicBezTo>
                  <a:cubicBezTo>
                    <a:pt x="1258570" y="5621020"/>
                    <a:pt x="0" y="4362450"/>
                    <a:pt x="0" y="2810510"/>
                  </a:cubicBezTo>
                  <a:cubicBezTo>
                    <a:pt x="1270" y="1258570"/>
                    <a:pt x="1258570" y="0"/>
                    <a:pt x="2810510" y="0"/>
                  </a:cubicBezTo>
                  <a:close/>
                </a:path>
              </a:pathLst>
            </a:custGeom>
            <a:blipFill>
              <a:blip r:embed="rId3"/>
              <a:stretch>
                <a:fillRect l="-1420" t="0" r="-1420" b="0"/>
              </a:stretch>
            </a:blipFill>
          </p:spPr>
        </p:sp>
      </p:grpSp>
      <p:grpSp>
        <p:nvGrpSpPr>
          <p:cNvPr name="Group 6" id="6"/>
          <p:cNvGrpSpPr>
            <a:grpSpLocks noChangeAspect="true"/>
          </p:cNvGrpSpPr>
          <p:nvPr/>
        </p:nvGrpSpPr>
        <p:grpSpPr>
          <a:xfrm rot="0">
            <a:off x="12752458" y="5246150"/>
            <a:ext cx="4027515" cy="4027515"/>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6350000" y="3175000"/>
                  </a:moveTo>
                  <a:cubicBezTo>
                    <a:pt x="6350000" y="1421130"/>
                    <a:pt x="4928870" y="0"/>
                    <a:pt x="3175000" y="0"/>
                  </a:cubicBezTo>
                  <a:lnTo>
                    <a:pt x="0" y="0"/>
                  </a:lnTo>
                  <a:lnTo>
                    <a:pt x="0" y="3175000"/>
                  </a:lnTo>
                  <a:cubicBezTo>
                    <a:pt x="0" y="4928870"/>
                    <a:pt x="1421130" y="6350000"/>
                    <a:pt x="3175000" y="6350000"/>
                  </a:cubicBezTo>
                  <a:cubicBezTo>
                    <a:pt x="4928870" y="6350000"/>
                    <a:pt x="6350000" y="4928870"/>
                    <a:pt x="6350000" y="3175000"/>
                  </a:cubicBezTo>
                  <a:close/>
                </a:path>
              </a:pathLst>
            </a:custGeom>
            <a:solidFill>
              <a:srgbClr val="000000"/>
            </a:solidFill>
          </p:spPr>
        </p:sp>
        <p:sp>
          <p:nvSpPr>
            <p:cNvPr name="Freeform 8" id="8"/>
            <p:cNvSpPr/>
            <p:nvPr/>
          </p:nvSpPr>
          <p:spPr>
            <a:xfrm flipH="false" flipV="false" rot="0">
              <a:off x="199010" y="359986"/>
              <a:ext cx="5898640" cy="5630028"/>
            </a:xfrm>
            <a:custGeom>
              <a:avLst/>
              <a:gdLst/>
              <a:ahLst/>
              <a:cxnLst/>
              <a:rect r="r" b="b" t="t" l="l"/>
              <a:pathLst>
                <a:path h="5630028" w="5898640">
                  <a:moveTo>
                    <a:pt x="2949320" y="4504"/>
                  </a:moveTo>
                  <a:cubicBezTo>
                    <a:pt x="1942227" y="0"/>
                    <a:pt x="1009702" y="534693"/>
                    <a:pt x="504851" y="1406118"/>
                  </a:cubicBezTo>
                  <a:cubicBezTo>
                    <a:pt x="0" y="2277543"/>
                    <a:pt x="0" y="3352485"/>
                    <a:pt x="504851" y="4223910"/>
                  </a:cubicBezTo>
                  <a:cubicBezTo>
                    <a:pt x="1009702" y="5095335"/>
                    <a:pt x="1942227" y="5630028"/>
                    <a:pt x="2949320" y="5625524"/>
                  </a:cubicBezTo>
                  <a:cubicBezTo>
                    <a:pt x="3956413" y="5630028"/>
                    <a:pt x="4888938" y="5095335"/>
                    <a:pt x="5393789" y="4223910"/>
                  </a:cubicBezTo>
                  <a:cubicBezTo>
                    <a:pt x="5898640" y="3352485"/>
                    <a:pt x="5898640" y="2277543"/>
                    <a:pt x="5393789" y="1406118"/>
                  </a:cubicBezTo>
                  <a:cubicBezTo>
                    <a:pt x="4888938" y="534693"/>
                    <a:pt x="3956413" y="0"/>
                    <a:pt x="2949320" y="4504"/>
                  </a:cubicBezTo>
                  <a:close/>
                </a:path>
              </a:pathLst>
            </a:custGeom>
            <a:blipFill>
              <a:blip r:embed="rId4"/>
              <a:stretch>
                <a:fillRect l="-24712" t="0" r="-24712" b="0"/>
              </a:stretch>
            </a:blipFill>
          </p:spPr>
        </p:sp>
      </p:grpSp>
      <p:sp>
        <p:nvSpPr>
          <p:cNvPr name="TextBox 9" id="9"/>
          <p:cNvSpPr txBox="true"/>
          <p:nvPr/>
        </p:nvSpPr>
        <p:spPr>
          <a:xfrm rot="0">
            <a:off x="1028700" y="914400"/>
            <a:ext cx="4842085" cy="1812253"/>
          </a:xfrm>
          <a:prstGeom prst="rect">
            <a:avLst/>
          </a:prstGeom>
        </p:spPr>
        <p:txBody>
          <a:bodyPr anchor="t" rtlCol="false" tIns="0" lIns="0" bIns="0" rIns="0">
            <a:spAutoFit/>
          </a:bodyPr>
          <a:lstStyle/>
          <a:p>
            <a:pPr algn="l">
              <a:lnSpc>
                <a:spcPts val="7212"/>
              </a:lnSpc>
            </a:pPr>
            <a:r>
              <a:rPr lang="en-US" b="true" sz="5151">
                <a:solidFill>
                  <a:srgbClr val="000000"/>
                </a:solidFill>
                <a:latin typeface="Roboto Bold"/>
                <a:ea typeface="Roboto Bold"/>
                <a:cs typeface="Roboto Bold"/>
                <a:sym typeface="Roboto Bold"/>
              </a:rPr>
              <a:t>DATA VISUALIZATION</a:t>
            </a:r>
          </a:p>
        </p:txBody>
      </p:sp>
      <p:sp>
        <p:nvSpPr>
          <p:cNvPr name="TextBox 10" id="10"/>
          <p:cNvSpPr txBox="true"/>
          <p:nvPr/>
        </p:nvSpPr>
        <p:spPr>
          <a:xfrm rot="0">
            <a:off x="1028700" y="3648991"/>
            <a:ext cx="5571074" cy="584811"/>
          </a:xfrm>
          <a:prstGeom prst="rect">
            <a:avLst/>
          </a:prstGeom>
        </p:spPr>
        <p:txBody>
          <a:bodyPr anchor="t" rtlCol="false" tIns="0" lIns="0" bIns="0" rIns="0">
            <a:spAutoFit/>
          </a:bodyPr>
          <a:lstStyle/>
          <a:p>
            <a:pPr algn="l" marL="696482" indent="-348241" lvl="1">
              <a:lnSpc>
                <a:spcPts val="4516"/>
              </a:lnSpc>
              <a:buFont typeface="Arial"/>
              <a:buChar char="•"/>
            </a:pPr>
            <a:r>
              <a:rPr lang="en-US" sz="3225">
                <a:solidFill>
                  <a:srgbClr val="000000"/>
                </a:solidFill>
                <a:latin typeface="Poppins"/>
                <a:ea typeface="Poppins"/>
                <a:cs typeface="Poppins"/>
                <a:sym typeface="Poppins"/>
              </a:rPr>
              <a:t>USE OF CHARTS </a:t>
            </a:r>
          </a:p>
        </p:txBody>
      </p:sp>
      <p:sp>
        <p:nvSpPr>
          <p:cNvPr name="TextBox 11" id="11"/>
          <p:cNvSpPr txBox="true"/>
          <p:nvPr/>
        </p:nvSpPr>
        <p:spPr>
          <a:xfrm rot="0">
            <a:off x="1028700" y="4558689"/>
            <a:ext cx="5571074" cy="1156311"/>
          </a:xfrm>
          <a:prstGeom prst="rect">
            <a:avLst/>
          </a:prstGeom>
        </p:spPr>
        <p:txBody>
          <a:bodyPr anchor="t" rtlCol="false" tIns="0" lIns="0" bIns="0" rIns="0">
            <a:spAutoFit/>
          </a:bodyPr>
          <a:lstStyle/>
          <a:p>
            <a:pPr algn="l" marL="696482" indent="-348241" lvl="1">
              <a:lnSpc>
                <a:spcPts val="4516"/>
              </a:lnSpc>
              <a:buFont typeface="Arial"/>
              <a:buChar char="•"/>
            </a:pPr>
            <a:r>
              <a:rPr lang="en-US" sz="3225">
                <a:solidFill>
                  <a:srgbClr val="000000"/>
                </a:solidFill>
                <a:latin typeface="Poppins"/>
                <a:ea typeface="Poppins"/>
                <a:cs typeface="Poppins"/>
                <a:sym typeface="Poppins"/>
              </a:rPr>
              <a:t>LIBRARIES USED: SEABORN, MATPLOTLIB</a:t>
            </a:r>
          </a:p>
        </p:txBody>
      </p:sp>
      <p:sp>
        <p:nvSpPr>
          <p:cNvPr name="TextBox 12" id="12"/>
          <p:cNvSpPr txBox="true"/>
          <p:nvPr/>
        </p:nvSpPr>
        <p:spPr>
          <a:xfrm rot="0">
            <a:off x="1028700" y="6038850"/>
            <a:ext cx="5571074" cy="1156311"/>
          </a:xfrm>
          <a:prstGeom prst="rect">
            <a:avLst/>
          </a:prstGeom>
        </p:spPr>
        <p:txBody>
          <a:bodyPr anchor="t" rtlCol="false" tIns="0" lIns="0" bIns="0" rIns="0">
            <a:spAutoFit/>
          </a:bodyPr>
          <a:lstStyle/>
          <a:p>
            <a:pPr algn="l" marL="696482" indent="-348241" lvl="1">
              <a:lnSpc>
                <a:spcPts val="4516"/>
              </a:lnSpc>
              <a:buFont typeface="Arial"/>
              <a:buChar char="•"/>
            </a:pPr>
            <a:r>
              <a:rPr lang="en-US" sz="3225">
                <a:solidFill>
                  <a:srgbClr val="000000"/>
                </a:solidFill>
                <a:latin typeface="Poppins"/>
                <a:ea typeface="Poppins"/>
                <a:cs typeface="Poppins"/>
                <a:sym typeface="Poppins"/>
              </a:rPr>
              <a:t>USE FOR EASE UNDERSTANDING</a:t>
            </a:r>
          </a:p>
        </p:txBody>
      </p:sp>
      <p:sp>
        <p:nvSpPr>
          <p:cNvPr name="TextBox 13" id="13"/>
          <p:cNvSpPr txBox="true"/>
          <p:nvPr/>
        </p:nvSpPr>
        <p:spPr>
          <a:xfrm rot="0">
            <a:off x="1028700" y="7519011"/>
            <a:ext cx="5571074" cy="1156311"/>
          </a:xfrm>
          <a:prstGeom prst="rect">
            <a:avLst/>
          </a:prstGeom>
        </p:spPr>
        <p:txBody>
          <a:bodyPr anchor="t" rtlCol="false" tIns="0" lIns="0" bIns="0" rIns="0">
            <a:spAutoFit/>
          </a:bodyPr>
          <a:lstStyle/>
          <a:p>
            <a:pPr algn="l" marL="696482" indent="-348241" lvl="1">
              <a:lnSpc>
                <a:spcPts val="4516"/>
              </a:lnSpc>
              <a:buFont typeface="Arial"/>
              <a:buChar char="•"/>
            </a:pPr>
            <a:r>
              <a:rPr lang="en-US" sz="3225">
                <a:solidFill>
                  <a:srgbClr val="000000"/>
                </a:solidFill>
                <a:latin typeface="Poppins"/>
                <a:ea typeface="Poppins"/>
                <a:cs typeface="Poppins"/>
                <a:sym typeface="Poppins"/>
              </a:rPr>
              <a:t>EXTERNAL TOOL POWER BI &amp; MS EXCEL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856023" y="1700950"/>
            <a:ext cx="14575955" cy="8162108"/>
          </a:xfrm>
          <a:custGeom>
            <a:avLst/>
            <a:gdLst/>
            <a:ahLst/>
            <a:cxnLst/>
            <a:rect r="r" b="b" t="t" l="l"/>
            <a:pathLst>
              <a:path h="8162108" w="14575955">
                <a:moveTo>
                  <a:pt x="0" y="0"/>
                </a:moveTo>
                <a:lnTo>
                  <a:pt x="14575954" y="0"/>
                </a:lnTo>
                <a:lnTo>
                  <a:pt x="14575954" y="8162107"/>
                </a:lnTo>
                <a:lnTo>
                  <a:pt x="0" y="8162107"/>
                </a:lnTo>
                <a:lnTo>
                  <a:pt x="0" y="0"/>
                </a:lnTo>
                <a:close/>
              </a:path>
            </a:pathLst>
          </a:custGeom>
          <a:blipFill>
            <a:blip r:embed="rId3"/>
            <a:stretch>
              <a:fillRect l="-676" t="0" r="-676" b="0"/>
            </a:stretch>
          </a:blipFill>
        </p:spPr>
      </p:sp>
      <p:sp>
        <p:nvSpPr>
          <p:cNvPr name="TextBox 4" id="4"/>
          <p:cNvSpPr txBox="true"/>
          <p:nvPr/>
        </p:nvSpPr>
        <p:spPr>
          <a:xfrm rot="0">
            <a:off x="1159371" y="570655"/>
            <a:ext cx="7679022" cy="820840"/>
          </a:xfrm>
          <a:prstGeom prst="rect">
            <a:avLst/>
          </a:prstGeom>
        </p:spPr>
        <p:txBody>
          <a:bodyPr anchor="t" rtlCol="false" tIns="0" lIns="0" bIns="0" rIns="0">
            <a:spAutoFit/>
          </a:bodyPr>
          <a:lstStyle/>
          <a:p>
            <a:pPr algn="l">
              <a:lnSpc>
                <a:spcPts val="6731"/>
              </a:lnSpc>
            </a:pPr>
            <a:r>
              <a:rPr lang="en-US" sz="4808">
                <a:solidFill>
                  <a:srgbClr val="004AAD"/>
                </a:solidFill>
                <a:latin typeface="League Spartan"/>
                <a:ea typeface="League Spartan"/>
                <a:cs typeface="League Spartan"/>
                <a:sym typeface="League Spartan"/>
              </a:rPr>
              <a:t>POWER BI DASHBOARD </a:t>
            </a:r>
          </a:p>
        </p:txBody>
      </p:sp>
      <p:pic>
        <p:nvPicPr>
          <p:cNvPr name="Picture 5" id="5"/>
          <p:cNvPicPr>
            <a:picLocks noChangeAspect="true"/>
          </p:cNvPicPr>
          <p:nvPr/>
        </p:nvPicPr>
        <p:blipFill>
          <a:blip r:embed="rId4"/>
          <a:stretch>
            <a:fillRect/>
          </a:stretch>
        </p:blipFill>
        <p:spPr>
          <a:xfrm rot="0">
            <a:off x="1619148" y="7115131"/>
            <a:ext cx="2842505" cy="2701681"/>
          </a:xfrm>
          <a:prstGeom prst="rect">
            <a:avLst/>
          </a:prstGeom>
        </p:spPr>
      </p:pic>
      <p:pic>
        <p:nvPicPr>
          <p:cNvPr name="Picture 6" id="6"/>
          <p:cNvPicPr>
            <a:picLocks noChangeAspect="true"/>
          </p:cNvPicPr>
          <p:nvPr/>
        </p:nvPicPr>
        <p:blipFill>
          <a:blip r:embed="rId5"/>
          <a:stretch>
            <a:fillRect/>
          </a:stretch>
        </p:blipFill>
        <p:spPr>
          <a:xfrm rot="0">
            <a:off x="9896118" y="2978108"/>
            <a:ext cx="3530532" cy="3530532"/>
          </a:xfrm>
          <a:prstGeom prst="rect">
            <a:avLst/>
          </a:prstGeom>
        </p:spPr>
      </p:pic>
      <p:pic>
        <p:nvPicPr>
          <p:cNvPr name="Picture 7" id="7"/>
          <p:cNvPicPr>
            <a:picLocks noChangeAspect="true"/>
          </p:cNvPicPr>
          <p:nvPr/>
        </p:nvPicPr>
        <p:blipFill>
          <a:blip r:embed="rId6"/>
          <a:stretch>
            <a:fillRect/>
          </a:stretch>
        </p:blipFill>
        <p:spPr>
          <a:xfrm rot="0">
            <a:off x="12838229" y="2978108"/>
            <a:ext cx="3530532" cy="3530532"/>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07007" y="1411960"/>
            <a:ext cx="14214717" cy="8875040"/>
          </a:xfrm>
          <a:custGeom>
            <a:avLst/>
            <a:gdLst/>
            <a:ahLst/>
            <a:cxnLst/>
            <a:rect r="r" b="b" t="t" l="l"/>
            <a:pathLst>
              <a:path h="8875040" w="14214717">
                <a:moveTo>
                  <a:pt x="0" y="0"/>
                </a:moveTo>
                <a:lnTo>
                  <a:pt x="14214717" y="0"/>
                </a:lnTo>
                <a:lnTo>
                  <a:pt x="14214717" y="8875040"/>
                </a:lnTo>
                <a:lnTo>
                  <a:pt x="0" y="8875040"/>
                </a:lnTo>
                <a:lnTo>
                  <a:pt x="0" y="0"/>
                </a:lnTo>
                <a:close/>
              </a:path>
            </a:pathLst>
          </a:custGeom>
          <a:blipFill>
            <a:blip r:embed="rId3"/>
            <a:stretch>
              <a:fillRect l="0" t="-3367" r="0" b="-3367"/>
            </a:stretch>
          </a:blipFill>
        </p:spPr>
      </p:sp>
      <p:sp>
        <p:nvSpPr>
          <p:cNvPr name="TextBox 4" id="4"/>
          <p:cNvSpPr txBox="true"/>
          <p:nvPr/>
        </p:nvSpPr>
        <p:spPr>
          <a:xfrm rot="0">
            <a:off x="4638682" y="540665"/>
            <a:ext cx="9010636" cy="871296"/>
          </a:xfrm>
          <a:prstGeom prst="rect">
            <a:avLst/>
          </a:prstGeom>
        </p:spPr>
        <p:txBody>
          <a:bodyPr anchor="t" rtlCol="false" tIns="0" lIns="0" bIns="0" rIns="0">
            <a:spAutoFit/>
          </a:bodyPr>
          <a:lstStyle/>
          <a:p>
            <a:pPr algn="ctr">
              <a:lnSpc>
                <a:spcPts val="7100"/>
              </a:lnSpc>
            </a:pPr>
            <a:r>
              <a:rPr lang="en-US" sz="5072">
                <a:solidFill>
                  <a:srgbClr val="004AAD"/>
                </a:solidFill>
                <a:latin typeface="League Spartan"/>
                <a:ea typeface="League Spartan"/>
                <a:cs typeface="League Spartan"/>
                <a:sym typeface="League Spartan"/>
              </a:rPr>
              <a:t>MS EXCEL PLANNING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98500" y="3124200"/>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41400" y="3124200"/>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933297" y="3191597"/>
            <a:ext cx="8421405" cy="1265381"/>
          </a:xfrm>
          <a:prstGeom prst="rect">
            <a:avLst/>
          </a:prstGeom>
        </p:spPr>
        <p:txBody>
          <a:bodyPr anchor="t" rtlCol="false" tIns="0" lIns="0" bIns="0" rIns="0">
            <a:spAutoFit/>
          </a:bodyPr>
          <a:lstStyle/>
          <a:p>
            <a:pPr algn="ctr">
              <a:lnSpc>
                <a:spcPts val="10334"/>
              </a:lnSpc>
            </a:pPr>
            <a:r>
              <a:rPr lang="en-US" b="true" sz="7382">
                <a:solidFill>
                  <a:srgbClr val="004AAD"/>
                </a:solidFill>
                <a:latin typeface="League Spartan"/>
                <a:ea typeface="League Spartan"/>
                <a:cs typeface="League Spartan"/>
                <a:sym typeface="League Sparta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59266" y="0"/>
                  </a:moveTo>
                  <a:lnTo>
                    <a:pt x="1729759" y="0"/>
                  </a:lnTo>
                  <a:cubicBezTo>
                    <a:pt x="1762491" y="0"/>
                    <a:pt x="1789026" y="26535"/>
                    <a:pt x="1789026" y="59266"/>
                  </a:cubicBezTo>
                  <a:lnTo>
                    <a:pt x="1789026" y="2650067"/>
                  </a:lnTo>
                  <a:cubicBezTo>
                    <a:pt x="1789026" y="2682799"/>
                    <a:pt x="1762491" y="2709333"/>
                    <a:pt x="1729759" y="2709333"/>
                  </a:cubicBezTo>
                  <a:lnTo>
                    <a:pt x="59266" y="2709333"/>
                  </a:lnTo>
                  <a:cubicBezTo>
                    <a:pt x="26535" y="2709333"/>
                    <a:pt x="0" y="2682799"/>
                    <a:pt x="0" y="2650067"/>
                  </a:cubicBezTo>
                  <a:lnTo>
                    <a:pt x="0" y="59266"/>
                  </a:lnTo>
                  <a:cubicBezTo>
                    <a:pt x="0" y="26535"/>
                    <a:pt x="26535" y="0"/>
                    <a:pt x="59266" y="0"/>
                  </a:cubicBez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l">
                <a:lnSpc>
                  <a:spcPts val="2659"/>
                </a:lnSpc>
              </a:pPr>
            </a:p>
          </p:txBody>
        </p:sp>
      </p:grpSp>
      <p:grpSp>
        <p:nvGrpSpPr>
          <p:cNvPr name="Group 6" id="6"/>
          <p:cNvGrpSpPr/>
          <p:nvPr/>
        </p:nvGrpSpPr>
        <p:grpSpPr>
          <a:xfrm rot="0">
            <a:off x="5446818" y="8630505"/>
            <a:ext cx="897167" cy="2183545"/>
            <a:chOff x="0" y="0"/>
            <a:chExt cx="236291" cy="575090"/>
          </a:xfrm>
        </p:grpSpPr>
        <p:sp>
          <p:nvSpPr>
            <p:cNvPr name="Freeform 7" id="7"/>
            <p:cNvSpPr/>
            <p:nvPr/>
          </p:nvSpPr>
          <p:spPr>
            <a:xfrm flipH="false" flipV="false" rot="0">
              <a:off x="0" y="0"/>
              <a:ext cx="236291" cy="575090"/>
            </a:xfrm>
            <a:custGeom>
              <a:avLst/>
              <a:gdLst/>
              <a:ahLst/>
              <a:cxnLst/>
              <a:rect r="r" b="b" t="t" l="l"/>
              <a:pathLst>
                <a:path h="575090" w="236291">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p:spPr>
        </p:sp>
        <p:sp>
          <p:nvSpPr>
            <p:cNvPr name="TextBox 8" id="8"/>
            <p:cNvSpPr txBox="true"/>
            <p:nvPr/>
          </p:nvSpPr>
          <p:spPr>
            <a:xfrm>
              <a:off x="0" y="-47625"/>
              <a:ext cx="236291" cy="622715"/>
            </a:xfrm>
            <a:prstGeom prst="rect">
              <a:avLst/>
            </a:prstGeom>
          </p:spPr>
          <p:txBody>
            <a:bodyPr anchor="ctr" rtlCol="false" tIns="50800" lIns="50800" bIns="50800" rIns="50800"/>
            <a:lstStyle/>
            <a:p>
              <a:pPr algn="l">
                <a:lnSpc>
                  <a:spcPts val="2659"/>
                </a:lnSpc>
              </a:pPr>
            </a:p>
          </p:txBody>
        </p:sp>
      </p:grpSp>
      <p:grpSp>
        <p:nvGrpSpPr>
          <p:cNvPr name="Group 9" id="9"/>
          <p:cNvGrpSpPr>
            <a:grpSpLocks noChangeAspect="true"/>
          </p:cNvGrpSpPr>
          <p:nvPr/>
        </p:nvGrpSpPr>
        <p:grpSpPr>
          <a:xfrm rot="0">
            <a:off x="7509504" y="2224789"/>
            <a:ext cx="4857773" cy="6528106"/>
            <a:chOff x="0" y="0"/>
            <a:chExt cx="3663950" cy="4923790"/>
          </a:xfrm>
        </p:grpSpPr>
        <p:sp>
          <p:nvSpPr>
            <p:cNvPr name="Freeform 10" id="10"/>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19321" t="0" r="-19321" b="0"/>
              </a:stretch>
            </a:blipFill>
          </p:spPr>
        </p:sp>
        <p:sp>
          <p:nvSpPr>
            <p:cNvPr name="Freeform 11" id="11"/>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4AAD"/>
            </a:solidFill>
          </p:spPr>
        </p:sp>
      </p:grpSp>
      <p:grpSp>
        <p:nvGrpSpPr>
          <p:cNvPr name="Group 12" id="12"/>
          <p:cNvGrpSpPr>
            <a:grpSpLocks noChangeAspect="true"/>
          </p:cNvGrpSpPr>
          <p:nvPr/>
        </p:nvGrpSpPr>
        <p:grpSpPr>
          <a:xfrm rot="0">
            <a:off x="13081652" y="2224789"/>
            <a:ext cx="4857773" cy="6528106"/>
            <a:chOff x="0" y="0"/>
            <a:chExt cx="3663950" cy="4923790"/>
          </a:xfrm>
        </p:grpSpPr>
        <p:sp>
          <p:nvSpPr>
            <p:cNvPr name="Freeform 13" id="13"/>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4"/>
              <a:stretch>
                <a:fillRect l="-70496" t="0" r="-70496" b="0"/>
              </a:stretch>
            </a:blipFill>
          </p:spPr>
        </p:sp>
        <p:sp>
          <p:nvSpPr>
            <p:cNvPr name="Freeform 14" id="14"/>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4AAD"/>
            </a:solidFill>
          </p:spPr>
        </p:sp>
      </p:grpSp>
      <p:sp>
        <p:nvSpPr>
          <p:cNvPr name="TextBox 15" id="15"/>
          <p:cNvSpPr txBox="true"/>
          <p:nvPr/>
        </p:nvSpPr>
        <p:spPr>
          <a:xfrm rot="0">
            <a:off x="952834" y="933450"/>
            <a:ext cx="4819286" cy="902399"/>
          </a:xfrm>
          <a:prstGeom prst="rect">
            <a:avLst/>
          </a:prstGeom>
        </p:spPr>
        <p:txBody>
          <a:bodyPr anchor="t" rtlCol="false" tIns="0" lIns="0" bIns="0" rIns="0">
            <a:spAutoFit/>
          </a:bodyPr>
          <a:lstStyle/>
          <a:p>
            <a:pPr algn="l">
              <a:lnSpc>
                <a:spcPts val="7486"/>
              </a:lnSpc>
            </a:pPr>
            <a:r>
              <a:rPr lang="en-US" b="true" sz="5347">
                <a:solidFill>
                  <a:srgbClr val="FFFFFF"/>
                </a:solidFill>
                <a:latin typeface="League Spartan"/>
                <a:ea typeface="League Spartan"/>
                <a:cs typeface="League Spartan"/>
                <a:sym typeface="League Spartan"/>
              </a:rPr>
              <a:t>Agenda</a:t>
            </a:r>
          </a:p>
        </p:txBody>
      </p:sp>
      <p:sp>
        <p:nvSpPr>
          <p:cNvPr name="TextBox 16" id="16"/>
          <p:cNvSpPr txBox="true"/>
          <p:nvPr/>
        </p:nvSpPr>
        <p:spPr>
          <a:xfrm rot="0">
            <a:off x="133504" y="2110489"/>
            <a:ext cx="6457944" cy="7123550"/>
          </a:xfrm>
          <a:prstGeom prst="rect">
            <a:avLst/>
          </a:prstGeom>
        </p:spPr>
        <p:txBody>
          <a:bodyPr anchor="t" rtlCol="false" tIns="0" lIns="0" bIns="0" rIns="0">
            <a:spAutoFit/>
          </a:bodyPr>
          <a:lstStyle/>
          <a:p>
            <a:pPr algn="l" marL="1137826" indent="-568913" lvl="1">
              <a:lnSpc>
                <a:spcPts val="7378"/>
              </a:lnSpc>
              <a:buFont typeface="Arial"/>
              <a:buChar char="•"/>
            </a:pPr>
            <a:r>
              <a:rPr lang="en-US" sz="5270">
                <a:solidFill>
                  <a:srgbClr val="FFFFFF"/>
                </a:solidFill>
                <a:latin typeface="Roboto"/>
                <a:ea typeface="Roboto"/>
                <a:cs typeface="Roboto"/>
                <a:sym typeface="Roboto"/>
              </a:rPr>
              <a:t>Introduction</a:t>
            </a:r>
          </a:p>
          <a:p>
            <a:pPr algn="l" marL="1051444" indent="-525722" lvl="1">
              <a:lnSpc>
                <a:spcPts val="6818"/>
              </a:lnSpc>
              <a:buFont typeface="Arial"/>
              <a:buChar char="•"/>
            </a:pPr>
            <a:r>
              <a:rPr lang="en-US" sz="4870">
                <a:solidFill>
                  <a:srgbClr val="FFFFFF"/>
                </a:solidFill>
                <a:latin typeface="Roboto"/>
                <a:ea typeface="Roboto"/>
                <a:cs typeface="Roboto"/>
                <a:sym typeface="Roboto"/>
              </a:rPr>
              <a:t>Problem statement</a:t>
            </a:r>
          </a:p>
          <a:p>
            <a:pPr algn="l" marL="1051444" indent="-525722" lvl="1">
              <a:lnSpc>
                <a:spcPts val="6818"/>
              </a:lnSpc>
              <a:buFont typeface="Arial"/>
              <a:buChar char="•"/>
            </a:pPr>
            <a:r>
              <a:rPr lang="en-US" sz="4870">
                <a:solidFill>
                  <a:srgbClr val="FFFFFF"/>
                </a:solidFill>
                <a:latin typeface="Roboto"/>
                <a:ea typeface="Roboto"/>
                <a:cs typeface="Roboto"/>
                <a:sym typeface="Roboto"/>
              </a:rPr>
              <a:t>Objective</a:t>
            </a:r>
          </a:p>
          <a:p>
            <a:pPr algn="l" marL="1051444" indent="-525722" lvl="1">
              <a:lnSpc>
                <a:spcPts val="6818"/>
              </a:lnSpc>
              <a:buFont typeface="Arial"/>
              <a:buChar char="•"/>
            </a:pPr>
            <a:r>
              <a:rPr lang="en-US" sz="4870">
                <a:solidFill>
                  <a:srgbClr val="FFFFFF"/>
                </a:solidFill>
                <a:latin typeface="Roboto"/>
                <a:ea typeface="Roboto"/>
                <a:cs typeface="Roboto"/>
                <a:sym typeface="Roboto"/>
              </a:rPr>
              <a:t>Technology</a:t>
            </a:r>
          </a:p>
          <a:p>
            <a:pPr algn="l" marL="1051444" indent="-525722" lvl="1">
              <a:lnSpc>
                <a:spcPts val="6818"/>
              </a:lnSpc>
              <a:buFont typeface="Arial"/>
              <a:buChar char="•"/>
            </a:pPr>
            <a:r>
              <a:rPr lang="en-US" sz="4870">
                <a:solidFill>
                  <a:srgbClr val="FFFFFF"/>
                </a:solidFill>
                <a:latin typeface="Roboto"/>
                <a:ea typeface="Roboto"/>
                <a:cs typeface="Roboto"/>
                <a:sym typeface="Roboto"/>
              </a:rPr>
              <a:t>Working</a:t>
            </a:r>
          </a:p>
          <a:p>
            <a:pPr algn="l" marL="1051444" indent="-525722" lvl="1">
              <a:lnSpc>
                <a:spcPts val="6818"/>
              </a:lnSpc>
              <a:buFont typeface="Arial"/>
              <a:buChar char="•"/>
            </a:pPr>
            <a:r>
              <a:rPr lang="en-US" sz="4870">
                <a:solidFill>
                  <a:srgbClr val="FFFFFF"/>
                </a:solidFill>
                <a:latin typeface="Roboto"/>
                <a:ea typeface="Roboto"/>
                <a:cs typeface="Roboto"/>
                <a:sym typeface="Roboto"/>
              </a:rPr>
              <a:t>Features</a:t>
            </a:r>
          </a:p>
          <a:p>
            <a:pPr algn="l" marL="1051444" indent="-525722" lvl="1">
              <a:lnSpc>
                <a:spcPts val="6818"/>
              </a:lnSpc>
              <a:buFont typeface="Arial"/>
              <a:buChar char="•"/>
            </a:pPr>
            <a:r>
              <a:rPr lang="en-US" sz="4870">
                <a:solidFill>
                  <a:srgbClr val="FFFFFF"/>
                </a:solidFill>
                <a:latin typeface="Roboto"/>
                <a:ea typeface="Roboto"/>
                <a:cs typeface="Roboto"/>
                <a:sym typeface="Roboto"/>
              </a:rPr>
              <a:t>conclusion</a:t>
            </a:r>
          </a:p>
          <a:p>
            <a:pPr algn="l">
              <a:lnSpc>
                <a:spcPts val="8498"/>
              </a:lnSpc>
            </a:pPr>
          </a:p>
        </p:txBody>
      </p:sp>
      <p:sp>
        <p:nvSpPr>
          <p:cNvPr name="TextBox 17" id="17"/>
          <p:cNvSpPr txBox="true"/>
          <p:nvPr/>
        </p:nvSpPr>
        <p:spPr>
          <a:xfrm rot="0">
            <a:off x="13081652" y="8791301"/>
            <a:ext cx="4857773" cy="746722"/>
          </a:xfrm>
          <a:prstGeom prst="rect">
            <a:avLst/>
          </a:prstGeom>
        </p:spPr>
        <p:txBody>
          <a:bodyPr anchor="t" rtlCol="false" tIns="0" lIns="0" bIns="0" rIns="0">
            <a:spAutoFit/>
          </a:bodyPr>
          <a:lstStyle/>
          <a:p>
            <a:pPr algn="ctr">
              <a:lnSpc>
                <a:spcPts val="6092"/>
              </a:lnSpc>
            </a:pPr>
            <a:r>
              <a:rPr lang="en-US" sz="4351">
                <a:solidFill>
                  <a:srgbClr val="000000"/>
                </a:solidFill>
                <a:latin typeface="Roboto"/>
                <a:ea typeface="Roboto"/>
                <a:cs typeface="Roboto"/>
                <a:sym typeface="Roboto"/>
              </a:rPr>
              <a:t>POWER BI</a:t>
            </a:r>
          </a:p>
        </p:txBody>
      </p:sp>
      <p:sp>
        <p:nvSpPr>
          <p:cNvPr name="TextBox 18" id="18"/>
          <p:cNvSpPr txBox="true"/>
          <p:nvPr/>
        </p:nvSpPr>
        <p:spPr>
          <a:xfrm rot="0">
            <a:off x="7509504" y="8791301"/>
            <a:ext cx="4857773" cy="746722"/>
          </a:xfrm>
          <a:prstGeom prst="rect">
            <a:avLst/>
          </a:prstGeom>
        </p:spPr>
        <p:txBody>
          <a:bodyPr anchor="t" rtlCol="false" tIns="0" lIns="0" bIns="0" rIns="0">
            <a:spAutoFit/>
          </a:bodyPr>
          <a:lstStyle/>
          <a:p>
            <a:pPr algn="ctr">
              <a:lnSpc>
                <a:spcPts val="6092"/>
              </a:lnSpc>
            </a:pPr>
            <a:r>
              <a:rPr lang="en-US" sz="4351">
                <a:solidFill>
                  <a:srgbClr val="000000"/>
                </a:solidFill>
                <a:latin typeface="Roboto"/>
                <a:ea typeface="Roboto"/>
                <a:cs typeface="Roboto"/>
                <a:sym typeface="Roboto"/>
              </a:rPr>
              <a:t>Air BNB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4065560"/>
            <a:ext cx="2960881" cy="2960544"/>
            <a:chOff x="0" y="0"/>
            <a:chExt cx="6350013" cy="6349289"/>
          </a:xfrm>
        </p:grpSpPr>
        <p:sp>
          <p:nvSpPr>
            <p:cNvPr name="Freeform 4" id="4"/>
            <p:cNvSpPr/>
            <p:nvPr/>
          </p:nvSpPr>
          <p:spPr>
            <a:xfrm flipH="false" flipV="false" rot="0">
              <a:off x="-95250" y="-95136"/>
              <a:ext cx="6540526" cy="6539573"/>
            </a:xfrm>
            <a:custGeom>
              <a:avLst/>
              <a:gdLst/>
              <a:ahLst/>
              <a:cxnLst/>
              <a:rect r="r" b="b" t="t" l="l"/>
              <a:pathLst>
                <a:path h="6539573" w="6540526">
                  <a:moveTo>
                    <a:pt x="5684545" y="1101865"/>
                  </a:moveTo>
                  <a:cubicBezTo>
                    <a:pt x="5560365"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8"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6"/>
                  </a:lnTo>
                  <a:cubicBezTo>
                    <a:pt x="631228" y="4637634"/>
                    <a:pt x="766077" y="4854448"/>
                    <a:pt x="766077" y="5102746"/>
                  </a:cubicBezTo>
                  <a:cubicBezTo>
                    <a:pt x="766077" y="5473269"/>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8" y="6354331"/>
                  </a:lnTo>
                  <a:cubicBezTo>
                    <a:pt x="3926408" y="6539573"/>
                    <a:pt x="4336695" y="6429617"/>
                    <a:pt x="4521988" y="6108764"/>
                  </a:cubicBezTo>
                  <a:cubicBezTo>
                    <a:pt x="4646130" y="5893765"/>
                    <a:pt x="4871314" y="5773446"/>
                    <a:pt x="5102962" y="5773280"/>
                  </a:cubicBezTo>
                  <a:lnTo>
                    <a:pt x="5102911" y="5773192"/>
                  </a:lnTo>
                  <a:cubicBezTo>
                    <a:pt x="5334559" y="5773027"/>
                    <a:pt x="5559781" y="5652707"/>
                    <a:pt x="5683885" y="5437708"/>
                  </a:cubicBezTo>
                  <a:cubicBezTo>
                    <a:pt x="5745010" y="5331854"/>
                    <a:pt x="5774017" y="5216233"/>
                    <a:pt x="5773890" y="5102213"/>
                  </a:cubicBezTo>
                  <a:lnTo>
                    <a:pt x="5773979" y="5102289"/>
                  </a:lnTo>
                  <a:cubicBezTo>
                    <a:pt x="5774182" y="4878845"/>
                    <a:pt x="5886145" y="4661357"/>
                    <a:pt x="6087059" y="4534827"/>
                  </a:cubicBezTo>
                  <a:cubicBezTo>
                    <a:pt x="6195365" y="4477880"/>
                    <a:pt x="6289358" y="4390619"/>
                    <a:pt x="6355029" y="4276865"/>
                  </a:cubicBezTo>
                  <a:cubicBezTo>
                    <a:pt x="6479223" y="4061752"/>
                    <a:pt x="6470777" y="3806571"/>
                    <a:pt x="6355118" y="3605886"/>
                  </a:cubicBezTo>
                  <a:lnTo>
                    <a:pt x="6355156" y="3605886"/>
                  </a:lnTo>
                  <a:cubicBezTo>
                    <a:pt x="6239535" y="3405201"/>
                    <a:pt x="6231077" y="3150019"/>
                    <a:pt x="6355245" y="2934970"/>
                  </a:cubicBezTo>
                  <a:cubicBezTo>
                    <a:pt x="6540526" y="2614079"/>
                    <a:pt x="6430569" y="2203831"/>
                    <a:pt x="6109678" y="2018551"/>
                  </a:cubicBezTo>
                  <a:lnTo>
                    <a:pt x="6109627" y="2018500"/>
                  </a:lnTo>
                  <a:lnTo>
                    <a:pt x="6109754" y="2018462"/>
                  </a:lnTo>
                  <a:cubicBezTo>
                    <a:pt x="5910847" y="1903375"/>
                    <a:pt x="5776557" y="1689088"/>
                    <a:pt x="5774436" y="1443266"/>
                  </a:cubicBezTo>
                  <a:cubicBezTo>
                    <a:pt x="5775604" y="1327265"/>
                    <a:pt x="5746686" y="1209536"/>
                    <a:pt x="5684545" y="1101865"/>
                  </a:cubicBezTo>
                </a:path>
              </a:pathLst>
            </a:custGeom>
            <a:blipFill>
              <a:blip r:embed="rId3"/>
              <a:stretch>
                <a:fillRect l="0" t="0" r="0" b="-33348"/>
              </a:stretch>
            </a:blipFill>
          </p:spPr>
        </p:sp>
      </p:grpSp>
      <p:grpSp>
        <p:nvGrpSpPr>
          <p:cNvPr name="Group 5" id="5"/>
          <p:cNvGrpSpPr/>
          <p:nvPr/>
        </p:nvGrpSpPr>
        <p:grpSpPr>
          <a:xfrm rot="0">
            <a:off x="10021398" y="4065560"/>
            <a:ext cx="2960881" cy="2960544"/>
            <a:chOff x="0" y="0"/>
            <a:chExt cx="6350013" cy="6349289"/>
          </a:xfrm>
        </p:grpSpPr>
        <p:sp>
          <p:nvSpPr>
            <p:cNvPr name="Freeform 6" id="6"/>
            <p:cNvSpPr/>
            <p:nvPr/>
          </p:nvSpPr>
          <p:spPr>
            <a:xfrm flipH="false" flipV="false" rot="0">
              <a:off x="-95250" y="-95136"/>
              <a:ext cx="6540526" cy="6539573"/>
            </a:xfrm>
            <a:custGeom>
              <a:avLst/>
              <a:gdLst/>
              <a:ahLst/>
              <a:cxnLst/>
              <a:rect r="r" b="b" t="t" l="l"/>
              <a:pathLst>
                <a:path h="6539573" w="6540526">
                  <a:moveTo>
                    <a:pt x="5684545" y="1101865"/>
                  </a:moveTo>
                  <a:cubicBezTo>
                    <a:pt x="5560365"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8"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6"/>
                  </a:lnTo>
                  <a:cubicBezTo>
                    <a:pt x="631228" y="4637634"/>
                    <a:pt x="766077" y="4854448"/>
                    <a:pt x="766077" y="5102746"/>
                  </a:cubicBezTo>
                  <a:cubicBezTo>
                    <a:pt x="766077" y="5473269"/>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8" y="6354331"/>
                  </a:lnTo>
                  <a:cubicBezTo>
                    <a:pt x="3926408" y="6539573"/>
                    <a:pt x="4336695" y="6429617"/>
                    <a:pt x="4521988" y="6108764"/>
                  </a:cubicBezTo>
                  <a:cubicBezTo>
                    <a:pt x="4646130" y="5893765"/>
                    <a:pt x="4871314" y="5773446"/>
                    <a:pt x="5102962" y="5773280"/>
                  </a:cubicBezTo>
                  <a:lnTo>
                    <a:pt x="5102911" y="5773192"/>
                  </a:lnTo>
                  <a:cubicBezTo>
                    <a:pt x="5334559" y="5773027"/>
                    <a:pt x="5559781" y="5652707"/>
                    <a:pt x="5683885" y="5437708"/>
                  </a:cubicBezTo>
                  <a:cubicBezTo>
                    <a:pt x="5745010" y="5331854"/>
                    <a:pt x="5774017" y="5216233"/>
                    <a:pt x="5773890" y="5102213"/>
                  </a:cubicBezTo>
                  <a:lnTo>
                    <a:pt x="5773979" y="5102289"/>
                  </a:lnTo>
                  <a:cubicBezTo>
                    <a:pt x="5774182" y="4878845"/>
                    <a:pt x="5886145" y="4661357"/>
                    <a:pt x="6087059" y="4534827"/>
                  </a:cubicBezTo>
                  <a:cubicBezTo>
                    <a:pt x="6195365" y="4477880"/>
                    <a:pt x="6289358" y="4390619"/>
                    <a:pt x="6355029" y="4276865"/>
                  </a:cubicBezTo>
                  <a:cubicBezTo>
                    <a:pt x="6479223" y="4061752"/>
                    <a:pt x="6470777" y="3806571"/>
                    <a:pt x="6355118" y="3605886"/>
                  </a:cubicBezTo>
                  <a:lnTo>
                    <a:pt x="6355156" y="3605886"/>
                  </a:lnTo>
                  <a:cubicBezTo>
                    <a:pt x="6239535" y="3405201"/>
                    <a:pt x="6231077" y="3150019"/>
                    <a:pt x="6355245" y="2934970"/>
                  </a:cubicBezTo>
                  <a:cubicBezTo>
                    <a:pt x="6540526" y="2614079"/>
                    <a:pt x="6430569" y="2203831"/>
                    <a:pt x="6109678" y="2018551"/>
                  </a:cubicBezTo>
                  <a:lnTo>
                    <a:pt x="6109627" y="2018500"/>
                  </a:lnTo>
                  <a:lnTo>
                    <a:pt x="6109754" y="2018462"/>
                  </a:lnTo>
                  <a:cubicBezTo>
                    <a:pt x="5910847" y="1903375"/>
                    <a:pt x="5776557" y="1689088"/>
                    <a:pt x="5774436" y="1443266"/>
                  </a:cubicBezTo>
                  <a:cubicBezTo>
                    <a:pt x="5775604" y="1327265"/>
                    <a:pt x="5746686" y="1209536"/>
                    <a:pt x="5684545" y="1101865"/>
                  </a:cubicBezTo>
                </a:path>
              </a:pathLst>
            </a:custGeom>
            <a:blipFill>
              <a:blip r:embed="rId4"/>
              <a:stretch>
                <a:fillRect l="0" t="-4650" r="0" b="-4650"/>
              </a:stretch>
            </a:blipFill>
          </p:spPr>
        </p:sp>
      </p:grpSp>
      <p:grpSp>
        <p:nvGrpSpPr>
          <p:cNvPr name="Group 7" id="7"/>
          <p:cNvGrpSpPr/>
          <p:nvPr/>
        </p:nvGrpSpPr>
        <p:grpSpPr>
          <a:xfrm rot="0">
            <a:off x="14515804" y="4065560"/>
            <a:ext cx="2960881" cy="2960544"/>
            <a:chOff x="0" y="0"/>
            <a:chExt cx="6350013" cy="6349289"/>
          </a:xfrm>
        </p:grpSpPr>
        <p:sp>
          <p:nvSpPr>
            <p:cNvPr name="Freeform 8" id="8"/>
            <p:cNvSpPr/>
            <p:nvPr/>
          </p:nvSpPr>
          <p:spPr>
            <a:xfrm flipH="false" flipV="false" rot="0">
              <a:off x="-95250" y="-95136"/>
              <a:ext cx="6540526" cy="6539573"/>
            </a:xfrm>
            <a:custGeom>
              <a:avLst/>
              <a:gdLst/>
              <a:ahLst/>
              <a:cxnLst/>
              <a:rect r="r" b="b" t="t" l="l"/>
              <a:pathLst>
                <a:path h="6539573" w="6540526">
                  <a:moveTo>
                    <a:pt x="5684545" y="1101865"/>
                  </a:moveTo>
                  <a:cubicBezTo>
                    <a:pt x="5560365"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8"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6"/>
                  </a:lnTo>
                  <a:cubicBezTo>
                    <a:pt x="631228" y="4637634"/>
                    <a:pt x="766077" y="4854448"/>
                    <a:pt x="766077" y="5102746"/>
                  </a:cubicBezTo>
                  <a:cubicBezTo>
                    <a:pt x="766077" y="5473269"/>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8" y="6354331"/>
                  </a:lnTo>
                  <a:cubicBezTo>
                    <a:pt x="3926408" y="6539573"/>
                    <a:pt x="4336695" y="6429617"/>
                    <a:pt x="4521988" y="6108764"/>
                  </a:cubicBezTo>
                  <a:cubicBezTo>
                    <a:pt x="4646130" y="5893765"/>
                    <a:pt x="4871314" y="5773446"/>
                    <a:pt x="5102962" y="5773280"/>
                  </a:cubicBezTo>
                  <a:lnTo>
                    <a:pt x="5102911" y="5773192"/>
                  </a:lnTo>
                  <a:cubicBezTo>
                    <a:pt x="5334559" y="5773027"/>
                    <a:pt x="5559781" y="5652707"/>
                    <a:pt x="5683885" y="5437708"/>
                  </a:cubicBezTo>
                  <a:cubicBezTo>
                    <a:pt x="5745010" y="5331854"/>
                    <a:pt x="5774017" y="5216233"/>
                    <a:pt x="5773890" y="5102213"/>
                  </a:cubicBezTo>
                  <a:lnTo>
                    <a:pt x="5773979" y="5102289"/>
                  </a:lnTo>
                  <a:cubicBezTo>
                    <a:pt x="5774182" y="4878845"/>
                    <a:pt x="5886145" y="4661357"/>
                    <a:pt x="6087059" y="4534827"/>
                  </a:cubicBezTo>
                  <a:cubicBezTo>
                    <a:pt x="6195365" y="4477880"/>
                    <a:pt x="6289358" y="4390619"/>
                    <a:pt x="6355029" y="4276865"/>
                  </a:cubicBezTo>
                  <a:cubicBezTo>
                    <a:pt x="6479223" y="4061752"/>
                    <a:pt x="6470777" y="3806571"/>
                    <a:pt x="6355118" y="3605886"/>
                  </a:cubicBezTo>
                  <a:lnTo>
                    <a:pt x="6355156" y="3605886"/>
                  </a:lnTo>
                  <a:cubicBezTo>
                    <a:pt x="6239535" y="3405201"/>
                    <a:pt x="6231077" y="3150019"/>
                    <a:pt x="6355245" y="2934970"/>
                  </a:cubicBezTo>
                  <a:cubicBezTo>
                    <a:pt x="6540526" y="2614079"/>
                    <a:pt x="6430569" y="2203831"/>
                    <a:pt x="6109678" y="2018551"/>
                  </a:cubicBezTo>
                  <a:lnTo>
                    <a:pt x="6109627" y="2018500"/>
                  </a:lnTo>
                  <a:lnTo>
                    <a:pt x="6109754" y="2018462"/>
                  </a:lnTo>
                  <a:cubicBezTo>
                    <a:pt x="5910847" y="1903375"/>
                    <a:pt x="5776557" y="1689088"/>
                    <a:pt x="5774436" y="1443266"/>
                  </a:cubicBezTo>
                  <a:cubicBezTo>
                    <a:pt x="5775604" y="1327265"/>
                    <a:pt x="5746686" y="1209536"/>
                    <a:pt x="5684545" y="1101865"/>
                  </a:cubicBezTo>
                </a:path>
              </a:pathLst>
            </a:custGeom>
            <a:blipFill>
              <a:blip r:embed="rId5"/>
              <a:stretch>
                <a:fillRect l="0" t="0" r="0" b="-21158"/>
              </a:stretch>
            </a:blipFill>
          </p:spPr>
        </p:sp>
      </p:grpSp>
      <p:grpSp>
        <p:nvGrpSpPr>
          <p:cNvPr name="Group 9" id="9"/>
          <p:cNvGrpSpPr/>
          <p:nvPr/>
        </p:nvGrpSpPr>
        <p:grpSpPr>
          <a:xfrm rot="0">
            <a:off x="5525049" y="4065560"/>
            <a:ext cx="2960881" cy="2960544"/>
            <a:chOff x="0" y="0"/>
            <a:chExt cx="6350013" cy="6349289"/>
          </a:xfrm>
        </p:grpSpPr>
        <p:sp>
          <p:nvSpPr>
            <p:cNvPr name="Freeform 10" id="10"/>
            <p:cNvSpPr/>
            <p:nvPr/>
          </p:nvSpPr>
          <p:spPr>
            <a:xfrm flipH="false" flipV="false" rot="0">
              <a:off x="-95250" y="-95136"/>
              <a:ext cx="6540526" cy="6539573"/>
            </a:xfrm>
            <a:custGeom>
              <a:avLst/>
              <a:gdLst/>
              <a:ahLst/>
              <a:cxnLst/>
              <a:rect r="r" b="b" t="t" l="l"/>
              <a:pathLst>
                <a:path h="6539573" w="6540526">
                  <a:moveTo>
                    <a:pt x="5684545" y="1101865"/>
                  </a:moveTo>
                  <a:cubicBezTo>
                    <a:pt x="5560365"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8"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6"/>
                  </a:lnTo>
                  <a:cubicBezTo>
                    <a:pt x="631228" y="4637634"/>
                    <a:pt x="766077" y="4854448"/>
                    <a:pt x="766077" y="5102746"/>
                  </a:cubicBezTo>
                  <a:cubicBezTo>
                    <a:pt x="766077" y="5473269"/>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8" y="6354331"/>
                  </a:lnTo>
                  <a:cubicBezTo>
                    <a:pt x="3926408" y="6539573"/>
                    <a:pt x="4336695" y="6429617"/>
                    <a:pt x="4521988" y="6108764"/>
                  </a:cubicBezTo>
                  <a:cubicBezTo>
                    <a:pt x="4646130" y="5893765"/>
                    <a:pt x="4871314" y="5773446"/>
                    <a:pt x="5102962" y="5773280"/>
                  </a:cubicBezTo>
                  <a:lnTo>
                    <a:pt x="5102911" y="5773192"/>
                  </a:lnTo>
                  <a:cubicBezTo>
                    <a:pt x="5334559" y="5773027"/>
                    <a:pt x="5559781" y="5652707"/>
                    <a:pt x="5683885" y="5437708"/>
                  </a:cubicBezTo>
                  <a:cubicBezTo>
                    <a:pt x="5745010" y="5331854"/>
                    <a:pt x="5774017" y="5216233"/>
                    <a:pt x="5773890" y="5102213"/>
                  </a:cubicBezTo>
                  <a:lnTo>
                    <a:pt x="5773979" y="5102289"/>
                  </a:lnTo>
                  <a:cubicBezTo>
                    <a:pt x="5774182" y="4878845"/>
                    <a:pt x="5886145" y="4661357"/>
                    <a:pt x="6087059" y="4534827"/>
                  </a:cubicBezTo>
                  <a:cubicBezTo>
                    <a:pt x="6195365" y="4477880"/>
                    <a:pt x="6289358" y="4390619"/>
                    <a:pt x="6355029" y="4276865"/>
                  </a:cubicBezTo>
                  <a:cubicBezTo>
                    <a:pt x="6479223" y="4061752"/>
                    <a:pt x="6470777" y="3806571"/>
                    <a:pt x="6355118" y="3605886"/>
                  </a:cubicBezTo>
                  <a:lnTo>
                    <a:pt x="6355156" y="3605886"/>
                  </a:lnTo>
                  <a:cubicBezTo>
                    <a:pt x="6239535" y="3405201"/>
                    <a:pt x="6231077" y="3150019"/>
                    <a:pt x="6355245" y="2934970"/>
                  </a:cubicBezTo>
                  <a:cubicBezTo>
                    <a:pt x="6540526" y="2614079"/>
                    <a:pt x="6430569" y="2203831"/>
                    <a:pt x="6109678" y="2018551"/>
                  </a:cubicBezTo>
                  <a:lnTo>
                    <a:pt x="6109627" y="2018500"/>
                  </a:lnTo>
                  <a:lnTo>
                    <a:pt x="6109754" y="2018462"/>
                  </a:lnTo>
                  <a:cubicBezTo>
                    <a:pt x="5910847" y="1903375"/>
                    <a:pt x="5776557" y="1689088"/>
                    <a:pt x="5774436" y="1443266"/>
                  </a:cubicBezTo>
                  <a:cubicBezTo>
                    <a:pt x="5775604" y="1327265"/>
                    <a:pt x="5746686" y="1209536"/>
                    <a:pt x="5684545" y="1101865"/>
                  </a:cubicBezTo>
                </a:path>
              </a:pathLst>
            </a:custGeom>
            <a:blipFill>
              <a:blip r:embed="rId6"/>
              <a:stretch>
                <a:fillRect l="0" t="0" r="0" b="-38694"/>
              </a:stretch>
            </a:blipFill>
          </p:spPr>
        </p:sp>
      </p:grpSp>
      <p:sp>
        <p:nvSpPr>
          <p:cNvPr name="TextBox 11" id="11"/>
          <p:cNvSpPr txBox="true"/>
          <p:nvPr/>
        </p:nvSpPr>
        <p:spPr>
          <a:xfrm rot="0">
            <a:off x="5676618" y="1791504"/>
            <a:ext cx="6756386" cy="967259"/>
          </a:xfrm>
          <a:prstGeom prst="rect">
            <a:avLst/>
          </a:prstGeom>
        </p:spPr>
        <p:txBody>
          <a:bodyPr anchor="t" rtlCol="false" tIns="0" lIns="0" bIns="0" rIns="0">
            <a:spAutoFit/>
          </a:bodyPr>
          <a:lstStyle/>
          <a:p>
            <a:pPr algn="ctr">
              <a:lnSpc>
                <a:spcPts val="7940"/>
              </a:lnSpc>
            </a:pPr>
            <a:r>
              <a:rPr lang="en-US" b="true" sz="5672">
                <a:solidFill>
                  <a:srgbClr val="004AAD"/>
                </a:solidFill>
                <a:latin typeface="League Spartan"/>
                <a:ea typeface="League Spartan"/>
                <a:cs typeface="League Spartan"/>
                <a:sym typeface="League Spartan"/>
              </a:rPr>
              <a:t>TEAM MEMBERS</a:t>
            </a:r>
          </a:p>
        </p:txBody>
      </p:sp>
      <p:sp>
        <p:nvSpPr>
          <p:cNvPr name="TextBox 12" id="12"/>
          <p:cNvSpPr txBox="true"/>
          <p:nvPr/>
        </p:nvSpPr>
        <p:spPr>
          <a:xfrm rot="0">
            <a:off x="6118918" y="1116794"/>
            <a:ext cx="5871786" cy="624298"/>
          </a:xfrm>
          <a:prstGeom prst="rect">
            <a:avLst/>
          </a:prstGeom>
        </p:spPr>
        <p:txBody>
          <a:bodyPr anchor="t" rtlCol="false" tIns="0" lIns="0" bIns="0" rIns="0">
            <a:spAutoFit/>
          </a:bodyPr>
          <a:lstStyle/>
          <a:p>
            <a:pPr algn="ctr">
              <a:lnSpc>
                <a:spcPts val="5094"/>
              </a:lnSpc>
            </a:pPr>
            <a:r>
              <a:rPr lang="en-US" sz="3639">
                <a:solidFill>
                  <a:srgbClr val="303642"/>
                </a:solidFill>
                <a:latin typeface="Roboto"/>
                <a:ea typeface="Roboto"/>
                <a:cs typeface="Roboto"/>
                <a:sym typeface="Roboto"/>
              </a:rPr>
              <a:t>MEET OUR</a:t>
            </a:r>
          </a:p>
        </p:txBody>
      </p:sp>
      <p:sp>
        <p:nvSpPr>
          <p:cNvPr name="TextBox 13" id="13"/>
          <p:cNvSpPr txBox="true"/>
          <p:nvPr/>
        </p:nvSpPr>
        <p:spPr>
          <a:xfrm rot="0">
            <a:off x="1028700" y="7356816"/>
            <a:ext cx="3184320" cy="1030738"/>
          </a:xfrm>
          <a:prstGeom prst="rect">
            <a:avLst/>
          </a:prstGeom>
        </p:spPr>
        <p:txBody>
          <a:bodyPr anchor="t" rtlCol="false" tIns="0" lIns="0" bIns="0" rIns="0">
            <a:spAutoFit/>
          </a:bodyPr>
          <a:lstStyle/>
          <a:p>
            <a:pPr algn="ctr">
              <a:lnSpc>
                <a:spcPts val="4087"/>
              </a:lnSpc>
              <a:spcBef>
                <a:spcPct val="0"/>
              </a:spcBef>
            </a:pPr>
            <a:r>
              <a:rPr lang="en-US" sz="2919">
                <a:solidFill>
                  <a:srgbClr val="303642"/>
                </a:solidFill>
                <a:latin typeface="Poppins"/>
                <a:ea typeface="Poppins"/>
                <a:cs typeface="Poppins"/>
                <a:sym typeface="Poppins"/>
              </a:rPr>
              <a:t>ADITYA GUPTA</a:t>
            </a:r>
          </a:p>
          <a:p>
            <a:pPr algn="ctr">
              <a:lnSpc>
                <a:spcPts val="4087"/>
              </a:lnSpc>
              <a:spcBef>
                <a:spcPct val="0"/>
              </a:spcBef>
            </a:pPr>
            <a:r>
              <a:rPr lang="en-US" sz="2919">
                <a:solidFill>
                  <a:srgbClr val="303642"/>
                </a:solidFill>
                <a:latin typeface="Poppins"/>
                <a:ea typeface="Poppins"/>
                <a:cs typeface="Poppins"/>
                <a:sym typeface="Poppins"/>
              </a:rPr>
              <a:t>2103600100008</a:t>
            </a:r>
          </a:p>
        </p:txBody>
      </p:sp>
      <p:sp>
        <p:nvSpPr>
          <p:cNvPr name="TextBox 14" id="14"/>
          <p:cNvSpPr txBox="true"/>
          <p:nvPr/>
        </p:nvSpPr>
        <p:spPr>
          <a:xfrm rot="0">
            <a:off x="5525049" y="7291785"/>
            <a:ext cx="3184320" cy="1030738"/>
          </a:xfrm>
          <a:prstGeom prst="rect">
            <a:avLst/>
          </a:prstGeom>
        </p:spPr>
        <p:txBody>
          <a:bodyPr anchor="t" rtlCol="false" tIns="0" lIns="0" bIns="0" rIns="0">
            <a:spAutoFit/>
          </a:bodyPr>
          <a:lstStyle/>
          <a:p>
            <a:pPr algn="ctr">
              <a:lnSpc>
                <a:spcPts val="4087"/>
              </a:lnSpc>
              <a:spcBef>
                <a:spcPct val="0"/>
              </a:spcBef>
            </a:pPr>
            <a:r>
              <a:rPr lang="en-US" sz="2919">
                <a:solidFill>
                  <a:srgbClr val="303642"/>
                </a:solidFill>
                <a:latin typeface="Poppins"/>
                <a:ea typeface="Poppins"/>
                <a:cs typeface="Poppins"/>
                <a:sym typeface="Poppins"/>
              </a:rPr>
              <a:t>RAVIKESH SINGH</a:t>
            </a:r>
          </a:p>
          <a:p>
            <a:pPr algn="ctr">
              <a:lnSpc>
                <a:spcPts val="4087"/>
              </a:lnSpc>
              <a:spcBef>
                <a:spcPct val="0"/>
              </a:spcBef>
            </a:pPr>
            <a:r>
              <a:rPr lang="en-US" sz="2919">
                <a:solidFill>
                  <a:srgbClr val="303642"/>
                </a:solidFill>
                <a:latin typeface="Poppins"/>
                <a:ea typeface="Poppins"/>
                <a:cs typeface="Poppins"/>
                <a:sym typeface="Poppins"/>
              </a:rPr>
              <a:t>2103600100075</a:t>
            </a:r>
          </a:p>
        </p:txBody>
      </p:sp>
      <p:sp>
        <p:nvSpPr>
          <p:cNvPr name="TextBox 15" id="15"/>
          <p:cNvSpPr txBox="true"/>
          <p:nvPr/>
        </p:nvSpPr>
        <p:spPr>
          <a:xfrm rot="0">
            <a:off x="10021398" y="7291785"/>
            <a:ext cx="3184320" cy="1030738"/>
          </a:xfrm>
          <a:prstGeom prst="rect">
            <a:avLst/>
          </a:prstGeom>
        </p:spPr>
        <p:txBody>
          <a:bodyPr anchor="t" rtlCol="false" tIns="0" lIns="0" bIns="0" rIns="0">
            <a:spAutoFit/>
          </a:bodyPr>
          <a:lstStyle/>
          <a:p>
            <a:pPr algn="ctr">
              <a:lnSpc>
                <a:spcPts val="4087"/>
              </a:lnSpc>
            </a:pPr>
            <a:r>
              <a:rPr lang="en-US" sz="2919">
                <a:solidFill>
                  <a:srgbClr val="303642"/>
                </a:solidFill>
                <a:latin typeface="Poppins"/>
                <a:ea typeface="Poppins"/>
                <a:cs typeface="Poppins"/>
                <a:sym typeface="Poppins"/>
              </a:rPr>
              <a:t>BIPIN KHARWAR</a:t>
            </a:r>
          </a:p>
          <a:p>
            <a:pPr algn="ctr">
              <a:lnSpc>
                <a:spcPts val="4087"/>
              </a:lnSpc>
              <a:spcBef>
                <a:spcPct val="0"/>
              </a:spcBef>
            </a:pPr>
            <a:r>
              <a:rPr lang="en-US" sz="2919">
                <a:solidFill>
                  <a:srgbClr val="303642"/>
                </a:solidFill>
                <a:latin typeface="Poppins"/>
                <a:ea typeface="Poppins"/>
                <a:cs typeface="Poppins"/>
                <a:sym typeface="Poppins"/>
              </a:rPr>
              <a:t>2103600100037</a:t>
            </a:r>
          </a:p>
        </p:txBody>
      </p:sp>
      <p:sp>
        <p:nvSpPr>
          <p:cNvPr name="TextBox 16" id="16"/>
          <p:cNvSpPr txBox="true"/>
          <p:nvPr/>
        </p:nvSpPr>
        <p:spPr>
          <a:xfrm rot="0">
            <a:off x="14249022" y="7356816"/>
            <a:ext cx="3494446" cy="1030738"/>
          </a:xfrm>
          <a:prstGeom prst="rect">
            <a:avLst/>
          </a:prstGeom>
        </p:spPr>
        <p:txBody>
          <a:bodyPr anchor="t" rtlCol="false" tIns="0" lIns="0" bIns="0" rIns="0">
            <a:spAutoFit/>
          </a:bodyPr>
          <a:lstStyle/>
          <a:p>
            <a:pPr algn="ctr">
              <a:lnSpc>
                <a:spcPts val="4087"/>
              </a:lnSpc>
            </a:pPr>
            <a:r>
              <a:rPr lang="en-US" sz="2919">
                <a:solidFill>
                  <a:srgbClr val="303642"/>
                </a:solidFill>
                <a:latin typeface="Poppins"/>
                <a:ea typeface="Poppins"/>
                <a:cs typeface="Poppins"/>
                <a:sym typeface="Poppins"/>
              </a:rPr>
              <a:t>SHUBHAM JAISWAL </a:t>
            </a:r>
          </a:p>
          <a:p>
            <a:pPr algn="ctr">
              <a:lnSpc>
                <a:spcPts val="4087"/>
              </a:lnSpc>
              <a:spcBef>
                <a:spcPct val="0"/>
              </a:spcBef>
            </a:pPr>
            <a:r>
              <a:rPr lang="en-US" sz="2919">
                <a:solidFill>
                  <a:srgbClr val="303642"/>
                </a:solidFill>
                <a:latin typeface="Poppins"/>
                <a:ea typeface="Poppins"/>
                <a:cs typeface="Poppins"/>
                <a:sym typeface="Poppins"/>
              </a:rPr>
              <a:t>2103600100094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5608498" y="1668482"/>
            <a:ext cx="2040835" cy="10287000"/>
            <a:chOff x="0" y="0"/>
            <a:chExt cx="537504" cy="2709333"/>
          </a:xfrm>
        </p:grpSpPr>
        <p:sp>
          <p:nvSpPr>
            <p:cNvPr name="Freeform 4" id="4"/>
            <p:cNvSpPr/>
            <p:nvPr/>
          </p:nvSpPr>
          <p:spPr>
            <a:xfrm flipH="false" flipV="false" rot="0">
              <a:off x="0" y="0"/>
              <a:ext cx="537504" cy="2709333"/>
            </a:xfrm>
            <a:custGeom>
              <a:avLst/>
              <a:gdLst/>
              <a:ahLst/>
              <a:cxnLst/>
              <a:rect r="r" b="b" t="t" l="l"/>
              <a:pathLst>
                <a:path h="2709333" w="537504">
                  <a:moveTo>
                    <a:pt x="0" y="0"/>
                  </a:moveTo>
                  <a:lnTo>
                    <a:pt x="537504" y="0"/>
                  </a:lnTo>
                  <a:lnTo>
                    <a:pt x="537504" y="2709333"/>
                  </a:lnTo>
                  <a:lnTo>
                    <a:pt x="0" y="2709333"/>
                  </a:lnTo>
                  <a:close/>
                </a:path>
              </a:pathLst>
            </a:custGeom>
            <a:solidFill>
              <a:srgbClr val="004AAD"/>
            </a:solidFill>
          </p:spPr>
        </p:sp>
        <p:sp>
          <p:nvSpPr>
            <p:cNvPr name="TextBox 5" id="5"/>
            <p:cNvSpPr txBox="true"/>
            <p:nvPr/>
          </p:nvSpPr>
          <p:spPr>
            <a:xfrm>
              <a:off x="0" y="-47625"/>
              <a:ext cx="53750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55088" y="6951572"/>
            <a:ext cx="1868266" cy="186826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70541" y="2006345"/>
            <a:ext cx="1601933" cy="6466659"/>
            <a:chOff x="0" y="0"/>
            <a:chExt cx="421908" cy="1703153"/>
          </a:xfrm>
        </p:grpSpPr>
        <p:sp>
          <p:nvSpPr>
            <p:cNvPr name="Freeform 10" id="10"/>
            <p:cNvSpPr/>
            <p:nvPr/>
          </p:nvSpPr>
          <p:spPr>
            <a:xfrm flipH="false" flipV="false" rot="0">
              <a:off x="0" y="0"/>
              <a:ext cx="421908" cy="1703153"/>
            </a:xfrm>
            <a:custGeom>
              <a:avLst/>
              <a:gdLst/>
              <a:ahLst/>
              <a:cxnLst/>
              <a:rect r="r" b="b" t="t" l="l"/>
              <a:pathLst>
                <a:path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p:spPr>
        </p:sp>
        <p:sp>
          <p:nvSpPr>
            <p:cNvPr name="TextBox 11" id="11"/>
            <p:cNvSpPr txBox="true"/>
            <p:nvPr/>
          </p:nvSpPr>
          <p:spPr>
            <a:xfrm>
              <a:off x="0" y="-47625"/>
              <a:ext cx="421908" cy="175077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194442" y="476586"/>
            <a:ext cx="5508835" cy="980403"/>
          </a:xfrm>
          <a:prstGeom prst="rect">
            <a:avLst/>
          </a:prstGeom>
        </p:spPr>
        <p:txBody>
          <a:bodyPr anchor="t" rtlCol="false" tIns="0" lIns="0" bIns="0" rIns="0">
            <a:spAutoFit/>
          </a:bodyPr>
          <a:lstStyle/>
          <a:p>
            <a:pPr algn="ctr">
              <a:lnSpc>
                <a:spcPts val="7912"/>
              </a:lnSpc>
            </a:pPr>
            <a:r>
              <a:rPr lang="en-US" sz="5651">
                <a:solidFill>
                  <a:srgbClr val="000000"/>
                </a:solidFill>
                <a:latin typeface="Roboto"/>
                <a:ea typeface="Roboto"/>
                <a:cs typeface="Roboto"/>
                <a:sym typeface="Roboto"/>
              </a:rPr>
              <a:t>Introduction</a:t>
            </a:r>
          </a:p>
        </p:txBody>
      </p:sp>
      <p:sp>
        <p:nvSpPr>
          <p:cNvPr name="TextBox 13" id="13"/>
          <p:cNvSpPr txBox="true"/>
          <p:nvPr/>
        </p:nvSpPr>
        <p:spPr>
          <a:xfrm rot="0">
            <a:off x="3696127" y="2216702"/>
            <a:ext cx="10505465" cy="5974610"/>
          </a:xfrm>
          <a:prstGeom prst="rect">
            <a:avLst/>
          </a:prstGeom>
        </p:spPr>
        <p:txBody>
          <a:bodyPr anchor="t" rtlCol="false" tIns="0" lIns="0" bIns="0" rIns="0">
            <a:spAutoFit/>
          </a:bodyPr>
          <a:lstStyle/>
          <a:p>
            <a:pPr algn="just">
              <a:lnSpc>
                <a:spcPts val="4337"/>
              </a:lnSpc>
              <a:spcBef>
                <a:spcPct val="0"/>
              </a:spcBef>
            </a:pPr>
            <a:r>
              <a:rPr lang="en-US" sz="3098">
                <a:solidFill>
                  <a:srgbClr val="000000"/>
                </a:solidFill>
                <a:latin typeface="Poppins"/>
                <a:ea typeface="Poppins"/>
                <a:cs typeface="Poppins"/>
                <a:sym typeface="Poppins"/>
              </a:rPr>
              <a:t>Regression Analysis Using Emerging Power BI In today's data-driven landscape, organizations are increasingly leveraging data analytics to derive actionable insights and inform strategic decisions. This project focuses on regression analysis, a powerful statistical method used to understand the relationship between dependent and independent variables. By employing various regression techniques, we aim to identify patterns, predict outcomes, and provide meaningful interpretations of the data at hand.</a:t>
            </a:r>
          </a:p>
        </p:txBody>
      </p:sp>
      <p:grpSp>
        <p:nvGrpSpPr>
          <p:cNvPr name="Group 14" id="14"/>
          <p:cNvGrpSpPr/>
          <p:nvPr/>
        </p:nvGrpSpPr>
        <p:grpSpPr>
          <a:xfrm rot="0">
            <a:off x="1355088" y="2311952"/>
            <a:ext cx="1868266" cy="186826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674366" y="2311952"/>
            <a:ext cx="1868266" cy="186826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4674366" y="6811982"/>
            <a:ext cx="1868266" cy="18682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879016" y="719383"/>
            <a:ext cx="6529967" cy="971191"/>
          </a:xfrm>
          <a:prstGeom prst="rect">
            <a:avLst/>
          </a:prstGeom>
        </p:spPr>
        <p:txBody>
          <a:bodyPr anchor="t" rtlCol="false" tIns="0" lIns="0" bIns="0" rIns="0">
            <a:spAutoFit/>
          </a:bodyPr>
          <a:lstStyle/>
          <a:p>
            <a:pPr algn="ctr">
              <a:lnSpc>
                <a:spcPts val="7894"/>
              </a:lnSpc>
            </a:pPr>
            <a:r>
              <a:rPr lang="en-US" sz="5639">
                <a:solidFill>
                  <a:srgbClr val="303642"/>
                </a:solidFill>
                <a:latin typeface="Roboto"/>
                <a:ea typeface="Roboto"/>
                <a:cs typeface="Roboto"/>
                <a:sym typeface="Roboto"/>
              </a:rPr>
              <a:t>Problem Statement</a:t>
            </a:r>
          </a:p>
        </p:txBody>
      </p:sp>
      <p:sp>
        <p:nvSpPr>
          <p:cNvPr name="TextBox 4" id="4"/>
          <p:cNvSpPr txBox="true"/>
          <p:nvPr/>
        </p:nvSpPr>
        <p:spPr>
          <a:xfrm rot="0">
            <a:off x="1949653" y="2317606"/>
            <a:ext cx="14673645" cy="4949888"/>
          </a:xfrm>
          <a:prstGeom prst="rect">
            <a:avLst/>
          </a:prstGeom>
        </p:spPr>
        <p:txBody>
          <a:bodyPr anchor="t" rtlCol="false" tIns="0" lIns="0" bIns="0" rIns="0">
            <a:spAutoFit/>
          </a:bodyPr>
          <a:lstStyle/>
          <a:p>
            <a:pPr algn="ctr">
              <a:lnSpc>
                <a:spcPts val="4908"/>
              </a:lnSpc>
              <a:spcBef>
                <a:spcPct val="0"/>
              </a:spcBef>
            </a:pPr>
            <a:r>
              <a:rPr lang="en-US" sz="3506">
                <a:solidFill>
                  <a:srgbClr val="303642"/>
                </a:solidFill>
                <a:latin typeface="Poppins"/>
                <a:ea typeface="Poppins"/>
                <a:cs typeface="Poppins"/>
                <a:sym typeface="Poppins"/>
              </a:rPr>
              <a:t>In the context of our regression analysis project, the primary problem we aim to address is the challenge of accurately predicting [specific outcome or variable] based on a set of independent variables. For instance, businesses often struggle to understand how factors such as [list relevant factors, e.g., marketing spend, customer demographics, economic indicators] influence sales performance. This lack of clarity can lead to inefficient resource allocation and missed opportunities.</a:t>
            </a:r>
          </a:p>
        </p:txBody>
      </p:sp>
      <p:grpSp>
        <p:nvGrpSpPr>
          <p:cNvPr name="Group 5" id="5"/>
          <p:cNvGrpSpPr/>
          <p:nvPr/>
        </p:nvGrpSpPr>
        <p:grpSpPr>
          <a:xfrm rot="0">
            <a:off x="-257175" y="10018081"/>
            <a:ext cx="18802350" cy="690237"/>
            <a:chOff x="0" y="0"/>
            <a:chExt cx="4952059" cy="181791"/>
          </a:xfrm>
        </p:grpSpPr>
        <p:sp>
          <p:nvSpPr>
            <p:cNvPr name="Freeform 6" id="6"/>
            <p:cNvSpPr/>
            <p:nvPr/>
          </p:nvSpPr>
          <p:spPr>
            <a:xfrm flipH="false" flipV="false" rot="0">
              <a:off x="0" y="0"/>
              <a:ext cx="4952059" cy="181791"/>
            </a:xfrm>
            <a:custGeom>
              <a:avLst/>
              <a:gdLst/>
              <a:ahLst/>
              <a:cxnLst/>
              <a:rect r="r" b="b" t="t" l="l"/>
              <a:pathLst>
                <a:path h="181791" w="4952059">
                  <a:moveTo>
                    <a:pt x="20999" y="0"/>
                  </a:moveTo>
                  <a:lnTo>
                    <a:pt x="4931060" y="0"/>
                  </a:lnTo>
                  <a:cubicBezTo>
                    <a:pt x="4936629" y="0"/>
                    <a:pt x="4941970" y="2212"/>
                    <a:pt x="4945909" y="6151"/>
                  </a:cubicBezTo>
                  <a:cubicBezTo>
                    <a:pt x="4949847" y="10089"/>
                    <a:pt x="4952059" y="15430"/>
                    <a:pt x="4952059" y="20999"/>
                  </a:cubicBezTo>
                  <a:lnTo>
                    <a:pt x="4952059" y="160791"/>
                  </a:lnTo>
                  <a:cubicBezTo>
                    <a:pt x="4952059" y="172389"/>
                    <a:pt x="4942658" y="181791"/>
                    <a:pt x="4931060" y="181791"/>
                  </a:cubicBezTo>
                  <a:lnTo>
                    <a:pt x="20999" y="181791"/>
                  </a:lnTo>
                  <a:cubicBezTo>
                    <a:pt x="15430" y="181791"/>
                    <a:pt x="10089" y="179578"/>
                    <a:pt x="6151" y="175640"/>
                  </a:cubicBezTo>
                  <a:cubicBezTo>
                    <a:pt x="2212" y="171702"/>
                    <a:pt x="0" y="166361"/>
                    <a:pt x="0" y="160791"/>
                  </a:cubicBezTo>
                  <a:lnTo>
                    <a:pt x="0" y="20999"/>
                  </a:lnTo>
                  <a:cubicBezTo>
                    <a:pt x="0" y="15430"/>
                    <a:pt x="2212" y="10089"/>
                    <a:pt x="6151" y="6151"/>
                  </a:cubicBezTo>
                  <a:cubicBezTo>
                    <a:pt x="10089" y="2212"/>
                    <a:pt x="15430" y="0"/>
                    <a:pt x="20999" y="0"/>
                  </a:cubicBezTo>
                  <a:close/>
                </a:path>
              </a:pathLst>
            </a:custGeom>
            <a:solidFill>
              <a:srgbClr val="004AAD"/>
            </a:solidFill>
          </p:spPr>
        </p:sp>
        <p:sp>
          <p:nvSpPr>
            <p:cNvPr name="TextBox 7" id="7"/>
            <p:cNvSpPr txBox="true"/>
            <p:nvPr/>
          </p:nvSpPr>
          <p:spPr>
            <a:xfrm>
              <a:off x="0" y="-47625"/>
              <a:ext cx="4952059" cy="22941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78181" y="3602235"/>
            <a:ext cx="3086100" cy="2171499"/>
            <a:chOff x="0" y="0"/>
            <a:chExt cx="812800" cy="571917"/>
          </a:xfrm>
        </p:grpSpPr>
        <p:sp>
          <p:nvSpPr>
            <p:cNvPr name="Freeform 9" id="9"/>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10" id="10"/>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680448" y="3602235"/>
            <a:ext cx="3086100" cy="2171499"/>
            <a:chOff x="0" y="0"/>
            <a:chExt cx="812800" cy="571917"/>
          </a:xfrm>
        </p:grpSpPr>
        <p:sp>
          <p:nvSpPr>
            <p:cNvPr name="Freeform 12" id="12"/>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13" id="13"/>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1681184"/>
            <a:ext cx="4243380" cy="912915"/>
          </a:xfrm>
          <a:prstGeom prst="rect">
            <a:avLst/>
          </a:prstGeom>
        </p:spPr>
        <p:txBody>
          <a:bodyPr anchor="t" rtlCol="false" tIns="0" lIns="0" bIns="0" rIns="0">
            <a:spAutoFit/>
          </a:bodyPr>
          <a:lstStyle/>
          <a:p>
            <a:pPr algn="l">
              <a:lnSpc>
                <a:spcPts val="7431"/>
              </a:lnSpc>
            </a:pPr>
            <a:r>
              <a:rPr lang="en-US" b="true" sz="5308">
                <a:solidFill>
                  <a:srgbClr val="004AAD"/>
                </a:solidFill>
                <a:latin typeface="League Spartan"/>
                <a:ea typeface="League Spartan"/>
                <a:cs typeface="League Spartan"/>
                <a:sym typeface="League Spartan"/>
              </a:rPr>
              <a:t>OBJECTIVE </a:t>
            </a:r>
          </a:p>
        </p:txBody>
      </p:sp>
      <p:sp>
        <p:nvSpPr>
          <p:cNvPr name="TextBox 7" id="7"/>
          <p:cNvSpPr txBox="true"/>
          <p:nvPr/>
        </p:nvSpPr>
        <p:spPr>
          <a:xfrm rot="0">
            <a:off x="1028700" y="3633079"/>
            <a:ext cx="8115300"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Data Collection and Preparation </a:t>
            </a:r>
          </a:p>
        </p:txBody>
      </p:sp>
      <p:sp>
        <p:nvSpPr>
          <p:cNvPr name="TextBox 8" id="8"/>
          <p:cNvSpPr txBox="true"/>
          <p:nvPr/>
        </p:nvSpPr>
        <p:spPr>
          <a:xfrm rot="0">
            <a:off x="1028700" y="4518684"/>
            <a:ext cx="8115300"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Exploratory Data Analysis (EDA)</a:t>
            </a:r>
          </a:p>
        </p:txBody>
      </p:sp>
      <p:sp>
        <p:nvSpPr>
          <p:cNvPr name="TextBox 9" id="9"/>
          <p:cNvSpPr txBox="true"/>
          <p:nvPr/>
        </p:nvSpPr>
        <p:spPr>
          <a:xfrm rot="0">
            <a:off x="1028700" y="5400675"/>
            <a:ext cx="8115300"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Model Development </a:t>
            </a:r>
          </a:p>
        </p:txBody>
      </p:sp>
      <p:sp>
        <p:nvSpPr>
          <p:cNvPr name="TextBox 10" id="10"/>
          <p:cNvSpPr txBox="true"/>
          <p:nvPr/>
        </p:nvSpPr>
        <p:spPr>
          <a:xfrm rot="0">
            <a:off x="1028700" y="6282666"/>
            <a:ext cx="8115300"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Interpretation of Results</a:t>
            </a:r>
          </a:p>
        </p:txBody>
      </p:sp>
      <p:sp>
        <p:nvSpPr>
          <p:cNvPr name="TextBox 11" id="11"/>
          <p:cNvSpPr txBox="true"/>
          <p:nvPr/>
        </p:nvSpPr>
        <p:spPr>
          <a:xfrm rot="0">
            <a:off x="1028700" y="7164657"/>
            <a:ext cx="10041090"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 Visualization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98245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5143038" y="1836840"/>
            <a:ext cx="5013951" cy="6737985"/>
            <a:chOff x="0" y="0"/>
            <a:chExt cx="3663950" cy="4923790"/>
          </a:xfrm>
        </p:grpSpPr>
        <p:sp>
          <p:nvSpPr>
            <p:cNvPr name="Freeform 7" id="7"/>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8503" t="0" r="-161408" b="0"/>
              </a:stretch>
            </a:blipFill>
          </p:spPr>
        </p:sp>
        <p:sp>
          <p:nvSpPr>
            <p:cNvPr name="Freeform 8" id="8"/>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4AAD"/>
            </a:solidFill>
          </p:spPr>
        </p:sp>
      </p:grpSp>
      <p:grpSp>
        <p:nvGrpSpPr>
          <p:cNvPr name="Group 9" id="9"/>
          <p:cNvGrpSpPr>
            <a:grpSpLocks noChangeAspect="true"/>
          </p:cNvGrpSpPr>
          <p:nvPr/>
        </p:nvGrpSpPr>
        <p:grpSpPr>
          <a:xfrm rot="0">
            <a:off x="1171575" y="1793380"/>
            <a:ext cx="3073669" cy="3174485"/>
            <a:chOff x="0" y="0"/>
            <a:chExt cx="6350000" cy="6558280"/>
          </a:xfrm>
        </p:grpSpPr>
        <p:sp>
          <p:nvSpPr>
            <p:cNvPr name="Freeform 10" id="10"/>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l="0" t="-6286" r="0" b="-6277"/>
              </a:stretch>
            </a:blipFill>
          </p:spPr>
        </p:sp>
        <p:sp>
          <p:nvSpPr>
            <p:cNvPr name="Freeform 11" id="11"/>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04AAD"/>
            </a:solidFill>
          </p:spPr>
        </p:sp>
      </p:grpSp>
      <p:grpSp>
        <p:nvGrpSpPr>
          <p:cNvPr name="Group 12" id="12"/>
          <p:cNvGrpSpPr>
            <a:grpSpLocks noChangeAspect="true"/>
          </p:cNvGrpSpPr>
          <p:nvPr/>
        </p:nvGrpSpPr>
        <p:grpSpPr>
          <a:xfrm rot="0">
            <a:off x="1171575" y="5319135"/>
            <a:ext cx="3073669" cy="3174485"/>
            <a:chOff x="0" y="0"/>
            <a:chExt cx="6350000" cy="6558280"/>
          </a:xfrm>
        </p:grpSpPr>
        <p:sp>
          <p:nvSpPr>
            <p:cNvPr name="Freeform 13" id="13"/>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5"/>
              <a:stretch>
                <a:fillRect l="-19549" t="-18860" r="-22392" b="-18467"/>
              </a:stretch>
            </a:blipFill>
          </p:spPr>
        </p:sp>
        <p:sp>
          <p:nvSpPr>
            <p:cNvPr name="Freeform 14" id="14"/>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04AAD"/>
            </a:solidFill>
          </p:spPr>
        </p:sp>
      </p:grpSp>
      <p:sp>
        <p:nvSpPr>
          <p:cNvPr name="TextBox 15" id="15"/>
          <p:cNvSpPr txBox="true"/>
          <p:nvPr/>
        </p:nvSpPr>
        <p:spPr>
          <a:xfrm rot="0">
            <a:off x="11721137" y="923925"/>
            <a:ext cx="5276850" cy="912915"/>
          </a:xfrm>
          <a:prstGeom prst="rect">
            <a:avLst/>
          </a:prstGeom>
        </p:spPr>
        <p:txBody>
          <a:bodyPr anchor="t" rtlCol="false" tIns="0" lIns="0" bIns="0" rIns="0">
            <a:spAutoFit/>
          </a:bodyPr>
          <a:lstStyle/>
          <a:p>
            <a:pPr algn="l">
              <a:lnSpc>
                <a:spcPts val="7431"/>
              </a:lnSpc>
            </a:pPr>
            <a:r>
              <a:rPr lang="en-US" b="true" sz="5308">
                <a:solidFill>
                  <a:srgbClr val="004AAD"/>
                </a:solidFill>
                <a:latin typeface="League Spartan"/>
                <a:ea typeface="League Spartan"/>
                <a:cs typeface="League Spartan"/>
                <a:sym typeface="League Spartan"/>
              </a:rPr>
              <a:t>Methodologies</a:t>
            </a:r>
          </a:p>
        </p:txBody>
      </p:sp>
      <p:sp>
        <p:nvSpPr>
          <p:cNvPr name="TextBox 16" id="16"/>
          <p:cNvSpPr txBox="true"/>
          <p:nvPr/>
        </p:nvSpPr>
        <p:spPr>
          <a:xfrm rot="0">
            <a:off x="11721137" y="2317061"/>
            <a:ext cx="5799476"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JUPYTER NOTEBOOK</a:t>
            </a:r>
          </a:p>
        </p:txBody>
      </p:sp>
      <p:sp>
        <p:nvSpPr>
          <p:cNvPr name="TextBox 17" id="17"/>
          <p:cNvSpPr txBox="true"/>
          <p:nvPr/>
        </p:nvSpPr>
        <p:spPr>
          <a:xfrm rot="0">
            <a:off x="11721137" y="3732452"/>
            <a:ext cx="5799476"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STATISTICS</a:t>
            </a:r>
          </a:p>
        </p:txBody>
      </p:sp>
      <p:sp>
        <p:nvSpPr>
          <p:cNvPr name="TextBox 18" id="18"/>
          <p:cNvSpPr txBox="true"/>
          <p:nvPr/>
        </p:nvSpPr>
        <p:spPr>
          <a:xfrm rot="0">
            <a:off x="11721137" y="5145651"/>
            <a:ext cx="5799476"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PYTHON LIBRARIES</a:t>
            </a:r>
          </a:p>
        </p:txBody>
      </p:sp>
      <p:sp>
        <p:nvSpPr>
          <p:cNvPr name="TextBox 19" id="19"/>
          <p:cNvSpPr txBox="true"/>
          <p:nvPr/>
        </p:nvSpPr>
        <p:spPr>
          <a:xfrm rot="0">
            <a:off x="11721137" y="6561042"/>
            <a:ext cx="5799476" cy="624816"/>
          </a:xfrm>
          <a:prstGeom prst="rect">
            <a:avLst/>
          </a:prstGeom>
        </p:spPr>
        <p:txBody>
          <a:bodyPr anchor="t" rtlCol="false" tIns="0" lIns="0" bIns="0" rIns="0">
            <a:spAutoFit/>
          </a:bodyPr>
          <a:lstStyle/>
          <a:p>
            <a:pPr algn="l" marL="761250" indent="-380625" lvl="1">
              <a:lnSpc>
                <a:spcPts val="4936"/>
              </a:lnSpc>
              <a:buFont typeface="Arial"/>
              <a:buChar char="•"/>
            </a:pPr>
            <a:r>
              <a:rPr lang="en-US" sz="3525">
                <a:solidFill>
                  <a:srgbClr val="000000"/>
                </a:solidFill>
                <a:latin typeface="Poppins"/>
                <a:ea typeface="Poppins"/>
                <a:cs typeface="Poppins"/>
                <a:sym typeface="Poppins"/>
              </a:rPr>
              <a:t>PowerBI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l">
                <a:lnSpc>
                  <a:spcPts val="2659"/>
                </a:lnSpc>
              </a:pPr>
            </a:p>
          </p:txBody>
        </p:sp>
      </p:grpSp>
      <p:grpSp>
        <p:nvGrpSpPr>
          <p:cNvPr name="Group 6" id="6"/>
          <p:cNvGrpSpPr>
            <a:grpSpLocks noChangeAspect="true"/>
          </p:cNvGrpSpPr>
          <p:nvPr/>
        </p:nvGrpSpPr>
        <p:grpSpPr>
          <a:xfrm rot="0">
            <a:off x="8044798" y="1093787"/>
            <a:ext cx="3935158" cy="3753414"/>
            <a:chOff x="0" y="0"/>
            <a:chExt cx="6324600" cy="6032500"/>
          </a:xfrm>
        </p:grpSpPr>
        <p:sp>
          <p:nvSpPr>
            <p:cNvPr name="Freeform 7" id="7"/>
            <p:cNvSpPr/>
            <p:nvPr/>
          </p:nvSpPr>
          <p:spPr>
            <a:xfrm flipH="false" flipV="false" rot="0">
              <a:off x="127000" y="127000"/>
              <a:ext cx="6070600" cy="5778500"/>
            </a:xfrm>
            <a:custGeom>
              <a:avLst/>
              <a:gdLst/>
              <a:ahLst/>
              <a:cxnLst/>
              <a:rect r="r" b="b" t="t" l="l"/>
              <a:pathLst>
                <a:path h="5778500" w="6070600">
                  <a:moveTo>
                    <a:pt x="0" y="0"/>
                  </a:moveTo>
                  <a:lnTo>
                    <a:pt x="6070600" y="0"/>
                  </a:lnTo>
                  <a:lnTo>
                    <a:pt x="6070600" y="5778500"/>
                  </a:lnTo>
                  <a:lnTo>
                    <a:pt x="0" y="5778500"/>
                  </a:lnTo>
                  <a:close/>
                </a:path>
              </a:pathLst>
            </a:custGeom>
            <a:blipFill>
              <a:blip r:embed="rId3"/>
              <a:stretch>
                <a:fillRect l="-15166" t="-19477" r="-13875" b="-16087"/>
              </a:stretch>
            </a:blipFill>
          </p:spPr>
        </p:sp>
        <p:sp>
          <p:nvSpPr>
            <p:cNvPr name="Freeform 8" id="8"/>
            <p:cNvSpPr/>
            <p:nvPr/>
          </p:nvSpPr>
          <p:spPr>
            <a:xfrm flipH="false" flipV="false" rot="0">
              <a:off x="0" y="0"/>
              <a:ext cx="6324600" cy="6032500"/>
            </a:xfrm>
            <a:custGeom>
              <a:avLst/>
              <a:gdLst/>
              <a:ahLst/>
              <a:cxnLst/>
              <a:rect r="r" b="b" t="t" l="l"/>
              <a:pathLst>
                <a:path h="6032500" w="6324600">
                  <a:moveTo>
                    <a:pt x="6324600" y="6032500"/>
                  </a:moveTo>
                  <a:lnTo>
                    <a:pt x="0" y="6032500"/>
                  </a:lnTo>
                  <a:lnTo>
                    <a:pt x="0" y="0"/>
                  </a:lnTo>
                  <a:lnTo>
                    <a:pt x="6324600" y="0"/>
                  </a:lnTo>
                  <a:lnTo>
                    <a:pt x="6324600" y="6032500"/>
                  </a:lnTo>
                  <a:close/>
                  <a:moveTo>
                    <a:pt x="127000" y="5905500"/>
                  </a:moveTo>
                  <a:lnTo>
                    <a:pt x="6197600" y="5905500"/>
                  </a:lnTo>
                  <a:lnTo>
                    <a:pt x="6197600" y="127000"/>
                  </a:lnTo>
                  <a:lnTo>
                    <a:pt x="127000" y="127000"/>
                  </a:lnTo>
                  <a:lnTo>
                    <a:pt x="127000" y="5905500"/>
                  </a:lnTo>
                  <a:close/>
                </a:path>
              </a:pathLst>
            </a:custGeom>
            <a:solidFill>
              <a:srgbClr val="004AAD"/>
            </a:solidFill>
          </p:spPr>
        </p:sp>
      </p:grpSp>
      <p:grpSp>
        <p:nvGrpSpPr>
          <p:cNvPr name="Group 9" id="9"/>
          <p:cNvGrpSpPr>
            <a:grpSpLocks noChangeAspect="true"/>
          </p:cNvGrpSpPr>
          <p:nvPr/>
        </p:nvGrpSpPr>
        <p:grpSpPr>
          <a:xfrm rot="0">
            <a:off x="13355892" y="5439799"/>
            <a:ext cx="3935158" cy="3753414"/>
            <a:chOff x="0" y="0"/>
            <a:chExt cx="6324600" cy="6032500"/>
          </a:xfrm>
        </p:grpSpPr>
        <p:sp>
          <p:nvSpPr>
            <p:cNvPr name="Freeform 10" id="10"/>
            <p:cNvSpPr/>
            <p:nvPr/>
          </p:nvSpPr>
          <p:spPr>
            <a:xfrm flipH="false" flipV="false" rot="0">
              <a:off x="127000" y="127000"/>
              <a:ext cx="6070600" cy="5778500"/>
            </a:xfrm>
            <a:custGeom>
              <a:avLst/>
              <a:gdLst/>
              <a:ahLst/>
              <a:cxnLst/>
              <a:rect r="r" b="b" t="t" l="l"/>
              <a:pathLst>
                <a:path h="5778500" w="6070600">
                  <a:moveTo>
                    <a:pt x="0" y="0"/>
                  </a:moveTo>
                  <a:lnTo>
                    <a:pt x="6070600" y="0"/>
                  </a:lnTo>
                  <a:lnTo>
                    <a:pt x="6070600" y="5778500"/>
                  </a:lnTo>
                  <a:lnTo>
                    <a:pt x="0" y="5778500"/>
                  </a:lnTo>
                  <a:close/>
                </a:path>
              </a:pathLst>
            </a:custGeom>
            <a:blipFill>
              <a:blip r:embed="rId4"/>
              <a:stretch>
                <a:fillRect l="-15248" t="-19162" r="-17007" b="-19778"/>
              </a:stretch>
            </a:blipFill>
          </p:spPr>
        </p:sp>
        <p:sp>
          <p:nvSpPr>
            <p:cNvPr name="Freeform 11" id="11"/>
            <p:cNvSpPr/>
            <p:nvPr/>
          </p:nvSpPr>
          <p:spPr>
            <a:xfrm flipH="false" flipV="false" rot="0">
              <a:off x="0" y="0"/>
              <a:ext cx="6324600" cy="6032500"/>
            </a:xfrm>
            <a:custGeom>
              <a:avLst/>
              <a:gdLst/>
              <a:ahLst/>
              <a:cxnLst/>
              <a:rect r="r" b="b" t="t" l="l"/>
              <a:pathLst>
                <a:path h="6032500" w="6324600">
                  <a:moveTo>
                    <a:pt x="6324600" y="6032500"/>
                  </a:moveTo>
                  <a:lnTo>
                    <a:pt x="0" y="6032500"/>
                  </a:lnTo>
                  <a:lnTo>
                    <a:pt x="0" y="0"/>
                  </a:lnTo>
                  <a:lnTo>
                    <a:pt x="6324600" y="0"/>
                  </a:lnTo>
                  <a:lnTo>
                    <a:pt x="6324600" y="6032500"/>
                  </a:lnTo>
                  <a:close/>
                  <a:moveTo>
                    <a:pt x="127000" y="5905500"/>
                  </a:moveTo>
                  <a:lnTo>
                    <a:pt x="6197600" y="5905500"/>
                  </a:lnTo>
                  <a:lnTo>
                    <a:pt x="6197600" y="127000"/>
                  </a:lnTo>
                  <a:lnTo>
                    <a:pt x="127000" y="127000"/>
                  </a:lnTo>
                  <a:lnTo>
                    <a:pt x="127000" y="5905500"/>
                  </a:lnTo>
                  <a:close/>
                </a:path>
              </a:pathLst>
            </a:custGeom>
            <a:solidFill>
              <a:srgbClr val="004AAD"/>
            </a:solidFill>
          </p:spPr>
        </p:sp>
      </p:grpSp>
      <p:sp>
        <p:nvSpPr>
          <p:cNvPr name="TextBox 12" id="12"/>
          <p:cNvSpPr txBox="true"/>
          <p:nvPr/>
        </p:nvSpPr>
        <p:spPr>
          <a:xfrm rot="0">
            <a:off x="1028700" y="989012"/>
            <a:ext cx="5634574" cy="912915"/>
          </a:xfrm>
          <a:prstGeom prst="rect">
            <a:avLst/>
          </a:prstGeom>
        </p:spPr>
        <p:txBody>
          <a:bodyPr anchor="t" rtlCol="false" tIns="0" lIns="0" bIns="0" rIns="0">
            <a:spAutoFit/>
          </a:bodyPr>
          <a:lstStyle/>
          <a:p>
            <a:pPr algn="l">
              <a:lnSpc>
                <a:spcPts val="7431"/>
              </a:lnSpc>
            </a:pPr>
            <a:r>
              <a:rPr lang="en-US" sz="5308">
                <a:solidFill>
                  <a:srgbClr val="004AAD"/>
                </a:solidFill>
                <a:latin typeface="League Spartan"/>
                <a:ea typeface="League Spartan"/>
                <a:cs typeface="League Spartan"/>
                <a:sym typeface="League Spartan"/>
              </a:rPr>
              <a:t>ALGORITHMS</a:t>
            </a:r>
          </a:p>
        </p:txBody>
      </p:sp>
      <p:sp>
        <p:nvSpPr>
          <p:cNvPr name="TextBox 13" id="13"/>
          <p:cNvSpPr txBox="true"/>
          <p:nvPr/>
        </p:nvSpPr>
        <p:spPr>
          <a:xfrm rot="0">
            <a:off x="1028700" y="2365010"/>
            <a:ext cx="6439018" cy="2482191"/>
          </a:xfrm>
          <a:prstGeom prst="rect">
            <a:avLst/>
          </a:prstGeom>
        </p:spPr>
        <p:txBody>
          <a:bodyPr anchor="t" rtlCol="false" tIns="0" lIns="0" bIns="0" rIns="0">
            <a:spAutoFit/>
          </a:bodyPr>
          <a:lstStyle/>
          <a:p>
            <a:pPr algn="l">
              <a:lnSpc>
                <a:spcPts val="4936"/>
              </a:lnSpc>
              <a:spcBef>
                <a:spcPct val="0"/>
              </a:spcBef>
            </a:pPr>
            <a:r>
              <a:rPr lang="en-US" sz="3525">
                <a:solidFill>
                  <a:srgbClr val="000000"/>
                </a:solidFill>
                <a:latin typeface="Poppins"/>
                <a:ea typeface="Poppins"/>
                <a:cs typeface="Poppins"/>
                <a:sym typeface="Poppins"/>
              </a:rPr>
              <a:t>IMPLEMENTATION OF REGRESSION ANALYSIS(KNN ALGORITHM) FOR OUTLIER TREATMENT</a:t>
            </a:r>
          </a:p>
        </p:txBody>
      </p:sp>
      <p:sp>
        <p:nvSpPr>
          <p:cNvPr name="TextBox 14" id="14"/>
          <p:cNvSpPr txBox="true"/>
          <p:nvPr/>
        </p:nvSpPr>
        <p:spPr>
          <a:xfrm rot="0">
            <a:off x="1435123" y="7688375"/>
            <a:ext cx="6658412" cy="683871"/>
          </a:xfrm>
          <a:prstGeom prst="rect">
            <a:avLst/>
          </a:prstGeom>
        </p:spPr>
        <p:txBody>
          <a:bodyPr anchor="t" rtlCol="false" tIns="0" lIns="0" bIns="0" rIns="0">
            <a:spAutoFit/>
          </a:bodyPr>
          <a:lstStyle/>
          <a:p>
            <a:pPr algn="l" marL="826018" indent="-413009" lvl="1">
              <a:lnSpc>
                <a:spcPts val="5356"/>
              </a:lnSpc>
              <a:buFont typeface="Arial"/>
              <a:buChar char="•"/>
            </a:pPr>
            <a:r>
              <a:rPr lang="en-US" sz="3825">
                <a:solidFill>
                  <a:srgbClr val="000000"/>
                </a:solidFill>
                <a:latin typeface="Poppins"/>
                <a:ea typeface="Poppins"/>
                <a:cs typeface="Poppins"/>
                <a:sym typeface="Poppins"/>
              </a:rPr>
              <a:t>Polynomial Regression</a:t>
            </a:r>
          </a:p>
        </p:txBody>
      </p:sp>
      <p:sp>
        <p:nvSpPr>
          <p:cNvPr name="TextBox 15" id="15"/>
          <p:cNvSpPr txBox="true"/>
          <p:nvPr/>
        </p:nvSpPr>
        <p:spPr>
          <a:xfrm rot="0">
            <a:off x="1435123" y="5304401"/>
            <a:ext cx="5228150" cy="684234"/>
          </a:xfrm>
          <a:prstGeom prst="rect">
            <a:avLst/>
          </a:prstGeom>
        </p:spPr>
        <p:txBody>
          <a:bodyPr anchor="t" rtlCol="false" tIns="0" lIns="0" bIns="0" rIns="0">
            <a:spAutoFit/>
          </a:bodyPr>
          <a:lstStyle/>
          <a:p>
            <a:pPr algn="l" marL="822940" indent="-411470" lvl="1">
              <a:lnSpc>
                <a:spcPts val="5336"/>
              </a:lnSpc>
              <a:buFont typeface="Arial"/>
              <a:buChar char="•"/>
            </a:pPr>
            <a:r>
              <a:rPr lang="en-US" sz="3811">
                <a:solidFill>
                  <a:srgbClr val="000000"/>
                </a:solidFill>
                <a:latin typeface="Poppins"/>
                <a:ea typeface="Poppins"/>
                <a:cs typeface="Poppins"/>
                <a:sym typeface="Poppins"/>
              </a:rPr>
              <a:t>Linear Regression</a:t>
            </a:r>
          </a:p>
        </p:txBody>
      </p:sp>
      <p:sp>
        <p:nvSpPr>
          <p:cNvPr name="TextBox 16" id="16"/>
          <p:cNvSpPr txBox="true"/>
          <p:nvPr/>
        </p:nvSpPr>
        <p:spPr>
          <a:xfrm rot="0">
            <a:off x="7467718" y="6410082"/>
            <a:ext cx="5693049" cy="684234"/>
          </a:xfrm>
          <a:prstGeom prst="rect">
            <a:avLst/>
          </a:prstGeom>
        </p:spPr>
        <p:txBody>
          <a:bodyPr anchor="t" rtlCol="false" tIns="0" lIns="0" bIns="0" rIns="0">
            <a:spAutoFit/>
          </a:bodyPr>
          <a:lstStyle/>
          <a:p>
            <a:pPr algn="l" marL="822940" indent="-411470" lvl="1">
              <a:lnSpc>
                <a:spcPts val="5336"/>
              </a:lnSpc>
              <a:buFont typeface="Arial"/>
              <a:buChar char="•"/>
            </a:pPr>
            <a:r>
              <a:rPr lang="en-US" sz="3811">
                <a:solidFill>
                  <a:srgbClr val="000000"/>
                </a:solidFill>
                <a:latin typeface="Poppins"/>
                <a:ea typeface="Poppins"/>
                <a:cs typeface="Poppins"/>
                <a:sym typeface="Poppins"/>
              </a:rPr>
              <a:t>Multiple Regression</a:t>
            </a:r>
          </a:p>
        </p:txBody>
      </p:sp>
      <p:sp>
        <p:nvSpPr>
          <p:cNvPr name="TextBox 17" id="17"/>
          <p:cNvSpPr txBox="true"/>
          <p:nvPr/>
        </p:nvSpPr>
        <p:spPr>
          <a:xfrm rot="0">
            <a:off x="12534169" y="2575990"/>
            <a:ext cx="5578604" cy="684234"/>
          </a:xfrm>
          <a:prstGeom prst="rect">
            <a:avLst/>
          </a:prstGeom>
        </p:spPr>
        <p:txBody>
          <a:bodyPr anchor="t" rtlCol="false" tIns="0" lIns="0" bIns="0" rIns="0">
            <a:spAutoFit/>
          </a:bodyPr>
          <a:lstStyle/>
          <a:p>
            <a:pPr algn="l" marL="822940" indent="-411470" lvl="1">
              <a:lnSpc>
                <a:spcPts val="5336"/>
              </a:lnSpc>
              <a:buFont typeface="Arial"/>
              <a:buChar char="•"/>
            </a:pPr>
            <a:r>
              <a:rPr lang="en-US" sz="3811">
                <a:solidFill>
                  <a:srgbClr val="000000"/>
                </a:solidFill>
                <a:latin typeface="Poppins"/>
                <a:ea typeface="Poppins"/>
                <a:cs typeface="Poppins"/>
                <a:sym typeface="Poppins"/>
              </a:rPr>
              <a:t>Logistic Regression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67950" y="806450"/>
            <a:ext cx="6294884" cy="8674100"/>
            <a:chOff x="0" y="0"/>
            <a:chExt cx="1657912" cy="2284537"/>
          </a:xfrm>
        </p:grpSpPr>
        <p:sp>
          <p:nvSpPr>
            <p:cNvPr name="Freeform 7" id="7"/>
            <p:cNvSpPr/>
            <p:nvPr/>
          </p:nvSpPr>
          <p:spPr>
            <a:xfrm flipH="false" flipV="false" rot="0">
              <a:off x="0" y="0"/>
              <a:ext cx="1657912" cy="2284537"/>
            </a:xfrm>
            <a:custGeom>
              <a:avLst/>
              <a:gdLst/>
              <a:ahLst/>
              <a:cxnLst/>
              <a:rect r="r" b="b" t="t" l="l"/>
              <a:pathLst>
                <a:path h="2284537" w="1657912">
                  <a:moveTo>
                    <a:pt x="62724" y="0"/>
                  </a:moveTo>
                  <a:lnTo>
                    <a:pt x="1595188" y="0"/>
                  </a:lnTo>
                  <a:cubicBezTo>
                    <a:pt x="1611824" y="0"/>
                    <a:pt x="1627778" y="6608"/>
                    <a:pt x="1639541" y="18371"/>
                  </a:cubicBezTo>
                  <a:cubicBezTo>
                    <a:pt x="1651304" y="30134"/>
                    <a:pt x="1657912" y="46088"/>
                    <a:pt x="1657912" y="62724"/>
                  </a:cubicBezTo>
                  <a:lnTo>
                    <a:pt x="1657912" y="2221813"/>
                  </a:lnTo>
                  <a:cubicBezTo>
                    <a:pt x="1657912" y="2256454"/>
                    <a:pt x="1629830" y="2284537"/>
                    <a:pt x="1595188" y="2284537"/>
                  </a:cubicBezTo>
                  <a:lnTo>
                    <a:pt x="62724" y="2284537"/>
                  </a:lnTo>
                  <a:cubicBezTo>
                    <a:pt x="46088" y="2284537"/>
                    <a:pt x="30134" y="2277928"/>
                    <a:pt x="18371" y="2266165"/>
                  </a:cubicBezTo>
                  <a:cubicBezTo>
                    <a:pt x="6608" y="2254403"/>
                    <a:pt x="0" y="2238448"/>
                    <a:pt x="0" y="2221813"/>
                  </a:cubicBezTo>
                  <a:lnTo>
                    <a:pt x="0" y="62724"/>
                  </a:lnTo>
                  <a:cubicBezTo>
                    <a:pt x="0" y="46088"/>
                    <a:pt x="6608" y="30134"/>
                    <a:pt x="18371" y="18371"/>
                  </a:cubicBezTo>
                  <a:cubicBezTo>
                    <a:pt x="30134" y="6608"/>
                    <a:pt x="46088" y="0"/>
                    <a:pt x="62724" y="0"/>
                  </a:cubicBezTo>
                  <a:close/>
                </a:path>
              </a:pathLst>
            </a:custGeom>
            <a:solidFill>
              <a:srgbClr val="004AAD"/>
            </a:solidFill>
          </p:spPr>
        </p:sp>
        <p:sp>
          <p:nvSpPr>
            <p:cNvPr name="TextBox 8" id="8"/>
            <p:cNvSpPr txBox="true"/>
            <p:nvPr/>
          </p:nvSpPr>
          <p:spPr>
            <a:xfrm>
              <a:off x="0" y="-47625"/>
              <a:ext cx="1657912" cy="233216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1726528"/>
            <a:ext cx="4243380" cy="912915"/>
          </a:xfrm>
          <a:prstGeom prst="rect">
            <a:avLst/>
          </a:prstGeom>
        </p:spPr>
        <p:txBody>
          <a:bodyPr anchor="t" rtlCol="false" tIns="0" lIns="0" bIns="0" rIns="0">
            <a:spAutoFit/>
          </a:bodyPr>
          <a:lstStyle/>
          <a:p>
            <a:pPr algn="l">
              <a:lnSpc>
                <a:spcPts val="7431"/>
              </a:lnSpc>
            </a:pPr>
            <a:r>
              <a:rPr lang="en-US" b="true" sz="5308">
                <a:solidFill>
                  <a:srgbClr val="004AAD"/>
                </a:solidFill>
                <a:latin typeface="League Spartan"/>
                <a:ea typeface="League Spartan"/>
                <a:cs typeface="League Spartan"/>
                <a:sym typeface="League Spartan"/>
              </a:rPr>
              <a:t>MISSION</a:t>
            </a:r>
          </a:p>
        </p:txBody>
      </p:sp>
      <p:sp>
        <p:nvSpPr>
          <p:cNvPr name="TextBox 10" id="10"/>
          <p:cNvSpPr txBox="true"/>
          <p:nvPr/>
        </p:nvSpPr>
        <p:spPr>
          <a:xfrm rot="0">
            <a:off x="1028700" y="755255"/>
            <a:ext cx="11143797" cy="746722"/>
          </a:xfrm>
          <a:prstGeom prst="rect">
            <a:avLst/>
          </a:prstGeom>
        </p:spPr>
        <p:txBody>
          <a:bodyPr anchor="t" rtlCol="false" tIns="0" lIns="0" bIns="0" rIns="0">
            <a:spAutoFit/>
          </a:bodyPr>
          <a:lstStyle/>
          <a:p>
            <a:pPr algn="l">
              <a:lnSpc>
                <a:spcPts val="6092"/>
              </a:lnSpc>
            </a:pPr>
            <a:r>
              <a:rPr lang="en-US" sz="4351">
                <a:solidFill>
                  <a:srgbClr val="000000"/>
                </a:solidFill>
                <a:latin typeface="Roboto"/>
                <a:ea typeface="Roboto"/>
                <a:cs typeface="Roboto"/>
                <a:sym typeface="Roboto"/>
              </a:rPr>
              <a:t>EXTRAXTION &amp; TRANSFORMATION</a:t>
            </a:r>
          </a:p>
        </p:txBody>
      </p:sp>
      <p:sp>
        <p:nvSpPr>
          <p:cNvPr name="TextBox 11" id="11"/>
          <p:cNvSpPr txBox="true"/>
          <p:nvPr/>
        </p:nvSpPr>
        <p:spPr>
          <a:xfrm rot="0">
            <a:off x="1028700" y="3614029"/>
            <a:ext cx="6429896" cy="2922216"/>
          </a:xfrm>
          <a:prstGeom prst="rect">
            <a:avLst/>
          </a:prstGeom>
        </p:spPr>
        <p:txBody>
          <a:bodyPr anchor="t" rtlCol="false" tIns="0" lIns="0" bIns="0" rIns="0">
            <a:spAutoFit/>
          </a:bodyPr>
          <a:lstStyle/>
          <a:p>
            <a:pPr algn="l">
              <a:lnSpc>
                <a:spcPts val="5792"/>
              </a:lnSpc>
              <a:spcBef>
                <a:spcPct val="0"/>
              </a:spcBef>
            </a:pPr>
            <a:r>
              <a:rPr lang="en-US" sz="4137">
                <a:solidFill>
                  <a:srgbClr val="000000"/>
                </a:solidFill>
                <a:latin typeface="Poppins"/>
                <a:ea typeface="Poppins"/>
                <a:cs typeface="Poppins"/>
                <a:sym typeface="Poppins"/>
              </a:rPr>
              <a:t>USE OF REGRESSION OR CLASSIFICATION ANALYTICS FOR OUTLIER TREATMENT</a:t>
            </a:r>
          </a:p>
        </p:txBody>
      </p:sp>
      <p:grpSp>
        <p:nvGrpSpPr>
          <p:cNvPr name="Group 12" id="12"/>
          <p:cNvGrpSpPr/>
          <p:nvPr/>
        </p:nvGrpSpPr>
        <p:grpSpPr>
          <a:xfrm rot="0">
            <a:off x="8862583" y="1606753"/>
            <a:ext cx="1868266" cy="186826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862583" y="4210291"/>
            <a:ext cx="1868266" cy="186826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8862583" y="6811982"/>
            <a:ext cx="1868266" cy="186826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977298" y="1901472"/>
            <a:ext cx="1638836" cy="1335977"/>
          </a:xfrm>
          <a:prstGeom prst="rect">
            <a:avLst/>
          </a:prstGeom>
        </p:spPr>
        <p:txBody>
          <a:bodyPr anchor="t" rtlCol="false" tIns="0" lIns="0" bIns="0" rIns="0">
            <a:spAutoFit/>
          </a:bodyPr>
          <a:lstStyle/>
          <a:p>
            <a:pPr algn="ctr">
              <a:lnSpc>
                <a:spcPts val="11002"/>
              </a:lnSpc>
            </a:pPr>
            <a:r>
              <a:rPr lang="en-US" sz="7859">
                <a:solidFill>
                  <a:srgbClr val="000000"/>
                </a:solidFill>
                <a:latin typeface="League Spartan"/>
                <a:ea typeface="League Spartan"/>
                <a:cs typeface="League Spartan"/>
                <a:sym typeface="League Spartan"/>
              </a:rPr>
              <a:t>1</a:t>
            </a:r>
          </a:p>
        </p:txBody>
      </p:sp>
      <p:sp>
        <p:nvSpPr>
          <p:cNvPr name="TextBox 22" id="22"/>
          <p:cNvSpPr txBox="true"/>
          <p:nvPr/>
        </p:nvSpPr>
        <p:spPr>
          <a:xfrm rot="0">
            <a:off x="8977298" y="4495485"/>
            <a:ext cx="1638836" cy="1335977"/>
          </a:xfrm>
          <a:prstGeom prst="rect">
            <a:avLst/>
          </a:prstGeom>
        </p:spPr>
        <p:txBody>
          <a:bodyPr anchor="t" rtlCol="false" tIns="0" lIns="0" bIns="0" rIns="0">
            <a:spAutoFit/>
          </a:bodyPr>
          <a:lstStyle/>
          <a:p>
            <a:pPr algn="ctr">
              <a:lnSpc>
                <a:spcPts val="11002"/>
              </a:lnSpc>
            </a:pPr>
            <a:r>
              <a:rPr lang="en-US" b="true" sz="7859">
                <a:solidFill>
                  <a:srgbClr val="000000"/>
                </a:solidFill>
                <a:latin typeface="League Spartan"/>
                <a:ea typeface="League Spartan"/>
                <a:cs typeface="League Spartan"/>
                <a:sym typeface="League Spartan"/>
              </a:rPr>
              <a:t>2</a:t>
            </a:r>
          </a:p>
        </p:txBody>
      </p:sp>
      <p:sp>
        <p:nvSpPr>
          <p:cNvPr name="TextBox 23" id="23"/>
          <p:cNvSpPr txBox="true"/>
          <p:nvPr/>
        </p:nvSpPr>
        <p:spPr>
          <a:xfrm rot="0">
            <a:off x="8977298" y="7097732"/>
            <a:ext cx="1638836" cy="1335977"/>
          </a:xfrm>
          <a:prstGeom prst="rect">
            <a:avLst/>
          </a:prstGeom>
        </p:spPr>
        <p:txBody>
          <a:bodyPr anchor="t" rtlCol="false" tIns="0" lIns="0" bIns="0" rIns="0">
            <a:spAutoFit/>
          </a:bodyPr>
          <a:lstStyle/>
          <a:p>
            <a:pPr algn="ctr">
              <a:lnSpc>
                <a:spcPts val="11002"/>
              </a:lnSpc>
            </a:pPr>
            <a:r>
              <a:rPr lang="en-US" sz="7859">
                <a:solidFill>
                  <a:srgbClr val="000000"/>
                </a:solidFill>
                <a:latin typeface="League Spartan"/>
                <a:ea typeface="League Spartan"/>
                <a:cs typeface="League Spartan"/>
                <a:sym typeface="League Spartan"/>
              </a:rPr>
              <a:t>3</a:t>
            </a:r>
          </a:p>
        </p:txBody>
      </p:sp>
      <p:sp>
        <p:nvSpPr>
          <p:cNvPr name="TextBox 24" id="24"/>
          <p:cNvSpPr txBox="true"/>
          <p:nvPr/>
        </p:nvSpPr>
        <p:spPr>
          <a:xfrm rot="0">
            <a:off x="11309261" y="2087236"/>
            <a:ext cx="4856091" cy="1279342"/>
          </a:xfrm>
          <a:prstGeom prst="rect">
            <a:avLst/>
          </a:prstGeom>
        </p:spPr>
        <p:txBody>
          <a:bodyPr anchor="t" rtlCol="false" tIns="0" lIns="0" bIns="0" rIns="0">
            <a:spAutoFit/>
          </a:bodyPr>
          <a:lstStyle/>
          <a:p>
            <a:pPr algn="l">
              <a:lnSpc>
                <a:spcPts val="5085"/>
              </a:lnSpc>
              <a:spcBef>
                <a:spcPct val="0"/>
              </a:spcBef>
            </a:pPr>
            <a:r>
              <a:rPr lang="en-US" sz="3632">
                <a:solidFill>
                  <a:srgbClr val="FFFFFF"/>
                </a:solidFill>
                <a:latin typeface="Poppins"/>
                <a:ea typeface="Poppins"/>
                <a:cs typeface="Poppins"/>
                <a:sym typeface="Poppins"/>
              </a:rPr>
              <a:t>DATA MINING USING PYTHON</a:t>
            </a:r>
          </a:p>
        </p:txBody>
      </p:sp>
      <p:sp>
        <p:nvSpPr>
          <p:cNvPr name="TextBox 25" id="25"/>
          <p:cNvSpPr txBox="true"/>
          <p:nvPr/>
        </p:nvSpPr>
        <p:spPr>
          <a:xfrm rot="0">
            <a:off x="11309261" y="4591292"/>
            <a:ext cx="4856091" cy="1279342"/>
          </a:xfrm>
          <a:prstGeom prst="rect">
            <a:avLst/>
          </a:prstGeom>
        </p:spPr>
        <p:txBody>
          <a:bodyPr anchor="t" rtlCol="false" tIns="0" lIns="0" bIns="0" rIns="0">
            <a:spAutoFit/>
          </a:bodyPr>
          <a:lstStyle/>
          <a:p>
            <a:pPr algn="l">
              <a:lnSpc>
                <a:spcPts val="5085"/>
              </a:lnSpc>
              <a:spcBef>
                <a:spcPct val="0"/>
              </a:spcBef>
            </a:pPr>
            <a:r>
              <a:rPr lang="en-US" sz="3632">
                <a:solidFill>
                  <a:srgbClr val="FFFFFF"/>
                </a:solidFill>
                <a:latin typeface="Poppins"/>
                <a:ea typeface="Poppins"/>
                <a:cs typeface="Poppins"/>
                <a:sym typeface="Poppins"/>
              </a:rPr>
              <a:t>DATA CLEANING &amp; NULL REMOVAL</a:t>
            </a:r>
          </a:p>
        </p:txBody>
      </p:sp>
      <p:sp>
        <p:nvSpPr>
          <p:cNvPr name="TextBox 26" id="26"/>
          <p:cNvSpPr txBox="true"/>
          <p:nvPr/>
        </p:nvSpPr>
        <p:spPr>
          <a:xfrm rot="0">
            <a:off x="11309261" y="6835537"/>
            <a:ext cx="4856091" cy="1917517"/>
          </a:xfrm>
          <a:prstGeom prst="rect">
            <a:avLst/>
          </a:prstGeom>
        </p:spPr>
        <p:txBody>
          <a:bodyPr anchor="t" rtlCol="false" tIns="0" lIns="0" bIns="0" rIns="0">
            <a:spAutoFit/>
          </a:bodyPr>
          <a:lstStyle/>
          <a:p>
            <a:pPr algn="l">
              <a:lnSpc>
                <a:spcPts val="5085"/>
              </a:lnSpc>
              <a:spcBef>
                <a:spcPct val="0"/>
              </a:spcBef>
            </a:pPr>
            <a:r>
              <a:rPr lang="en-US" sz="3632">
                <a:solidFill>
                  <a:srgbClr val="FFFFFF"/>
                </a:solidFill>
                <a:latin typeface="Poppins"/>
                <a:ea typeface="Poppins"/>
                <a:cs typeface="Poppins"/>
                <a:sym typeface="Poppins"/>
              </a:rPr>
              <a:t>OUTLIER TREATMENT &amp; TRANSFORMATION OF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DAGlnm1qh-8</dc:identifier>
  <dcterms:modified xsi:type="dcterms:W3CDTF">2011-08-01T06:04:30Z</dcterms:modified>
  <cp:revision>1</cp:revision>
  <dc:title>A</dc:title>
</cp:coreProperties>
</file>