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2" r:id="rId1"/>
  </p:sldMasterIdLst>
  <p:sldIdLst>
    <p:sldId id="257" r:id="rId2"/>
    <p:sldId id="258" r:id="rId3"/>
    <p:sldId id="259" r:id="rId4"/>
    <p:sldId id="260" r:id="rId5"/>
    <p:sldId id="261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7" r:id="rId15"/>
    <p:sldId id="287" r:id="rId16"/>
    <p:sldId id="271" r:id="rId17"/>
    <p:sldId id="288" r:id="rId18"/>
    <p:sldId id="289" r:id="rId19"/>
    <p:sldId id="290" r:id="rId20"/>
    <p:sldId id="291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88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981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4006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960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08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05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976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742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60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734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6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93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1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51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477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79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2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4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457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53C3DA-D654-409A-A8B4-B97AA21D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90500"/>
            <a:ext cx="12125325" cy="66674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Text USING Long short term memory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Submitted By: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Alina Shrestha (15513/074)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Bipin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Sunar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(15524/074)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0400" marR="1358900" indent="-19050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Ishan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(15527/074)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Ramesh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chaudhary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586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System analysis is the process of observing the system for troubleshooting or development purpose.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It can be of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DFD (Data Flow Diagram)</a:t>
            </a:r>
          </a:p>
          <a:p>
            <a:pPr marL="457200" marR="0" indent="-457200" algn="just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Use Case Diagram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113" y="655524"/>
            <a:ext cx="10364452" cy="3424107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Use case diagram</a:t>
            </a:r>
          </a:p>
          <a:p>
            <a:endParaRPr 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1640" y="1436076"/>
            <a:ext cx="6684188" cy="461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85" y="609600"/>
            <a:ext cx="7503394" cy="600683"/>
          </a:xfrm>
        </p:spPr>
        <p:txBody>
          <a:bodyPr/>
          <a:lstStyle/>
          <a:p>
            <a:r>
              <a:rPr lang="en-GB" dirty="0" smtClean="0"/>
              <a:t>DFD LEVEL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758462" y="1148863"/>
            <a:ext cx="8721969" cy="5416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508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</a:rPr>
              <a:t>System </a:t>
            </a:r>
            <a: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</a:rPr>
              <a:t>Design</a:t>
            </a:r>
            <a:br>
              <a:rPr lang="en-US" b="1" kern="0" dirty="0" smtClean="0">
                <a:solidFill>
                  <a:srgbClr val="000000"/>
                </a:solidFill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 Design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5F029-BFC4-4606-AAA3-1D43F1B1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71021"/>
            <a:ext cx="12120978" cy="6786979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2400" b="1" dirty="0"/>
              <a:t> OF THE SYSTEM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EA93029-2EAA-454C-9E58-5DACD98B9D24}"/>
              </a:ext>
            </a:extLst>
          </p:cNvPr>
          <p:cNvSpPr/>
          <p:nvPr/>
        </p:nvSpPr>
        <p:spPr>
          <a:xfrm>
            <a:off x="4974452" y="6129012"/>
            <a:ext cx="1834719" cy="42612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A2ADCC-4B39-4697-A729-03EDB1232981}"/>
              </a:ext>
            </a:extLst>
          </p:cNvPr>
          <p:cNvSpPr/>
          <p:nvPr/>
        </p:nvSpPr>
        <p:spPr>
          <a:xfrm>
            <a:off x="4881237" y="1882850"/>
            <a:ext cx="2139519" cy="426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9C4507-0555-4FCC-95BE-6982AD7EEBC8}"/>
              </a:ext>
            </a:extLst>
          </p:cNvPr>
          <p:cNvSpPr/>
          <p:nvPr/>
        </p:nvSpPr>
        <p:spPr>
          <a:xfrm>
            <a:off x="4881237" y="2733603"/>
            <a:ext cx="2139519" cy="426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9AEF89F-FD5D-44B5-A628-81D7F9551B43}"/>
              </a:ext>
            </a:extLst>
          </p:cNvPr>
          <p:cNvSpPr/>
          <p:nvPr/>
        </p:nvSpPr>
        <p:spPr>
          <a:xfrm>
            <a:off x="4881237" y="3566589"/>
            <a:ext cx="2220898" cy="426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A10D88-4701-412A-880C-D61E3D85211B}"/>
              </a:ext>
            </a:extLst>
          </p:cNvPr>
          <p:cNvSpPr/>
          <p:nvPr/>
        </p:nvSpPr>
        <p:spPr>
          <a:xfrm>
            <a:off x="4822054" y="4461755"/>
            <a:ext cx="2139519" cy="426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7ABC51-A2B7-459A-8B7C-5AFE56D3A6C1}"/>
              </a:ext>
            </a:extLst>
          </p:cNvPr>
          <p:cNvSpPr/>
          <p:nvPr/>
        </p:nvSpPr>
        <p:spPr>
          <a:xfrm>
            <a:off x="4822054" y="5340149"/>
            <a:ext cx="2139519" cy="4261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Display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84A0231-F1E7-47FE-BA2D-DA82B3A7C527}"/>
              </a:ext>
            </a:extLst>
          </p:cNvPr>
          <p:cNvSpPr/>
          <p:nvPr/>
        </p:nvSpPr>
        <p:spPr>
          <a:xfrm>
            <a:off x="5033635" y="968147"/>
            <a:ext cx="1834719" cy="42612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F8082B5-A9F7-4478-BBF3-662A04AE6199}"/>
              </a:ext>
            </a:extLst>
          </p:cNvPr>
          <p:cNvCxnSpPr>
            <a:cxnSpLocks/>
          </p:cNvCxnSpPr>
          <p:nvPr/>
        </p:nvCxnSpPr>
        <p:spPr>
          <a:xfrm>
            <a:off x="5891810" y="4977680"/>
            <a:ext cx="0" cy="3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4C91F261-F44C-4416-8F82-25C602448FA7}"/>
              </a:ext>
            </a:extLst>
          </p:cNvPr>
          <p:cNvCxnSpPr>
            <a:cxnSpLocks/>
          </p:cNvCxnSpPr>
          <p:nvPr/>
        </p:nvCxnSpPr>
        <p:spPr>
          <a:xfrm>
            <a:off x="5887370" y="4082514"/>
            <a:ext cx="0" cy="3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AACE6992-26DC-4967-9A0F-30CBC1953F62}"/>
              </a:ext>
            </a:extLst>
          </p:cNvPr>
          <p:cNvCxnSpPr>
            <a:cxnSpLocks/>
          </p:cNvCxnSpPr>
          <p:nvPr/>
        </p:nvCxnSpPr>
        <p:spPr>
          <a:xfrm>
            <a:off x="5887370" y="3222074"/>
            <a:ext cx="0" cy="3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40A4AC4-CFC9-4ACB-A930-2450FC2CC15D}"/>
              </a:ext>
            </a:extLst>
          </p:cNvPr>
          <p:cNvCxnSpPr>
            <a:cxnSpLocks/>
          </p:cNvCxnSpPr>
          <p:nvPr/>
        </p:nvCxnSpPr>
        <p:spPr>
          <a:xfrm>
            <a:off x="5950995" y="2388093"/>
            <a:ext cx="0" cy="34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C91325A-D647-48E6-A0F4-4FC1190DCAD9}"/>
              </a:ext>
            </a:extLst>
          </p:cNvPr>
          <p:cNvCxnSpPr>
            <a:cxnSpLocks/>
          </p:cNvCxnSpPr>
          <p:nvPr/>
        </p:nvCxnSpPr>
        <p:spPr>
          <a:xfrm>
            <a:off x="5891810" y="5811131"/>
            <a:ext cx="0" cy="3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996B337-5FF9-43A4-ADE2-6190783613E9}"/>
              </a:ext>
            </a:extLst>
          </p:cNvPr>
          <p:cNvCxnSpPr>
            <a:cxnSpLocks/>
          </p:cNvCxnSpPr>
          <p:nvPr/>
        </p:nvCxnSpPr>
        <p:spPr>
          <a:xfrm>
            <a:off x="5950995" y="1484072"/>
            <a:ext cx="0" cy="34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275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Details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6350" indent="-6350" algn="just">
              <a:lnSpc>
                <a:spcPct val="150000"/>
              </a:lnSpc>
              <a:spcBef>
                <a:spcPts val="0"/>
              </a:spcBef>
              <a:spcAft>
                <a:spcPts val="65"/>
              </a:spcAft>
            </a:pPr>
            <a:endParaRPr lang="en-GB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Clr>
                <a:prstClr val="black"/>
              </a:buClr>
              <a:buNone/>
            </a:pPr>
            <a:r>
              <a:rPr lang="en-US" sz="6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</a:t>
            </a:r>
            <a:r>
              <a:rPr lang="en-US" sz="6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sz="6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sz="7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en-US" sz="6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networks are well-suited to classifying, processing and making predictions based on time series data, since there can be lags of unknown duration between important events in a time series.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av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89" y="2297724"/>
            <a:ext cx="3648075" cy="1257300"/>
          </a:xfrm>
        </p:spPr>
      </p:pic>
      <p:pic>
        <p:nvPicPr>
          <p:cNvPr id="7" name="Picture 6" descr="save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984869"/>
            <a:ext cx="7448507" cy="41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873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115" y="0"/>
            <a:ext cx="10364451" cy="1596177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36984" y="1054225"/>
            <a:ext cx="6471138" cy="505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27938" y="6142892"/>
            <a:ext cx="4525108" cy="84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610" marR="2540" indent="-6350" algn="ctr">
              <a:lnSpc>
                <a:spcPct val="103000"/>
              </a:lnSpc>
              <a:spcBef>
                <a:spcPts val="0"/>
              </a:spcBef>
              <a:spcAft>
                <a:spcPts val="1545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Fig: Implementation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model for Sentiment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883" y="0"/>
            <a:ext cx="10364451" cy="1596177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Testing</a:t>
            </a:r>
            <a:endParaRPr lang="en-US" b="1" dirty="0"/>
          </a:p>
        </p:txBody>
      </p:sp>
      <p:pic>
        <p:nvPicPr>
          <p:cNvPr id="4403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0316" y="2197283"/>
            <a:ext cx="10347249" cy="375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97169" y="1711569"/>
            <a:ext cx="4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UNIT TESTING: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810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436" y="1546478"/>
            <a:ext cx="10364452" cy="4361953"/>
          </a:xfrm>
        </p:spPr>
        <p:txBody>
          <a:bodyPr/>
          <a:lstStyle/>
          <a:p>
            <a:r>
              <a:rPr lang="en-US" dirty="0" smtClean="0">
                <a:latin typeface="Times New Roman"/>
                <a:ea typeface="Times New Roman"/>
              </a:rPr>
              <a:t>There are 2 columns and 31973 rows in the dataset. The dataset is divided into 80% for training and 20% for </a:t>
            </a:r>
            <a:r>
              <a:rPr lang="en-US" dirty="0" smtClean="0">
                <a:latin typeface="Times New Roman"/>
                <a:ea typeface="Times New Roman"/>
              </a:rPr>
              <a:t>testing</a:t>
            </a:r>
          </a:p>
          <a:p>
            <a:endParaRPr lang="en-GB" dirty="0" smtClean="0">
              <a:latin typeface="Times New Roman"/>
            </a:endParaRPr>
          </a:p>
          <a:p>
            <a:pPr>
              <a:buNone/>
            </a:pPr>
            <a:r>
              <a:rPr lang="en-GB" dirty="0" smtClean="0">
                <a:latin typeface="Times New Roman"/>
              </a:rPr>
              <a:t>Precision: </a:t>
            </a:r>
          </a:p>
          <a:p>
            <a:pPr>
              <a:buNone/>
            </a:pPr>
            <a:endParaRPr lang="en-GB" dirty="0" smtClean="0">
              <a:latin typeface="Times New Roman"/>
            </a:endParaRPr>
          </a:p>
          <a:p>
            <a:pPr>
              <a:buNone/>
            </a:pPr>
            <a:r>
              <a:rPr lang="en-GB" dirty="0" smtClean="0">
                <a:latin typeface="Times New Roman"/>
              </a:rPr>
              <a:t>Recall:</a:t>
            </a:r>
          </a:p>
          <a:p>
            <a:pPr>
              <a:buNone/>
            </a:pPr>
            <a:r>
              <a:rPr lang="en-GB" dirty="0" smtClean="0">
                <a:latin typeface="Times New Roman"/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F-SCORE:</a:t>
            </a:r>
            <a:endParaRPr lang="en-US" dirty="0"/>
          </a:p>
        </p:txBody>
      </p:sp>
      <p:pic>
        <p:nvPicPr>
          <p:cNvPr id="4" name="Picture 4" descr="Open photo">
            <a:extLst>
              <a:ext uri="{FF2B5EF4-FFF2-40B4-BE49-F238E27FC236}">
                <a16:creationId xmlns:a16="http://schemas.microsoft.com/office/drawing/2014/main" xmlns="" id="{2859FB3F-0989-4AA2-A020-BB570CE7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600" y="2764942"/>
            <a:ext cx="4485067" cy="5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Open photo">
            <a:extLst>
              <a:ext uri="{FF2B5EF4-FFF2-40B4-BE49-F238E27FC236}">
                <a16:creationId xmlns:a16="http://schemas.microsoft.com/office/drawing/2014/main" xmlns="" id="{54F9E322-E8CA-4392-8C8B-9096F2AD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7369" y="3853575"/>
            <a:ext cx="41338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Open photo">
            <a:extLst>
              <a:ext uri="{FF2B5EF4-FFF2-40B4-BE49-F238E27FC236}">
                <a16:creationId xmlns:a16="http://schemas.microsoft.com/office/drawing/2014/main" xmlns="" id="{DCA7FC03-6ED7-4D97-A7E0-25F011B2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8723" y="4897924"/>
            <a:ext cx="37814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2C3D5-898D-4410-AE86-8FF8E38F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t"/>
          <a:lstStyle/>
          <a:p>
            <a:pPr marL="0" indent="0"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and 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lysis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23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0102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system, Sentiment Analysis based on long short term memory (LSTM) Classification was able to provide 96.04%. </a:t>
            </a:r>
            <a:endParaRPr lang="en-US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F-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Score for 80/20 train-test split data set. </a:t>
            </a:r>
            <a:endParaRPr lang="en-US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Using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this sentiment analysis system, we can effectively evaluate people's opinion on products and political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affairs and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people's opinions can be extracted from this classification at some level.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5F029-BFC4-4606-AAA3-1D43F1B1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71021"/>
            <a:ext cx="12120978" cy="678697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6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SYSTEM SNIPSHOTS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xmlns="" id="{7B8BF626-0069-4963-932F-014A65DA6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399" r="11519"/>
          <a:stretch/>
        </p:blipFill>
        <p:spPr bwMode="auto">
          <a:xfrm>
            <a:off x="708337" y="1657955"/>
            <a:ext cx="4881093" cy="418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 description available.">
            <a:extLst>
              <a:ext uri="{FF2B5EF4-FFF2-40B4-BE49-F238E27FC236}">
                <a16:creationId xmlns:a16="http://schemas.microsoft.com/office/drawing/2014/main" xmlns="" id="{BC57D69F-BDE7-46DC-896E-FD4F23973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211" r="11406" b="8756"/>
          <a:stretch/>
        </p:blipFill>
        <p:spPr bwMode="auto">
          <a:xfrm>
            <a:off x="6226745" y="1657955"/>
            <a:ext cx="5119542" cy="418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0411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CDF39-8B57-452A-8F06-23A4EA74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74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214D2-053D-4454-B10C-14A09FFF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</a:t>
            </a:r>
          </a:p>
        </p:txBody>
      </p:sp>
    </p:spTree>
    <p:extLst>
      <p:ext uri="{BB962C8B-B14F-4D97-AF65-F5344CB8AC3E}">
        <p14:creationId xmlns:p14="http://schemas.microsoft.com/office/powerpoint/2010/main" xmlns="" val="55578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5F029-BFC4-4606-AAA3-1D43F1B1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71021"/>
            <a:ext cx="12120978" cy="6786979"/>
          </a:xfrm>
        </p:spPr>
        <p:txBody>
          <a:bodyPr anchor="t"/>
          <a:lstStyle/>
          <a:p>
            <a:pPr marL="0" indent="0" algn="ctr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algn="ctr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people’s opinions, sentiments, attitudes,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polarity(positive, negative, and neutral)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spending time in reading and figuring out the positivity and negativity of text we can use automated techniques for sentiment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that can be used in classification of sentiment are: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naïve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32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5F029-BFC4-4606-AAA3-1D43F1B1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71021"/>
            <a:ext cx="12120978" cy="6786979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0" indent="0" algn="ctr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in sentiment analysis is classifying the polarity of a given text at the document.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like: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irony and sarcasm.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emoji needs a lot of preprocessing.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find the polarity with respect to contextual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work , text sentiment is addressed by supervised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was bad</a:t>
            </a:r>
            <a:r>
              <a:rPr lang="hi-IN" dirty="0">
                <a:latin typeface="Times New Roman" panose="02020603050405020304" pitchFamily="18" charset="0"/>
              </a:rPr>
              <a:t>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]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am feeling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hi-IN" dirty="0" smtClean="0">
                <a:latin typeface="Times New Roman" panose="02020603050405020304" pitchFamily="18" charset="0"/>
              </a:rPr>
              <a:t>[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]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91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5F029-BFC4-4606-AAA3-1D43F1B1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71021"/>
            <a:ext cx="12120978" cy="6786979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Sentiment Analysis System 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To analyze the opinion of people on products and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To study the political views of people on current affairs.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To know the scope of the organization.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652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AGILE methodology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: Is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a practice that promotes continuous iteration of development and testing throughout the software development lifecycle of the project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endParaRPr lang="en-US" dirty="0" smtClean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Product is developed fast and frequently delivered (weeks rather than months.)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Even late changes in requirements are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welcomed.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It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continuously gave attention to technical excellence and good design.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9685" marR="0" indent="0">
              <a:lnSpc>
                <a:spcPct val="107000"/>
              </a:lnSpc>
              <a:spcBef>
                <a:spcPts val="0"/>
              </a:spcBef>
              <a:spcAft>
                <a:spcPts val="1075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Background study and literature review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" marR="0" indent="-6350" algn="just">
              <a:lnSpc>
                <a:spcPct val="147000"/>
              </a:lnSpc>
              <a:spcBef>
                <a:spcPts val="0"/>
              </a:spcBef>
              <a:spcAft>
                <a:spcPts val="65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 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booming of mobile Internet and social media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are growing fast in the technology industry worldwide With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 availability of accessing 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Internet, stories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are shared, feelings are being expressed, everything in social media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.. </a:t>
            </a:r>
          </a:p>
          <a:p>
            <a:pPr marL="6350" marR="0" indent="-6350" algn="just">
              <a:lnSpc>
                <a:spcPct val="147000"/>
              </a:lnSpc>
              <a:spcBef>
                <a:spcPts val="0"/>
              </a:spcBef>
              <a:spcAft>
                <a:spcPts val="65"/>
              </a:spcAft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sentiment analysis has been a hot topic in this growing era of information.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3810">
              <a:lnSpc>
                <a:spcPct val="107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Requirement analysis</a:t>
            </a:r>
            <a:b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analysis basically consists of two types: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Requirement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user to input the word/sentences.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user to view the sentiment of entered word/sentences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6350" marR="0" indent="-6350" algn="just">
              <a:lnSpc>
                <a:spcPct val="103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  <a:latin typeface="Times New Roman"/>
              <a:ea typeface="Times New Roman"/>
              <a:cs typeface="Mangal"/>
            </a:endParaRPr>
          </a:p>
          <a:p>
            <a:pPr marL="6350" marR="0" indent="-6350" algn="just">
              <a:lnSpc>
                <a:spcPct val="103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  <a:cs typeface="Mangal"/>
              </a:rPr>
              <a:t>Non-Functional 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ea typeface="Times New Roman"/>
                <a:cs typeface="Mangal"/>
              </a:rPr>
              <a:t>Requirement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Maintainability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Feasibility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343</TotalTime>
  <Words>602</Words>
  <Application>Microsoft Office PowerPoint</Application>
  <PresentationFormat>Custom</PresentationFormat>
  <Paragraphs>116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Droplet</vt:lpstr>
      <vt:lpstr>Slide 1</vt:lpstr>
      <vt:lpstr>Slide 2</vt:lpstr>
      <vt:lpstr>Slide 3</vt:lpstr>
      <vt:lpstr>Slide 4</vt:lpstr>
      <vt:lpstr>Slide 5</vt:lpstr>
      <vt:lpstr>Development Methodology </vt:lpstr>
      <vt:lpstr>Background study and literature review </vt:lpstr>
      <vt:lpstr>Requirement analysis </vt:lpstr>
      <vt:lpstr>Feasibility Analysis</vt:lpstr>
      <vt:lpstr>System Analysis</vt:lpstr>
      <vt:lpstr>Slide 11</vt:lpstr>
      <vt:lpstr>DFD LEVEL 1</vt:lpstr>
      <vt:lpstr>System Design </vt:lpstr>
      <vt:lpstr>Slide 14</vt:lpstr>
      <vt:lpstr>Algorithm Details </vt:lpstr>
      <vt:lpstr>Slide 16</vt:lpstr>
      <vt:lpstr>Implementation </vt:lpstr>
      <vt:lpstr>Testing</vt:lpstr>
      <vt:lpstr>Result Analysis </vt:lpstr>
      <vt:lpstr>Conclusion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 Khadka</dc:creator>
  <cp:lastModifiedBy>Bipin</cp:lastModifiedBy>
  <cp:revision>47</cp:revision>
  <dcterms:created xsi:type="dcterms:W3CDTF">2019-04-23T07:20:16Z</dcterms:created>
  <dcterms:modified xsi:type="dcterms:W3CDTF">2022-03-07T05:45:50Z</dcterms:modified>
</cp:coreProperties>
</file>