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702"/>
  </p:normalViewPr>
  <p:slideViewPr>
    <p:cSldViewPr snapToGrid="0">
      <p:cViewPr>
        <p:scale>
          <a:sx n="96" d="100"/>
          <a:sy n="96" d="100"/>
        </p:scale>
        <p:origin x="118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9/29/25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302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9/29/25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7906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9/29/25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0497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9/29/25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259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9/29/25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9512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9/29/25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9683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9/29/25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8928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9/29/25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1044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9/29/25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1360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9/29/25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8215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9/29/25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5266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9/29/25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18847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37F94-7522-E715-9A7A-B4F7FE0FC0FE}"/>
              </a:ext>
            </a:extLst>
          </p:cNvPr>
          <p:cNvSpPr>
            <a:spLocks noGrp="1"/>
          </p:cNvSpPr>
          <p:nvPr>
            <p:ph type="ctrTitle"/>
          </p:nvPr>
        </p:nvSpPr>
        <p:spPr>
          <a:xfrm>
            <a:off x="5604552" y="871758"/>
            <a:ext cx="5825448" cy="3871143"/>
          </a:xfrm>
        </p:spPr>
        <p:txBody>
          <a:bodyPr>
            <a:normAutofit/>
          </a:bodyPr>
          <a:lstStyle/>
          <a:p>
            <a:r>
              <a:rPr lang="en-US" dirty="0"/>
              <a:t>SMART </a:t>
            </a:r>
            <a:r>
              <a:rPr lang="en-US" dirty="0" err="1"/>
              <a:t>VEhiCle</a:t>
            </a:r>
            <a:r>
              <a:rPr lang="en-US" dirty="0"/>
              <a:t>   service Maintenance </a:t>
            </a:r>
            <a:r>
              <a:rPr lang="en-US" dirty="0" err="1"/>
              <a:t>crm</a:t>
            </a:r>
            <a:endParaRPr lang="en-US" dirty="0"/>
          </a:p>
        </p:txBody>
      </p:sp>
      <p:sp>
        <p:nvSpPr>
          <p:cNvPr id="3" name="Subtitle 2">
            <a:extLst>
              <a:ext uri="{FF2B5EF4-FFF2-40B4-BE49-F238E27FC236}">
                <a16:creationId xmlns:a16="http://schemas.microsoft.com/office/drawing/2014/main" id="{EF0E3C9E-4160-5975-86AA-C9FA94947B4E}"/>
              </a:ext>
            </a:extLst>
          </p:cNvPr>
          <p:cNvSpPr>
            <a:spLocks noGrp="1"/>
          </p:cNvSpPr>
          <p:nvPr>
            <p:ph type="subTitle" idx="1"/>
          </p:nvPr>
        </p:nvSpPr>
        <p:spPr>
          <a:xfrm>
            <a:off x="5619964" y="4785543"/>
            <a:ext cx="5322013" cy="1005657"/>
          </a:xfrm>
        </p:spPr>
        <p:txBody>
          <a:bodyPr>
            <a:normAutofit/>
          </a:bodyPr>
          <a:lstStyle/>
          <a:p>
            <a:r>
              <a:rPr lang="en-US" dirty="0"/>
              <a:t>A Salesforce CRM implementation Project</a:t>
            </a:r>
          </a:p>
        </p:txBody>
      </p:sp>
      <p:pic>
        <p:nvPicPr>
          <p:cNvPr id="4" name="Picture 3" descr="Wavy 3D art">
            <a:extLst>
              <a:ext uri="{FF2B5EF4-FFF2-40B4-BE49-F238E27FC236}">
                <a16:creationId xmlns:a16="http://schemas.microsoft.com/office/drawing/2014/main" id="{296944E2-03DB-5DBE-46F1-843CF86CA35C}"/>
              </a:ext>
            </a:extLst>
          </p:cNvPr>
          <p:cNvPicPr>
            <a:picLocks noChangeAspect="1"/>
          </p:cNvPicPr>
          <p:nvPr/>
        </p:nvPicPr>
        <p:blipFill>
          <a:blip r:embed="rId2"/>
          <a:srcRect l="28168" r="16722" b="2"/>
          <a:stretch>
            <a:fillRect/>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95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E5D1-E349-85CE-F832-8C0F17D11743}"/>
              </a:ext>
            </a:extLst>
          </p:cNvPr>
          <p:cNvSpPr>
            <a:spLocks noGrp="1"/>
          </p:cNvSpPr>
          <p:nvPr>
            <p:ph type="title"/>
          </p:nvPr>
        </p:nvSpPr>
        <p:spPr>
          <a:xfrm>
            <a:off x="700635" y="914400"/>
            <a:ext cx="10691265" cy="836022"/>
          </a:xfrm>
        </p:spPr>
        <p:txBody>
          <a:bodyPr/>
          <a:lstStyle/>
          <a:p>
            <a:r>
              <a:rPr lang="en-US" dirty="0">
                <a:solidFill>
                  <a:srgbClr val="FF0000"/>
                </a:solidFill>
              </a:rPr>
              <a:t>IMPLEMENTATION</a:t>
            </a:r>
          </a:p>
        </p:txBody>
      </p:sp>
      <p:sp>
        <p:nvSpPr>
          <p:cNvPr id="3" name="Content Placeholder 2">
            <a:extLst>
              <a:ext uri="{FF2B5EF4-FFF2-40B4-BE49-F238E27FC236}">
                <a16:creationId xmlns:a16="http://schemas.microsoft.com/office/drawing/2014/main" id="{0A629EB4-0565-8469-58EB-213E42DC8590}"/>
              </a:ext>
            </a:extLst>
          </p:cNvPr>
          <p:cNvSpPr>
            <a:spLocks noGrp="1"/>
          </p:cNvSpPr>
          <p:nvPr>
            <p:ph idx="1"/>
          </p:nvPr>
        </p:nvSpPr>
        <p:spPr>
          <a:xfrm>
            <a:off x="700635" y="1532468"/>
            <a:ext cx="10691265" cy="4429420"/>
          </a:xfrm>
        </p:spPr>
        <p:txBody>
          <a:bodyPr>
            <a:normAutofit fontScale="92500" lnSpcReduction="10000"/>
          </a:bodyPr>
          <a:lstStyle/>
          <a:p>
            <a:r>
              <a:rPr lang="en-US" b="1" dirty="0"/>
              <a:t>5.1 Record-Triggered Flows</a:t>
            </a:r>
            <a:endParaRPr lang="en-US" dirty="0"/>
          </a:p>
          <a:p>
            <a:pPr lvl="1"/>
            <a:r>
              <a:rPr lang="en-US" dirty="0"/>
              <a:t>1. </a:t>
            </a:r>
            <a:r>
              <a:rPr lang="en-US" b="1" dirty="0"/>
              <a:t>Auto-Assign Technician</a:t>
            </a:r>
            <a:endParaRPr lang="en-US" dirty="0"/>
          </a:p>
          <a:p>
            <a:pPr marL="1371600" lvl="3" indent="0">
              <a:buNone/>
            </a:pPr>
            <a:r>
              <a:rPr lang="en-US" dirty="0"/>
              <a:t>o </a:t>
            </a:r>
            <a:r>
              <a:rPr lang="en-US" b="1" dirty="0"/>
              <a:t>Object:</a:t>
            </a:r>
            <a:r>
              <a:rPr lang="en-US" dirty="0"/>
              <a:t> </a:t>
            </a:r>
            <a:r>
              <a:rPr lang="en-US" dirty="0" err="1"/>
              <a:t>Service_Request__c</a:t>
            </a:r>
            <a:endParaRPr lang="en-US" dirty="0"/>
          </a:p>
          <a:p>
            <a:pPr marL="1371600" lvl="3" indent="0">
              <a:buNone/>
            </a:pPr>
            <a:r>
              <a:rPr lang="en-US" dirty="0"/>
              <a:t>o </a:t>
            </a:r>
            <a:r>
              <a:rPr lang="en-US" b="1" dirty="0"/>
              <a:t>Trigger:</a:t>
            </a:r>
            <a:r>
              <a:rPr lang="en-US" dirty="0"/>
              <a:t> Record created, </a:t>
            </a:r>
            <a:r>
              <a:rPr lang="en-US" dirty="0" err="1"/>
              <a:t>Technician__c</a:t>
            </a:r>
            <a:r>
              <a:rPr lang="en-US" dirty="0"/>
              <a:t> is null</a:t>
            </a:r>
          </a:p>
          <a:p>
            <a:pPr marL="1371600" lvl="3" indent="0">
              <a:buNone/>
            </a:pPr>
            <a:r>
              <a:rPr lang="en-US" dirty="0"/>
              <a:t>o </a:t>
            </a:r>
            <a:r>
              <a:rPr lang="en-US" b="1" dirty="0"/>
              <a:t>Get Records:</a:t>
            </a:r>
            <a:r>
              <a:rPr lang="en-US" dirty="0"/>
              <a:t> </a:t>
            </a:r>
            <a:r>
              <a:rPr lang="en-US" dirty="0" err="1"/>
              <a:t>Technician__c</a:t>
            </a:r>
            <a:r>
              <a:rPr lang="en-US" dirty="0"/>
              <a:t> where </a:t>
            </a:r>
            <a:r>
              <a:rPr lang="en-US" dirty="0" err="1"/>
              <a:t>Availability__c</a:t>
            </a:r>
            <a:r>
              <a:rPr lang="en-US" dirty="0"/>
              <a:t> = 'Available'</a:t>
            </a:r>
          </a:p>
          <a:p>
            <a:pPr marL="1371600" lvl="3" indent="0">
              <a:buNone/>
            </a:pPr>
            <a:r>
              <a:rPr lang="en-US" dirty="0"/>
              <a:t>o </a:t>
            </a:r>
            <a:r>
              <a:rPr lang="en-US" b="1" dirty="0"/>
              <a:t>Update Record:</a:t>
            </a:r>
            <a:r>
              <a:rPr lang="en-US" dirty="0"/>
              <a:t> Assign the first available technician to the service request</a:t>
            </a:r>
          </a:p>
          <a:p>
            <a:pPr marL="1371600" lvl="3" indent="0">
              <a:buNone/>
            </a:pPr>
            <a:r>
              <a:rPr lang="en-US" dirty="0"/>
              <a:t>o </a:t>
            </a:r>
            <a:r>
              <a:rPr lang="en-US" b="1" dirty="0"/>
              <a:t>Optional:</a:t>
            </a:r>
            <a:r>
              <a:rPr lang="en-US" dirty="0"/>
              <a:t> Email alert sent to customer</a:t>
            </a:r>
          </a:p>
          <a:p>
            <a:pPr lvl="1"/>
            <a:r>
              <a:rPr lang="en-US" dirty="0"/>
              <a:t>2. </a:t>
            </a:r>
            <a:r>
              <a:rPr lang="en-US" b="1" dirty="0"/>
              <a:t>Service Request Status Change Notification</a:t>
            </a:r>
            <a:endParaRPr lang="en-US" dirty="0"/>
          </a:p>
          <a:p>
            <a:pPr marL="1371600" lvl="3" indent="0">
              <a:buNone/>
            </a:pPr>
            <a:r>
              <a:rPr lang="en-US" dirty="0"/>
              <a:t>o </a:t>
            </a:r>
            <a:r>
              <a:rPr lang="en-US" b="1" dirty="0"/>
              <a:t>Object:</a:t>
            </a:r>
            <a:r>
              <a:rPr lang="en-US" dirty="0"/>
              <a:t> </a:t>
            </a:r>
            <a:r>
              <a:rPr lang="en-US" dirty="0" err="1"/>
              <a:t>Service_Request__c</a:t>
            </a:r>
            <a:endParaRPr lang="en-US" dirty="0"/>
          </a:p>
          <a:p>
            <a:pPr marL="1371600" lvl="3" indent="0">
              <a:buNone/>
            </a:pPr>
            <a:r>
              <a:rPr lang="en-US" dirty="0"/>
              <a:t>o </a:t>
            </a:r>
            <a:r>
              <a:rPr lang="en-US" b="1" dirty="0"/>
              <a:t>Trigger:</a:t>
            </a:r>
            <a:r>
              <a:rPr lang="en-US" dirty="0"/>
              <a:t> Record updated, </a:t>
            </a:r>
            <a:r>
              <a:rPr lang="en-US" dirty="0" err="1"/>
              <a:t>Status__c</a:t>
            </a:r>
            <a:r>
              <a:rPr lang="en-US" dirty="0"/>
              <a:t> changes</a:t>
            </a:r>
          </a:p>
          <a:p>
            <a:pPr marL="1371600" lvl="3" indent="0">
              <a:buNone/>
            </a:pPr>
            <a:r>
              <a:rPr lang="en-US" dirty="0"/>
              <a:t>o </a:t>
            </a:r>
            <a:r>
              <a:rPr lang="en-US" b="1" dirty="0"/>
              <a:t>Action:</a:t>
            </a:r>
            <a:r>
              <a:rPr lang="en-US" dirty="0"/>
              <a:t> Send email alert to the customer</a:t>
            </a:r>
          </a:p>
          <a:p>
            <a:pPr lvl="1"/>
            <a:r>
              <a:rPr lang="en-US" dirty="0"/>
              <a:t>3. </a:t>
            </a:r>
            <a:r>
              <a:rPr lang="en-US" b="1" dirty="0"/>
              <a:t>Service Request Confirmation</a:t>
            </a:r>
            <a:endParaRPr lang="en-US" dirty="0"/>
          </a:p>
          <a:p>
            <a:pPr marL="1371600" lvl="3" indent="0">
              <a:buNone/>
            </a:pPr>
            <a:r>
              <a:rPr lang="en-US" dirty="0"/>
              <a:t>o </a:t>
            </a:r>
            <a:r>
              <a:rPr lang="en-US" b="1" dirty="0"/>
              <a:t>Object:</a:t>
            </a:r>
            <a:r>
              <a:rPr lang="en-US" dirty="0"/>
              <a:t> </a:t>
            </a:r>
            <a:r>
              <a:rPr lang="en-US" dirty="0" err="1"/>
              <a:t>Service_Request__c</a:t>
            </a:r>
            <a:endParaRPr lang="en-US" dirty="0"/>
          </a:p>
          <a:p>
            <a:pPr marL="1371600" lvl="3" indent="0">
              <a:buNone/>
            </a:pPr>
            <a:r>
              <a:rPr lang="en-US" dirty="0"/>
              <a:t>o </a:t>
            </a:r>
            <a:r>
              <a:rPr lang="en-US" b="1" dirty="0"/>
              <a:t>Trigger:</a:t>
            </a:r>
            <a:r>
              <a:rPr lang="en-US" dirty="0"/>
              <a:t> Record created</a:t>
            </a:r>
          </a:p>
          <a:p>
            <a:pPr marL="1371600" lvl="3" indent="0">
              <a:buNone/>
            </a:pPr>
            <a:r>
              <a:rPr lang="en-US" dirty="0"/>
              <a:t>o </a:t>
            </a:r>
            <a:r>
              <a:rPr lang="en-US" b="1" dirty="0"/>
              <a:t>Action:</a:t>
            </a:r>
            <a:r>
              <a:rPr lang="en-US" dirty="0"/>
              <a:t> Send email confirmation to customer</a:t>
            </a:r>
          </a:p>
          <a:p>
            <a:endParaRPr lang="en-US" dirty="0"/>
          </a:p>
        </p:txBody>
      </p:sp>
    </p:spTree>
    <p:extLst>
      <p:ext uri="{BB962C8B-B14F-4D97-AF65-F5344CB8AC3E}">
        <p14:creationId xmlns:p14="http://schemas.microsoft.com/office/powerpoint/2010/main" val="26406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3045-F830-97A9-4B02-267E32319165}"/>
              </a:ext>
            </a:extLst>
          </p:cNvPr>
          <p:cNvSpPr>
            <a:spLocks noGrp="1"/>
          </p:cNvSpPr>
          <p:nvPr>
            <p:ph type="title"/>
          </p:nvPr>
        </p:nvSpPr>
        <p:spPr>
          <a:xfrm>
            <a:off x="700635" y="914400"/>
            <a:ext cx="10691265" cy="873760"/>
          </a:xfrm>
        </p:spPr>
        <p:txBody>
          <a:bodyPr/>
          <a:lstStyle/>
          <a:p>
            <a:r>
              <a:rPr lang="en-US" dirty="0">
                <a:solidFill>
                  <a:srgbClr val="FF0000"/>
                </a:solidFill>
              </a:rPr>
              <a:t>implementation</a:t>
            </a:r>
          </a:p>
        </p:txBody>
      </p:sp>
      <p:sp>
        <p:nvSpPr>
          <p:cNvPr id="3" name="Content Placeholder 2">
            <a:extLst>
              <a:ext uri="{FF2B5EF4-FFF2-40B4-BE49-F238E27FC236}">
                <a16:creationId xmlns:a16="http://schemas.microsoft.com/office/drawing/2014/main" id="{5DB780AE-C35E-7AD8-CE8E-0594DF09BCD8}"/>
              </a:ext>
            </a:extLst>
          </p:cNvPr>
          <p:cNvSpPr>
            <a:spLocks noGrp="1"/>
          </p:cNvSpPr>
          <p:nvPr>
            <p:ph idx="1"/>
          </p:nvPr>
        </p:nvSpPr>
        <p:spPr>
          <a:xfrm>
            <a:off x="700635" y="1666240"/>
            <a:ext cx="10691265" cy="4295648"/>
          </a:xfrm>
        </p:spPr>
        <p:txBody>
          <a:bodyPr>
            <a:normAutofit/>
          </a:bodyPr>
          <a:lstStyle/>
          <a:p>
            <a:r>
              <a:rPr lang="en-US" b="1" dirty="0"/>
              <a:t>5.2 Scheduled Flows</a:t>
            </a:r>
            <a:endParaRPr lang="en-US" dirty="0"/>
          </a:p>
          <a:p>
            <a:r>
              <a:rPr lang="en-US" dirty="0"/>
              <a:t> </a:t>
            </a:r>
            <a:r>
              <a:rPr lang="en-US" b="1" dirty="0"/>
              <a:t>Preventive Maintenance Reminder</a:t>
            </a:r>
            <a:endParaRPr lang="en-US" dirty="0"/>
          </a:p>
          <a:p>
            <a:pPr marL="914400" lvl="2" indent="0">
              <a:buNone/>
            </a:pPr>
            <a:r>
              <a:rPr lang="en-US" dirty="0"/>
              <a:t>o </a:t>
            </a:r>
            <a:r>
              <a:rPr lang="en-US" b="1" dirty="0"/>
              <a:t>Object:</a:t>
            </a:r>
            <a:r>
              <a:rPr lang="en-US" dirty="0"/>
              <a:t> </a:t>
            </a:r>
            <a:r>
              <a:rPr lang="en-US" dirty="0" err="1"/>
              <a:t>Service_Request__c</a:t>
            </a:r>
            <a:endParaRPr lang="en-US" dirty="0"/>
          </a:p>
          <a:p>
            <a:pPr marL="914400" lvl="2" indent="0">
              <a:buNone/>
            </a:pPr>
            <a:r>
              <a:rPr lang="en-US" dirty="0"/>
              <a:t>o </a:t>
            </a:r>
            <a:r>
              <a:rPr lang="en-US" b="1" dirty="0"/>
              <a:t>Schedule:</a:t>
            </a:r>
            <a:r>
              <a:rPr lang="en-US" dirty="0"/>
              <a:t> Monthly (using record filter conditions)</a:t>
            </a:r>
          </a:p>
          <a:p>
            <a:pPr marL="914400" lvl="2" indent="0">
              <a:buNone/>
            </a:pPr>
            <a:r>
              <a:rPr lang="en-US" dirty="0"/>
              <a:t>o </a:t>
            </a:r>
            <a:r>
              <a:rPr lang="en-US" b="1" dirty="0"/>
              <a:t>Action:</a:t>
            </a:r>
            <a:r>
              <a:rPr lang="en-US" dirty="0"/>
              <a:t> Send email to customers reminding them of preventive maintenance</a:t>
            </a:r>
          </a:p>
          <a:p>
            <a:r>
              <a:rPr lang="en-US" dirty="0"/>
              <a:t> </a:t>
            </a:r>
            <a:r>
              <a:rPr lang="en-US" b="1" dirty="0"/>
              <a:t>Low Inventory Stock Alert</a:t>
            </a:r>
            <a:endParaRPr lang="en-US" dirty="0"/>
          </a:p>
          <a:p>
            <a:pPr marL="914400" lvl="2" indent="0">
              <a:buNone/>
            </a:pPr>
            <a:r>
              <a:rPr lang="en-US" dirty="0"/>
              <a:t>o </a:t>
            </a:r>
            <a:r>
              <a:rPr lang="en-US" b="1" dirty="0"/>
              <a:t>Object:</a:t>
            </a:r>
            <a:r>
              <a:rPr lang="en-US" dirty="0"/>
              <a:t> </a:t>
            </a:r>
            <a:r>
              <a:rPr lang="en-US" dirty="0" err="1"/>
              <a:t>Parts_Inventory__c</a:t>
            </a:r>
            <a:endParaRPr lang="en-US" dirty="0"/>
          </a:p>
          <a:p>
            <a:pPr marL="914400" lvl="2" indent="0">
              <a:buNone/>
            </a:pPr>
            <a:r>
              <a:rPr lang="en-US" dirty="0"/>
              <a:t>o </a:t>
            </a:r>
            <a:r>
              <a:rPr lang="en-US" b="1" dirty="0"/>
              <a:t>Trigger Condition:</a:t>
            </a:r>
            <a:r>
              <a:rPr lang="en-US" dirty="0"/>
              <a:t> Stock &lt; Reorder Level</a:t>
            </a:r>
          </a:p>
          <a:p>
            <a:pPr marL="914400" lvl="2" indent="0">
              <a:buNone/>
            </a:pPr>
            <a:r>
              <a:rPr lang="en-US" dirty="0"/>
              <a:t>o </a:t>
            </a:r>
            <a:r>
              <a:rPr lang="en-US" b="1" dirty="0"/>
              <a:t>Action:</a:t>
            </a:r>
            <a:r>
              <a:rPr lang="en-US" dirty="0"/>
              <a:t> Email alert to inventory manager</a:t>
            </a:r>
          </a:p>
          <a:p>
            <a:endParaRPr lang="en-US" dirty="0"/>
          </a:p>
        </p:txBody>
      </p:sp>
    </p:spTree>
    <p:extLst>
      <p:ext uri="{BB962C8B-B14F-4D97-AF65-F5344CB8AC3E}">
        <p14:creationId xmlns:p14="http://schemas.microsoft.com/office/powerpoint/2010/main" val="175238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6AA5-81BA-9D31-6C45-A72D584BAA69}"/>
              </a:ext>
            </a:extLst>
          </p:cNvPr>
          <p:cNvSpPr>
            <a:spLocks noGrp="1"/>
          </p:cNvSpPr>
          <p:nvPr>
            <p:ph type="title"/>
          </p:nvPr>
        </p:nvSpPr>
        <p:spPr/>
        <p:txBody>
          <a:bodyPr/>
          <a:lstStyle/>
          <a:p>
            <a:r>
              <a:rPr lang="en-US" dirty="0">
                <a:solidFill>
                  <a:srgbClr val="FF0000"/>
                </a:solidFill>
              </a:rPr>
              <a:t>IMPLEMENTATION</a:t>
            </a:r>
          </a:p>
        </p:txBody>
      </p:sp>
      <p:sp>
        <p:nvSpPr>
          <p:cNvPr id="3" name="Content Placeholder 2">
            <a:extLst>
              <a:ext uri="{FF2B5EF4-FFF2-40B4-BE49-F238E27FC236}">
                <a16:creationId xmlns:a16="http://schemas.microsoft.com/office/drawing/2014/main" id="{D38BE1CA-4737-80E0-2A1F-0ACE50BDEE01}"/>
              </a:ext>
            </a:extLst>
          </p:cNvPr>
          <p:cNvSpPr>
            <a:spLocks noGrp="1"/>
          </p:cNvSpPr>
          <p:nvPr>
            <p:ph idx="1"/>
          </p:nvPr>
        </p:nvSpPr>
        <p:spPr/>
        <p:txBody>
          <a:bodyPr>
            <a:normAutofit/>
          </a:bodyPr>
          <a:lstStyle/>
          <a:p>
            <a:r>
              <a:rPr lang="en-US" b="1" dirty="0"/>
              <a:t>Email Alerts</a:t>
            </a:r>
            <a:endParaRPr lang="en-US" dirty="0"/>
          </a:p>
          <a:p>
            <a:r>
              <a:rPr lang="en-US" dirty="0"/>
              <a:t>All email notifications are sent using </a:t>
            </a:r>
            <a:r>
              <a:rPr lang="en-US" b="1" dirty="0"/>
              <a:t>Email Alerts linked to Flows or Approval Processes</a:t>
            </a:r>
            <a:r>
              <a:rPr lang="en-US" dirty="0"/>
              <a:t>:</a:t>
            </a:r>
          </a:p>
          <a:p>
            <a:pPr lvl="1"/>
            <a:r>
              <a:rPr lang="en-US" sz="2000" b="1" dirty="0" err="1"/>
              <a:t>Service_Request_Confirmation</a:t>
            </a:r>
            <a:r>
              <a:rPr lang="en-US" sz="2000" dirty="0"/>
              <a:t> – Confirmation email on new service request.</a:t>
            </a:r>
          </a:p>
          <a:p>
            <a:pPr lvl="1"/>
            <a:r>
              <a:rPr lang="en-US" sz="2000" b="1" dirty="0" err="1"/>
              <a:t>Service_Request_Status_Change</a:t>
            </a:r>
            <a:r>
              <a:rPr lang="en-US" sz="2000" dirty="0"/>
              <a:t> – Customer notified of status change.</a:t>
            </a:r>
          </a:p>
          <a:p>
            <a:pPr lvl="1"/>
            <a:r>
              <a:rPr lang="en-US" sz="2000" b="1" dirty="0"/>
              <a:t>Invoice Approval Request</a:t>
            </a:r>
            <a:r>
              <a:rPr lang="en-US" sz="2000" dirty="0"/>
              <a:t> – Service Manager notified of invoices &gt; ₹10,000.</a:t>
            </a:r>
          </a:p>
          <a:p>
            <a:pPr lvl="1"/>
            <a:r>
              <a:rPr lang="en-US" sz="2000" b="1" dirty="0"/>
              <a:t>Preventive Maintenance Reminder Alert</a:t>
            </a:r>
            <a:r>
              <a:rPr lang="en-US" sz="2000" dirty="0"/>
              <a:t> – Monthly preventive maintenance reminders.</a:t>
            </a:r>
          </a:p>
          <a:p>
            <a:pPr lvl="1"/>
            <a:r>
              <a:rPr lang="en-US" sz="2000" b="1" dirty="0"/>
              <a:t>Low Inventory Stock Alerts</a:t>
            </a:r>
            <a:r>
              <a:rPr lang="en-US" sz="2000" dirty="0"/>
              <a:t> – Notify inventory manager if stock falls below reorder level.</a:t>
            </a:r>
          </a:p>
          <a:p>
            <a:pPr lvl="1"/>
            <a:endParaRPr lang="en-US" dirty="0"/>
          </a:p>
          <a:p>
            <a:endParaRPr lang="en-US" dirty="0"/>
          </a:p>
        </p:txBody>
      </p:sp>
    </p:spTree>
    <p:extLst>
      <p:ext uri="{BB962C8B-B14F-4D97-AF65-F5344CB8AC3E}">
        <p14:creationId xmlns:p14="http://schemas.microsoft.com/office/powerpoint/2010/main" val="182716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BEB8-5D09-8BB0-5F37-784AB3646A95}"/>
              </a:ext>
            </a:extLst>
          </p:cNvPr>
          <p:cNvSpPr>
            <a:spLocks noGrp="1"/>
          </p:cNvSpPr>
          <p:nvPr>
            <p:ph type="title"/>
          </p:nvPr>
        </p:nvSpPr>
        <p:spPr/>
        <p:txBody>
          <a:bodyPr/>
          <a:lstStyle/>
          <a:p>
            <a:r>
              <a:rPr lang="en-US" dirty="0" err="1">
                <a:solidFill>
                  <a:srgbClr val="FF0000"/>
                </a:solidFill>
              </a:rPr>
              <a:t>IMPLEmentation</a:t>
            </a:r>
            <a:endParaRPr lang="en-US" dirty="0">
              <a:solidFill>
                <a:srgbClr val="FF0000"/>
              </a:solidFill>
            </a:endParaRPr>
          </a:p>
        </p:txBody>
      </p:sp>
      <p:sp>
        <p:nvSpPr>
          <p:cNvPr id="3" name="Content Placeholder 2">
            <a:extLst>
              <a:ext uri="{FF2B5EF4-FFF2-40B4-BE49-F238E27FC236}">
                <a16:creationId xmlns:a16="http://schemas.microsoft.com/office/drawing/2014/main" id="{A4BDA8DD-2D07-EBFD-4595-CE0F6680AA57}"/>
              </a:ext>
            </a:extLst>
          </p:cNvPr>
          <p:cNvSpPr>
            <a:spLocks noGrp="1"/>
          </p:cNvSpPr>
          <p:nvPr>
            <p:ph idx="1"/>
          </p:nvPr>
        </p:nvSpPr>
        <p:spPr/>
        <p:txBody>
          <a:bodyPr>
            <a:normAutofit/>
          </a:bodyPr>
          <a:lstStyle/>
          <a:p>
            <a:r>
              <a:rPr lang="en-US" dirty="0"/>
              <a:t>Approval Process (Invoices &gt; ₹10,000): </a:t>
            </a:r>
          </a:p>
          <a:p>
            <a:pPr lvl="1"/>
            <a:r>
              <a:rPr lang="en-US" dirty="0"/>
              <a:t>Object: </a:t>
            </a:r>
            <a:r>
              <a:rPr lang="en-US" dirty="0" err="1"/>
              <a:t>Invoice__c</a:t>
            </a:r>
            <a:r>
              <a:rPr lang="en-US" dirty="0"/>
              <a:t> </a:t>
            </a:r>
          </a:p>
          <a:p>
            <a:pPr lvl="1"/>
            <a:r>
              <a:rPr lang="en-US" dirty="0"/>
              <a:t>Approval Process Name: </a:t>
            </a:r>
            <a:r>
              <a:rPr lang="en-US" dirty="0" err="1"/>
              <a:t>Invoice_Approval_Process</a:t>
            </a:r>
            <a:r>
              <a:rPr lang="en-US" dirty="0"/>
              <a:t> </a:t>
            </a:r>
          </a:p>
          <a:p>
            <a:pPr lvl="1"/>
            <a:r>
              <a:rPr lang="en-US" dirty="0"/>
              <a:t>Entry Criteria: </a:t>
            </a:r>
            <a:r>
              <a:rPr lang="en-US" dirty="0" err="1"/>
              <a:t>Amount__c</a:t>
            </a:r>
            <a:r>
              <a:rPr lang="en-US" dirty="0"/>
              <a:t> &gt; 10000</a:t>
            </a:r>
          </a:p>
          <a:p>
            <a:pPr lvl="1"/>
            <a:r>
              <a:rPr lang="en-US" dirty="0"/>
              <a:t> Approver: Role → Service Manager </a:t>
            </a:r>
          </a:p>
          <a:p>
            <a:pPr lvl="1"/>
            <a:r>
              <a:rPr lang="en-US" dirty="0"/>
              <a:t>Approval Steps: </a:t>
            </a:r>
          </a:p>
          <a:p>
            <a:pPr lvl="2"/>
            <a:r>
              <a:rPr lang="en-US" dirty="0"/>
              <a:t>Initial Submission → Service Manager approval Approved → Status = Approved </a:t>
            </a:r>
          </a:p>
          <a:p>
            <a:pPr lvl="2"/>
            <a:r>
              <a:rPr lang="en-US" dirty="0"/>
              <a:t>Rejected → Status = Draft Process Activation: Activated</a:t>
            </a:r>
          </a:p>
          <a:p>
            <a:br>
              <a:rPr lang="en-US" dirty="0"/>
            </a:br>
            <a:endParaRPr lang="en-US" dirty="0"/>
          </a:p>
          <a:p>
            <a:endParaRPr lang="en-US" dirty="0"/>
          </a:p>
        </p:txBody>
      </p:sp>
    </p:spTree>
    <p:extLst>
      <p:ext uri="{BB962C8B-B14F-4D97-AF65-F5344CB8AC3E}">
        <p14:creationId xmlns:p14="http://schemas.microsoft.com/office/powerpoint/2010/main" val="312016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0C7E-C0F1-71CD-9944-D553099CD758}"/>
              </a:ext>
            </a:extLst>
          </p:cNvPr>
          <p:cNvSpPr>
            <a:spLocks noGrp="1"/>
          </p:cNvSpPr>
          <p:nvPr>
            <p:ph type="title"/>
          </p:nvPr>
        </p:nvSpPr>
        <p:spPr/>
        <p:txBody>
          <a:bodyPr/>
          <a:lstStyle/>
          <a:p>
            <a:r>
              <a:rPr lang="en-US" dirty="0">
                <a:solidFill>
                  <a:srgbClr val="FF0000"/>
                </a:solidFill>
              </a:rPr>
              <a:t>implementation</a:t>
            </a:r>
          </a:p>
        </p:txBody>
      </p:sp>
      <p:pic>
        <p:nvPicPr>
          <p:cNvPr id="5" name="Content Placeholder 4" descr="A list of information on a computer&#10;&#10;AI-generated content may be incorrect.">
            <a:extLst>
              <a:ext uri="{FF2B5EF4-FFF2-40B4-BE49-F238E27FC236}">
                <a16:creationId xmlns:a16="http://schemas.microsoft.com/office/drawing/2014/main" id="{95F6307E-2A17-3FC3-06EC-2143C13006C0}"/>
              </a:ext>
            </a:extLst>
          </p:cNvPr>
          <p:cNvPicPr>
            <a:picLocks noGrp="1" noChangeAspect="1"/>
          </p:cNvPicPr>
          <p:nvPr>
            <p:ph idx="1"/>
          </p:nvPr>
        </p:nvPicPr>
        <p:blipFill>
          <a:blip r:embed="rId2"/>
          <a:stretch>
            <a:fillRect/>
          </a:stretch>
        </p:blipFill>
        <p:spPr>
          <a:xfrm>
            <a:off x="229390" y="1643842"/>
            <a:ext cx="11843339" cy="4318808"/>
          </a:xfrm>
        </p:spPr>
      </p:pic>
    </p:spTree>
    <p:extLst>
      <p:ext uri="{BB962C8B-B14F-4D97-AF65-F5344CB8AC3E}">
        <p14:creationId xmlns:p14="http://schemas.microsoft.com/office/powerpoint/2010/main" val="397960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BA1E-F068-5B55-21E4-3BDA9661C78E}"/>
              </a:ext>
            </a:extLst>
          </p:cNvPr>
          <p:cNvSpPr>
            <a:spLocks noGrp="1"/>
          </p:cNvSpPr>
          <p:nvPr>
            <p:ph type="title"/>
          </p:nvPr>
        </p:nvSpPr>
        <p:spPr/>
        <p:txBody>
          <a:bodyPr/>
          <a:lstStyle/>
          <a:p>
            <a:r>
              <a:rPr lang="en-US" dirty="0">
                <a:solidFill>
                  <a:srgbClr val="FF0000"/>
                </a:solidFill>
              </a:rPr>
              <a:t>implementation</a:t>
            </a:r>
          </a:p>
        </p:txBody>
      </p:sp>
      <p:pic>
        <p:nvPicPr>
          <p:cNvPr id="5" name="Content Placeholder 4" descr="A close-up of a document&#10;&#10;AI-generated content may be incorrect.">
            <a:extLst>
              <a:ext uri="{FF2B5EF4-FFF2-40B4-BE49-F238E27FC236}">
                <a16:creationId xmlns:a16="http://schemas.microsoft.com/office/drawing/2014/main" id="{EC471DB5-1972-9D55-41DA-0D05F9281735}"/>
              </a:ext>
            </a:extLst>
          </p:cNvPr>
          <p:cNvPicPr>
            <a:picLocks noGrp="1" noChangeAspect="1"/>
          </p:cNvPicPr>
          <p:nvPr>
            <p:ph idx="1"/>
          </p:nvPr>
        </p:nvPicPr>
        <p:blipFill>
          <a:blip r:embed="rId2"/>
          <a:stretch>
            <a:fillRect/>
          </a:stretch>
        </p:blipFill>
        <p:spPr>
          <a:xfrm>
            <a:off x="889402" y="1656522"/>
            <a:ext cx="10311783" cy="4306128"/>
          </a:xfrm>
        </p:spPr>
      </p:pic>
    </p:spTree>
    <p:extLst>
      <p:ext uri="{BB962C8B-B14F-4D97-AF65-F5344CB8AC3E}">
        <p14:creationId xmlns:p14="http://schemas.microsoft.com/office/powerpoint/2010/main" val="284150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1B40-3D56-E732-BE0D-56B9A4D7312B}"/>
              </a:ext>
            </a:extLst>
          </p:cNvPr>
          <p:cNvSpPr>
            <a:spLocks noGrp="1"/>
          </p:cNvSpPr>
          <p:nvPr>
            <p:ph type="title"/>
          </p:nvPr>
        </p:nvSpPr>
        <p:spPr/>
        <p:txBody>
          <a:bodyPr/>
          <a:lstStyle/>
          <a:p>
            <a:r>
              <a:rPr lang="en-US" dirty="0">
                <a:solidFill>
                  <a:srgbClr val="FF0000"/>
                </a:solidFill>
              </a:rPr>
              <a:t>IMPLEMENTATION</a:t>
            </a:r>
          </a:p>
        </p:txBody>
      </p:sp>
      <p:sp>
        <p:nvSpPr>
          <p:cNvPr id="3" name="Content Placeholder 2">
            <a:extLst>
              <a:ext uri="{FF2B5EF4-FFF2-40B4-BE49-F238E27FC236}">
                <a16:creationId xmlns:a16="http://schemas.microsoft.com/office/drawing/2014/main" id="{8757ECA6-4D22-1636-F93E-D3330AD58272}"/>
              </a:ext>
            </a:extLst>
          </p:cNvPr>
          <p:cNvSpPr>
            <a:spLocks noGrp="1"/>
          </p:cNvSpPr>
          <p:nvPr>
            <p:ph idx="1"/>
          </p:nvPr>
        </p:nvSpPr>
        <p:spPr/>
        <p:txBody>
          <a:bodyPr/>
          <a:lstStyle/>
          <a:p>
            <a:r>
              <a:rPr lang="en-US" dirty="0"/>
              <a:t>.Metadata Retrieved &amp; Source Control: Retrieved objects, profiles, layouts, and sharing rules into VS Code using Salesforce CLI. Cleaned metadata to keep only relevant project components. Integrated with GitHub for version control and submission.</a:t>
            </a:r>
          </a:p>
        </p:txBody>
      </p:sp>
    </p:spTree>
    <p:extLst>
      <p:ext uri="{BB962C8B-B14F-4D97-AF65-F5344CB8AC3E}">
        <p14:creationId xmlns:p14="http://schemas.microsoft.com/office/powerpoint/2010/main" val="373272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7CFF-F2CF-2100-D9CB-47EF5B0986F7}"/>
              </a:ext>
            </a:extLst>
          </p:cNvPr>
          <p:cNvSpPr>
            <a:spLocks noGrp="1"/>
          </p:cNvSpPr>
          <p:nvPr>
            <p:ph type="title"/>
          </p:nvPr>
        </p:nvSpPr>
        <p:spPr>
          <a:xfrm>
            <a:off x="700635" y="914400"/>
            <a:ext cx="10691265" cy="924674"/>
          </a:xfrm>
        </p:spPr>
        <p:txBody>
          <a:bodyPr>
            <a:normAutofit fontScale="90000"/>
          </a:bodyPr>
          <a:lstStyle/>
          <a:p>
            <a:r>
              <a:rPr lang="en-US" dirty="0">
                <a:solidFill>
                  <a:srgbClr val="FF0000"/>
                </a:solidFill>
              </a:rPr>
              <a:t>Introduction</a:t>
            </a:r>
            <a:br>
              <a:rPr lang="en-US" dirty="0"/>
            </a:br>
            <a:endParaRPr lang="en-US" dirty="0"/>
          </a:p>
        </p:txBody>
      </p:sp>
      <p:sp>
        <p:nvSpPr>
          <p:cNvPr id="3" name="Content Placeholder 2">
            <a:extLst>
              <a:ext uri="{FF2B5EF4-FFF2-40B4-BE49-F238E27FC236}">
                <a16:creationId xmlns:a16="http://schemas.microsoft.com/office/drawing/2014/main" id="{67332896-BF5D-1BAC-FEF2-CE64F893BC6A}"/>
              </a:ext>
            </a:extLst>
          </p:cNvPr>
          <p:cNvSpPr>
            <a:spLocks noGrp="1"/>
          </p:cNvSpPr>
          <p:nvPr>
            <p:ph idx="1"/>
          </p:nvPr>
        </p:nvSpPr>
        <p:spPr/>
        <p:txBody>
          <a:bodyPr/>
          <a:lstStyle/>
          <a:p>
            <a:r>
              <a:rPr lang="en-US" dirty="0"/>
              <a:t>The Smart Vehicle Service &amp; Maintenance CRM is a Salesforce-based CRM solution designed to optimize vehicle servicing operations. It connects Customers, Technicians, and Service Managers into one system to streamline service request handling, workload management, parts tracking, invoicing, and customer communication.</a:t>
            </a:r>
          </a:p>
          <a:p>
            <a:r>
              <a:rPr lang="en-US" dirty="0"/>
              <a:t>A Salesforce CRM implementation designed for the automobile service industry (B2C &amp; B2B). This project digitizes service center operations by automating service requests, technician allocation, inventory tracking, preventive maintenance reminders, and customer communication.</a:t>
            </a:r>
          </a:p>
        </p:txBody>
      </p:sp>
    </p:spTree>
    <p:extLst>
      <p:ext uri="{BB962C8B-B14F-4D97-AF65-F5344CB8AC3E}">
        <p14:creationId xmlns:p14="http://schemas.microsoft.com/office/powerpoint/2010/main" val="29221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1ADB-9AE5-94FB-3BDE-9CB18833D68C}"/>
              </a:ext>
            </a:extLst>
          </p:cNvPr>
          <p:cNvSpPr>
            <a:spLocks noGrp="1"/>
          </p:cNvSpPr>
          <p:nvPr>
            <p:ph type="title"/>
          </p:nvPr>
        </p:nvSpPr>
        <p:spPr>
          <a:xfrm>
            <a:off x="700635" y="914400"/>
            <a:ext cx="10691265" cy="711200"/>
          </a:xfrm>
        </p:spPr>
        <p:txBody>
          <a:bodyPr/>
          <a:lstStyle/>
          <a:p>
            <a:r>
              <a:rPr lang="en-US" dirty="0" err="1">
                <a:solidFill>
                  <a:srgbClr val="FF0000"/>
                </a:solidFill>
              </a:rPr>
              <a:t>USeCASES</a:t>
            </a:r>
            <a:endParaRPr lang="en-US" dirty="0">
              <a:solidFill>
                <a:srgbClr val="FF0000"/>
              </a:solidFill>
            </a:endParaRPr>
          </a:p>
        </p:txBody>
      </p:sp>
      <p:sp>
        <p:nvSpPr>
          <p:cNvPr id="3" name="Content Placeholder 2">
            <a:extLst>
              <a:ext uri="{FF2B5EF4-FFF2-40B4-BE49-F238E27FC236}">
                <a16:creationId xmlns:a16="http://schemas.microsoft.com/office/drawing/2014/main" id="{EBAEF355-EF2F-EFFB-8459-45B0D94443A5}"/>
              </a:ext>
            </a:extLst>
          </p:cNvPr>
          <p:cNvSpPr>
            <a:spLocks noGrp="1"/>
          </p:cNvSpPr>
          <p:nvPr>
            <p:ph idx="1"/>
          </p:nvPr>
        </p:nvSpPr>
        <p:spPr>
          <a:xfrm>
            <a:off x="800100" y="1625600"/>
            <a:ext cx="11941629" cy="5232400"/>
          </a:xfrm>
        </p:spPr>
        <p:txBody>
          <a:bodyPr>
            <a:noAutofit/>
          </a:bodyPr>
          <a:lstStyle/>
          <a:p>
            <a:r>
              <a:rPr lang="en-US" sz="1800" dirty="0"/>
              <a:t>Service Request Management: </a:t>
            </a:r>
          </a:p>
          <a:p>
            <a:pPr marL="0" indent="0">
              <a:buNone/>
            </a:pPr>
            <a:r>
              <a:rPr lang="en-US" sz="1800" dirty="0"/>
              <a:t>	-&gt;Customer books a service request (via form/portal). </a:t>
            </a:r>
          </a:p>
          <a:p>
            <a:pPr marL="0" indent="0">
              <a:buNone/>
            </a:pPr>
            <a:r>
              <a:rPr lang="en-US" sz="1800" dirty="0"/>
              <a:t>	-&gt;System auto-assigns a technician based on skills &amp; workload. –</a:t>
            </a:r>
          </a:p>
          <a:p>
            <a:pPr marL="0" indent="0">
              <a:buNone/>
            </a:pPr>
            <a:r>
              <a:rPr lang="en-US" sz="1800" dirty="0"/>
              <a:t>	&gt;Customer receives confirmation via email/SMS.</a:t>
            </a:r>
          </a:p>
          <a:p>
            <a:r>
              <a:rPr lang="en-US" sz="1800" dirty="0"/>
              <a:t>Vehicle History Tracking: </a:t>
            </a:r>
          </a:p>
          <a:p>
            <a:pPr marL="0" indent="0">
              <a:buNone/>
            </a:pPr>
            <a:r>
              <a:rPr lang="en-US" sz="1800" dirty="0"/>
              <a:t>	-&gt;Every service request is linked to the customer’s vehicle.</a:t>
            </a:r>
          </a:p>
          <a:p>
            <a:pPr marL="0" indent="0">
              <a:buNone/>
            </a:pPr>
            <a:r>
              <a:rPr lang="en-US" sz="1800" dirty="0"/>
              <a:t>	 -&gt;System auto-updates Last Service Date. </a:t>
            </a:r>
          </a:p>
          <a:p>
            <a:pPr marL="0" indent="0">
              <a:buNone/>
            </a:pPr>
            <a:r>
              <a:rPr lang="en-US" sz="1800" dirty="0"/>
              <a:t>	-&gt;Service history visible to technicians &amp; managers.</a:t>
            </a:r>
          </a:p>
          <a:p>
            <a:r>
              <a:rPr lang="en-US" sz="1800" dirty="0"/>
              <a:t>Technician &amp; Workload Management: </a:t>
            </a:r>
          </a:p>
          <a:p>
            <a:pPr marL="457200" lvl="1" indent="0">
              <a:buNone/>
            </a:pPr>
            <a:r>
              <a:rPr lang="en-US" sz="1600" dirty="0"/>
              <a:t>	-&gt;Service Manager assigns/auto-assigns jobs. -	</a:t>
            </a:r>
          </a:p>
          <a:p>
            <a:pPr marL="0" indent="0">
              <a:buNone/>
            </a:pPr>
            <a:r>
              <a:rPr lang="en-US" sz="1800" dirty="0"/>
              <a:t>	&gt;Technicians view assigned tasks on their LWC dashboard. -&gt;Status updates: In Progress → Completed.</a:t>
            </a:r>
          </a:p>
          <a:p>
            <a:pPr marL="0" indent="0">
              <a:buNone/>
            </a:pPr>
            <a:endParaRPr lang="en-US" sz="1800" dirty="0"/>
          </a:p>
          <a:p>
            <a:pPr marL="0" indent="0">
              <a:buNone/>
            </a:pPr>
            <a:endParaRPr lang="en-US" sz="1800" dirty="0"/>
          </a:p>
          <a:p>
            <a:pPr marL="0" indent="0">
              <a:buNone/>
            </a:pPr>
            <a:r>
              <a:rPr lang="en-US" sz="1800" dirty="0"/>
              <a:t>	</a:t>
            </a:r>
          </a:p>
        </p:txBody>
      </p:sp>
    </p:spTree>
    <p:extLst>
      <p:ext uri="{BB962C8B-B14F-4D97-AF65-F5344CB8AC3E}">
        <p14:creationId xmlns:p14="http://schemas.microsoft.com/office/powerpoint/2010/main" val="3605356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07B7-20C6-972A-89D7-14B2F13AE349}"/>
              </a:ext>
            </a:extLst>
          </p:cNvPr>
          <p:cNvSpPr>
            <a:spLocks noGrp="1"/>
          </p:cNvSpPr>
          <p:nvPr>
            <p:ph type="title"/>
          </p:nvPr>
        </p:nvSpPr>
        <p:spPr>
          <a:xfrm>
            <a:off x="700635" y="914400"/>
            <a:ext cx="10691265" cy="811657"/>
          </a:xfrm>
        </p:spPr>
        <p:txBody>
          <a:bodyPr/>
          <a:lstStyle/>
          <a:p>
            <a:r>
              <a:rPr lang="en-US" dirty="0">
                <a:solidFill>
                  <a:srgbClr val="FF0000"/>
                </a:solidFill>
              </a:rPr>
              <a:t>USECASES</a:t>
            </a:r>
          </a:p>
        </p:txBody>
      </p:sp>
      <p:sp>
        <p:nvSpPr>
          <p:cNvPr id="3" name="Content Placeholder 2">
            <a:extLst>
              <a:ext uri="{FF2B5EF4-FFF2-40B4-BE49-F238E27FC236}">
                <a16:creationId xmlns:a16="http://schemas.microsoft.com/office/drawing/2014/main" id="{0D40119F-027D-5CB7-087C-A37D37CBE4FE}"/>
              </a:ext>
            </a:extLst>
          </p:cNvPr>
          <p:cNvSpPr>
            <a:spLocks noGrp="1"/>
          </p:cNvSpPr>
          <p:nvPr>
            <p:ph idx="1"/>
          </p:nvPr>
        </p:nvSpPr>
        <p:spPr>
          <a:xfrm>
            <a:off x="700635" y="1726057"/>
            <a:ext cx="10691265" cy="4376791"/>
          </a:xfrm>
        </p:spPr>
        <p:txBody>
          <a:bodyPr>
            <a:noAutofit/>
          </a:bodyPr>
          <a:lstStyle/>
          <a:p>
            <a:r>
              <a:rPr lang="en-US" sz="1800" dirty="0"/>
              <a:t>Parts &amp; Inventory Management: -</a:t>
            </a:r>
          </a:p>
          <a:p>
            <a:pPr marL="914400" lvl="2" indent="0">
              <a:buNone/>
            </a:pPr>
            <a:r>
              <a:rPr lang="en-US" sz="1800" dirty="0"/>
              <a:t>-&gt;Parts used during service are logged automatically. </a:t>
            </a:r>
          </a:p>
          <a:p>
            <a:pPr marL="914400" lvl="2" indent="0">
              <a:buNone/>
            </a:pPr>
            <a:r>
              <a:rPr lang="en-US" sz="1800" dirty="0"/>
              <a:t>-&gt;Inventory stock auto-reduces. </a:t>
            </a:r>
          </a:p>
          <a:p>
            <a:pPr marL="914400" lvl="2" indent="0">
              <a:buNone/>
            </a:pPr>
            <a:r>
              <a:rPr lang="en-US" sz="1800" dirty="0"/>
              <a:t>-&gt;Low stock alerts triggered if threshold is reached.</a:t>
            </a:r>
          </a:p>
          <a:p>
            <a:r>
              <a:rPr lang="en-US" sz="1800" dirty="0"/>
              <a:t>Preventive Maintenance Reminders: </a:t>
            </a:r>
          </a:p>
          <a:p>
            <a:pPr marL="914400" lvl="2" indent="0">
              <a:buNone/>
            </a:pPr>
            <a:r>
              <a:rPr lang="en-US" sz="1800" dirty="0"/>
              <a:t>-&gt;Monthly batch job sends preventive service reminders. </a:t>
            </a:r>
          </a:p>
          <a:p>
            <a:pPr marL="914400" lvl="2" indent="0">
              <a:buNone/>
            </a:pPr>
            <a:r>
              <a:rPr lang="en-US" sz="1800" dirty="0"/>
              <a:t>-&gt;Notifications via email/SMS.</a:t>
            </a:r>
          </a:p>
          <a:p>
            <a:r>
              <a:rPr lang="en-US" sz="1800" dirty="0"/>
              <a:t>Invoice &amp; Payment Handling:</a:t>
            </a:r>
          </a:p>
          <a:p>
            <a:pPr marL="0" indent="0">
              <a:buNone/>
            </a:pPr>
            <a:r>
              <a:rPr lang="en-US" sz="1800" dirty="0"/>
              <a:t>	 -&gt;Auto-generated invoice on service completion. </a:t>
            </a:r>
          </a:p>
          <a:p>
            <a:pPr marL="0" indent="0">
              <a:buNone/>
            </a:pPr>
            <a:r>
              <a:rPr lang="en-US" sz="1800" dirty="0"/>
              <a:t>	-&gt;Invoices &gt; ₹10,000 require approval. </a:t>
            </a:r>
          </a:p>
          <a:p>
            <a:pPr marL="0" indent="0">
              <a:buNone/>
            </a:pPr>
            <a:r>
              <a:rPr lang="en-US" sz="1800" dirty="0"/>
              <a:t>	-&gt;Online payment supported via payment gateway integration.</a:t>
            </a:r>
          </a:p>
        </p:txBody>
      </p:sp>
    </p:spTree>
    <p:extLst>
      <p:ext uri="{BB962C8B-B14F-4D97-AF65-F5344CB8AC3E}">
        <p14:creationId xmlns:p14="http://schemas.microsoft.com/office/powerpoint/2010/main" val="12053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4488-97B5-3EE0-A76D-84C063713C53}"/>
              </a:ext>
            </a:extLst>
          </p:cNvPr>
          <p:cNvSpPr>
            <a:spLocks noGrp="1"/>
          </p:cNvSpPr>
          <p:nvPr>
            <p:ph type="title"/>
          </p:nvPr>
        </p:nvSpPr>
        <p:spPr>
          <a:xfrm>
            <a:off x="700635" y="914400"/>
            <a:ext cx="10691265" cy="842481"/>
          </a:xfrm>
        </p:spPr>
        <p:txBody>
          <a:bodyPr/>
          <a:lstStyle/>
          <a:p>
            <a:r>
              <a:rPr lang="en-US" dirty="0">
                <a:solidFill>
                  <a:srgbClr val="FF0000"/>
                </a:solidFill>
              </a:rPr>
              <a:t>USECASES</a:t>
            </a:r>
          </a:p>
        </p:txBody>
      </p:sp>
      <p:sp>
        <p:nvSpPr>
          <p:cNvPr id="3" name="Content Placeholder 2">
            <a:extLst>
              <a:ext uri="{FF2B5EF4-FFF2-40B4-BE49-F238E27FC236}">
                <a16:creationId xmlns:a16="http://schemas.microsoft.com/office/drawing/2014/main" id="{A152FBC7-FB55-A1AC-1717-FF5B6307F5A8}"/>
              </a:ext>
            </a:extLst>
          </p:cNvPr>
          <p:cNvSpPr>
            <a:spLocks noGrp="1"/>
          </p:cNvSpPr>
          <p:nvPr>
            <p:ph idx="1"/>
          </p:nvPr>
        </p:nvSpPr>
        <p:spPr>
          <a:xfrm>
            <a:off x="700635" y="1756881"/>
            <a:ext cx="10691265" cy="4205007"/>
          </a:xfrm>
        </p:spPr>
        <p:txBody>
          <a:bodyPr>
            <a:normAutofit fontScale="70000" lnSpcReduction="20000"/>
          </a:bodyPr>
          <a:lstStyle/>
          <a:p>
            <a:r>
              <a:rPr lang="en-US" sz="3800" dirty="0"/>
              <a:t>Customer Communication: -</a:t>
            </a:r>
          </a:p>
          <a:p>
            <a:pPr marL="914400" lvl="2" indent="0">
              <a:buNone/>
            </a:pPr>
            <a:r>
              <a:rPr lang="en-US" sz="3800" dirty="0"/>
              <a:t>-&gt;SMS/Email notifications at each stage: Booked, In Progress, Completed.</a:t>
            </a:r>
          </a:p>
          <a:p>
            <a:pPr marL="914400" lvl="2" indent="0">
              <a:buNone/>
            </a:pPr>
            <a:r>
              <a:rPr lang="en-US" sz="3800" dirty="0"/>
              <a:t> -&gt;Customers can track service status on portal (LWC).</a:t>
            </a:r>
          </a:p>
          <a:p>
            <a:r>
              <a:rPr lang="en-US" sz="3800" dirty="0"/>
              <a:t>Reporting &amp; Dashboards: </a:t>
            </a:r>
          </a:p>
          <a:p>
            <a:pPr lvl="1"/>
            <a:r>
              <a:rPr lang="en-US" sz="3800" dirty="0"/>
              <a:t>-&gt;Service requests by type (regular, emergency, annual checkup). </a:t>
            </a:r>
          </a:p>
          <a:p>
            <a:pPr lvl="1"/>
            <a:r>
              <a:rPr lang="en-US" sz="3800" dirty="0"/>
              <a:t>-&gt;Technician productivity &amp; workload distribution. </a:t>
            </a:r>
          </a:p>
          <a:p>
            <a:pPr lvl="1"/>
            <a:r>
              <a:rPr lang="en-US" sz="3800" dirty="0"/>
              <a:t>-&gt;Monthly revenue per service center. -&gt;Inventory usage &amp; trends.</a:t>
            </a:r>
          </a:p>
          <a:p>
            <a:endParaRPr lang="en-US" dirty="0"/>
          </a:p>
        </p:txBody>
      </p:sp>
    </p:spTree>
    <p:extLst>
      <p:ext uri="{BB962C8B-B14F-4D97-AF65-F5344CB8AC3E}">
        <p14:creationId xmlns:p14="http://schemas.microsoft.com/office/powerpoint/2010/main" val="279080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4A4F-0BD9-139E-B921-39AB497B4F99}"/>
              </a:ext>
            </a:extLst>
          </p:cNvPr>
          <p:cNvSpPr>
            <a:spLocks noGrp="1"/>
          </p:cNvSpPr>
          <p:nvPr>
            <p:ph type="title"/>
          </p:nvPr>
        </p:nvSpPr>
        <p:spPr>
          <a:xfrm>
            <a:off x="700635" y="914400"/>
            <a:ext cx="10691265" cy="708917"/>
          </a:xfrm>
        </p:spPr>
        <p:txBody>
          <a:bodyPr/>
          <a:lstStyle/>
          <a:p>
            <a:r>
              <a:rPr lang="en-US" dirty="0">
                <a:solidFill>
                  <a:srgbClr val="FF0000"/>
                </a:solidFill>
              </a:rPr>
              <a:t>Implementation</a:t>
            </a:r>
            <a:r>
              <a:rPr lang="en-US" dirty="0"/>
              <a:t> </a:t>
            </a:r>
          </a:p>
        </p:txBody>
      </p:sp>
      <p:sp>
        <p:nvSpPr>
          <p:cNvPr id="3" name="Content Placeholder 2">
            <a:extLst>
              <a:ext uri="{FF2B5EF4-FFF2-40B4-BE49-F238E27FC236}">
                <a16:creationId xmlns:a16="http://schemas.microsoft.com/office/drawing/2014/main" id="{9EB18988-9344-1363-7352-187A9DF41BA0}"/>
              </a:ext>
            </a:extLst>
          </p:cNvPr>
          <p:cNvSpPr>
            <a:spLocks noGrp="1"/>
          </p:cNvSpPr>
          <p:nvPr>
            <p:ph idx="1"/>
          </p:nvPr>
        </p:nvSpPr>
        <p:spPr>
          <a:xfrm>
            <a:off x="700635" y="1767155"/>
            <a:ext cx="10691265" cy="4194733"/>
          </a:xfrm>
        </p:spPr>
        <p:txBody>
          <a:bodyPr/>
          <a:lstStyle/>
          <a:p>
            <a:r>
              <a:rPr lang="en-US" dirty="0"/>
              <a:t>Custom Objects Created: </a:t>
            </a:r>
          </a:p>
          <a:p>
            <a:pPr marL="0" indent="0">
              <a:buNone/>
            </a:pPr>
            <a:r>
              <a:rPr lang="en-US" dirty="0"/>
              <a:t>	</a:t>
            </a:r>
            <a:r>
              <a:rPr lang="en-US" sz="1600" dirty="0" err="1"/>
              <a:t>Vehicle__c</a:t>
            </a:r>
            <a:r>
              <a:rPr lang="en-US" sz="1600" dirty="0"/>
              <a:t> → Stores customer vehicle details.</a:t>
            </a:r>
          </a:p>
          <a:p>
            <a:pPr marL="914400" lvl="2" indent="0">
              <a:buNone/>
            </a:pPr>
            <a:r>
              <a:rPr lang="en-US" dirty="0"/>
              <a:t> </a:t>
            </a:r>
            <a:r>
              <a:rPr lang="en-US" dirty="0" err="1"/>
              <a:t>Service_Request__c</a:t>
            </a:r>
            <a:r>
              <a:rPr lang="en-US" dirty="0"/>
              <a:t> → Tracks service bookings and status. </a:t>
            </a:r>
          </a:p>
          <a:p>
            <a:pPr marL="914400" lvl="2" indent="0">
              <a:buNone/>
            </a:pPr>
            <a:r>
              <a:rPr lang="en-US" dirty="0" err="1"/>
              <a:t>Technician__c</a:t>
            </a:r>
            <a:r>
              <a:rPr lang="en-US" dirty="0"/>
              <a:t> → Holds technician details. </a:t>
            </a:r>
          </a:p>
          <a:p>
            <a:pPr marL="914400" lvl="2" indent="0">
              <a:buNone/>
            </a:pPr>
            <a:r>
              <a:rPr lang="en-US" dirty="0" err="1"/>
              <a:t>Parts_Inventory__c</a:t>
            </a:r>
            <a:r>
              <a:rPr lang="en-US" dirty="0"/>
              <a:t> → Manages spare parts &amp; stock. </a:t>
            </a:r>
          </a:p>
          <a:p>
            <a:pPr marL="914400" lvl="2" indent="0">
              <a:buNone/>
            </a:pPr>
            <a:r>
              <a:rPr lang="en-US" dirty="0" err="1"/>
              <a:t>Service_Parts_Used__c</a:t>
            </a:r>
            <a:r>
              <a:rPr lang="en-US" dirty="0"/>
              <a:t> → Logs parts consumed during service. </a:t>
            </a:r>
          </a:p>
          <a:p>
            <a:pPr marL="914400" lvl="2" indent="0">
              <a:buNone/>
            </a:pPr>
            <a:r>
              <a:rPr lang="en-US" dirty="0" err="1"/>
              <a:t>Invoice__c</a:t>
            </a:r>
            <a:r>
              <a:rPr lang="en-US" dirty="0"/>
              <a:t> → Handles billing and payments.</a:t>
            </a:r>
          </a:p>
          <a:p>
            <a:r>
              <a:rPr lang="en-US" dirty="0"/>
              <a:t>.Page Layouts &amp; Fields Configured: Custom fields (Date, Lookup, Picklist, Currency, etc.) created for each object. Page layouts customized for Technician, Service Request, Vehicle, Parts Inventory, Invoice.</a:t>
            </a:r>
            <a:br>
              <a:rPr lang="en-US" dirty="0"/>
            </a:br>
            <a:endParaRPr lang="en-US" dirty="0"/>
          </a:p>
        </p:txBody>
      </p:sp>
    </p:spTree>
    <p:extLst>
      <p:ext uri="{BB962C8B-B14F-4D97-AF65-F5344CB8AC3E}">
        <p14:creationId xmlns:p14="http://schemas.microsoft.com/office/powerpoint/2010/main" val="76501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BB82E-49A5-31C7-2B3D-A28969DFB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7F2F1-B073-2F38-8FA5-BF2D72090178}"/>
              </a:ext>
            </a:extLst>
          </p:cNvPr>
          <p:cNvSpPr>
            <a:spLocks noGrp="1"/>
          </p:cNvSpPr>
          <p:nvPr>
            <p:ph type="title"/>
          </p:nvPr>
        </p:nvSpPr>
        <p:spPr>
          <a:xfrm>
            <a:off x="700635" y="914400"/>
            <a:ext cx="10691265" cy="708917"/>
          </a:xfrm>
        </p:spPr>
        <p:txBody>
          <a:bodyPr/>
          <a:lstStyle/>
          <a:p>
            <a:r>
              <a:rPr lang="en-US" dirty="0">
                <a:solidFill>
                  <a:srgbClr val="FF0000"/>
                </a:solidFill>
              </a:rPr>
              <a:t>Implementation</a:t>
            </a:r>
            <a:r>
              <a:rPr lang="en-US" dirty="0"/>
              <a:t> </a:t>
            </a:r>
          </a:p>
        </p:txBody>
      </p:sp>
      <p:sp>
        <p:nvSpPr>
          <p:cNvPr id="3" name="Content Placeholder 2">
            <a:extLst>
              <a:ext uri="{FF2B5EF4-FFF2-40B4-BE49-F238E27FC236}">
                <a16:creationId xmlns:a16="http://schemas.microsoft.com/office/drawing/2014/main" id="{BC38A432-9781-C152-E12E-23A8F4D568A4}"/>
              </a:ext>
            </a:extLst>
          </p:cNvPr>
          <p:cNvSpPr>
            <a:spLocks noGrp="1"/>
          </p:cNvSpPr>
          <p:nvPr>
            <p:ph idx="1"/>
          </p:nvPr>
        </p:nvSpPr>
        <p:spPr>
          <a:xfrm>
            <a:off x="863029" y="1767155"/>
            <a:ext cx="10528871" cy="4194733"/>
          </a:xfrm>
        </p:spPr>
        <p:txBody>
          <a:bodyPr/>
          <a:lstStyle/>
          <a:p>
            <a:r>
              <a:rPr lang="en-US" dirty="0"/>
              <a:t>Profiles Created: </a:t>
            </a:r>
          </a:p>
          <a:p>
            <a:pPr lvl="1"/>
            <a:r>
              <a:rPr lang="en-US" dirty="0"/>
              <a:t>Service Manager Profile → Read/Write on all service-related objects.</a:t>
            </a:r>
          </a:p>
          <a:p>
            <a:pPr lvl="1"/>
            <a:r>
              <a:rPr lang="en-US" dirty="0"/>
              <a:t> Technician Profile → Read/Write only on assigned requests, update status &amp; parts used. </a:t>
            </a:r>
          </a:p>
          <a:p>
            <a:pPr lvl="1"/>
            <a:r>
              <a:rPr lang="en-US" dirty="0"/>
              <a:t>Customer Service Agent (CSA) Profile → Can create service requests, view status, and manage customer communication</a:t>
            </a:r>
          </a:p>
          <a:p>
            <a:pPr lvl="1"/>
            <a:r>
              <a:rPr lang="en-US" dirty="0"/>
              <a:t>Roles Created:</a:t>
            </a:r>
          </a:p>
          <a:p>
            <a:pPr lvl="2"/>
            <a:r>
              <a:rPr lang="en-US" dirty="0"/>
              <a:t> Service Manager </a:t>
            </a:r>
          </a:p>
          <a:p>
            <a:pPr lvl="2"/>
            <a:r>
              <a:rPr lang="en-US" dirty="0"/>
              <a:t>Technician (reports to Service Manager) </a:t>
            </a:r>
          </a:p>
          <a:p>
            <a:pPr lvl="2"/>
            <a:r>
              <a:rPr lang="en-US" dirty="0"/>
              <a:t>Customer Service Agent (reports to Service Manager)</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70349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8AC5-7593-6373-19D3-21C32A90B2F1}"/>
              </a:ext>
            </a:extLst>
          </p:cNvPr>
          <p:cNvSpPr>
            <a:spLocks noGrp="1"/>
          </p:cNvSpPr>
          <p:nvPr>
            <p:ph type="title"/>
          </p:nvPr>
        </p:nvSpPr>
        <p:spPr>
          <a:xfrm>
            <a:off x="700635" y="914400"/>
            <a:ext cx="10691265" cy="811658"/>
          </a:xfrm>
        </p:spPr>
        <p:txBody>
          <a:bodyPr/>
          <a:lstStyle/>
          <a:p>
            <a:r>
              <a:rPr lang="en-US" dirty="0">
                <a:solidFill>
                  <a:srgbClr val="FF0000"/>
                </a:solidFill>
              </a:rPr>
              <a:t>IMPLEMENTATION</a:t>
            </a:r>
          </a:p>
        </p:txBody>
      </p:sp>
      <p:sp>
        <p:nvSpPr>
          <p:cNvPr id="3" name="Content Placeholder 2">
            <a:extLst>
              <a:ext uri="{FF2B5EF4-FFF2-40B4-BE49-F238E27FC236}">
                <a16:creationId xmlns:a16="http://schemas.microsoft.com/office/drawing/2014/main" id="{DE3C3680-087C-B96B-6ACE-95CBE72B076A}"/>
              </a:ext>
            </a:extLst>
          </p:cNvPr>
          <p:cNvSpPr>
            <a:spLocks noGrp="1"/>
          </p:cNvSpPr>
          <p:nvPr>
            <p:ph idx="1"/>
          </p:nvPr>
        </p:nvSpPr>
        <p:spPr>
          <a:xfrm>
            <a:off x="700635" y="1726058"/>
            <a:ext cx="10691265" cy="4235830"/>
          </a:xfrm>
        </p:spPr>
        <p:txBody>
          <a:bodyPr>
            <a:normAutofit/>
          </a:bodyPr>
          <a:lstStyle/>
          <a:p>
            <a:r>
              <a:rPr lang="en-US" sz="1800" dirty="0"/>
              <a:t>Users Configured:</a:t>
            </a:r>
          </a:p>
          <a:p>
            <a:pPr lvl="1"/>
            <a:r>
              <a:rPr lang="en-US" dirty="0"/>
              <a:t> Service Manager → Role: Service Manager  Profile: Service Manager Profile </a:t>
            </a:r>
          </a:p>
          <a:p>
            <a:pPr lvl="1"/>
            <a:r>
              <a:rPr lang="en-US" dirty="0"/>
              <a:t>Technician → Role: Technician  Profile: Technician Profile </a:t>
            </a:r>
          </a:p>
          <a:p>
            <a:pPr lvl="1"/>
            <a:r>
              <a:rPr lang="en-US" dirty="0"/>
              <a:t>Customer Service Agent (CSA) → Role: Customer Service Agent  Profile: CSA Profile (cloned under Platform User license)</a:t>
            </a:r>
          </a:p>
          <a:p>
            <a:r>
              <a:rPr lang="en-US" sz="1800" dirty="0"/>
              <a:t>Sharing Rules &amp; Security: </a:t>
            </a:r>
          </a:p>
          <a:p>
            <a:pPr lvl="1"/>
            <a:r>
              <a:rPr lang="en-US" dirty="0"/>
              <a:t>Org-Wide Defaults (OWD): Vehicle, Service Request, </a:t>
            </a:r>
          </a:p>
          <a:p>
            <a:pPr lvl="1"/>
            <a:r>
              <a:rPr lang="en-US" dirty="0"/>
              <a:t>Invoice → Private Parts Inventory → Public</a:t>
            </a:r>
          </a:p>
          <a:p>
            <a:pPr lvl="1"/>
            <a:r>
              <a:rPr lang="en-US" dirty="0"/>
              <a:t> Read Only Sharing Rule: Service Manager-owned </a:t>
            </a:r>
          </a:p>
          <a:p>
            <a:pPr lvl="1"/>
            <a:r>
              <a:rPr lang="en-US" dirty="0"/>
              <a:t>Service Requests → Shared with Technicians (Read/Write)</a:t>
            </a:r>
          </a:p>
          <a:p>
            <a:endParaRPr lang="en-US" dirty="0"/>
          </a:p>
          <a:p>
            <a:endParaRPr lang="en-US" dirty="0"/>
          </a:p>
        </p:txBody>
      </p:sp>
    </p:spTree>
    <p:extLst>
      <p:ext uri="{BB962C8B-B14F-4D97-AF65-F5344CB8AC3E}">
        <p14:creationId xmlns:p14="http://schemas.microsoft.com/office/powerpoint/2010/main" val="14245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7B84-294A-C5B8-6CBD-66DFDDAEACDF}"/>
              </a:ext>
            </a:extLst>
          </p:cNvPr>
          <p:cNvSpPr>
            <a:spLocks noGrp="1"/>
          </p:cNvSpPr>
          <p:nvPr>
            <p:ph type="title"/>
          </p:nvPr>
        </p:nvSpPr>
        <p:spPr>
          <a:xfrm>
            <a:off x="700635" y="914400"/>
            <a:ext cx="10691265" cy="883578"/>
          </a:xfrm>
        </p:spPr>
        <p:txBody>
          <a:bodyPr/>
          <a:lstStyle/>
          <a:p>
            <a:r>
              <a:rPr lang="en-US" dirty="0">
                <a:solidFill>
                  <a:srgbClr val="FF0000"/>
                </a:solidFill>
              </a:rPr>
              <a:t>IMPLEMENTATION</a:t>
            </a:r>
          </a:p>
        </p:txBody>
      </p:sp>
      <p:sp>
        <p:nvSpPr>
          <p:cNvPr id="3" name="Content Placeholder 2">
            <a:extLst>
              <a:ext uri="{FF2B5EF4-FFF2-40B4-BE49-F238E27FC236}">
                <a16:creationId xmlns:a16="http://schemas.microsoft.com/office/drawing/2014/main" id="{F75788FC-42C5-0D40-F75A-006FA50541D5}"/>
              </a:ext>
            </a:extLst>
          </p:cNvPr>
          <p:cNvSpPr>
            <a:spLocks noGrp="1"/>
          </p:cNvSpPr>
          <p:nvPr>
            <p:ph idx="1"/>
          </p:nvPr>
        </p:nvSpPr>
        <p:spPr>
          <a:xfrm>
            <a:off x="700635" y="1541124"/>
            <a:ext cx="10691265" cy="4420764"/>
          </a:xfrm>
        </p:spPr>
        <p:txBody>
          <a:bodyPr>
            <a:normAutofit/>
          </a:bodyPr>
          <a:lstStyle/>
          <a:p>
            <a:r>
              <a:rPr lang="en-US" dirty="0"/>
              <a:t>Validation Rules: </a:t>
            </a:r>
          </a:p>
          <a:p>
            <a:pPr marL="457200" lvl="1" indent="0">
              <a:buNone/>
            </a:pPr>
            <a:r>
              <a:rPr lang="en-US" sz="2000" dirty="0"/>
              <a:t>-&gt;Vehicle Must Be Linked to Service Request Object</a:t>
            </a:r>
          </a:p>
          <a:p>
            <a:pPr marL="457200" lvl="1" indent="0">
              <a:buNone/>
            </a:pPr>
            <a:r>
              <a:rPr lang="en-US" sz="2000" dirty="0" err="1"/>
              <a:t>Service_Request__c</a:t>
            </a:r>
            <a:r>
              <a:rPr lang="en-US" sz="2000" dirty="0"/>
              <a:t> :</a:t>
            </a:r>
          </a:p>
          <a:p>
            <a:pPr marL="2743200" lvl="6" indent="0">
              <a:buNone/>
            </a:pPr>
            <a:r>
              <a:rPr lang="en-US" sz="2000" dirty="0"/>
              <a:t>Validation Rule: ISBLANK(</a:t>
            </a:r>
            <a:r>
              <a:rPr lang="en-US" sz="2000" dirty="0" err="1"/>
              <a:t>Vehicle__c</a:t>
            </a:r>
            <a:r>
              <a:rPr lang="en-US" sz="2000" dirty="0"/>
              <a:t>)</a:t>
            </a:r>
          </a:p>
          <a:p>
            <a:pPr marL="2743200" lvl="6" indent="0">
              <a:buNone/>
            </a:pPr>
            <a:r>
              <a:rPr lang="en-US" sz="2000" dirty="0"/>
              <a:t>Error Message: Vehicle must be selected for a service request </a:t>
            </a:r>
          </a:p>
          <a:p>
            <a:pPr marL="457200" lvl="1" indent="0">
              <a:buNone/>
            </a:pPr>
            <a:r>
              <a:rPr lang="en-US" sz="2000" dirty="0"/>
              <a:t>-&gt;Invoice Amount Must Be Greater Than Zero Object: </a:t>
            </a:r>
          </a:p>
          <a:p>
            <a:pPr marL="3657600" lvl="8" indent="0">
              <a:buNone/>
            </a:pPr>
            <a:r>
              <a:rPr lang="en-US" sz="2000" dirty="0" err="1"/>
              <a:t>Invoice__c</a:t>
            </a:r>
            <a:r>
              <a:rPr lang="en-US" sz="2000" dirty="0"/>
              <a:t> Validation Rule: </a:t>
            </a:r>
            <a:r>
              <a:rPr lang="en-US" sz="2000" dirty="0" err="1"/>
              <a:t>Amount__c</a:t>
            </a:r>
            <a:r>
              <a:rPr lang="en-US" sz="2000" dirty="0"/>
              <a:t> &lt;= 0 </a:t>
            </a:r>
          </a:p>
          <a:p>
            <a:pPr marL="3657600" lvl="8" indent="0">
              <a:buNone/>
            </a:pPr>
            <a:r>
              <a:rPr lang="en-US" sz="2000" dirty="0"/>
              <a:t>Error Message: Invoice amount must be greater than zero</a:t>
            </a:r>
          </a:p>
        </p:txBody>
      </p:sp>
    </p:spTree>
    <p:extLst>
      <p:ext uri="{BB962C8B-B14F-4D97-AF65-F5344CB8AC3E}">
        <p14:creationId xmlns:p14="http://schemas.microsoft.com/office/powerpoint/2010/main" val="132160637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38</TotalTime>
  <Words>1096</Words>
  <Application>Microsoft Macintosh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Calisto MT</vt:lpstr>
      <vt:lpstr>Univers Condensed</vt:lpstr>
      <vt:lpstr>ChronicleVTI</vt:lpstr>
      <vt:lpstr>SMART VEhiCle   service Maintenance crm</vt:lpstr>
      <vt:lpstr>Introduction </vt:lpstr>
      <vt:lpstr>USeCASES</vt:lpstr>
      <vt:lpstr>USECASES</vt:lpstr>
      <vt:lpstr>USECASES</vt:lpstr>
      <vt:lpstr>Implementation </vt:lpstr>
      <vt:lpstr>Implementation </vt:lpstr>
      <vt:lpstr>IMPLEMENTATION</vt:lpstr>
      <vt:lpstr>IMPLEMENTATION</vt:lpstr>
      <vt:lpstr>IMPLEMENTATION</vt:lpstr>
      <vt:lpstr>implementation</vt:lpstr>
      <vt:lpstr>IMPLEMENTATION</vt:lpstr>
      <vt:lpstr>IMPLEmentation</vt:lpstr>
      <vt:lpstr>implementation</vt:lpstr>
      <vt:lpstr>implementation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Mahammad Shafi Shaik</dc:creator>
  <cp:lastModifiedBy>Mahammad Shafi Shaik</cp:lastModifiedBy>
  <cp:revision>2</cp:revision>
  <dcterms:created xsi:type="dcterms:W3CDTF">2025-09-29T02:33:39Z</dcterms:created>
  <dcterms:modified xsi:type="dcterms:W3CDTF">2025-09-29T03:12:11Z</dcterms:modified>
</cp:coreProperties>
</file>