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61" r:id="rId3"/>
    <p:sldId id="258" r:id="rId4"/>
    <p:sldId id="264" r:id="rId5"/>
    <p:sldId id="265" r:id="rId6"/>
    <p:sldId id="266" r:id="rId7"/>
    <p:sldId id="267" r:id="rId8"/>
    <p:sldId id="268" r:id="rId9"/>
    <p:sldId id="269" r:id="rId10"/>
    <p:sldId id="270" r:id="rId11"/>
    <p:sldId id="27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95" autoAdjust="0"/>
    <p:restoredTop sz="94660"/>
  </p:normalViewPr>
  <p:slideViewPr>
    <p:cSldViewPr snapToGrid="0">
      <p:cViewPr>
        <p:scale>
          <a:sx n="53" d="100"/>
          <a:sy n="53" d="100"/>
        </p:scale>
        <p:origin x="892" y="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0AAD0DB-D29E-4693-A365-0FB38568C8E3}" type="datetimeFigureOut">
              <a:rPr lang="en-001" smtClean="0"/>
              <a:t>08/07/2024</a:t>
            </a:fld>
            <a:endParaRPr lang="en-001"/>
          </a:p>
        </p:txBody>
      </p:sp>
      <p:sp>
        <p:nvSpPr>
          <p:cNvPr id="5" name="Footer Placeholder 4"/>
          <p:cNvSpPr>
            <a:spLocks noGrp="1"/>
          </p:cNvSpPr>
          <p:nvPr>
            <p:ph type="ftr" sz="quarter" idx="11"/>
          </p:nvPr>
        </p:nvSpPr>
        <p:spPr>
          <a:xfrm>
            <a:off x="2416500" y="329307"/>
            <a:ext cx="4973915" cy="309201"/>
          </a:xfrm>
        </p:spPr>
        <p:txBody>
          <a:bodyPr/>
          <a:lstStyle/>
          <a:p>
            <a:endParaRPr lang="en-001"/>
          </a:p>
        </p:txBody>
      </p:sp>
      <p:sp>
        <p:nvSpPr>
          <p:cNvPr id="6" name="Slide Number Placeholder 5"/>
          <p:cNvSpPr>
            <a:spLocks noGrp="1"/>
          </p:cNvSpPr>
          <p:nvPr>
            <p:ph type="sldNum" sz="quarter" idx="12"/>
          </p:nvPr>
        </p:nvSpPr>
        <p:spPr>
          <a:xfrm>
            <a:off x="1437664" y="798973"/>
            <a:ext cx="811019" cy="503578"/>
          </a:xfrm>
        </p:spPr>
        <p:txBody>
          <a:bodyPr/>
          <a:lstStyle/>
          <a:p>
            <a:fld id="{7E37D4F3-B60F-4DD9-A093-DC692B3DE92C}" type="slidenum">
              <a:rPr lang="en-001" smtClean="0"/>
              <a:t>‹#›</a:t>
            </a:fld>
            <a:endParaRPr lang="en-001"/>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40201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AD0DB-D29E-4693-A365-0FB38568C8E3}" type="datetimeFigureOut">
              <a:rPr lang="en-001" smtClean="0"/>
              <a:t>08/07/2024</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7E37D4F3-B60F-4DD9-A093-DC692B3DE92C}" type="slidenum">
              <a:rPr lang="en-001" smtClean="0"/>
              <a:t>‹#›</a:t>
            </a:fld>
            <a:endParaRPr lang="en-001"/>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94355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AD0DB-D29E-4693-A365-0FB38568C8E3}" type="datetimeFigureOut">
              <a:rPr lang="en-001" smtClean="0"/>
              <a:t>08/07/2024</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7E37D4F3-B60F-4DD9-A093-DC692B3DE92C}" type="slidenum">
              <a:rPr lang="en-001" smtClean="0"/>
              <a:t>‹#›</a:t>
            </a:fld>
            <a:endParaRPr lang="en-001"/>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3935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AAD0DB-D29E-4693-A365-0FB38568C8E3}" type="datetimeFigureOut">
              <a:rPr lang="en-001" smtClean="0"/>
              <a:t>08/07/2024</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7E37D4F3-B60F-4DD9-A093-DC692B3DE92C}" type="slidenum">
              <a:rPr lang="en-001" smtClean="0"/>
              <a:t>‹#›</a:t>
            </a:fld>
            <a:endParaRPr lang="en-001"/>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7042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AAD0DB-D29E-4693-A365-0FB38568C8E3}" type="datetimeFigureOut">
              <a:rPr lang="en-001" smtClean="0"/>
              <a:t>08/07/2024</a:t>
            </a:fld>
            <a:endParaRPr lang="en-001"/>
          </a:p>
        </p:txBody>
      </p:sp>
      <p:sp>
        <p:nvSpPr>
          <p:cNvPr id="5" name="Footer Placeholder 4"/>
          <p:cNvSpPr>
            <a:spLocks noGrp="1"/>
          </p:cNvSpPr>
          <p:nvPr>
            <p:ph type="ftr" sz="quarter" idx="11"/>
          </p:nvPr>
        </p:nvSpPr>
        <p:spPr/>
        <p:txBody>
          <a:bodyPr/>
          <a:lstStyle/>
          <a:p>
            <a:endParaRPr lang="en-001"/>
          </a:p>
        </p:txBody>
      </p:sp>
      <p:sp>
        <p:nvSpPr>
          <p:cNvPr id="6" name="Slide Number Placeholder 5"/>
          <p:cNvSpPr>
            <a:spLocks noGrp="1"/>
          </p:cNvSpPr>
          <p:nvPr>
            <p:ph type="sldNum" sz="quarter" idx="12"/>
          </p:nvPr>
        </p:nvSpPr>
        <p:spPr/>
        <p:txBody>
          <a:bodyPr/>
          <a:lstStyle/>
          <a:p>
            <a:fld id="{7E37D4F3-B60F-4DD9-A093-DC692B3DE92C}" type="slidenum">
              <a:rPr lang="en-001" smtClean="0"/>
              <a:t>‹#›</a:t>
            </a:fld>
            <a:endParaRPr lang="en-001"/>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631865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AAD0DB-D29E-4693-A365-0FB38568C8E3}" type="datetimeFigureOut">
              <a:rPr lang="en-001" smtClean="0"/>
              <a:t>08/07/2024</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7E37D4F3-B60F-4DD9-A093-DC692B3DE92C}" type="slidenum">
              <a:rPr lang="en-001" smtClean="0"/>
              <a:t>‹#›</a:t>
            </a:fld>
            <a:endParaRPr lang="en-001"/>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16031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0AAD0DB-D29E-4693-A365-0FB38568C8E3}" type="datetimeFigureOut">
              <a:rPr lang="en-001" smtClean="0"/>
              <a:t>08/07/2024</a:t>
            </a:fld>
            <a:endParaRPr lang="en-001"/>
          </a:p>
        </p:txBody>
      </p:sp>
      <p:sp>
        <p:nvSpPr>
          <p:cNvPr id="8" name="Footer Placeholder 7"/>
          <p:cNvSpPr>
            <a:spLocks noGrp="1"/>
          </p:cNvSpPr>
          <p:nvPr>
            <p:ph type="ftr" sz="quarter" idx="11"/>
          </p:nvPr>
        </p:nvSpPr>
        <p:spPr/>
        <p:txBody>
          <a:bodyPr/>
          <a:lstStyle/>
          <a:p>
            <a:endParaRPr lang="en-001"/>
          </a:p>
        </p:txBody>
      </p:sp>
      <p:sp>
        <p:nvSpPr>
          <p:cNvPr id="9" name="Slide Number Placeholder 8"/>
          <p:cNvSpPr>
            <a:spLocks noGrp="1"/>
          </p:cNvSpPr>
          <p:nvPr>
            <p:ph type="sldNum" sz="quarter" idx="12"/>
          </p:nvPr>
        </p:nvSpPr>
        <p:spPr/>
        <p:txBody>
          <a:bodyPr/>
          <a:lstStyle/>
          <a:p>
            <a:fld id="{7E37D4F3-B60F-4DD9-A093-DC692B3DE92C}" type="slidenum">
              <a:rPr lang="en-001" smtClean="0"/>
              <a:t>‹#›</a:t>
            </a:fld>
            <a:endParaRPr lang="en-001"/>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9802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AAD0DB-D29E-4693-A365-0FB38568C8E3}" type="datetimeFigureOut">
              <a:rPr lang="en-001" smtClean="0"/>
              <a:t>08/07/2024</a:t>
            </a:fld>
            <a:endParaRPr lang="en-001"/>
          </a:p>
        </p:txBody>
      </p:sp>
      <p:sp>
        <p:nvSpPr>
          <p:cNvPr id="4" name="Footer Placeholder 3"/>
          <p:cNvSpPr>
            <a:spLocks noGrp="1"/>
          </p:cNvSpPr>
          <p:nvPr>
            <p:ph type="ftr" sz="quarter" idx="11"/>
          </p:nvPr>
        </p:nvSpPr>
        <p:spPr/>
        <p:txBody>
          <a:bodyPr/>
          <a:lstStyle/>
          <a:p>
            <a:endParaRPr lang="en-001"/>
          </a:p>
        </p:txBody>
      </p:sp>
      <p:sp>
        <p:nvSpPr>
          <p:cNvPr id="5" name="Slide Number Placeholder 4"/>
          <p:cNvSpPr>
            <a:spLocks noGrp="1"/>
          </p:cNvSpPr>
          <p:nvPr>
            <p:ph type="sldNum" sz="quarter" idx="12"/>
          </p:nvPr>
        </p:nvSpPr>
        <p:spPr/>
        <p:txBody>
          <a:bodyPr/>
          <a:lstStyle/>
          <a:p>
            <a:fld id="{7E37D4F3-B60F-4DD9-A093-DC692B3DE92C}" type="slidenum">
              <a:rPr lang="en-001" smtClean="0"/>
              <a:t>‹#›</a:t>
            </a:fld>
            <a:endParaRPr lang="en-001"/>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974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AAD0DB-D29E-4693-A365-0FB38568C8E3}" type="datetimeFigureOut">
              <a:rPr lang="en-001" smtClean="0"/>
              <a:t>08/07/2024</a:t>
            </a:fld>
            <a:endParaRPr lang="en-001"/>
          </a:p>
        </p:txBody>
      </p:sp>
      <p:sp>
        <p:nvSpPr>
          <p:cNvPr id="3" name="Footer Placeholder 2"/>
          <p:cNvSpPr>
            <a:spLocks noGrp="1"/>
          </p:cNvSpPr>
          <p:nvPr>
            <p:ph type="ftr" sz="quarter" idx="11"/>
          </p:nvPr>
        </p:nvSpPr>
        <p:spPr/>
        <p:txBody>
          <a:bodyPr/>
          <a:lstStyle/>
          <a:p>
            <a:endParaRPr lang="en-001"/>
          </a:p>
        </p:txBody>
      </p:sp>
      <p:sp>
        <p:nvSpPr>
          <p:cNvPr id="4" name="Slide Number Placeholder 3"/>
          <p:cNvSpPr>
            <a:spLocks noGrp="1"/>
          </p:cNvSpPr>
          <p:nvPr>
            <p:ph type="sldNum" sz="quarter" idx="12"/>
          </p:nvPr>
        </p:nvSpPr>
        <p:spPr/>
        <p:txBody>
          <a:bodyPr/>
          <a:lstStyle/>
          <a:p>
            <a:fld id="{7E37D4F3-B60F-4DD9-A093-DC692B3DE92C}" type="slidenum">
              <a:rPr lang="en-001" smtClean="0"/>
              <a:t>‹#›</a:t>
            </a:fld>
            <a:endParaRPr lang="en-001"/>
          </a:p>
        </p:txBody>
      </p:sp>
    </p:spTree>
    <p:extLst>
      <p:ext uri="{BB962C8B-B14F-4D97-AF65-F5344CB8AC3E}">
        <p14:creationId xmlns:p14="http://schemas.microsoft.com/office/powerpoint/2010/main" val="3361689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AAD0DB-D29E-4693-A365-0FB38568C8E3}" type="datetimeFigureOut">
              <a:rPr lang="en-001" smtClean="0"/>
              <a:t>08/07/2024</a:t>
            </a:fld>
            <a:endParaRPr lang="en-001"/>
          </a:p>
        </p:txBody>
      </p:sp>
      <p:sp>
        <p:nvSpPr>
          <p:cNvPr id="6" name="Footer Placeholder 5"/>
          <p:cNvSpPr>
            <a:spLocks noGrp="1"/>
          </p:cNvSpPr>
          <p:nvPr>
            <p:ph type="ftr" sz="quarter" idx="11"/>
          </p:nvPr>
        </p:nvSpPr>
        <p:spPr/>
        <p:txBody>
          <a:bodyPr/>
          <a:lstStyle/>
          <a:p>
            <a:endParaRPr lang="en-001"/>
          </a:p>
        </p:txBody>
      </p:sp>
      <p:sp>
        <p:nvSpPr>
          <p:cNvPr id="7" name="Slide Number Placeholder 6"/>
          <p:cNvSpPr>
            <a:spLocks noGrp="1"/>
          </p:cNvSpPr>
          <p:nvPr>
            <p:ph type="sldNum" sz="quarter" idx="12"/>
          </p:nvPr>
        </p:nvSpPr>
        <p:spPr/>
        <p:txBody>
          <a:bodyPr/>
          <a:lstStyle/>
          <a:p>
            <a:fld id="{7E37D4F3-B60F-4DD9-A093-DC692B3DE92C}" type="slidenum">
              <a:rPr lang="en-001" smtClean="0"/>
              <a:t>‹#›</a:t>
            </a:fld>
            <a:endParaRPr lang="en-001"/>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940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B0AAD0DB-D29E-4693-A365-0FB38568C8E3}" type="datetimeFigureOut">
              <a:rPr lang="en-001" smtClean="0"/>
              <a:t>08/07/2024</a:t>
            </a:fld>
            <a:endParaRPr lang="en-001"/>
          </a:p>
        </p:txBody>
      </p:sp>
      <p:sp>
        <p:nvSpPr>
          <p:cNvPr id="6" name="Footer Placeholder 5"/>
          <p:cNvSpPr>
            <a:spLocks noGrp="1"/>
          </p:cNvSpPr>
          <p:nvPr>
            <p:ph type="ftr" sz="quarter" idx="11"/>
          </p:nvPr>
        </p:nvSpPr>
        <p:spPr>
          <a:xfrm>
            <a:off x="1447382" y="318640"/>
            <a:ext cx="5541004" cy="320931"/>
          </a:xfrm>
        </p:spPr>
        <p:txBody>
          <a:bodyPr/>
          <a:lstStyle/>
          <a:p>
            <a:endParaRPr lang="en-001"/>
          </a:p>
        </p:txBody>
      </p:sp>
      <p:sp>
        <p:nvSpPr>
          <p:cNvPr id="7" name="Slide Number Placeholder 6"/>
          <p:cNvSpPr>
            <a:spLocks noGrp="1"/>
          </p:cNvSpPr>
          <p:nvPr>
            <p:ph type="sldNum" sz="quarter" idx="12"/>
          </p:nvPr>
        </p:nvSpPr>
        <p:spPr/>
        <p:txBody>
          <a:bodyPr/>
          <a:lstStyle/>
          <a:p>
            <a:fld id="{7E37D4F3-B60F-4DD9-A093-DC692B3DE92C}" type="slidenum">
              <a:rPr lang="en-001" smtClean="0"/>
              <a:t>‹#›</a:t>
            </a:fld>
            <a:endParaRPr lang="en-001"/>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4863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B0AAD0DB-D29E-4693-A365-0FB38568C8E3}" type="datetimeFigureOut">
              <a:rPr lang="en-001" smtClean="0"/>
              <a:t>08/07/2024</a:t>
            </a:fld>
            <a:endParaRPr lang="en-001"/>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001"/>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E37D4F3-B60F-4DD9-A093-DC692B3DE92C}" type="slidenum">
              <a:rPr lang="en-001" smtClean="0"/>
              <a:t>‹#›</a:t>
            </a:fld>
            <a:endParaRPr lang="en-001"/>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9793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11"/>
          <p:cNvSpPr txBox="1">
            <a:spLocks noGrp="1"/>
          </p:cNvSpPr>
          <p:nvPr>
            <p:ph type="ctrTitle"/>
          </p:nvPr>
        </p:nvSpPr>
        <p:spPr>
          <a:xfrm>
            <a:off x="1777464" y="3618693"/>
            <a:ext cx="8637588" cy="976999"/>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39750" algn="ctr">
              <a:lnSpc>
                <a:spcPct val="115000"/>
              </a:lnSpc>
              <a:spcBef>
                <a:spcPts val="100"/>
              </a:spcBef>
              <a:spcAft>
                <a:spcPts val="800"/>
              </a:spcAft>
            </a:pPr>
            <a:r>
              <a:rPr lang="en-IN" sz="2400" b="1" dirty="0">
                <a:latin typeface="Times New Roman" panose="02020603050405020304" pitchFamily="18" charset="0"/>
                <a:ea typeface="Calibri" panose="020F0502020204030204" pitchFamily="34" charset="0"/>
                <a:cs typeface="Times New Roman" panose="02020603050405020304" pitchFamily="18" charset="0"/>
              </a:rPr>
              <a:t>MINI PROJECT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539750" algn="ctr">
              <a:lnSpc>
                <a:spcPct val="115000"/>
              </a:lnSpc>
              <a:spcBef>
                <a:spcPts val="100"/>
              </a:spcBef>
              <a:spcAft>
                <a:spcPts val="800"/>
              </a:spcAft>
            </a:pPr>
            <a:r>
              <a:rPr lang="en-IN" sz="2400" b="1" u="sng" dirty="0">
                <a:effectLst/>
                <a:latin typeface="Times New Roman" panose="02020603050405020304" pitchFamily="18" charset="0"/>
                <a:ea typeface="Times New Roman" panose="02020603050405020304" pitchFamily="18" charset="0"/>
                <a:cs typeface="Times New Roman" panose="02020603050405020304" pitchFamily="18" charset="0"/>
              </a:rPr>
              <a:t>TITLE</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 : </a:t>
            </a:r>
            <a:r>
              <a:rPr lang="en-US" sz="2400" b="1" dirty="0">
                <a:latin typeface="Times New Roman" panose="02020603050405020304" pitchFamily="18" charset="0"/>
                <a:cs typeface="Times New Roman" panose="02020603050405020304" pitchFamily="18" charset="0"/>
              </a:rPr>
              <a:t>Multiple Disease Prediction</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Subtitle 2"/>
          <p:cNvSpPr>
            <a:spLocks noGrp="1"/>
          </p:cNvSpPr>
          <p:nvPr>
            <p:ph type="subTitle" idx="1"/>
          </p:nvPr>
        </p:nvSpPr>
        <p:spPr>
          <a:xfrm>
            <a:off x="0" y="4107192"/>
            <a:ext cx="3213847" cy="2006842"/>
          </a:xfrm>
        </p:spPr>
        <p:txBody>
          <a:bodyPr>
            <a:normAutofit fontScale="92500"/>
          </a:bodyPr>
          <a:lstStyle/>
          <a:p>
            <a:r>
              <a:rPr lang="en-US" b="1" u="sng" dirty="0">
                <a:latin typeface="Times New Roman" panose="02020603050405020304" pitchFamily="18" charset="0"/>
                <a:cs typeface="Times New Roman" panose="02020603050405020304" pitchFamily="18" charset="0"/>
              </a:rPr>
              <a:t>Team members:</a:t>
            </a:r>
          </a:p>
          <a:p>
            <a:r>
              <a:rPr lang="en-US" b="1" dirty="0">
                <a:latin typeface="Times New Roman" panose="02020603050405020304" pitchFamily="18" charset="0"/>
                <a:cs typeface="Times New Roman" panose="02020603050405020304" pitchFamily="18" charset="0"/>
              </a:rPr>
              <a:t>Bipin </a:t>
            </a:r>
            <a:r>
              <a:rPr lang="en-US" b="1" dirty="0" err="1">
                <a:latin typeface="Times New Roman" panose="02020603050405020304" pitchFamily="18" charset="0"/>
                <a:cs typeface="Times New Roman" panose="02020603050405020304" pitchFamily="18" charset="0"/>
              </a:rPr>
              <a:t>kumar</a:t>
            </a:r>
            <a:r>
              <a:rPr lang="en-US" b="1" dirty="0">
                <a:latin typeface="Times New Roman" panose="02020603050405020304" pitchFamily="18" charset="0"/>
                <a:cs typeface="Times New Roman" panose="02020603050405020304" pitchFamily="18" charset="0"/>
              </a:rPr>
              <a:t> (22eg512c10)</a:t>
            </a:r>
          </a:p>
          <a:p>
            <a:r>
              <a:rPr lang="en-US" sz="1800" b="1" dirty="0">
                <a:latin typeface="Times New Roman" panose="02020603050405020304" pitchFamily="18" charset="0"/>
                <a:cs typeface="Times New Roman" panose="02020603050405020304" pitchFamily="18" charset="0"/>
              </a:rPr>
              <a:t>YASWANTH(22E512C08)</a:t>
            </a:r>
          </a:p>
          <a:p>
            <a:r>
              <a:rPr lang="en-US" b="1" dirty="0">
                <a:latin typeface="Times New Roman" panose="02020603050405020304" pitchFamily="18" charset="0"/>
                <a:cs typeface="Times New Roman" panose="02020603050405020304" pitchFamily="18" charset="0"/>
              </a:rPr>
              <a:t>PRANEETH(21EG112C11)</a:t>
            </a:r>
          </a:p>
          <a:p>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17779" y="292393"/>
            <a:ext cx="6478270" cy="1019810"/>
          </a:xfrm>
          <a:prstGeom prst="rect">
            <a:avLst/>
          </a:prstGeom>
          <a:noFill/>
          <a:ln>
            <a:noFill/>
          </a:ln>
        </p:spPr>
      </p:pic>
      <p:sp>
        <p:nvSpPr>
          <p:cNvPr id="5" name="TextBox 6"/>
          <p:cNvSpPr txBox="1"/>
          <p:nvPr/>
        </p:nvSpPr>
        <p:spPr>
          <a:xfrm>
            <a:off x="1777464" y="1510637"/>
            <a:ext cx="8211820" cy="460895"/>
          </a:xfrm>
          <a:prstGeom prst="rect">
            <a:avLst/>
          </a:prstGeom>
        </p:spPr>
        <p:style>
          <a:lnRef idx="2">
            <a:schemeClr val="accent3"/>
          </a:lnRef>
          <a:fillRef idx="1">
            <a:schemeClr val="lt1"/>
          </a:fillRef>
          <a:effectRef idx="0">
            <a:schemeClr val="accent3"/>
          </a:effectRef>
          <a:fontRef idx="minor">
            <a:schemeClr val="dk1"/>
          </a:fontRef>
        </p:style>
        <p:txBody>
          <a:bodyPr wrap="square">
            <a:spAutoFit/>
            <a:scene3d>
              <a:camera prst="orthographicFront"/>
              <a:lightRig rig="threePt" dir="t"/>
            </a:scene3d>
          </a:bodyPr>
          <a:lstStyle>
            <a:defPPr>
              <a:defRPr lang="en-US">
                <a:solidFill>
                  <a:schemeClr val="dk1"/>
                </a:solidFill>
              </a:defRPr>
            </a:defPPr>
            <a:lvl1pPr marL="0" algn="l" defTabSz="457200" rtl="0" eaLnBrk="1" latinLnBrk="0" hangingPunct="1">
              <a:defRPr sz="1800" kern="1200">
                <a:solidFill>
                  <a:schemeClr val="dk1"/>
                </a:solidFill>
                <a:latin typeface="+mn-lt"/>
                <a:ea typeface="+mn-ea"/>
                <a:cs typeface="+mn-cs"/>
              </a:defRPr>
            </a:lvl1pPr>
            <a:lvl2pPr marL="457200" algn="l" defTabSz="457200" rtl="0" eaLnBrk="1" latinLnBrk="0" hangingPunct="1">
              <a:defRPr sz="1800" kern="1200">
                <a:solidFill>
                  <a:schemeClr val="dk1"/>
                </a:solidFill>
                <a:latin typeface="+mn-lt"/>
                <a:ea typeface="+mn-ea"/>
                <a:cs typeface="+mn-cs"/>
              </a:defRPr>
            </a:lvl2pPr>
            <a:lvl3pPr marL="914400" algn="l" defTabSz="457200" rtl="0" eaLnBrk="1" latinLnBrk="0" hangingPunct="1">
              <a:defRPr sz="1800" kern="1200">
                <a:solidFill>
                  <a:schemeClr val="dk1"/>
                </a:solidFill>
                <a:latin typeface="+mn-lt"/>
                <a:ea typeface="+mn-ea"/>
                <a:cs typeface="+mn-cs"/>
              </a:defRPr>
            </a:lvl3pPr>
            <a:lvl4pPr marL="1371600" algn="l" defTabSz="457200" rtl="0" eaLnBrk="1" latinLnBrk="0" hangingPunct="1">
              <a:defRPr sz="1800" kern="1200">
                <a:solidFill>
                  <a:schemeClr val="dk1"/>
                </a:solidFill>
                <a:latin typeface="+mn-lt"/>
                <a:ea typeface="+mn-ea"/>
                <a:cs typeface="+mn-cs"/>
              </a:defRPr>
            </a:lvl4pPr>
            <a:lvl5pPr marL="1828800" algn="l" defTabSz="457200" rtl="0" eaLnBrk="1" latinLnBrk="0" hangingPunct="1">
              <a:defRPr sz="1800" kern="1200">
                <a:solidFill>
                  <a:schemeClr val="dk1"/>
                </a:solidFill>
                <a:latin typeface="+mn-lt"/>
                <a:ea typeface="+mn-ea"/>
                <a:cs typeface="+mn-cs"/>
              </a:defRPr>
            </a:lvl5pPr>
            <a:lvl6pPr marL="2286000" algn="l" defTabSz="457200" rtl="0" eaLnBrk="1" latinLnBrk="0" hangingPunct="1">
              <a:defRPr sz="1800" kern="1200">
                <a:solidFill>
                  <a:schemeClr val="dk1"/>
                </a:solidFill>
                <a:latin typeface="+mn-lt"/>
                <a:ea typeface="+mn-ea"/>
                <a:cs typeface="+mn-cs"/>
              </a:defRPr>
            </a:lvl6pPr>
            <a:lvl7pPr marL="2743200" algn="l" defTabSz="457200" rtl="0" eaLnBrk="1" latinLnBrk="0" hangingPunct="1">
              <a:defRPr sz="1800" kern="1200">
                <a:solidFill>
                  <a:schemeClr val="dk1"/>
                </a:solidFill>
                <a:latin typeface="+mn-lt"/>
                <a:ea typeface="+mn-ea"/>
                <a:cs typeface="+mn-cs"/>
              </a:defRPr>
            </a:lvl7pPr>
            <a:lvl8pPr marL="3200400" algn="l" defTabSz="457200" rtl="0" eaLnBrk="1" latinLnBrk="0" hangingPunct="1">
              <a:defRPr sz="1800" kern="1200">
                <a:solidFill>
                  <a:schemeClr val="dk1"/>
                </a:solidFill>
                <a:latin typeface="+mn-lt"/>
                <a:ea typeface="+mn-ea"/>
                <a:cs typeface="+mn-cs"/>
              </a:defRPr>
            </a:lvl8pPr>
            <a:lvl9pPr marL="3657600" algn="l" defTabSz="457200" rtl="0" eaLnBrk="1" latinLnBrk="0" hangingPunct="1">
              <a:defRPr sz="1800" kern="1200">
                <a:solidFill>
                  <a:schemeClr val="dk1"/>
                </a:solidFill>
                <a:latin typeface="+mn-lt"/>
                <a:ea typeface="+mn-ea"/>
                <a:cs typeface="+mn-cs"/>
              </a:defRPr>
            </a:lvl9pPr>
          </a:lstStyle>
          <a:p>
            <a:pPr marR="539750" algn="ctr">
              <a:lnSpc>
                <a:spcPct val="107000"/>
              </a:lnSpc>
              <a:spcAft>
                <a:spcPts val="800"/>
              </a:spcAft>
            </a:pPr>
            <a:r>
              <a:rPr lang="en-US" altLang="en-I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DEPARTMENT OF INFORMATION </a:t>
            </a:r>
            <a:r>
              <a:rPr lang="en-IN" sz="2400" b="1" dirty="0">
                <a:solidFill>
                  <a:schemeClr val="tx1"/>
                </a:solidFill>
                <a:effectLst>
                  <a:outerShdw blurRad="38100" dist="19050" dir="2700000" algn="tl" rotWithShape="0">
                    <a:schemeClr val="dk1">
                      <a:alpha val="40000"/>
                    </a:schemeClr>
                  </a:outerShdw>
                </a:effectLst>
                <a:latin typeface="Times New Roman" panose="02020603050405020304" pitchFamily="18" charset="0"/>
                <a:ea typeface="Calibri" panose="020F0502020204030204" pitchFamily="34" charset="0"/>
                <a:cs typeface="Times New Roman" panose="02020603050405020304" pitchFamily="18" charset="0"/>
              </a:rPr>
              <a:t>TECHNOLOGY</a:t>
            </a:r>
          </a:p>
        </p:txBody>
      </p:sp>
      <p:sp>
        <p:nvSpPr>
          <p:cNvPr id="6" name="TextBox 8"/>
          <p:cNvSpPr txBox="1"/>
          <p:nvPr/>
        </p:nvSpPr>
        <p:spPr>
          <a:xfrm>
            <a:off x="2680590" y="2234675"/>
            <a:ext cx="6097554" cy="1055370"/>
          </a:xfrm>
          <a:prstGeom prst="rect">
            <a:avLst/>
          </a:prstGeom>
          <a:noFill/>
        </p:spPr>
        <p:txBody>
          <a:bodyPr wrap="square">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539750" algn="ctr">
              <a:lnSpc>
                <a:spcPct val="115000"/>
              </a:lnSpc>
              <a:spcBef>
                <a:spcPts val="100"/>
              </a:spcBef>
              <a:spcAft>
                <a:spcPts val="800"/>
              </a:spcAft>
            </a:pP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IV YEAR I</a:t>
            </a:r>
            <a:r>
              <a:rPr lang="en-IN"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SEMESTER</a:t>
            </a:r>
            <a:endParaRPr lang="en-IN" sz="2400" dirty="0">
              <a:latin typeface="Times New Roman" panose="02020603050405020304" pitchFamily="18" charset="0"/>
              <a:ea typeface="Calibri" panose="020F0502020204030204" pitchFamily="34" charset="0"/>
              <a:cs typeface="Times New Roman" panose="02020603050405020304" pitchFamily="18" charset="0"/>
            </a:endParaRPr>
          </a:p>
          <a:p>
            <a:pPr marL="539750" algn="ctr">
              <a:lnSpc>
                <a:spcPct val="115000"/>
              </a:lnSpc>
              <a:spcBef>
                <a:spcPts val="100"/>
              </a:spcBef>
              <a:spcAft>
                <a:spcPts val="800"/>
              </a:spcAft>
            </a:pPr>
            <a:r>
              <a:rPr lang="en-IN" sz="1200" b="1"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202</a:t>
            </a:r>
            <a:r>
              <a:rPr lang="en-US" alt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-202</a:t>
            </a:r>
            <a:r>
              <a:rPr lang="en-US" altLang="en-IN" sz="2400" b="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0A559-CD89-470E-A977-7DFA4872982F}"/>
              </a:ext>
            </a:extLst>
          </p:cNvPr>
          <p:cNvSpPr>
            <a:spLocks noGrp="1"/>
          </p:cNvSpPr>
          <p:nvPr>
            <p:ph type="title"/>
          </p:nvPr>
        </p:nvSpPr>
        <p:spPr/>
        <p:txBody>
          <a:bodyPr/>
          <a:lstStyle/>
          <a:p>
            <a:r>
              <a:rPr lang="en-US" dirty="0"/>
              <a:t>Software &amp; Hardware Requirements: </a:t>
            </a:r>
            <a:endParaRPr lang="en-001" dirty="0"/>
          </a:p>
        </p:txBody>
      </p:sp>
      <p:sp>
        <p:nvSpPr>
          <p:cNvPr id="3" name="Content Placeholder 2">
            <a:extLst>
              <a:ext uri="{FF2B5EF4-FFF2-40B4-BE49-F238E27FC236}">
                <a16:creationId xmlns:a16="http://schemas.microsoft.com/office/drawing/2014/main" id="{34BE9860-61E4-4D0F-A227-3CBBF5AC4370}"/>
              </a:ext>
            </a:extLst>
          </p:cNvPr>
          <p:cNvSpPr>
            <a:spLocks noGrp="1"/>
          </p:cNvSpPr>
          <p:nvPr>
            <p:ph idx="1"/>
          </p:nvPr>
        </p:nvSpPr>
        <p:spPr/>
        <p:txBody>
          <a:bodyPr/>
          <a:lstStyle/>
          <a:p>
            <a:r>
              <a:rPr lang="en-US" b="1" dirty="0"/>
              <a:t>Software</a:t>
            </a:r>
            <a:r>
              <a:rPr lang="en-US" dirty="0"/>
              <a:t>: </a:t>
            </a:r>
          </a:p>
          <a:p>
            <a:r>
              <a:rPr lang="en-US" dirty="0"/>
              <a:t> Python</a:t>
            </a:r>
          </a:p>
          <a:p>
            <a:r>
              <a:rPr lang="en-US" dirty="0"/>
              <a:t> </a:t>
            </a:r>
            <a:r>
              <a:rPr lang="en-US" dirty="0" err="1"/>
              <a:t>Streamlit</a:t>
            </a:r>
            <a:r>
              <a:rPr lang="en-US" dirty="0"/>
              <a:t> </a:t>
            </a:r>
          </a:p>
          <a:p>
            <a:r>
              <a:rPr lang="en-US" dirty="0"/>
              <a:t> Machine learning libraries (e.g., scikit-learn, pandas, </a:t>
            </a:r>
            <a:r>
              <a:rPr lang="en-US" dirty="0" err="1"/>
              <a:t>numpy</a:t>
            </a:r>
            <a:r>
              <a:rPr lang="en-US" dirty="0"/>
              <a:t>) </a:t>
            </a:r>
          </a:p>
          <a:p>
            <a:r>
              <a:rPr lang="en-US" dirty="0"/>
              <a:t> Model files for diabetes, heart disease, and Parkinson's prediction</a:t>
            </a:r>
            <a:endParaRPr lang="en-001" dirty="0"/>
          </a:p>
        </p:txBody>
      </p:sp>
    </p:spTree>
    <p:extLst>
      <p:ext uri="{BB962C8B-B14F-4D97-AF65-F5344CB8AC3E}">
        <p14:creationId xmlns:p14="http://schemas.microsoft.com/office/powerpoint/2010/main" val="2675958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21A0E-D5FE-4A73-A86F-E4807E985330}"/>
              </a:ext>
            </a:extLst>
          </p:cNvPr>
          <p:cNvSpPr>
            <a:spLocks noGrp="1"/>
          </p:cNvSpPr>
          <p:nvPr>
            <p:ph type="title"/>
          </p:nvPr>
        </p:nvSpPr>
        <p:spPr/>
        <p:txBody>
          <a:bodyPr/>
          <a:lstStyle/>
          <a:p>
            <a:r>
              <a:rPr lang="en-US" dirty="0"/>
              <a:t>HARDWARE:</a:t>
            </a:r>
            <a:endParaRPr lang="en-001" dirty="0"/>
          </a:p>
        </p:txBody>
      </p:sp>
      <p:sp>
        <p:nvSpPr>
          <p:cNvPr id="3" name="Content Placeholder 2">
            <a:extLst>
              <a:ext uri="{FF2B5EF4-FFF2-40B4-BE49-F238E27FC236}">
                <a16:creationId xmlns:a16="http://schemas.microsoft.com/office/drawing/2014/main" id="{1EE1B264-BBFC-41B4-85F3-E9863A12D6E4}"/>
              </a:ext>
            </a:extLst>
          </p:cNvPr>
          <p:cNvSpPr>
            <a:spLocks noGrp="1"/>
          </p:cNvSpPr>
          <p:nvPr>
            <p:ph idx="1"/>
          </p:nvPr>
        </p:nvSpPr>
        <p:spPr/>
        <p:txBody>
          <a:bodyPr/>
          <a:lstStyle/>
          <a:p>
            <a:r>
              <a:rPr lang="en-US" dirty="0"/>
              <a:t> A computer with an internet connection </a:t>
            </a:r>
          </a:p>
          <a:p>
            <a:r>
              <a:rPr lang="en-US" dirty="0"/>
              <a:t>Basic processing power to handle model computations </a:t>
            </a:r>
          </a:p>
          <a:p>
            <a:r>
              <a:rPr lang="en-US" dirty="0"/>
              <a:t>Adequate RAM to run the </a:t>
            </a:r>
            <a:r>
              <a:rPr lang="en-US" dirty="0" err="1"/>
              <a:t>Streamlit</a:t>
            </a:r>
            <a:r>
              <a:rPr lang="en-US" dirty="0"/>
              <a:t> application smoothly</a:t>
            </a:r>
            <a:endParaRPr lang="en-001" dirty="0"/>
          </a:p>
        </p:txBody>
      </p:sp>
    </p:spTree>
    <p:extLst>
      <p:ext uri="{BB962C8B-B14F-4D97-AF65-F5344CB8AC3E}">
        <p14:creationId xmlns:p14="http://schemas.microsoft.com/office/powerpoint/2010/main" val="1715480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1578" y="1139369"/>
            <a:ext cx="9603275" cy="1049235"/>
          </a:xfrm>
        </p:spPr>
        <p:txBody>
          <a:bodyPr>
            <a:normAutofit/>
          </a:bodyPr>
          <a:lstStyle/>
          <a:p>
            <a:r>
              <a:rPr lang="en-IN" sz="4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PROBLEM STATEMENT</a:t>
            </a:r>
            <a:endParaRPr lang="en-US" sz="4800" b="1" dirty="0"/>
          </a:p>
        </p:txBody>
      </p:sp>
      <p:sp>
        <p:nvSpPr>
          <p:cNvPr id="3" name="Content Placeholder 2"/>
          <p:cNvSpPr>
            <a:spLocks noGrp="1"/>
          </p:cNvSpPr>
          <p:nvPr>
            <p:ph idx="1"/>
          </p:nvPr>
        </p:nvSpPr>
        <p:spPr>
          <a:xfrm>
            <a:off x="1451578" y="2376863"/>
            <a:ext cx="9971982" cy="3921429"/>
          </a:xfrm>
        </p:spPr>
        <p:txBody>
          <a:bodyPr>
            <a:noAutofit/>
          </a:bodyPr>
          <a:lstStyle/>
          <a:p>
            <a:pPr marL="0" indent="0" algn="just">
              <a:buNone/>
            </a:pPr>
            <a:r>
              <a:rPr lang="en-US" sz="1800" dirty="0"/>
              <a:t>The early diagnosis of diseases such as diabetes, heart disease, and Parkinson's disease is crucial for effective treatment and management. However, traditional diagnostic methods are often time-consuming, costly, and require specialized medical expertise. There is a need for a system that can quickly and accurately predict the likelihood of these diseases using readily available health data.</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FAE11-3C51-D952-271D-857263A5534D}"/>
              </a:ext>
            </a:extLst>
          </p:cNvPr>
          <p:cNvSpPr>
            <a:spLocks noGrp="1"/>
          </p:cNvSpPr>
          <p:nvPr>
            <p:ph type="title"/>
          </p:nvPr>
        </p:nvSpPr>
        <p:spPr>
          <a:xfrm>
            <a:off x="1451579" y="966497"/>
            <a:ext cx="9603275" cy="1049235"/>
          </a:xfrm>
        </p:spPr>
        <p:txBody>
          <a:bodyPr>
            <a:normAutofit/>
          </a:bodyPr>
          <a:lstStyle/>
          <a:p>
            <a:r>
              <a:rPr lang="en-US" sz="4800" b="1" i="0" u="sng" dirty="0">
                <a:effectLst/>
                <a:latin typeface="Times New Roman" panose="02020603050405020304" pitchFamily="18" charset="0"/>
                <a:cs typeface="Times New Roman" panose="02020603050405020304" pitchFamily="18" charset="0"/>
              </a:rPr>
              <a:t>INTRODUCTION</a:t>
            </a:r>
            <a:endParaRPr lang="en-001" sz="4800"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F5DBD8-0DB3-7258-41B7-E48391961652}"/>
              </a:ext>
            </a:extLst>
          </p:cNvPr>
          <p:cNvSpPr>
            <a:spLocks noGrp="1"/>
          </p:cNvSpPr>
          <p:nvPr>
            <p:ph idx="1"/>
          </p:nvPr>
        </p:nvSpPr>
        <p:spPr/>
        <p:txBody>
          <a:bodyPr>
            <a:normAutofit/>
          </a:bodyPr>
          <a:lstStyle/>
          <a:p>
            <a:pPr marL="0" indent="0">
              <a:buNone/>
            </a:pPr>
            <a:r>
              <a:rPr lang="en-US" dirty="0"/>
              <a:t>This project aims to develop a web-based application for the prediction of diabetes, heart disease, and Parkinson's disease using machine learning models. The application provides an interactive interface where users can input relevant health parameters to obtain predictions about the presence of these diseases. </a:t>
            </a:r>
          </a:p>
          <a:p>
            <a:pPr marL="0" indent="0">
              <a:buNone/>
            </a:pPr>
            <a:r>
              <a:rPr lang="en-US" dirty="0"/>
              <a:t>                                         The system leverages pre-trained machine learning models to analyze the input data and generate diagnostic results, potentially facilitating early intervention and improving patient outcomes.</a:t>
            </a:r>
            <a:endParaRPr lang="en-00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0476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30720-CFF2-9895-8B04-D8F520EA4B06}"/>
              </a:ext>
            </a:extLst>
          </p:cNvPr>
          <p:cNvSpPr>
            <a:spLocks noGrp="1"/>
          </p:cNvSpPr>
          <p:nvPr>
            <p:ph type="title"/>
          </p:nvPr>
        </p:nvSpPr>
        <p:spPr>
          <a:xfrm>
            <a:off x="1451579" y="1207932"/>
            <a:ext cx="9603275" cy="1049235"/>
          </a:xfrm>
        </p:spPr>
        <p:txBody>
          <a:bodyPr>
            <a:normAutofit fontScale="90000"/>
          </a:bodyPr>
          <a:lstStyle/>
          <a:p>
            <a:r>
              <a:rPr lang="en-IN" sz="4000" b="1" u="sng"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EXISTING SYSTEM</a:t>
            </a:r>
            <a:br>
              <a:rPr lang="en-IN"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br>
            <a:endParaRPr lang="en-001" dirty="0"/>
          </a:p>
        </p:txBody>
      </p:sp>
      <p:sp>
        <p:nvSpPr>
          <p:cNvPr id="3" name="Content Placeholder 2">
            <a:extLst>
              <a:ext uri="{FF2B5EF4-FFF2-40B4-BE49-F238E27FC236}">
                <a16:creationId xmlns:a16="http://schemas.microsoft.com/office/drawing/2014/main" id="{887BD3E0-B6BD-A572-C681-41D1ED51433B}"/>
              </a:ext>
            </a:extLst>
          </p:cNvPr>
          <p:cNvSpPr>
            <a:spLocks noGrp="1"/>
          </p:cNvSpPr>
          <p:nvPr>
            <p:ph idx="1"/>
          </p:nvPr>
        </p:nvSpPr>
        <p:spPr>
          <a:xfrm>
            <a:off x="1423982" y="2365356"/>
            <a:ext cx="9603275" cy="3450613"/>
          </a:xfrm>
        </p:spPr>
        <p:txBody>
          <a:bodyPr/>
          <a:lstStyle/>
          <a:p>
            <a:pPr marL="0" indent="0">
              <a:buNone/>
            </a:pPr>
            <a:r>
              <a:rPr lang="en-US" dirty="0"/>
              <a:t>The existing systems for predicting diseases are specialized tools that focus on individual diseases such as diabetes, heart disease, or Parkinson's disease. These systems often use sophisticated algorithms tailored to each specific disease.</a:t>
            </a:r>
            <a:endParaRPr lang="en-001" dirty="0"/>
          </a:p>
        </p:txBody>
      </p:sp>
    </p:spTree>
    <p:extLst>
      <p:ext uri="{BB962C8B-B14F-4D97-AF65-F5344CB8AC3E}">
        <p14:creationId xmlns:p14="http://schemas.microsoft.com/office/powerpoint/2010/main" val="3860100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01C8D-60E0-433B-B6B1-6F2B878AB8C9}"/>
              </a:ext>
            </a:extLst>
          </p:cNvPr>
          <p:cNvSpPr>
            <a:spLocks noGrp="1"/>
          </p:cNvSpPr>
          <p:nvPr>
            <p:ph type="title"/>
          </p:nvPr>
        </p:nvSpPr>
        <p:spPr/>
        <p:txBody>
          <a:bodyPr/>
          <a:lstStyle/>
          <a:p>
            <a:r>
              <a:rPr lang="en-US" b="1" dirty="0"/>
              <a:t>ADVANTAGES:</a:t>
            </a:r>
            <a:endParaRPr lang="en-001" b="1" dirty="0"/>
          </a:p>
        </p:txBody>
      </p:sp>
      <p:sp>
        <p:nvSpPr>
          <p:cNvPr id="3" name="Content Placeholder 2">
            <a:extLst>
              <a:ext uri="{FF2B5EF4-FFF2-40B4-BE49-F238E27FC236}">
                <a16:creationId xmlns:a16="http://schemas.microsoft.com/office/drawing/2014/main" id="{1EB48AE2-7BC0-4541-9B8D-C34FF6E62635}"/>
              </a:ext>
            </a:extLst>
          </p:cNvPr>
          <p:cNvSpPr>
            <a:spLocks noGrp="1"/>
          </p:cNvSpPr>
          <p:nvPr>
            <p:ph idx="1"/>
          </p:nvPr>
        </p:nvSpPr>
        <p:spPr>
          <a:xfrm>
            <a:off x="1223159" y="2015732"/>
            <a:ext cx="9831696" cy="4037749"/>
          </a:xfrm>
        </p:spPr>
        <p:txBody>
          <a:bodyPr>
            <a:normAutofit/>
          </a:bodyPr>
          <a:lstStyle/>
          <a:p>
            <a:r>
              <a:rPr lang="en-US" dirty="0"/>
              <a:t>  High Accuracy: Due to the specialization, these systems can achieve high accuracy in predicting the respective diseases.</a:t>
            </a:r>
          </a:p>
          <a:p>
            <a:r>
              <a:rPr lang="en-US" dirty="0"/>
              <a:t>  Advanced Algorithms: They utilize advanced algorithms and models fine-tuned for specific diseases, enhancing their predictive performance.</a:t>
            </a:r>
          </a:p>
        </p:txBody>
      </p:sp>
    </p:spTree>
    <p:extLst>
      <p:ext uri="{BB962C8B-B14F-4D97-AF65-F5344CB8AC3E}">
        <p14:creationId xmlns:p14="http://schemas.microsoft.com/office/powerpoint/2010/main" val="1525975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4643B-072B-424C-81F7-CDF0CD03BAF0}"/>
              </a:ext>
            </a:extLst>
          </p:cNvPr>
          <p:cNvSpPr>
            <a:spLocks noGrp="1"/>
          </p:cNvSpPr>
          <p:nvPr>
            <p:ph type="title"/>
          </p:nvPr>
        </p:nvSpPr>
        <p:spPr/>
        <p:txBody>
          <a:bodyPr/>
          <a:lstStyle/>
          <a:p>
            <a:r>
              <a:rPr lang="en-US" b="1" dirty="0"/>
              <a:t>DISADVANTAGES:</a:t>
            </a:r>
            <a:endParaRPr lang="en-001" b="1" dirty="0"/>
          </a:p>
        </p:txBody>
      </p:sp>
      <p:sp>
        <p:nvSpPr>
          <p:cNvPr id="3" name="Content Placeholder 2">
            <a:extLst>
              <a:ext uri="{FF2B5EF4-FFF2-40B4-BE49-F238E27FC236}">
                <a16:creationId xmlns:a16="http://schemas.microsoft.com/office/drawing/2014/main" id="{C69E5E97-553D-423B-B77F-B8A66CC5AAA0}"/>
              </a:ext>
            </a:extLst>
          </p:cNvPr>
          <p:cNvSpPr>
            <a:spLocks noGrp="1"/>
          </p:cNvSpPr>
          <p:nvPr>
            <p:ph idx="1"/>
          </p:nvPr>
        </p:nvSpPr>
        <p:spPr/>
        <p:txBody>
          <a:bodyPr/>
          <a:lstStyle/>
          <a:p>
            <a:r>
              <a:rPr lang="en-US" dirty="0"/>
              <a:t>1. Lack of Integration: Users need to interact with multiple systems to get predictions for different diseases, leading to inconvenience. </a:t>
            </a:r>
          </a:p>
          <a:p>
            <a:r>
              <a:rPr lang="en-US" dirty="0"/>
              <a:t>2. High Costs: Specialized systems can be expensive, making them less accessible to the general public.</a:t>
            </a:r>
            <a:endParaRPr lang="en-001" dirty="0"/>
          </a:p>
        </p:txBody>
      </p:sp>
    </p:spTree>
    <p:extLst>
      <p:ext uri="{BB962C8B-B14F-4D97-AF65-F5344CB8AC3E}">
        <p14:creationId xmlns:p14="http://schemas.microsoft.com/office/powerpoint/2010/main" val="27946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283C-AED7-49DC-8D55-E6773EF30B6D}"/>
              </a:ext>
            </a:extLst>
          </p:cNvPr>
          <p:cNvSpPr>
            <a:spLocks noGrp="1"/>
          </p:cNvSpPr>
          <p:nvPr>
            <p:ph type="title"/>
          </p:nvPr>
        </p:nvSpPr>
        <p:spPr/>
        <p:txBody>
          <a:bodyPr/>
          <a:lstStyle/>
          <a:p>
            <a:r>
              <a:rPr lang="en-US" dirty="0"/>
              <a:t>PROPOSED SYSTEM</a:t>
            </a:r>
            <a:endParaRPr lang="en-001" dirty="0"/>
          </a:p>
        </p:txBody>
      </p:sp>
      <p:sp>
        <p:nvSpPr>
          <p:cNvPr id="3" name="Content Placeholder 2">
            <a:extLst>
              <a:ext uri="{FF2B5EF4-FFF2-40B4-BE49-F238E27FC236}">
                <a16:creationId xmlns:a16="http://schemas.microsoft.com/office/drawing/2014/main" id="{2D281D34-1372-4FC4-83B3-473A21E8F826}"/>
              </a:ext>
            </a:extLst>
          </p:cNvPr>
          <p:cNvSpPr>
            <a:spLocks noGrp="1"/>
          </p:cNvSpPr>
          <p:nvPr>
            <p:ph idx="1"/>
          </p:nvPr>
        </p:nvSpPr>
        <p:spPr/>
        <p:txBody>
          <a:bodyPr/>
          <a:lstStyle/>
          <a:p>
            <a:pPr marL="0" indent="0">
              <a:buNone/>
            </a:pPr>
            <a:r>
              <a:rPr lang="en-US" dirty="0"/>
              <a:t> The proposed system aims to integrate multiple disease prediction capabilities into a single platform using machine learning models. This system will be deployed as a web application using </a:t>
            </a:r>
            <a:r>
              <a:rPr lang="en-US" dirty="0" err="1"/>
              <a:t>Streamlit</a:t>
            </a:r>
            <a:r>
              <a:rPr lang="en-US" dirty="0"/>
              <a:t>, providing an easy-to-use interface for users to input their medical data and receive predictions for various diseases.</a:t>
            </a:r>
            <a:endParaRPr lang="en-001" dirty="0"/>
          </a:p>
        </p:txBody>
      </p:sp>
    </p:spTree>
    <p:extLst>
      <p:ext uri="{BB962C8B-B14F-4D97-AF65-F5344CB8AC3E}">
        <p14:creationId xmlns:p14="http://schemas.microsoft.com/office/powerpoint/2010/main" val="1579862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195A4-B68D-4A34-83EF-137B5E9284DE}"/>
              </a:ext>
            </a:extLst>
          </p:cNvPr>
          <p:cNvSpPr>
            <a:spLocks noGrp="1"/>
          </p:cNvSpPr>
          <p:nvPr>
            <p:ph type="title"/>
          </p:nvPr>
        </p:nvSpPr>
        <p:spPr/>
        <p:txBody>
          <a:bodyPr/>
          <a:lstStyle/>
          <a:p>
            <a:r>
              <a:rPr lang="en-US" dirty="0"/>
              <a:t>ADVANTAGES:</a:t>
            </a:r>
            <a:endParaRPr lang="en-001" dirty="0"/>
          </a:p>
        </p:txBody>
      </p:sp>
      <p:sp>
        <p:nvSpPr>
          <p:cNvPr id="3" name="Content Placeholder 2">
            <a:extLst>
              <a:ext uri="{FF2B5EF4-FFF2-40B4-BE49-F238E27FC236}">
                <a16:creationId xmlns:a16="http://schemas.microsoft.com/office/drawing/2014/main" id="{A1038FCE-5D88-43DE-A48B-9887F9BF39F9}"/>
              </a:ext>
            </a:extLst>
          </p:cNvPr>
          <p:cNvSpPr>
            <a:spLocks noGrp="1"/>
          </p:cNvSpPr>
          <p:nvPr>
            <p:ph idx="1"/>
          </p:nvPr>
        </p:nvSpPr>
        <p:spPr/>
        <p:txBody>
          <a:bodyPr/>
          <a:lstStyle/>
          <a:p>
            <a:r>
              <a:rPr lang="en-US" dirty="0"/>
              <a:t>Unified Platform: Combines predictions for multiple diseases into one system, improving user convenience. </a:t>
            </a:r>
          </a:p>
          <a:p>
            <a:r>
              <a:rPr lang="en-US" dirty="0"/>
              <a:t>User-Friendly Interface: Accessible through a web application, making it easy for </a:t>
            </a:r>
            <a:r>
              <a:rPr lang="en-US" dirty="0" err="1"/>
              <a:t>nonspecialiststo</a:t>
            </a:r>
            <a:r>
              <a:rPr lang="en-US" dirty="0"/>
              <a:t> use. </a:t>
            </a:r>
            <a:endParaRPr lang="en-001" dirty="0"/>
          </a:p>
        </p:txBody>
      </p:sp>
    </p:spTree>
    <p:extLst>
      <p:ext uri="{BB962C8B-B14F-4D97-AF65-F5344CB8AC3E}">
        <p14:creationId xmlns:p14="http://schemas.microsoft.com/office/powerpoint/2010/main" val="1078078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E9247-5C3D-4181-AC56-0D7900C99DB9}"/>
              </a:ext>
            </a:extLst>
          </p:cNvPr>
          <p:cNvSpPr>
            <a:spLocks noGrp="1"/>
          </p:cNvSpPr>
          <p:nvPr>
            <p:ph type="title"/>
          </p:nvPr>
        </p:nvSpPr>
        <p:spPr/>
        <p:txBody>
          <a:bodyPr/>
          <a:lstStyle/>
          <a:p>
            <a:r>
              <a:rPr lang="en-US" dirty="0"/>
              <a:t>DISADVANTAGES:</a:t>
            </a:r>
            <a:endParaRPr lang="en-001" dirty="0"/>
          </a:p>
        </p:txBody>
      </p:sp>
      <p:sp>
        <p:nvSpPr>
          <p:cNvPr id="3" name="Content Placeholder 2">
            <a:extLst>
              <a:ext uri="{FF2B5EF4-FFF2-40B4-BE49-F238E27FC236}">
                <a16:creationId xmlns:a16="http://schemas.microsoft.com/office/drawing/2014/main" id="{7BDF3B90-2A9E-4B36-BEB8-3089ECC16E75}"/>
              </a:ext>
            </a:extLst>
          </p:cNvPr>
          <p:cNvSpPr>
            <a:spLocks noGrp="1"/>
          </p:cNvSpPr>
          <p:nvPr>
            <p:ph idx="1"/>
          </p:nvPr>
        </p:nvSpPr>
        <p:spPr/>
        <p:txBody>
          <a:bodyPr/>
          <a:lstStyle/>
          <a:p>
            <a:r>
              <a:rPr lang="en-US" dirty="0"/>
              <a:t>Data Dependency: The accuracy of predictions is highly dependent on the quality and quantity of input data provided by the user.</a:t>
            </a:r>
          </a:p>
          <a:p>
            <a:r>
              <a:rPr lang="en-US" dirty="0"/>
              <a:t>Over-Reliance: Users might over-rely on the system's predictions without seeking professional medical consultation</a:t>
            </a:r>
            <a:endParaRPr lang="en-001" dirty="0"/>
          </a:p>
        </p:txBody>
      </p:sp>
    </p:spTree>
    <p:extLst>
      <p:ext uri="{BB962C8B-B14F-4D97-AF65-F5344CB8AC3E}">
        <p14:creationId xmlns:p14="http://schemas.microsoft.com/office/powerpoint/2010/main" val="251310229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94</TotalTime>
  <Words>496</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Gill Sans MT</vt:lpstr>
      <vt:lpstr>Times New Roman</vt:lpstr>
      <vt:lpstr>Gallery</vt:lpstr>
      <vt:lpstr>MINI PROJECT TITLE : Multiple Disease Prediction</vt:lpstr>
      <vt:lpstr>PROBLEM STATEMENT</vt:lpstr>
      <vt:lpstr>INTRODUCTION</vt:lpstr>
      <vt:lpstr>EXISTING SYSTEM </vt:lpstr>
      <vt:lpstr>ADVANTAGES:</vt:lpstr>
      <vt:lpstr>DISADVANTAGES:</vt:lpstr>
      <vt:lpstr>PROPOSED SYSTEM</vt:lpstr>
      <vt:lpstr>ADVANTAGES:</vt:lpstr>
      <vt:lpstr>DISADVANTAGES:</vt:lpstr>
      <vt:lpstr>Software &amp; Hardware Requirements: </vt:lpstr>
      <vt:lpstr>HARDWARE: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PROJECT TITLE : Diwali Sales Analysis</dc:title>
  <dc:creator>MIDIVELLI BIPIN KUMAR</dc:creator>
  <cp:lastModifiedBy>MIDIVELLI BIPIN KUMAR</cp:lastModifiedBy>
  <cp:revision>8</cp:revision>
  <dcterms:created xsi:type="dcterms:W3CDTF">2024-01-09T15:50:52Z</dcterms:created>
  <dcterms:modified xsi:type="dcterms:W3CDTF">2024-07-07T18:58:32Z</dcterms:modified>
</cp:coreProperties>
</file>