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 id="2147483850" r:id="rId2"/>
    <p:sldMasterId id="2147483871" r:id="rId3"/>
    <p:sldMasterId id="2147483873" r:id="rId4"/>
  </p:sld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3"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78"/>
      </p:cViewPr>
      <p:guideLst>
        <p:guide orient="horz" pos="2160"/>
        <p:guide pos="2880"/>
      </p:guideLst>
    </p:cSldViewPr>
  </p:slideViewPr>
  <p:outlineViewPr>
    <p:cViewPr>
      <p:scale>
        <a:sx n="33" d="100"/>
        <a:sy n="33" d="100"/>
      </p:scale>
      <p:origin x="0" y="145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slideMaster" Target="slideMasters/slideMaster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slideMaster" Target="slideMasters/slideMaster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4.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4385617" y="342900"/>
            <a:ext cx="4444874"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7814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106799-229B-4525-BC1C-945C3FD11C08}"/>
              </a:ext>
            </a:extLst>
          </p:cNvPr>
          <p:cNvSpPr>
            <a:spLocks noGrp="1"/>
          </p:cNvSpPr>
          <p:nvPr>
            <p:ph type="pic" idx="11" hasCustomPrompt="1"/>
          </p:nvPr>
        </p:nvSpPr>
        <p:spPr>
          <a:xfrm>
            <a:off x="484570" y="1"/>
            <a:ext cx="2925759"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FEB8557D-6C5D-4EFB-871A-8763D6EB6796}"/>
              </a:ext>
            </a:extLst>
          </p:cNvPr>
          <p:cNvSpPr>
            <a:spLocks noGrp="1"/>
          </p:cNvSpPr>
          <p:nvPr>
            <p:ph type="pic" idx="12" hasCustomPrompt="1"/>
          </p:nvPr>
        </p:nvSpPr>
        <p:spPr>
          <a:xfrm>
            <a:off x="484570" y="5208103"/>
            <a:ext cx="2925759" cy="1649896"/>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617972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4_Images &amp; Contents Layout">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B3CA5F7E-D45F-4887-AF9C-BB7E27A9C9CE}"/>
              </a:ext>
            </a:extLst>
          </p:cNvPr>
          <p:cNvSpPr/>
          <p:nvPr userDrawn="1"/>
        </p:nvSpPr>
        <p:spPr>
          <a:xfrm>
            <a:off x="504932" y="1141827"/>
            <a:ext cx="8146701"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a:extLst>
              <a:ext uri="{FF2B5EF4-FFF2-40B4-BE49-F238E27FC236}">
                <a16:creationId xmlns:a16="http://schemas.microsoft.com/office/drawing/2014/main" id="{1C677DB5-A9F3-459B-9D51-37160E085128}"/>
              </a:ext>
            </a:extLst>
          </p:cNvPr>
          <p:cNvSpPr>
            <a:spLocks noGrp="1"/>
          </p:cNvSpPr>
          <p:nvPr>
            <p:ph type="pic" sz="quarter" idx="12" hasCustomPrompt="1"/>
          </p:nvPr>
        </p:nvSpPr>
        <p:spPr>
          <a:xfrm>
            <a:off x="4672485" y="653142"/>
            <a:ext cx="3618418"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600"/>
            </a:lvl1pPr>
          </a:lstStyle>
          <a:p>
            <a:r>
              <a:rPr lang="en-US" altLang="ko-KR" dirty="0"/>
              <a:t>Your Picture Here</a:t>
            </a:r>
            <a:endParaRPr lang="ko-KR" altLang="en-US" dirty="0"/>
          </a:p>
        </p:txBody>
      </p:sp>
    </p:spTree>
    <p:extLst>
      <p:ext uri="{BB962C8B-B14F-4D97-AF65-F5344CB8AC3E}">
        <p14:creationId xmlns:p14="http://schemas.microsoft.com/office/powerpoint/2010/main" val="7718253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AB7E7120-FAAE-44F5-AACF-991BD125A6D7}"/>
              </a:ext>
            </a:extLst>
          </p:cNvPr>
          <p:cNvSpPr/>
          <p:nvPr userDrawn="1"/>
        </p:nvSpPr>
        <p:spPr>
          <a:xfrm>
            <a:off x="5460413" y="5979861"/>
            <a:ext cx="3163539"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a:extLst>
              <a:ext uri="{FF2B5EF4-FFF2-40B4-BE49-F238E27FC236}">
                <a16:creationId xmlns:a16="http://schemas.microsoft.com/office/drawing/2014/main" id="{5EB969EB-0B65-4D1F-AA88-6C4DF2393956}"/>
              </a:ext>
            </a:extLst>
          </p:cNvPr>
          <p:cNvSpPr/>
          <p:nvPr userDrawn="1"/>
        </p:nvSpPr>
        <p:spPr>
          <a:xfrm>
            <a:off x="1063" y="5445352"/>
            <a:ext cx="9142940"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a:extLst>
              <a:ext uri="{FF2B5EF4-FFF2-40B4-BE49-F238E27FC236}">
                <a16:creationId xmlns:a16="http://schemas.microsoft.com/office/drawing/2014/main" id="{51B7096F-D553-42E4-BCC1-F83D5003D11A}"/>
              </a:ext>
            </a:extLst>
          </p:cNvPr>
          <p:cNvSpPr/>
          <p:nvPr userDrawn="1"/>
        </p:nvSpPr>
        <p:spPr>
          <a:xfrm>
            <a:off x="1063" y="5778002"/>
            <a:ext cx="9142940"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a:extLst>
              <a:ext uri="{FF2B5EF4-FFF2-40B4-BE49-F238E27FC236}">
                <a16:creationId xmlns:a16="http://schemas.microsoft.com/office/drawing/2014/main" id="{5314F97C-C141-467A-991D-DC4595FFA343}"/>
              </a:ext>
            </a:extLst>
          </p:cNvPr>
          <p:cNvSpPr/>
          <p:nvPr userDrawn="1"/>
        </p:nvSpPr>
        <p:spPr>
          <a:xfrm>
            <a:off x="1063" y="5112702"/>
            <a:ext cx="9142940"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a:extLst>
              <a:ext uri="{FF2B5EF4-FFF2-40B4-BE49-F238E27FC236}">
                <a16:creationId xmlns:a16="http://schemas.microsoft.com/office/drawing/2014/main" id="{6F0787BA-C7F4-402E-86B4-3A6915FE94FB}"/>
              </a:ext>
            </a:extLst>
          </p:cNvPr>
          <p:cNvSpPr/>
          <p:nvPr userDrawn="1"/>
        </p:nvSpPr>
        <p:spPr>
          <a:xfrm>
            <a:off x="1063" y="4780052"/>
            <a:ext cx="9142940"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a:extLst>
              <a:ext uri="{FF2B5EF4-FFF2-40B4-BE49-F238E27FC236}">
                <a16:creationId xmlns:a16="http://schemas.microsoft.com/office/drawing/2014/main" id="{EB79AFEE-C350-4996-ACF0-82F8F6C171D6}"/>
              </a:ext>
            </a:extLst>
          </p:cNvPr>
          <p:cNvGrpSpPr/>
          <p:nvPr userDrawn="1"/>
        </p:nvGrpSpPr>
        <p:grpSpPr>
          <a:xfrm>
            <a:off x="5199020" y="1497102"/>
            <a:ext cx="3371697" cy="4776801"/>
            <a:chOff x="6446339" y="1280897"/>
            <a:chExt cx="4320717" cy="5285178"/>
          </a:xfrm>
        </p:grpSpPr>
        <p:sp>
          <p:nvSpPr>
            <p:cNvPr id="10" name="Freeform: Shape 9">
              <a:extLst>
                <a:ext uri="{FF2B5EF4-FFF2-40B4-BE49-F238E27FC236}">
                  <a16:creationId xmlns:a16="http://schemas.microsoft.com/office/drawing/2014/main" id="{09DB13DA-DABB-42AD-8C79-B92DB5C2A07E}"/>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9869804C-4A6D-4BE0-86D7-115D8C64A339}"/>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97DF8F04-5A6E-4AF0-8EFB-A5416AA5E3E7}"/>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35816A8E-B875-4F6A-8304-5ADE7C4AFB71}"/>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D11A5B2-8B0B-46AD-91FA-92D6EBE8DBF8}"/>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85C827BF-AB2F-4FE6-BEAC-957A3AE70E93}"/>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733A9A79-3428-4B12-B9FF-3C880B01EC68}"/>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
        <p:nvSpPr>
          <p:cNvPr id="7" name="그림 개체 틀 2">
            <a:extLst>
              <a:ext uri="{FF2B5EF4-FFF2-40B4-BE49-F238E27FC236}">
                <a16:creationId xmlns:a16="http://schemas.microsoft.com/office/drawing/2014/main" id="{72A26D6A-3B50-4763-ADCC-F133F62B9BED}"/>
              </a:ext>
            </a:extLst>
          </p:cNvPr>
          <p:cNvSpPr>
            <a:spLocks noGrp="1"/>
          </p:cNvSpPr>
          <p:nvPr>
            <p:ph type="pic" sz="quarter" idx="10" hasCustomPrompt="1"/>
          </p:nvPr>
        </p:nvSpPr>
        <p:spPr>
          <a:xfrm>
            <a:off x="5285978" y="1775610"/>
            <a:ext cx="3081855"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 name="connsiteX0" fmla="*/ 97710 w 3083017"/>
              <a:gd name="connsiteY0" fmla="*/ 691559 h 2693277"/>
              <a:gd name="connsiteX1" fmla="*/ 3083017 w 3083017"/>
              <a:gd name="connsiteY1" fmla="*/ 0 h 2693277"/>
              <a:gd name="connsiteX2" fmla="*/ 2921936 w 3083017"/>
              <a:gd name="connsiteY2" fmla="*/ 2693277 h 2693277"/>
              <a:gd name="connsiteX3" fmla="*/ 0 w 3083017"/>
              <a:gd name="connsiteY3" fmla="*/ 2574070 h 2693277"/>
              <a:gd name="connsiteX4" fmla="*/ 97710 w 3083017"/>
              <a:gd name="connsiteY4" fmla="*/ 691559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8" name="Text Placeholder 9">
            <a:extLst>
              <a:ext uri="{FF2B5EF4-FFF2-40B4-BE49-F238E27FC236}">
                <a16:creationId xmlns:a16="http://schemas.microsoft.com/office/drawing/2014/main" id="{7D21F174-8916-4585-BFC0-6484AE81EEC6}"/>
              </a:ext>
            </a:extLst>
          </p:cNvPr>
          <p:cNvSpPr>
            <a:spLocks noGrp="1"/>
          </p:cNvSpPr>
          <p:nvPr>
            <p:ph type="body" sz="quarter" idx="11" hasCustomPrompt="1"/>
          </p:nvPr>
        </p:nvSpPr>
        <p:spPr>
          <a:xfrm>
            <a:off x="242649" y="339511"/>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3635896" y="4558"/>
            <a:ext cx="5508104"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4264351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B5EC7ADC-67F9-4D30-A972-0F2B88D07920}"/>
              </a:ext>
            </a:extLst>
          </p:cNvPr>
          <p:cNvSpPr>
            <a:spLocks noGrp="1"/>
          </p:cNvSpPr>
          <p:nvPr>
            <p:ph type="pic" sz="quarter" idx="10" hasCustomPrompt="1"/>
          </p:nvPr>
        </p:nvSpPr>
        <p:spPr>
          <a:xfrm>
            <a:off x="543207" y="1714872"/>
            <a:ext cx="2678086"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a:t>
            </a:r>
            <a:endParaRPr lang="ko-KR" altLang="en-US" dirty="0"/>
          </a:p>
        </p:txBody>
      </p:sp>
      <p:sp>
        <p:nvSpPr>
          <p:cNvPr id="3" name="Text Placeholder 9">
            <a:extLst>
              <a:ext uri="{FF2B5EF4-FFF2-40B4-BE49-F238E27FC236}">
                <a16:creationId xmlns:a16="http://schemas.microsoft.com/office/drawing/2014/main" id="{180D3340-5DD9-49E8-A07D-B011C94832E9}"/>
              </a:ext>
            </a:extLst>
          </p:cNvPr>
          <p:cNvSpPr>
            <a:spLocks noGrp="1"/>
          </p:cNvSpPr>
          <p:nvPr>
            <p:ph type="body" sz="quarter" idx="11" hasCustomPrompt="1"/>
          </p:nvPr>
        </p:nvSpPr>
        <p:spPr>
          <a:xfrm>
            <a:off x="242649" y="339511"/>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9" y="332482"/>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9" y="123478"/>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265509" y="1131591"/>
            <a:ext cx="2670575"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398951" y="1347500"/>
            <a:ext cx="115401"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2207154" y="1362299"/>
            <a:ext cx="685849" cy="51386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533778" y="1529492"/>
            <a:ext cx="1674186"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533778" y="2127463"/>
            <a:ext cx="1674186"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540922" y="5808443"/>
            <a:ext cx="1674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540922" y="4234884"/>
            <a:ext cx="2037972" cy="1815882"/>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CCCB4B6-6D0B-4A39-90D2-BB755AF6344E}" type="datetimeFigureOut">
              <a:rPr lang="en-IN" smtClean="0"/>
              <a:t>05-08-2021</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14915A25-2871-467E-AC4F-A64BAF2A4D2A}"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429064" y="3337560"/>
            <a:ext cx="6480048" cy="2301240"/>
          </a:xfrm>
          <a:prstGeom prst="rect">
            <a:avLst/>
          </a:prstGeo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a:prstGeom prst="rect">
            <a:avLst/>
          </a:prstGeo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a:xfrm>
            <a:off x="457200" y="6422064"/>
            <a:ext cx="2133600" cy="365125"/>
          </a:xfrm>
          <a:prstGeom prst="rect">
            <a:avLst/>
          </a:prstGeom>
        </p:spPr>
        <p:txBody>
          <a:bodyPr/>
          <a:lstStyle/>
          <a:p>
            <a:fld id="{0CCCB4B6-6D0B-4A39-90D2-BB755AF6344E}" type="datetimeFigureOut">
              <a:rPr lang="en-IN" smtClean="0"/>
              <a:t>05-08-2021</a:t>
            </a:fld>
            <a:endParaRPr lang="en-IN" dirty="0"/>
          </a:p>
        </p:txBody>
      </p:sp>
      <p:sp>
        <p:nvSpPr>
          <p:cNvPr id="19" name="Footer Placeholder 18"/>
          <p:cNvSpPr>
            <a:spLocks noGrp="1"/>
          </p:cNvSpPr>
          <p:nvPr>
            <p:ph type="ftr" sz="quarter" idx="11"/>
          </p:nvPr>
        </p:nvSpPr>
        <p:spPr>
          <a:xfrm>
            <a:off x="3124200" y="6422064"/>
            <a:ext cx="2895600" cy="365125"/>
          </a:xfrm>
          <a:prstGeom prst="rect">
            <a:avLst/>
          </a:prstGeom>
        </p:spPr>
        <p:txBody>
          <a:bodyPr/>
          <a:lstStyle/>
          <a:p>
            <a:endParaRPr lang="en-IN" dirty="0"/>
          </a:p>
        </p:txBody>
      </p:sp>
      <p:sp>
        <p:nvSpPr>
          <p:cNvPr id="27" name="Slide Number Placeholder 26"/>
          <p:cNvSpPr>
            <a:spLocks noGrp="1"/>
          </p:cNvSpPr>
          <p:nvPr>
            <p:ph type="sldNum" sz="quarter" idx="12"/>
          </p:nvPr>
        </p:nvSpPr>
        <p:spPr>
          <a:xfrm>
            <a:off x="8153400" y="6422064"/>
            <a:ext cx="762000" cy="365125"/>
          </a:xfrm>
          <a:prstGeom prst="rect">
            <a:avLst/>
          </a:prstGeom>
        </p:spPr>
        <p:txBody>
          <a:bodyPr/>
          <a:lstStyle/>
          <a:p>
            <a:fld id="{14915A25-2871-467E-AC4F-A64BAF2A4D2A}"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8" name="Slide Number Placeholder 7"/>
          <p:cNvSpPr>
            <a:spLocks noGrp="1"/>
          </p:cNvSpPr>
          <p:nvPr>
            <p:ph type="sldNum" sz="quarter" idx="11"/>
          </p:nvPr>
        </p:nvSpPr>
        <p:spPr/>
        <p:txBody>
          <a:bodyPr/>
          <a:lstStyle/>
          <a:p>
            <a:fld id="{2AA957AF-53C0-420B-9C2D-77DB1416566C}" type="slidenum">
              <a:rPr kumimoji="0" lang="en-US" smtClean="0"/>
              <a:pPr eaLnBrk="1" latinLnBrk="0" hangingPunct="1"/>
              <a:t>‹#›</a:t>
            </a:fld>
            <a:endParaRPr kumimoji="0" lang="en-US" dirty="0"/>
          </a:p>
        </p:txBody>
      </p:sp>
      <p:sp>
        <p:nvSpPr>
          <p:cNvPr id="9" name="Footer Placeholder 8"/>
          <p:cNvSpPr>
            <a:spLocks noGrp="1"/>
          </p:cNvSpPr>
          <p:nvPr>
            <p:ph type="ftr" sz="quarter" idx="12"/>
          </p:nvPr>
        </p:nvSpPr>
        <p:spPr/>
        <p:txBody>
          <a:bodyPr/>
          <a:lstStyle/>
          <a:p>
            <a:endParaRPr kumimoji="0"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8156448" y="6422064"/>
            <a:ext cx="762000" cy="365125"/>
          </a:xfrm>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E637BB6B-EE1B-48FB-8575-0D55C373DE88}" type="datetimeFigureOut">
              <a:rPr lang="en-US" smtClean="0"/>
              <a:pPr eaLnBrk="1" latinLnBrk="0" hangingPunct="1"/>
              <a:t>8/5/2021</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eaLnBrk="1" latinLnBrk="0" hangingPunct="1"/>
              <a:t>‹#›</a:t>
            </a:fld>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339511"/>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42649" y="339511"/>
            <a:ext cx="8679898"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a16="http://schemas.microsoft.com/office/drawing/2014/main" id="{5B645F56-C047-4B2A-8D39-376A60FB6DBF}"/>
              </a:ext>
            </a:extLst>
          </p:cNvPr>
          <p:cNvSpPr>
            <a:spLocks/>
          </p:cNvSpPr>
          <p:nvPr userDrawn="1"/>
        </p:nvSpPr>
        <p:spPr bwMode="auto">
          <a:xfrm>
            <a:off x="0" y="5745394"/>
            <a:ext cx="4564064"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4" name="Freeform: Shape 3">
            <a:extLst>
              <a:ext uri="{FF2B5EF4-FFF2-40B4-BE49-F238E27FC236}">
                <a16:creationId xmlns:a16="http://schemas.microsoft.com/office/drawing/2014/main" id="{C22DEAED-1639-4112-B840-31264609C2DD}"/>
              </a:ext>
            </a:extLst>
          </p:cNvPr>
          <p:cNvSpPr>
            <a:spLocks/>
          </p:cNvSpPr>
          <p:nvPr userDrawn="1"/>
        </p:nvSpPr>
        <p:spPr bwMode="auto">
          <a:xfrm>
            <a:off x="4595827" y="5774699"/>
            <a:ext cx="4564064"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Tree>
    <p:extLst>
      <p:ext uri="{BB962C8B-B14F-4D97-AF65-F5344CB8AC3E}">
        <p14:creationId xmlns:p14="http://schemas.microsoft.com/office/powerpoint/2010/main" val="334499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53BBA9-8910-48AA-B686-668257C008CF}"/>
              </a:ext>
            </a:extLst>
          </p:cNvPr>
          <p:cNvSpPr/>
          <p:nvPr userDrawn="1"/>
        </p:nvSpPr>
        <p:spPr>
          <a:xfrm>
            <a:off x="1" y="0"/>
            <a:ext cx="9155319"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solidFill>
                <a:schemeClr val="bg1"/>
              </a:solidFill>
            </a:endParaRPr>
          </a:p>
        </p:txBody>
      </p:sp>
      <p:sp>
        <p:nvSpPr>
          <p:cNvPr id="5" name="Picture Placeholder 2">
            <a:extLst>
              <a:ext uri="{FF2B5EF4-FFF2-40B4-BE49-F238E27FC236}">
                <a16:creationId xmlns:a16="http://schemas.microsoft.com/office/drawing/2014/main" id="{16E292CF-6239-4FAD-8469-B4057CC66D43}"/>
              </a:ext>
            </a:extLst>
          </p:cNvPr>
          <p:cNvSpPr>
            <a:spLocks noGrp="1"/>
          </p:cNvSpPr>
          <p:nvPr>
            <p:ph type="pic" idx="11" hasCustomPrompt="1"/>
          </p:nvPr>
        </p:nvSpPr>
        <p:spPr>
          <a:xfrm>
            <a:off x="689155" y="2234589"/>
            <a:ext cx="18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10C7E9C4-D97C-4EA3-8549-47E25308DBCD}"/>
              </a:ext>
            </a:extLst>
          </p:cNvPr>
          <p:cNvSpPr>
            <a:spLocks noGrp="1"/>
          </p:cNvSpPr>
          <p:nvPr>
            <p:ph type="pic" idx="12" hasCustomPrompt="1"/>
          </p:nvPr>
        </p:nvSpPr>
        <p:spPr>
          <a:xfrm>
            <a:off x="2736346" y="2235736"/>
            <a:ext cx="1740317"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8C95B59E-C4D0-4EBF-A295-B8EADA4B680B}"/>
              </a:ext>
            </a:extLst>
          </p:cNvPr>
          <p:cNvSpPr>
            <a:spLocks noGrp="1"/>
          </p:cNvSpPr>
          <p:nvPr>
            <p:ph type="pic" idx="13" hasCustomPrompt="1"/>
          </p:nvPr>
        </p:nvSpPr>
        <p:spPr>
          <a:xfrm>
            <a:off x="4723851" y="2235736"/>
            <a:ext cx="1740317"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BC59B22E-803A-4DC7-BCB8-3C78A2CA0230}"/>
              </a:ext>
            </a:extLst>
          </p:cNvPr>
          <p:cNvSpPr>
            <a:spLocks noGrp="1"/>
          </p:cNvSpPr>
          <p:nvPr>
            <p:ph type="pic" idx="14" hasCustomPrompt="1"/>
          </p:nvPr>
        </p:nvSpPr>
        <p:spPr>
          <a:xfrm>
            <a:off x="6711356" y="2235736"/>
            <a:ext cx="1740317"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242649" y="339511"/>
            <a:ext cx="8679898"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grpSp>
        <p:nvGrpSpPr>
          <p:cNvPr id="19" name="Group 18">
            <a:extLst>
              <a:ext uri="{FF2B5EF4-FFF2-40B4-BE49-F238E27FC236}">
                <a16:creationId xmlns:a16="http://schemas.microsoft.com/office/drawing/2014/main" id="{65B49267-E735-4FC7-83FE-360218A92580}"/>
              </a:ext>
            </a:extLst>
          </p:cNvPr>
          <p:cNvGrpSpPr/>
          <p:nvPr userDrawn="1"/>
        </p:nvGrpSpPr>
        <p:grpSpPr>
          <a:xfrm>
            <a:off x="0" y="5736342"/>
            <a:ext cx="9144000" cy="1121663"/>
            <a:chOff x="0" y="5758625"/>
            <a:chExt cx="12192000" cy="1121663"/>
          </a:xfrm>
          <a:solidFill>
            <a:schemeClr val="accent6"/>
          </a:solidFill>
        </p:grpSpPr>
        <p:sp>
          <p:nvSpPr>
            <p:cNvPr id="9" name="Freeform: Shape 8">
              <a:extLst>
                <a:ext uri="{FF2B5EF4-FFF2-40B4-BE49-F238E27FC236}">
                  <a16:creationId xmlns:a16="http://schemas.microsoft.com/office/drawing/2014/main" id="{CC7D1DDF-5D25-41E5-A133-643A36A3C21A}"/>
                </a:ext>
              </a:extLst>
            </p:cNvPr>
            <p:cNvSpPr>
              <a:spLocks/>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4" name="Freeform: Shape 13">
              <a:extLst>
                <a:ext uri="{FF2B5EF4-FFF2-40B4-BE49-F238E27FC236}">
                  <a16:creationId xmlns:a16="http://schemas.microsoft.com/office/drawing/2014/main" id="{AA9A816D-A1A4-486F-B7D6-A7582904D10B}"/>
                </a:ext>
              </a:extLst>
            </p:cNvPr>
            <p:cNvSpPr>
              <a:spLocks/>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3" name="Freeform: Shape 12">
              <a:extLst>
                <a:ext uri="{FF2B5EF4-FFF2-40B4-BE49-F238E27FC236}">
                  <a16:creationId xmlns:a16="http://schemas.microsoft.com/office/drawing/2014/main" id="{3214353A-EABD-49DB-9910-E10B582BE8C2}"/>
                </a:ext>
              </a:extLst>
            </p:cNvPr>
            <p:cNvSpPr>
              <a:spLocks/>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18" name="Freeform: Shape 17">
              <a:extLst>
                <a:ext uri="{FF2B5EF4-FFF2-40B4-BE49-F238E27FC236}">
                  <a16:creationId xmlns:a16="http://schemas.microsoft.com/office/drawing/2014/main" id="{F5B556F1-F1E4-4306-B192-7F6651E6FBCD}"/>
                </a:ext>
              </a:extLst>
            </p:cNvPr>
            <p:cNvSpPr>
              <a:spLocks/>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AD1DE5BA-BA06-4EBF-9938-3F11999554D9}"/>
              </a:ext>
            </a:extLst>
          </p:cNvPr>
          <p:cNvSpPr/>
          <p:nvPr userDrawn="1"/>
        </p:nvSpPr>
        <p:spPr>
          <a:xfrm>
            <a:off x="2096588" y="3684257"/>
            <a:ext cx="5079834" cy="612000"/>
          </a:xfrm>
          <a:prstGeom prst="rect">
            <a:avLst/>
          </a:pr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a:extLst>
              <a:ext uri="{FF2B5EF4-FFF2-40B4-BE49-F238E27FC236}">
                <a16:creationId xmlns:a16="http://schemas.microsoft.com/office/drawing/2014/main" id="{F7A08108-4EE6-461B-9FF3-F537D87628DE}"/>
              </a:ext>
            </a:extLst>
          </p:cNvPr>
          <p:cNvSpPr/>
          <p:nvPr userDrawn="1"/>
        </p:nvSpPr>
        <p:spPr>
          <a:xfrm>
            <a:off x="2096591" y="1518828"/>
            <a:ext cx="6505835"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a:extLst>
              <a:ext uri="{FF2B5EF4-FFF2-40B4-BE49-F238E27FC236}">
                <a16:creationId xmlns:a16="http://schemas.microsoft.com/office/drawing/2014/main" id="{70B55793-022B-40B7-AD0E-44BFA6CCA944}"/>
              </a:ext>
            </a:extLst>
          </p:cNvPr>
          <p:cNvSpPr/>
          <p:nvPr userDrawn="1"/>
        </p:nvSpPr>
        <p:spPr>
          <a:xfrm>
            <a:off x="2096591" y="2240638"/>
            <a:ext cx="6030019"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a:extLst>
              <a:ext uri="{FF2B5EF4-FFF2-40B4-BE49-F238E27FC236}">
                <a16:creationId xmlns:a16="http://schemas.microsoft.com/office/drawing/2014/main" id="{AE96286A-6E16-47F3-8E5A-2F3D95830AF1}"/>
              </a:ext>
            </a:extLst>
          </p:cNvPr>
          <p:cNvSpPr/>
          <p:nvPr userDrawn="1"/>
        </p:nvSpPr>
        <p:spPr>
          <a:xfrm>
            <a:off x="2096591" y="2962448"/>
            <a:ext cx="5554927" cy="612000"/>
          </a:xfrm>
          <a:prstGeom prst="rect">
            <a:avLst/>
          </a:pr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5">
            <a:extLst>
              <a:ext uri="{FF2B5EF4-FFF2-40B4-BE49-F238E27FC236}">
                <a16:creationId xmlns:a16="http://schemas.microsoft.com/office/drawing/2014/main" id="{35068011-3E24-404B-997C-ABD66374BC7E}"/>
              </a:ext>
            </a:extLst>
          </p:cNvPr>
          <p:cNvSpPr/>
          <p:nvPr userDrawn="1"/>
        </p:nvSpPr>
        <p:spPr>
          <a:xfrm>
            <a:off x="1" y="4873507"/>
            <a:ext cx="9148347" cy="1988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ounded Rectangle 39">
            <a:extLst>
              <a:ext uri="{FF2B5EF4-FFF2-40B4-BE49-F238E27FC236}">
                <a16:creationId xmlns:a16="http://schemas.microsoft.com/office/drawing/2014/main" id="{772F3716-E45D-42F3-9996-E6174CF372DE}"/>
              </a:ext>
            </a:extLst>
          </p:cNvPr>
          <p:cNvSpPr/>
          <p:nvPr userDrawn="1"/>
        </p:nvSpPr>
        <p:spPr>
          <a:xfrm rot="2483232">
            <a:off x="-50716" y="1813625"/>
            <a:ext cx="3167322"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94524"/>
              <a:gd name="connsiteY0" fmla="*/ 41365 h 3010473"/>
              <a:gd name="connsiteX1" fmla="*/ 769866 w 2194524"/>
              <a:gd name="connsiteY1" fmla="*/ 0 h 3010473"/>
              <a:gd name="connsiteX2" fmla="*/ 911097 w 2194524"/>
              <a:gd name="connsiteY2" fmla="*/ 141231 h 3010473"/>
              <a:gd name="connsiteX3" fmla="*/ 960469 w 2194524"/>
              <a:gd name="connsiteY3" fmla="*/ 784060 h 3010473"/>
              <a:gd name="connsiteX4" fmla="*/ 1594794 w 2194524"/>
              <a:gd name="connsiteY4" fmla="*/ 789196 h 3010473"/>
              <a:gd name="connsiteX5" fmla="*/ 1848308 w 2194524"/>
              <a:gd name="connsiteY5" fmla="*/ 1898342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 fmla="*/ 670001 w 2145453"/>
              <a:gd name="connsiteY0" fmla="*/ 41365 h 3010473"/>
              <a:gd name="connsiteX1" fmla="*/ 769866 w 2145453"/>
              <a:gd name="connsiteY1" fmla="*/ 0 h 3010473"/>
              <a:gd name="connsiteX2" fmla="*/ 911097 w 2145453"/>
              <a:gd name="connsiteY2" fmla="*/ 141231 h 3010473"/>
              <a:gd name="connsiteX3" fmla="*/ 960469 w 2145453"/>
              <a:gd name="connsiteY3" fmla="*/ 784060 h 3010473"/>
              <a:gd name="connsiteX4" fmla="*/ 1594794 w 2145453"/>
              <a:gd name="connsiteY4" fmla="*/ 789196 h 3010473"/>
              <a:gd name="connsiteX5" fmla="*/ 1848308 w 2145453"/>
              <a:gd name="connsiteY5" fmla="*/ 1898342 h 3010473"/>
              <a:gd name="connsiteX6" fmla="*/ 2145453 w 2145453"/>
              <a:gd name="connsiteY6" fmla="*/ 2249789 h 3010473"/>
              <a:gd name="connsiteX7" fmla="*/ 1488044 w 2145453"/>
              <a:gd name="connsiteY7" fmla="*/ 3010473 h 3010473"/>
              <a:gd name="connsiteX8" fmla="*/ 1136947 w 2145453"/>
              <a:gd name="connsiteY8" fmla="*/ 2468062 h 3010473"/>
              <a:gd name="connsiteX9" fmla="*/ 519460 w 2145453"/>
              <a:gd name="connsiteY9" fmla="*/ 2013663 h 3010473"/>
              <a:gd name="connsiteX10" fmla="*/ 0 w 2145453"/>
              <a:gd name="connsiteY10" fmla="*/ 1326467 h 3010473"/>
              <a:gd name="connsiteX11" fmla="*/ 628635 w 2145453"/>
              <a:gd name="connsiteY11" fmla="*/ 1589678 h 3010473"/>
              <a:gd name="connsiteX12" fmla="*/ 628635 w 2145453"/>
              <a:gd name="connsiteY12" fmla="*/ 141231 h 3010473"/>
              <a:gd name="connsiteX13" fmla="*/ 670001 w 2145453"/>
              <a:gd name="connsiteY13" fmla="*/ 41365 h 3010473"/>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19460 w 2145453"/>
              <a:gd name="connsiteY9" fmla="*/ 2013663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28635 w 2145453"/>
              <a:gd name="connsiteY11" fmla="*/ 1589678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60469 w 2145453"/>
              <a:gd name="connsiteY3" fmla="*/ 784060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94794 w 2145453"/>
              <a:gd name="connsiteY4" fmla="*/ 789196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679880 w 2145453"/>
              <a:gd name="connsiteY11" fmla="*/ 1646872 h 2912664"/>
              <a:gd name="connsiteX12" fmla="*/ 628635 w 2145453"/>
              <a:gd name="connsiteY12" fmla="*/ 141231 h 2912664"/>
              <a:gd name="connsiteX13" fmla="*/ 670001 w 2145453"/>
              <a:gd name="connsiteY13" fmla="*/ 41365 h 2912664"/>
              <a:gd name="connsiteX0" fmla="*/ 670001 w 2145453"/>
              <a:gd name="connsiteY0" fmla="*/ 41365 h 2912664"/>
              <a:gd name="connsiteX1" fmla="*/ 769866 w 2145453"/>
              <a:gd name="connsiteY1" fmla="*/ 0 h 2912664"/>
              <a:gd name="connsiteX2" fmla="*/ 911097 w 2145453"/>
              <a:gd name="connsiteY2" fmla="*/ 141231 h 2912664"/>
              <a:gd name="connsiteX3" fmla="*/ 979523 w 2145453"/>
              <a:gd name="connsiteY3" fmla="*/ 863751 h 2912664"/>
              <a:gd name="connsiteX4" fmla="*/ 1578849 w 2145453"/>
              <a:gd name="connsiteY4" fmla="*/ 851069 h 2912664"/>
              <a:gd name="connsiteX5" fmla="*/ 1848308 w 2145453"/>
              <a:gd name="connsiteY5" fmla="*/ 1898342 h 2912664"/>
              <a:gd name="connsiteX6" fmla="*/ 2145453 w 2145453"/>
              <a:gd name="connsiteY6" fmla="*/ 2249789 h 2912664"/>
              <a:gd name="connsiteX7" fmla="*/ 1535243 w 2145453"/>
              <a:gd name="connsiteY7" fmla="*/ 2912664 h 2912664"/>
              <a:gd name="connsiteX8" fmla="*/ 1136947 w 2145453"/>
              <a:gd name="connsiteY8" fmla="*/ 2468062 h 2912664"/>
              <a:gd name="connsiteX9" fmla="*/ 530391 w 2145453"/>
              <a:gd name="connsiteY9" fmla="*/ 2073665 h 2912664"/>
              <a:gd name="connsiteX10" fmla="*/ 0 w 2145453"/>
              <a:gd name="connsiteY10" fmla="*/ 1326467 h 2912664"/>
              <a:gd name="connsiteX11" fmla="*/ 710556 w 2145453"/>
              <a:gd name="connsiteY11" fmla="*/ 1634217 h 2912664"/>
              <a:gd name="connsiteX12" fmla="*/ 628635 w 2145453"/>
              <a:gd name="connsiteY12" fmla="*/ 141231 h 2912664"/>
              <a:gd name="connsiteX13" fmla="*/ 670001 w 2145453"/>
              <a:gd name="connsiteY13" fmla="*/ 41365 h 2912664"/>
              <a:gd name="connsiteX0" fmla="*/ 733305 w 2208757"/>
              <a:gd name="connsiteY0" fmla="*/ 41365 h 2912664"/>
              <a:gd name="connsiteX1" fmla="*/ 833170 w 2208757"/>
              <a:gd name="connsiteY1" fmla="*/ 0 h 2912664"/>
              <a:gd name="connsiteX2" fmla="*/ 974401 w 2208757"/>
              <a:gd name="connsiteY2" fmla="*/ 141231 h 2912664"/>
              <a:gd name="connsiteX3" fmla="*/ 1042827 w 2208757"/>
              <a:gd name="connsiteY3" fmla="*/ 863751 h 2912664"/>
              <a:gd name="connsiteX4" fmla="*/ 1642153 w 2208757"/>
              <a:gd name="connsiteY4" fmla="*/ 851069 h 2912664"/>
              <a:gd name="connsiteX5" fmla="*/ 1911612 w 2208757"/>
              <a:gd name="connsiteY5" fmla="*/ 1898342 h 2912664"/>
              <a:gd name="connsiteX6" fmla="*/ 2208757 w 2208757"/>
              <a:gd name="connsiteY6" fmla="*/ 2249789 h 2912664"/>
              <a:gd name="connsiteX7" fmla="*/ 1598547 w 2208757"/>
              <a:gd name="connsiteY7" fmla="*/ 2912664 h 2912664"/>
              <a:gd name="connsiteX8" fmla="*/ 1200251 w 2208757"/>
              <a:gd name="connsiteY8" fmla="*/ 2468062 h 2912664"/>
              <a:gd name="connsiteX9" fmla="*/ 593695 w 2208757"/>
              <a:gd name="connsiteY9" fmla="*/ 2073665 h 2912664"/>
              <a:gd name="connsiteX10" fmla="*/ 0 w 2208757"/>
              <a:gd name="connsiteY10" fmla="*/ 1399250 h 2912664"/>
              <a:gd name="connsiteX11" fmla="*/ 773860 w 2208757"/>
              <a:gd name="connsiteY11" fmla="*/ 1634217 h 2912664"/>
              <a:gd name="connsiteX12" fmla="*/ 691939 w 2208757"/>
              <a:gd name="connsiteY12" fmla="*/ 141231 h 2912664"/>
              <a:gd name="connsiteX13" fmla="*/ 733305 w 2208757"/>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2912664"/>
              <a:gd name="connsiteX1" fmla="*/ 886969 w 2262556"/>
              <a:gd name="connsiteY1" fmla="*/ 0 h 2912664"/>
              <a:gd name="connsiteX2" fmla="*/ 1028200 w 2262556"/>
              <a:gd name="connsiteY2" fmla="*/ 141231 h 2912664"/>
              <a:gd name="connsiteX3" fmla="*/ 1096626 w 2262556"/>
              <a:gd name="connsiteY3" fmla="*/ 863751 h 2912664"/>
              <a:gd name="connsiteX4" fmla="*/ 1695952 w 2262556"/>
              <a:gd name="connsiteY4" fmla="*/ 851069 h 2912664"/>
              <a:gd name="connsiteX5" fmla="*/ 1965411 w 2262556"/>
              <a:gd name="connsiteY5" fmla="*/ 1898342 h 2912664"/>
              <a:gd name="connsiteX6" fmla="*/ 2262556 w 2262556"/>
              <a:gd name="connsiteY6" fmla="*/ 2249789 h 2912664"/>
              <a:gd name="connsiteX7" fmla="*/ 1652346 w 2262556"/>
              <a:gd name="connsiteY7" fmla="*/ 2912664 h 2912664"/>
              <a:gd name="connsiteX8" fmla="*/ 1254050 w 2262556"/>
              <a:gd name="connsiteY8" fmla="*/ 2468062 h 2912664"/>
              <a:gd name="connsiteX9" fmla="*/ 647494 w 2262556"/>
              <a:gd name="connsiteY9" fmla="*/ 2073665 h 2912664"/>
              <a:gd name="connsiteX10" fmla="*/ 0 w 2262556"/>
              <a:gd name="connsiteY10" fmla="*/ 1381959 h 2912664"/>
              <a:gd name="connsiteX11" fmla="*/ 827659 w 2262556"/>
              <a:gd name="connsiteY11" fmla="*/ 1634217 h 2912664"/>
              <a:gd name="connsiteX12" fmla="*/ 745738 w 2262556"/>
              <a:gd name="connsiteY12" fmla="*/ 141231 h 2912664"/>
              <a:gd name="connsiteX13" fmla="*/ 787104 w 2262556"/>
              <a:gd name="connsiteY13" fmla="*/ 41365 h 2912664"/>
              <a:gd name="connsiteX0" fmla="*/ 787104 w 2262556"/>
              <a:gd name="connsiteY0" fmla="*/ 41365 h 3204020"/>
              <a:gd name="connsiteX1" fmla="*/ 886969 w 2262556"/>
              <a:gd name="connsiteY1" fmla="*/ 0 h 3204020"/>
              <a:gd name="connsiteX2" fmla="*/ 1028200 w 2262556"/>
              <a:gd name="connsiteY2" fmla="*/ 141231 h 3204020"/>
              <a:gd name="connsiteX3" fmla="*/ 1096626 w 2262556"/>
              <a:gd name="connsiteY3" fmla="*/ 863751 h 3204020"/>
              <a:gd name="connsiteX4" fmla="*/ 1695952 w 2262556"/>
              <a:gd name="connsiteY4" fmla="*/ 851069 h 3204020"/>
              <a:gd name="connsiteX5" fmla="*/ 1965411 w 2262556"/>
              <a:gd name="connsiteY5" fmla="*/ 1898342 h 3204020"/>
              <a:gd name="connsiteX6" fmla="*/ 2262556 w 2262556"/>
              <a:gd name="connsiteY6" fmla="*/ 2249789 h 3204020"/>
              <a:gd name="connsiteX7" fmla="*/ 1875442 w 2262556"/>
              <a:gd name="connsiteY7" fmla="*/ 3204020 h 3204020"/>
              <a:gd name="connsiteX8" fmla="*/ 1254050 w 2262556"/>
              <a:gd name="connsiteY8" fmla="*/ 2468062 h 3204020"/>
              <a:gd name="connsiteX9" fmla="*/ 647494 w 2262556"/>
              <a:gd name="connsiteY9" fmla="*/ 2073665 h 3204020"/>
              <a:gd name="connsiteX10" fmla="*/ 0 w 2262556"/>
              <a:gd name="connsiteY10" fmla="*/ 1381959 h 3204020"/>
              <a:gd name="connsiteX11" fmla="*/ 827659 w 2262556"/>
              <a:gd name="connsiteY11" fmla="*/ 1634217 h 3204020"/>
              <a:gd name="connsiteX12" fmla="*/ 745738 w 2262556"/>
              <a:gd name="connsiteY12" fmla="*/ 141231 h 3204020"/>
              <a:gd name="connsiteX13" fmla="*/ 787104 w 2262556"/>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16797"/>
              <a:gd name="connsiteY0" fmla="*/ 41365 h 3204020"/>
              <a:gd name="connsiteX1" fmla="*/ 886969 w 2616797"/>
              <a:gd name="connsiteY1" fmla="*/ 0 h 3204020"/>
              <a:gd name="connsiteX2" fmla="*/ 1028200 w 2616797"/>
              <a:gd name="connsiteY2" fmla="*/ 141231 h 3204020"/>
              <a:gd name="connsiteX3" fmla="*/ 1096626 w 2616797"/>
              <a:gd name="connsiteY3" fmla="*/ 863751 h 3204020"/>
              <a:gd name="connsiteX4" fmla="*/ 1695952 w 2616797"/>
              <a:gd name="connsiteY4" fmla="*/ 851069 h 3204020"/>
              <a:gd name="connsiteX5" fmla="*/ 1965411 w 2616797"/>
              <a:gd name="connsiteY5" fmla="*/ 1898342 h 3204020"/>
              <a:gd name="connsiteX6" fmla="*/ 2616797 w 2616797"/>
              <a:gd name="connsiteY6" fmla="*/ 2518120 h 3204020"/>
              <a:gd name="connsiteX7" fmla="*/ 1875442 w 2616797"/>
              <a:gd name="connsiteY7" fmla="*/ 3204020 h 3204020"/>
              <a:gd name="connsiteX8" fmla="*/ 1254050 w 2616797"/>
              <a:gd name="connsiteY8" fmla="*/ 2468062 h 3204020"/>
              <a:gd name="connsiteX9" fmla="*/ 647494 w 2616797"/>
              <a:gd name="connsiteY9" fmla="*/ 2073665 h 3204020"/>
              <a:gd name="connsiteX10" fmla="*/ 0 w 2616797"/>
              <a:gd name="connsiteY10" fmla="*/ 1381959 h 3204020"/>
              <a:gd name="connsiteX11" fmla="*/ 827659 w 2616797"/>
              <a:gd name="connsiteY11" fmla="*/ 1634217 h 3204020"/>
              <a:gd name="connsiteX12" fmla="*/ 745738 w 2616797"/>
              <a:gd name="connsiteY12" fmla="*/ 141231 h 3204020"/>
              <a:gd name="connsiteX13" fmla="*/ 787104 w 2616797"/>
              <a:gd name="connsiteY13" fmla="*/ 41365 h 3204020"/>
              <a:gd name="connsiteX0" fmla="*/ 787104 w 2635848"/>
              <a:gd name="connsiteY0" fmla="*/ 41365 h 3204020"/>
              <a:gd name="connsiteX1" fmla="*/ 886969 w 2635848"/>
              <a:gd name="connsiteY1" fmla="*/ 0 h 3204020"/>
              <a:gd name="connsiteX2" fmla="*/ 1028200 w 2635848"/>
              <a:gd name="connsiteY2" fmla="*/ 141231 h 3204020"/>
              <a:gd name="connsiteX3" fmla="*/ 1096626 w 2635848"/>
              <a:gd name="connsiteY3" fmla="*/ 863751 h 3204020"/>
              <a:gd name="connsiteX4" fmla="*/ 1695952 w 2635848"/>
              <a:gd name="connsiteY4" fmla="*/ 851069 h 3204020"/>
              <a:gd name="connsiteX5" fmla="*/ 1965411 w 2635848"/>
              <a:gd name="connsiteY5" fmla="*/ 1898342 h 3204020"/>
              <a:gd name="connsiteX6" fmla="*/ 2635848 w 2635848"/>
              <a:gd name="connsiteY6" fmla="*/ 2523197 h 3204020"/>
              <a:gd name="connsiteX7" fmla="*/ 1875442 w 2635848"/>
              <a:gd name="connsiteY7" fmla="*/ 3204020 h 3204020"/>
              <a:gd name="connsiteX8" fmla="*/ 1254050 w 2635848"/>
              <a:gd name="connsiteY8" fmla="*/ 2468062 h 3204020"/>
              <a:gd name="connsiteX9" fmla="*/ 647494 w 2635848"/>
              <a:gd name="connsiteY9" fmla="*/ 2073665 h 3204020"/>
              <a:gd name="connsiteX10" fmla="*/ 0 w 2635848"/>
              <a:gd name="connsiteY10" fmla="*/ 1381959 h 3204020"/>
              <a:gd name="connsiteX11" fmla="*/ 827659 w 2635848"/>
              <a:gd name="connsiteY11" fmla="*/ 1634217 h 3204020"/>
              <a:gd name="connsiteX12" fmla="*/ 745738 w 2635848"/>
              <a:gd name="connsiteY12" fmla="*/ 141231 h 3204020"/>
              <a:gd name="connsiteX13" fmla="*/ 787104 w 2635848"/>
              <a:gd name="connsiteY13" fmla="*/ 41365 h 3204020"/>
              <a:gd name="connsiteX0" fmla="*/ 787104 w 2651771"/>
              <a:gd name="connsiteY0" fmla="*/ 41365 h 3204020"/>
              <a:gd name="connsiteX1" fmla="*/ 886969 w 2651771"/>
              <a:gd name="connsiteY1" fmla="*/ 0 h 3204020"/>
              <a:gd name="connsiteX2" fmla="*/ 1028200 w 2651771"/>
              <a:gd name="connsiteY2" fmla="*/ 141231 h 3204020"/>
              <a:gd name="connsiteX3" fmla="*/ 1096626 w 2651771"/>
              <a:gd name="connsiteY3" fmla="*/ 863751 h 3204020"/>
              <a:gd name="connsiteX4" fmla="*/ 1695952 w 2651771"/>
              <a:gd name="connsiteY4" fmla="*/ 851069 h 3204020"/>
              <a:gd name="connsiteX5" fmla="*/ 1965411 w 2651771"/>
              <a:gd name="connsiteY5" fmla="*/ 1898342 h 3204020"/>
              <a:gd name="connsiteX6" fmla="*/ 2651771 w 2651771"/>
              <a:gd name="connsiteY6" fmla="*/ 2516454 h 3204020"/>
              <a:gd name="connsiteX7" fmla="*/ 1875442 w 2651771"/>
              <a:gd name="connsiteY7" fmla="*/ 3204020 h 3204020"/>
              <a:gd name="connsiteX8" fmla="*/ 1254050 w 2651771"/>
              <a:gd name="connsiteY8" fmla="*/ 2468062 h 3204020"/>
              <a:gd name="connsiteX9" fmla="*/ 647494 w 2651771"/>
              <a:gd name="connsiteY9" fmla="*/ 2073665 h 3204020"/>
              <a:gd name="connsiteX10" fmla="*/ 0 w 2651771"/>
              <a:gd name="connsiteY10" fmla="*/ 1381959 h 3204020"/>
              <a:gd name="connsiteX11" fmla="*/ 827659 w 2651771"/>
              <a:gd name="connsiteY11" fmla="*/ 1634217 h 3204020"/>
              <a:gd name="connsiteX12" fmla="*/ 745738 w 2651771"/>
              <a:gd name="connsiteY12" fmla="*/ 141231 h 3204020"/>
              <a:gd name="connsiteX13" fmla="*/ 787104 w 2651771"/>
              <a:gd name="connsiteY13" fmla="*/ 41365 h 3204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ko-KR" altLang="en-US">
              <a:solidFill>
                <a:schemeClr val="tx1"/>
              </a:solidFill>
            </a:endParaRPr>
          </a:p>
        </p:txBody>
      </p:sp>
      <p:sp>
        <p:nvSpPr>
          <p:cNvPr id="18" name="Rectangle 4">
            <a:extLst>
              <a:ext uri="{FF2B5EF4-FFF2-40B4-BE49-F238E27FC236}">
                <a16:creationId xmlns:a16="http://schemas.microsoft.com/office/drawing/2014/main" id="{F49343B5-4DD0-4DD6-A724-99AEB3EDFC59}"/>
              </a:ext>
            </a:extLst>
          </p:cNvPr>
          <p:cNvSpPr/>
          <p:nvPr userDrawn="1"/>
        </p:nvSpPr>
        <p:spPr>
          <a:xfrm>
            <a:off x="1" y="4347"/>
            <a:ext cx="9148347" cy="9807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제목 1"/>
          <p:cNvSpPr>
            <a:spLocks noGrp="1"/>
          </p:cNvSpPr>
          <p:nvPr>
            <p:ph type="title" hasCustomPrompt="1"/>
          </p:nvPr>
        </p:nvSpPr>
        <p:spPr>
          <a:xfrm>
            <a:off x="0" y="134929"/>
            <a:ext cx="9144000" cy="710877"/>
          </a:xfrm>
          <a:prstGeom prst="rect">
            <a:avLst/>
          </a:prstGeom>
        </p:spPr>
        <p:txBody>
          <a:bodyPr anchor="ctr">
            <a:noAutofit/>
          </a:bodyPr>
          <a:lstStyle>
            <a:lvl1pPr algn="ctr">
              <a:defRPr sz="4800" b="0" baseline="0">
                <a:solidFill>
                  <a:schemeClr val="bg1"/>
                </a:solidFill>
                <a:latin typeface="Arial" pitchFamily="34" charset="0"/>
                <a:cs typeface="Arial" pitchFamily="34" charset="0"/>
              </a:defRPr>
            </a:lvl1pPr>
          </a:lstStyle>
          <a:p>
            <a:r>
              <a:rPr lang="en-US" altLang="ko-KR" dirty="0"/>
              <a:t>IMAGES AND CONTENTS</a:t>
            </a:r>
            <a:endParaRPr lang="ko-KR" altLang="en-US" dirty="0"/>
          </a:p>
        </p:txBody>
      </p:sp>
      <p:pic>
        <p:nvPicPr>
          <p:cNvPr id="20" name="Picture 2" descr="D:\Fullppt\PNG이미지\핸드폰2.png">
            <a:extLst>
              <a:ext uri="{FF2B5EF4-FFF2-40B4-BE49-F238E27FC236}">
                <a16:creationId xmlns:a16="http://schemas.microsoft.com/office/drawing/2014/main" id="{9B0CC621-4DF9-404F-A15B-72258B48D1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20700000">
            <a:off x="434257" y="1506785"/>
            <a:ext cx="2322806" cy="3750496"/>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2">
            <a:extLst>
              <a:ext uri="{FF2B5EF4-FFF2-40B4-BE49-F238E27FC236}">
                <a16:creationId xmlns:a16="http://schemas.microsoft.com/office/drawing/2014/main" id="{580C7545-90AC-4A60-96DA-F91A324F4C1A}"/>
              </a:ext>
            </a:extLst>
          </p:cNvPr>
          <p:cNvSpPr>
            <a:spLocks noGrp="1"/>
          </p:cNvSpPr>
          <p:nvPr>
            <p:ph type="pic" idx="1" hasCustomPrompt="1"/>
          </p:nvPr>
        </p:nvSpPr>
        <p:spPr>
          <a:xfrm rot="20700000">
            <a:off x="939254" y="1630206"/>
            <a:ext cx="1339609" cy="27590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40445609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 /><Relationship Id="rId13" Type="http://schemas.openxmlformats.org/officeDocument/2006/relationships/slideLayout" Target="../slideLayouts/slideLayout16.xml" /><Relationship Id="rId18" Type="http://schemas.openxmlformats.org/officeDocument/2006/relationships/slideLayout" Target="../slideLayouts/slideLayout21.xml" /><Relationship Id="rId3" Type="http://schemas.openxmlformats.org/officeDocument/2006/relationships/slideLayout" Target="../slideLayouts/slideLayout6.xml" /><Relationship Id="rId21" Type="http://schemas.openxmlformats.org/officeDocument/2006/relationships/theme" Target="../theme/theme2.xml" /><Relationship Id="rId7" Type="http://schemas.openxmlformats.org/officeDocument/2006/relationships/slideLayout" Target="../slideLayouts/slideLayout10.xml" /><Relationship Id="rId12" Type="http://schemas.openxmlformats.org/officeDocument/2006/relationships/slideLayout" Target="../slideLayouts/slideLayout15.xml" /><Relationship Id="rId17" Type="http://schemas.openxmlformats.org/officeDocument/2006/relationships/slideLayout" Target="../slideLayouts/slideLayout20.xml" /><Relationship Id="rId2" Type="http://schemas.openxmlformats.org/officeDocument/2006/relationships/slideLayout" Target="../slideLayouts/slideLayout5.xml" /><Relationship Id="rId16" Type="http://schemas.openxmlformats.org/officeDocument/2006/relationships/slideLayout" Target="../slideLayouts/slideLayout19.xml" /><Relationship Id="rId20" Type="http://schemas.openxmlformats.org/officeDocument/2006/relationships/slideLayout" Target="../slideLayouts/slideLayout23.xml" /><Relationship Id="rId1" Type="http://schemas.openxmlformats.org/officeDocument/2006/relationships/slideLayout" Target="../slideLayouts/slideLayout4.xml" /><Relationship Id="rId6" Type="http://schemas.openxmlformats.org/officeDocument/2006/relationships/slideLayout" Target="../slideLayouts/slideLayout9.xml" /><Relationship Id="rId11" Type="http://schemas.openxmlformats.org/officeDocument/2006/relationships/slideLayout" Target="../slideLayouts/slideLayout14.xml" /><Relationship Id="rId5" Type="http://schemas.openxmlformats.org/officeDocument/2006/relationships/slideLayout" Target="../slideLayouts/slideLayout8.xml" /><Relationship Id="rId15" Type="http://schemas.openxmlformats.org/officeDocument/2006/relationships/slideLayout" Target="../slideLayouts/slideLayout18.xml" /><Relationship Id="rId10" Type="http://schemas.openxmlformats.org/officeDocument/2006/relationships/slideLayout" Target="../slideLayouts/slideLayout13.xml" /><Relationship Id="rId19" Type="http://schemas.openxmlformats.org/officeDocument/2006/relationships/slideLayout" Target="../slideLayouts/slideLayout22.xml" /><Relationship Id="rId4" Type="http://schemas.openxmlformats.org/officeDocument/2006/relationships/slideLayout" Target="../slideLayouts/slideLayout7.xml" /><Relationship Id="rId9" Type="http://schemas.openxmlformats.org/officeDocument/2006/relationships/slideLayout" Target="../slideLayouts/slideLayout12.xml" /><Relationship Id="rId14" Type="http://schemas.openxmlformats.org/officeDocument/2006/relationships/slideLayout" Target="../slideLayouts/slideLayout17.xml" /></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 /><Relationship Id="rId1" Type="http://schemas.openxmlformats.org/officeDocument/2006/relationships/slideLayout" Target="../slideLayouts/slideLayout24.xml"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theme" Target="../theme/theme4.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69" r:id="rId19"/>
    <p:sldLayoutId id="2147483870"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87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eaLnBrk="1" latinLnBrk="0" hangingPunct="1"/>
            <a:fld id="{E637BB6B-EE1B-48FB-8575-0D55C373DE88}" type="datetimeFigureOut">
              <a:rPr lang="en-US" smtClean="0"/>
              <a:pPr eaLnBrk="1" latinLnBrk="0" hangingPunct="1"/>
              <a:t>8/5/2021</a:t>
            </a:fld>
            <a:endParaRPr lang="en-US" sz="1000" dirty="0">
              <a:solidFill>
                <a:schemeClr val="tx2">
                  <a:shade val="50000"/>
                </a:schemeClr>
              </a:solidFill>
            </a:endParaRP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ctr" eaLnBrk="1" latinLnBrk="0" hangingPunct="1"/>
            <a:endParaRPr kumimoji="0" lang="en-US" sz="1000" dirty="0">
              <a:solidFill>
                <a:schemeClr val="tx2">
                  <a:shade val="50000"/>
                </a:schemeClr>
              </a:solidFill>
            </a:endParaRP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AA957AF-53C0-420B-9C2D-77DB1416566C}" type="slidenum">
              <a:rPr kumimoji="0" lang="en-US" smtClean="0"/>
              <a:pPr eaLnBrk="1" latinLnBrk="0" hangingPunct="1"/>
              <a:t>‹#›</a:t>
            </a:fld>
            <a:endParaRPr kumimoji="0" lang="en-US" sz="1000" dirty="0">
              <a:solidFill>
                <a:schemeClr val="tx2">
                  <a:shade val="50000"/>
                </a:schemeClr>
              </a:solidFill>
            </a:endParaRPr>
          </a:p>
        </p:txBody>
      </p:sp>
    </p:spTree>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 /></Relationships>
</file>

<file path=ppt/slides/_rels/slide4.xml.rels><?xml version="1.0" encoding="UTF-8" standalone="yes"?>
<Relationships xmlns="http://schemas.openxmlformats.org/package/2006/relationships"><Relationship Id="rId2" Type="http://schemas.openxmlformats.org/officeDocument/2006/relationships/hyperlink" Target="http://circuitdigest.com/internet-of-things-iot-projects" TargetMode="External" /><Relationship Id="rId1" Type="http://schemas.openxmlformats.org/officeDocument/2006/relationships/slideLayout" Target="../slideLayouts/slideLayout2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 /></Relationships>
</file>

<file path=ppt/slides/_rels/slide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_rels/slide8.xml.rels><?xml version="1.0" encoding="UTF-8" standalone="yes"?>
<Relationships xmlns="http://schemas.openxmlformats.org/package/2006/relationships"><Relationship Id="rId2" Type="http://schemas.openxmlformats.org/officeDocument/2006/relationships/hyperlink" Target="http://circuitdigest.com/internet-of-things-iot-projects" TargetMode="External" /><Relationship Id="rId1" Type="http://schemas.openxmlformats.org/officeDocument/2006/relationships/slideLayout" Target="../slideLayouts/slideLayout3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445296"/>
            <a:ext cx="8672672" cy="3600706"/>
          </a:xfrm>
        </p:spPr>
        <p:txBody>
          <a:bodyPr>
            <a:normAutofit fontScale="90000"/>
          </a:bodyPr>
          <a:lstStyle/>
          <a:p>
            <a:r>
              <a:rPr lang="en-IN" dirty="0"/>
              <a:t>: Group project :</a:t>
            </a:r>
            <a:br>
              <a:rPr lang="en-IN" dirty="0"/>
            </a:br>
            <a:r>
              <a:rPr lang="en-IN" sz="2800" dirty="0"/>
              <a:t>Done by</a:t>
            </a:r>
            <a:r>
              <a:rPr lang="en-IN" sz="2800" b="0" dirty="0"/>
              <a:t>:-</a:t>
            </a:r>
            <a:br>
              <a:rPr lang="en-IN" sz="2800" b="0" dirty="0"/>
            </a:br>
            <a:r>
              <a:rPr lang="en-IN" sz="2800" b="0" dirty="0"/>
              <a:t>bi</a:t>
            </a:r>
            <a:r>
              <a:rPr lang="en-IN" sz="2800" b="0" dirty="0">
                <a:effectLst/>
                <a:latin typeface="+mn-lt"/>
              </a:rPr>
              <a:t>plab  chattaraj(203002485310002)</a:t>
            </a:r>
            <a:br>
              <a:rPr lang="en-IN" sz="2800" b="0" dirty="0">
                <a:effectLst/>
                <a:latin typeface="+mn-lt"/>
              </a:rPr>
            </a:br>
            <a:r>
              <a:rPr lang="en-IN" sz="2800" b="0" dirty="0">
                <a:effectLst/>
                <a:latin typeface="+mn-lt"/>
              </a:rPr>
              <a:t>debsankar  mitra(203002485310018)</a:t>
            </a:r>
            <a:br>
              <a:rPr lang="en-IN" sz="2800" b="0" dirty="0">
                <a:effectLst/>
                <a:latin typeface="+mn-lt"/>
              </a:rPr>
            </a:br>
            <a:r>
              <a:rPr lang="en-IN" sz="2800" b="0" dirty="0">
                <a:effectLst/>
                <a:latin typeface="+mn-lt"/>
              </a:rPr>
              <a:t>krishnendu  joardar(203002485310017)</a:t>
            </a:r>
            <a:br>
              <a:rPr lang="en-IN" sz="2800" b="0" dirty="0">
                <a:effectLst/>
                <a:latin typeface="+mn-lt"/>
              </a:rPr>
            </a:br>
            <a:r>
              <a:rPr lang="en-IN" sz="2800" b="0" dirty="0">
                <a:effectLst/>
                <a:latin typeface="+mn-lt"/>
              </a:rPr>
              <a:t>md  zeeshan ali(203002485310012)</a:t>
            </a:r>
            <a:br>
              <a:rPr lang="en-IN" sz="2800" b="0" dirty="0">
                <a:effectLst/>
                <a:latin typeface="+mn-lt"/>
              </a:rPr>
            </a:br>
            <a:r>
              <a:rPr lang="en-IN" dirty="0"/>
              <a:t>   </a:t>
            </a:r>
          </a:p>
        </p:txBody>
      </p:sp>
      <p:sp>
        <p:nvSpPr>
          <p:cNvPr id="3" name="Subtitle 2"/>
          <p:cNvSpPr>
            <a:spLocks noGrp="1"/>
          </p:cNvSpPr>
          <p:nvPr>
            <p:ph type="subTitle" idx="1"/>
          </p:nvPr>
        </p:nvSpPr>
        <p:spPr>
          <a:xfrm>
            <a:off x="179512" y="692696"/>
            <a:ext cx="6480048" cy="1752600"/>
          </a:xfrm>
        </p:spPr>
        <p:txBody>
          <a:bodyPr>
            <a:normAutofit lnSpcReduction="10000"/>
          </a:bodyPr>
          <a:lstStyle/>
          <a:p>
            <a:r>
              <a:rPr lang="en-IN" sz="4000" b="1" dirty="0">
                <a:solidFill>
                  <a:schemeClr val="accent2">
                    <a:lumMod val="75000"/>
                  </a:schemeClr>
                </a:solidFill>
                <a:effectLst>
                  <a:outerShdw blurRad="38100" dist="38100" dir="2700000" algn="tl">
                    <a:srgbClr val="000000">
                      <a:alpha val="43137"/>
                    </a:srgbClr>
                  </a:outerShdw>
                </a:effectLst>
              </a:rPr>
              <a:t>Real-Time Air Quality Monitoring System Based          on IOT         </a:t>
            </a:r>
          </a:p>
        </p:txBody>
      </p:sp>
      <p:sp>
        <p:nvSpPr>
          <p:cNvPr id="9" name="TextBox 8">
            <a:extLst>
              <a:ext uri="{FF2B5EF4-FFF2-40B4-BE49-F238E27FC236}">
                <a16:creationId xmlns:a16="http://schemas.microsoft.com/office/drawing/2014/main" id="{42AB1B0A-B740-1246-B8C6-9FB360DD1005}"/>
              </a:ext>
            </a:extLst>
          </p:cNvPr>
          <p:cNvSpPr txBox="1"/>
          <p:nvPr/>
        </p:nvSpPr>
        <p:spPr>
          <a:xfrm>
            <a:off x="0" y="5667123"/>
            <a:ext cx="8939616" cy="523220"/>
          </a:xfrm>
          <a:prstGeom prst="rect">
            <a:avLst/>
          </a:prstGeom>
          <a:noFill/>
        </p:spPr>
        <p:txBody>
          <a:bodyPr wrap="square">
            <a:spAutoFit/>
          </a:bodyPr>
          <a:lstStyle/>
          <a:p>
            <a:r>
              <a:rPr lang="en-US" sz="2800" b="1">
                <a:solidFill>
                  <a:schemeClr val="accent1"/>
                </a:solidFill>
              </a:rPr>
              <a:t>SUPERVISED BY : KAMALIKA BHATTACHARJYA</a:t>
            </a:r>
          </a:p>
        </p:txBody>
      </p:sp>
    </p:spTree>
    <p:extLst>
      <p:ext uri="{BB962C8B-B14F-4D97-AF65-F5344CB8AC3E}">
        <p14:creationId xmlns:p14="http://schemas.microsoft.com/office/powerpoint/2010/main" val="3994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u="sng" dirty="0">
                <a:solidFill>
                  <a:schemeClr val="tx2">
                    <a:lumMod val="75000"/>
                  </a:schemeClr>
                </a:solidFill>
                <a:effectLst>
                  <a:outerShdw blurRad="38100" dist="38100" dir="2700000" algn="tl">
                    <a:srgbClr val="000000">
                      <a:alpha val="43137"/>
                    </a:srgbClr>
                  </a:outerShdw>
                </a:effectLst>
              </a:rPr>
              <a:t>The connections of the LCD are as follows</a:t>
            </a:r>
            <a:r>
              <a:rPr lang="en-IN" sz="3200" b="1" dirty="0">
                <a:solidFill>
                  <a:schemeClr val="tx2">
                    <a:lumMod val="75000"/>
                  </a:schemeClr>
                </a:solidFill>
                <a:effectLst>
                  <a:outerShdw blurRad="38100" dist="38100" dir="2700000" algn="tl">
                    <a:srgbClr val="000000">
                      <a:alpha val="43137"/>
                    </a:srgbClr>
                  </a:outerShdw>
                </a:effectLst>
              </a:rPr>
              <a:t> :-</a:t>
            </a:r>
            <a:endParaRPr lang="en-IN" sz="3200" b="1" u="sng" dirty="0">
              <a:solidFill>
                <a:schemeClr val="tx2">
                  <a:lumMod val="7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95536" y="1412776"/>
            <a:ext cx="8363272" cy="5141168"/>
          </a:xfrm>
        </p:spPr>
        <p:txBody>
          <a:bodyPr>
            <a:normAutofit/>
          </a:bodyPr>
          <a:lstStyle/>
          <a:p>
            <a:r>
              <a:rPr lang="en-IN" dirty="0"/>
              <a:t>Connect pin 1 (VEE) to the ground.</a:t>
            </a:r>
          </a:p>
          <a:p>
            <a:endParaRPr lang="en-IN" dirty="0"/>
          </a:p>
          <a:p>
            <a:r>
              <a:rPr lang="en-IN" dirty="0"/>
              <a:t>Connect pin 2 (VDD or VCC) to the 5V.</a:t>
            </a:r>
          </a:p>
          <a:p>
            <a:pPr marL="36576" indent="0">
              <a:buNone/>
            </a:pPr>
            <a:endParaRPr lang="en-IN" dirty="0"/>
          </a:p>
          <a:p>
            <a:r>
              <a:rPr lang="en-IN" dirty="0"/>
              <a:t>Connect pin 3 (V0) to the middle pin of the 10K potentiometer and connect the other two ends of the potentiometer to the VCC and the GND. The potentiometer is used to control the screen contrast of the LCD. Potentiometer of values other than 10K will work too.</a:t>
            </a:r>
          </a:p>
          <a:p>
            <a:pPr marL="36576" indent="0">
              <a:buNone/>
            </a:pPr>
            <a:endParaRPr lang="en-IN" dirty="0"/>
          </a:p>
        </p:txBody>
      </p:sp>
    </p:spTree>
    <p:extLst>
      <p:ext uri="{BB962C8B-B14F-4D97-AF65-F5344CB8AC3E}">
        <p14:creationId xmlns:p14="http://schemas.microsoft.com/office/powerpoint/2010/main" val="818940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r>
              <a:rPr lang="en-IN" dirty="0"/>
              <a:t>Connect pin 4 (RS) to the pin 12 of the Arduino.</a:t>
            </a:r>
          </a:p>
          <a:p>
            <a:endParaRPr lang="en-IN" dirty="0"/>
          </a:p>
          <a:p>
            <a:r>
              <a:rPr lang="en-IN" dirty="0"/>
              <a:t>Connect pin 5 (Read/Write) to the ground of Arduino. This pin is not often used so we will connect it to the ground.</a:t>
            </a:r>
          </a:p>
          <a:p>
            <a:endParaRPr lang="en-IN" dirty="0"/>
          </a:p>
          <a:p>
            <a:r>
              <a:rPr lang="en-IN" dirty="0"/>
              <a:t>Connect pin 6 (E) to the pin 11 of the Arduino. The RS and E pin are the control pins which are used to send data and characters.</a:t>
            </a:r>
          </a:p>
          <a:p>
            <a:endParaRPr lang="en-IN" dirty="0"/>
          </a:p>
          <a:p>
            <a:r>
              <a:rPr lang="en-IN" dirty="0"/>
              <a:t>The following four pins are data pins which are used to communicate with the Arduino.</a:t>
            </a:r>
          </a:p>
          <a:p>
            <a:pPr marL="36576" indent="0">
              <a:buNone/>
            </a:pPr>
            <a:endParaRPr lang="en-IN" dirty="0"/>
          </a:p>
        </p:txBody>
      </p:sp>
    </p:spTree>
    <p:extLst>
      <p:ext uri="{BB962C8B-B14F-4D97-AF65-F5344CB8AC3E}">
        <p14:creationId xmlns:p14="http://schemas.microsoft.com/office/powerpoint/2010/main" val="323598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640960" cy="6336704"/>
          </a:xfrm>
        </p:spPr>
        <p:txBody>
          <a:bodyPr>
            <a:normAutofit fontScale="85000" lnSpcReduction="20000"/>
          </a:bodyPr>
          <a:lstStyle/>
          <a:p>
            <a:r>
              <a:rPr lang="en-IN" dirty="0"/>
              <a:t>Connect pin 11 (D4) to pin 5 of Arduino.</a:t>
            </a:r>
          </a:p>
          <a:p>
            <a:endParaRPr lang="en-IN" dirty="0"/>
          </a:p>
          <a:p>
            <a:r>
              <a:rPr lang="en-IN" dirty="0"/>
              <a:t>Connect pin 12 (D5) to pin 4 of Arduino.</a:t>
            </a:r>
          </a:p>
          <a:p>
            <a:endParaRPr lang="en-IN" dirty="0"/>
          </a:p>
          <a:p>
            <a:r>
              <a:rPr lang="en-IN" dirty="0"/>
              <a:t>Connect pin 13 (D6) to pin 3 of Arduino.</a:t>
            </a:r>
          </a:p>
          <a:p>
            <a:endParaRPr lang="en-IN" dirty="0"/>
          </a:p>
          <a:p>
            <a:r>
              <a:rPr lang="en-IN" dirty="0"/>
              <a:t>Connect pin 14 (D7) to pin 2 of Arduino.</a:t>
            </a:r>
          </a:p>
          <a:p>
            <a:endParaRPr lang="en-IN" dirty="0"/>
          </a:p>
          <a:p>
            <a:r>
              <a:rPr lang="en-IN" dirty="0"/>
              <a:t>Connect pin 15 to the VCC through the 220 ohm resistor. The resistor will be used to set the back light brightness. Larger values will make the back light much more darker.</a:t>
            </a:r>
          </a:p>
          <a:p>
            <a:endParaRPr lang="en-IN" dirty="0"/>
          </a:p>
          <a:p>
            <a:r>
              <a:rPr lang="en-IN" dirty="0"/>
              <a:t>Connect pin 16 to the Ground.</a:t>
            </a:r>
          </a:p>
          <a:p>
            <a:pPr marL="36576" indent="0">
              <a:buNone/>
            </a:pPr>
            <a:br>
              <a:rPr lang="en-IN" dirty="0"/>
            </a:br>
            <a:endParaRPr lang="en-IN" dirty="0"/>
          </a:p>
          <a:p>
            <a:endParaRPr lang="en-IN" dirty="0"/>
          </a:p>
        </p:txBody>
      </p:sp>
    </p:spTree>
    <p:extLst>
      <p:ext uri="{BB962C8B-B14F-4D97-AF65-F5344CB8AC3E}">
        <p14:creationId xmlns:p14="http://schemas.microsoft.com/office/powerpoint/2010/main" val="16574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32" y="188640"/>
            <a:ext cx="8532440" cy="592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288032" y="6340678"/>
            <a:ext cx="8532440" cy="369332"/>
          </a:xfrm>
          <a:prstGeom prst="rect">
            <a:avLst/>
          </a:prstGeom>
          <a:noFill/>
        </p:spPr>
        <p:txBody>
          <a:bodyPr wrap="square" rtlCol="0">
            <a:spAutoFit/>
          </a:bodyPr>
          <a:lstStyle/>
          <a:p>
            <a:r>
              <a:rPr lang="en-IN" b="1" u="sng" dirty="0">
                <a:solidFill>
                  <a:srgbClr val="FFC000"/>
                </a:solidFill>
                <a:effectLst>
                  <a:outerShdw blurRad="38100" dist="38100" dir="2700000" algn="tl">
                    <a:srgbClr val="000000">
                      <a:alpha val="43137"/>
                    </a:srgbClr>
                  </a:outerShdw>
                </a:effectLst>
              </a:rPr>
              <a:t> IOT AIR  QUALITY  MONITERING  SYSTEM  USING ARDUINO  CIRCUIT</a:t>
            </a:r>
          </a:p>
        </p:txBody>
      </p:sp>
    </p:spTree>
    <p:extLst>
      <p:ext uri="{BB962C8B-B14F-4D97-AF65-F5344CB8AC3E}">
        <p14:creationId xmlns:p14="http://schemas.microsoft.com/office/powerpoint/2010/main" val="2108457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1143000"/>
          </a:xfrm>
        </p:spPr>
        <p:txBody>
          <a:bodyPr>
            <a:normAutofit fontScale="90000"/>
          </a:bodyPr>
          <a:lstStyle/>
          <a:p>
            <a:r>
              <a:rPr lang="en-IN" sz="4800" b="1" dirty="0">
                <a:solidFill>
                  <a:srgbClr val="FFC000"/>
                </a:solidFill>
                <a:effectLst>
                  <a:outerShdw blurRad="38100" dist="38100" dir="2700000" algn="tl">
                    <a:srgbClr val="000000">
                      <a:alpha val="43137"/>
                    </a:srgbClr>
                  </a:outerShdw>
                </a:effectLst>
              </a:rPr>
              <a:t>5) </a:t>
            </a:r>
            <a:r>
              <a:rPr lang="en-IN" sz="4800" b="1" u="sng" dirty="0">
                <a:solidFill>
                  <a:srgbClr val="FFC000"/>
                </a:solidFill>
                <a:effectLst>
                  <a:outerShdw blurRad="38100" dist="38100" dir="2700000" algn="tl">
                    <a:srgbClr val="000000">
                      <a:alpha val="43137"/>
                    </a:srgbClr>
                  </a:outerShdw>
                </a:effectLst>
              </a:rPr>
              <a:t>Arduino board</a:t>
            </a:r>
            <a:r>
              <a:rPr lang="en-IN" sz="4800" b="1" dirty="0">
                <a:solidFill>
                  <a:srgbClr val="FFC000"/>
                </a:solidFill>
                <a:effectLst>
                  <a:outerShdw blurRad="38100" dist="38100" dir="2700000" algn="tl">
                    <a:srgbClr val="000000">
                      <a:alpha val="43137"/>
                    </a:srgbClr>
                  </a:outerShdw>
                </a:effectLst>
              </a:rPr>
              <a:t> :-</a:t>
            </a:r>
            <a:br>
              <a:rPr lang="en-IN" b="1" dirty="0"/>
            </a:br>
            <a:endParaRPr lang="en-IN" dirty="0"/>
          </a:p>
        </p:txBody>
      </p:sp>
      <p:sp>
        <p:nvSpPr>
          <p:cNvPr id="3" name="Content Placeholder 2"/>
          <p:cNvSpPr>
            <a:spLocks noGrp="1"/>
          </p:cNvSpPr>
          <p:nvPr>
            <p:ph idx="1"/>
          </p:nvPr>
        </p:nvSpPr>
        <p:spPr>
          <a:xfrm>
            <a:off x="457200" y="1268760"/>
            <a:ext cx="8219256" cy="5256584"/>
          </a:xfrm>
        </p:spPr>
        <p:txBody>
          <a:bodyPr>
            <a:normAutofit fontScale="92500" lnSpcReduction="20000"/>
          </a:bodyPr>
          <a:lstStyle/>
          <a:p>
            <a:r>
              <a:rPr lang="en-IN" dirty="0"/>
              <a:t>Arduino is open-source hardware. </a:t>
            </a:r>
          </a:p>
          <a:p>
            <a:r>
              <a:rPr lang="en-IN" dirty="0"/>
              <a:t>An Arduino board consists of an Atmel 8-, 16- or 32-bit AVR microcontroller (ATmega8, ATmega168, ATmega328, ATmega1280, ATmega2560). </a:t>
            </a:r>
          </a:p>
          <a:p>
            <a:r>
              <a:rPr lang="en-IN" dirty="0"/>
              <a:t>Arduino microcontrollers are pre-programmed with a boot loader that simplifies uploading of programs to the on-chip flash memory. </a:t>
            </a:r>
          </a:p>
          <a:p>
            <a:r>
              <a:rPr lang="en-IN" dirty="0"/>
              <a:t>Boards are loaded with program code via a serial connection to computer. </a:t>
            </a:r>
          </a:p>
          <a:p>
            <a:r>
              <a:rPr lang="en-IN" dirty="0"/>
              <a:t> The Arduino board exposes most of the microcontroller's I/O pins for use by other circuits.</a:t>
            </a:r>
          </a:p>
        </p:txBody>
      </p:sp>
    </p:spTree>
    <p:extLst>
      <p:ext uri="{BB962C8B-B14F-4D97-AF65-F5344CB8AC3E}">
        <p14:creationId xmlns:p14="http://schemas.microsoft.com/office/powerpoint/2010/main" val="3481924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548680"/>
            <a:ext cx="7467600" cy="1143000"/>
          </a:xfrm>
        </p:spPr>
        <p:txBody>
          <a:bodyPr>
            <a:normAutofit fontScale="90000"/>
          </a:bodyPr>
          <a:lstStyle/>
          <a:p>
            <a:r>
              <a:rPr lang="en-IN" b="1" dirty="0">
                <a:solidFill>
                  <a:srgbClr val="FFC000"/>
                </a:solidFill>
                <a:effectLst>
                  <a:outerShdw blurRad="38100" dist="38100" dir="2700000" algn="tl">
                    <a:srgbClr val="000000">
                      <a:alpha val="43137"/>
                    </a:srgbClr>
                  </a:outerShdw>
                </a:effectLst>
              </a:rPr>
              <a:t>6) </a:t>
            </a:r>
            <a:r>
              <a:rPr lang="en-IN" b="1" u="sng" dirty="0">
                <a:solidFill>
                  <a:srgbClr val="FFC000"/>
                </a:solidFill>
                <a:effectLst>
                  <a:outerShdw blurRad="38100" dist="38100" dir="2700000" algn="tl">
                    <a:srgbClr val="000000">
                      <a:alpha val="43137"/>
                    </a:srgbClr>
                  </a:outerShdw>
                </a:effectLst>
              </a:rPr>
              <a:t>Working Explanation</a:t>
            </a:r>
            <a:r>
              <a:rPr lang="en-IN" b="1" dirty="0">
                <a:solidFill>
                  <a:srgbClr val="FFC000"/>
                </a:solidFill>
                <a:effectLst>
                  <a:outerShdw blurRad="38100" dist="38100" dir="2700000" algn="tl">
                    <a:srgbClr val="000000">
                      <a:alpha val="43137"/>
                    </a:srgbClr>
                  </a:outerShdw>
                </a:effectLst>
              </a:rPr>
              <a:t> :-</a:t>
            </a:r>
            <a:br>
              <a:rPr lang="en-IN" b="1" dirty="0"/>
            </a:br>
            <a:endParaRPr lang="en-IN" dirty="0"/>
          </a:p>
        </p:txBody>
      </p:sp>
      <p:sp>
        <p:nvSpPr>
          <p:cNvPr id="3" name="Content Placeholder 2"/>
          <p:cNvSpPr>
            <a:spLocks noGrp="1"/>
          </p:cNvSpPr>
          <p:nvPr>
            <p:ph idx="1"/>
          </p:nvPr>
        </p:nvSpPr>
        <p:spPr>
          <a:xfrm>
            <a:off x="35496" y="1379909"/>
            <a:ext cx="8856984" cy="5073427"/>
          </a:xfrm>
        </p:spPr>
        <p:txBody>
          <a:bodyPr>
            <a:normAutofit/>
          </a:bodyPr>
          <a:lstStyle/>
          <a:p>
            <a:r>
              <a:rPr lang="en-IN" dirty="0"/>
              <a:t>The MQ135 sensor can sense NH3, NOx, alcohol, Benzene, smoke, CO2 and some other gases, so it is perfect gas sensor for our </a:t>
            </a:r>
            <a:r>
              <a:rPr lang="en-IN" b="1" dirty="0"/>
              <a:t>Air Quality Monitoring Project</a:t>
            </a:r>
            <a:r>
              <a:rPr lang="en-IN" dirty="0"/>
              <a:t>. When we will connect it to Arduino then it will sense the gases, and we will get the Pollution level in PPM (parts per million). MQ135 gas sensor gives the output in form of voltage levels and we need to convert it into PPM.</a:t>
            </a:r>
          </a:p>
        </p:txBody>
      </p:sp>
    </p:spTree>
    <p:extLst>
      <p:ext uri="{BB962C8B-B14F-4D97-AF65-F5344CB8AC3E}">
        <p14:creationId xmlns:p14="http://schemas.microsoft.com/office/powerpoint/2010/main" val="413816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16632"/>
            <a:ext cx="8856984" cy="6624736"/>
          </a:xfrm>
        </p:spPr>
        <p:txBody>
          <a:bodyPr>
            <a:normAutofit/>
          </a:bodyPr>
          <a:lstStyle/>
          <a:p>
            <a:endParaRPr lang="en-IN" sz="2400" dirty="0"/>
          </a:p>
          <a:p>
            <a:r>
              <a:rPr lang="en-IN" sz="2400" dirty="0"/>
              <a:t>Sensor was giving us value of 90 when there was no gas near it and the safe level of air quality is 350 PPM and it should not exceed 1000 PPM. When it exceeds the limit of 1000 PPM, then it starts cause Headaches, sleepiness and stagnant, stale, stuffy air and if exceeds beyond 2000 PPM then it can cause increased heart rate and many other diseases.</a:t>
            </a:r>
          </a:p>
          <a:p>
            <a:pPr marL="36576" indent="0">
              <a:buNone/>
            </a:pPr>
            <a:endParaRPr lang="en-IN" sz="2400" dirty="0"/>
          </a:p>
          <a:p>
            <a:r>
              <a:rPr lang="en-IN" sz="2600" dirty="0"/>
              <a:t>When the value will be less than 1000 PPM, then the LCD and webpage will display “Fresh Air”.  Whenever the value will increase 1000 PPM, then the buzzer will start beeping and the LCD and webpage will display “Poor Air, Open Windows”. If it will increase 2000 then the buzzer will keep beeping and the LCD and webpage will display “Danger! Move to fresh Air”.</a:t>
            </a:r>
          </a:p>
        </p:txBody>
      </p:sp>
    </p:spTree>
    <p:extLst>
      <p:ext uri="{BB962C8B-B14F-4D97-AF65-F5344CB8AC3E}">
        <p14:creationId xmlns:p14="http://schemas.microsoft.com/office/powerpoint/2010/main" val="3947679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effectLst>
                  <a:outerShdw blurRad="38100" dist="38100" dir="2700000" algn="tl">
                    <a:srgbClr val="000000">
                      <a:alpha val="43137"/>
                    </a:srgbClr>
                  </a:outerShdw>
                </a:effectLst>
              </a:rPr>
              <a:t>7) </a:t>
            </a:r>
            <a:r>
              <a:rPr lang="en-IN" sz="4400" b="1" u="sng" dirty="0">
                <a:solidFill>
                  <a:srgbClr val="FFC000"/>
                </a:solidFill>
                <a:effectLst>
                  <a:outerShdw blurRad="38100" dist="38100" dir="2700000" algn="tl">
                    <a:srgbClr val="000000">
                      <a:alpha val="43137"/>
                    </a:srgbClr>
                  </a:outerShdw>
                </a:effectLst>
              </a:rPr>
              <a:t>Advantages</a:t>
            </a:r>
            <a:r>
              <a:rPr lang="en-IN" sz="4400" b="1" dirty="0">
                <a:solidFill>
                  <a:srgbClr val="FFC000"/>
                </a:solidFill>
                <a:effectLst>
                  <a:outerShdw blurRad="38100" dist="38100" dir="2700000" algn="tl">
                    <a:srgbClr val="000000">
                      <a:alpha val="43137"/>
                    </a:srgbClr>
                  </a:outerShdw>
                </a:effectLst>
              </a:rPr>
              <a:t> :-</a:t>
            </a:r>
            <a:endParaRPr lang="en-IN" dirty="0"/>
          </a:p>
        </p:txBody>
      </p:sp>
      <p:sp>
        <p:nvSpPr>
          <p:cNvPr id="3" name="Content Placeholder 2"/>
          <p:cNvSpPr>
            <a:spLocks noGrp="1"/>
          </p:cNvSpPr>
          <p:nvPr>
            <p:ph idx="1"/>
          </p:nvPr>
        </p:nvSpPr>
        <p:spPr/>
        <p:txBody>
          <a:bodyPr/>
          <a:lstStyle/>
          <a:p>
            <a:r>
              <a:rPr lang="en-IN" dirty="0"/>
              <a:t> Gas Sensor(MQ135) module is useful for monitoring Air Quality . And these Sensors are easily available.</a:t>
            </a:r>
          </a:p>
          <a:p>
            <a:r>
              <a:rPr lang="en-IN" dirty="0"/>
              <a:t>Detecting a wide range gases like NH3, NOx, alcohol, Benzene, smoke, CO2 etc.</a:t>
            </a:r>
          </a:p>
          <a:p>
            <a:r>
              <a:rPr lang="en-IN" dirty="0"/>
              <a:t>The Air monitoring system is very Simple , compact and easily handle.</a:t>
            </a:r>
          </a:p>
        </p:txBody>
      </p:sp>
    </p:spTree>
    <p:extLst>
      <p:ext uri="{BB962C8B-B14F-4D97-AF65-F5344CB8AC3E}">
        <p14:creationId xmlns:p14="http://schemas.microsoft.com/office/powerpoint/2010/main" val="1013306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C000"/>
                </a:solidFill>
                <a:effectLst>
                  <a:outerShdw blurRad="38100" dist="38100" dir="2700000" algn="tl">
                    <a:srgbClr val="000000">
                      <a:alpha val="43137"/>
                    </a:srgbClr>
                  </a:outerShdw>
                </a:effectLst>
              </a:rPr>
              <a:t>8) </a:t>
            </a:r>
            <a:r>
              <a:rPr lang="en-IN" sz="4400" b="1" u="sng" dirty="0">
                <a:solidFill>
                  <a:srgbClr val="FFC000"/>
                </a:solidFill>
                <a:effectLst>
                  <a:outerShdw blurRad="38100" dist="38100" dir="2700000" algn="tl">
                    <a:srgbClr val="000000">
                      <a:alpha val="43137"/>
                    </a:srgbClr>
                  </a:outerShdw>
                </a:effectLst>
              </a:rPr>
              <a:t>Future scope </a:t>
            </a:r>
            <a:r>
              <a:rPr lang="en-IN" sz="4400" b="1" dirty="0">
                <a:solidFill>
                  <a:srgbClr val="FFC000"/>
                </a:solidFill>
                <a:effectLst>
                  <a:outerShdw blurRad="38100" dist="38100" dir="2700000" algn="tl">
                    <a:srgbClr val="000000">
                      <a:alpha val="43137"/>
                    </a:srgbClr>
                  </a:outerShdw>
                </a:effectLst>
              </a:rPr>
              <a:t>:-</a:t>
            </a:r>
            <a:endParaRPr lang="en-IN" dirty="0"/>
          </a:p>
        </p:txBody>
      </p:sp>
      <p:sp>
        <p:nvSpPr>
          <p:cNvPr id="3" name="Content Placeholder 2"/>
          <p:cNvSpPr>
            <a:spLocks noGrp="1"/>
          </p:cNvSpPr>
          <p:nvPr>
            <p:ph idx="1"/>
          </p:nvPr>
        </p:nvSpPr>
        <p:spPr>
          <a:xfrm>
            <a:off x="457200" y="1600200"/>
            <a:ext cx="7931224" cy="4853136"/>
          </a:xfrm>
        </p:spPr>
        <p:txBody>
          <a:bodyPr>
            <a:normAutofit/>
          </a:bodyPr>
          <a:lstStyle/>
          <a:p>
            <a:pPr marL="36576" indent="0">
              <a:buNone/>
            </a:pPr>
            <a:r>
              <a:rPr lang="en-IN" dirty="0"/>
              <a:t>In future the project can be upgraded in more ways than one.</a:t>
            </a:r>
          </a:p>
          <a:p>
            <a:r>
              <a:rPr lang="en-IN" dirty="0"/>
              <a:t>Interface more no. of sensors to know gases present in air.</a:t>
            </a:r>
          </a:p>
          <a:p>
            <a:r>
              <a:rPr lang="en-IN" dirty="0"/>
              <a:t>Design webpage and upload data on webpage.</a:t>
            </a:r>
          </a:p>
          <a:p>
            <a:r>
              <a:rPr lang="en-IN" dirty="0"/>
              <a:t>Interface SD CARD to store data.</a:t>
            </a:r>
          </a:p>
          <a:p>
            <a:r>
              <a:rPr lang="en-IN" dirty="0"/>
              <a:t>Interface GPS module to monitor the pollution.</a:t>
            </a:r>
          </a:p>
          <a:p>
            <a:endParaRPr lang="en-IN" dirty="0"/>
          </a:p>
        </p:txBody>
      </p:sp>
    </p:spTree>
    <p:extLst>
      <p:ext uri="{BB962C8B-B14F-4D97-AF65-F5344CB8AC3E}">
        <p14:creationId xmlns:p14="http://schemas.microsoft.com/office/powerpoint/2010/main" val="4131834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1" dirty="0">
                <a:solidFill>
                  <a:srgbClr val="FFC000"/>
                </a:solidFill>
                <a:effectLst>
                  <a:outerShdw blurRad="38100" dist="38100" dir="2700000" algn="tl">
                    <a:srgbClr val="000000">
                      <a:alpha val="43137"/>
                    </a:srgbClr>
                  </a:outerShdw>
                </a:effectLst>
              </a:rPr>
              <a:t>9) </a:t>
            </a:r>
            <a:r>
              <a:rPr lang="en-IN" sz="4800" b="1" u="sng" dirty="0">
                <a:solidFill>
                  <a:srgbClr val="FFC000"/>
                </a:solidFill>
                <a:effectLst>
                  <a:outerShdw blurRad="38100" dist="38100" dir="2700000" algn="tl">
                    <a:srgbClr val="000000">
                      <a:alpha val="43137"/>
                    </a:srgbClr>
                  </a:outerShdw>
                </a:effectLst>
              </a:rPr>
              <a:t>Conclusion</a:t>
            </a:r>
            <a:r>
              <a:rPr lang="en-IN" sz="4800" b="1" dirty="0">
                <a:solidFill>
                  <a:srgbClr val="FFC000"/>
                </a:solidFill>
                <a:effectLst>
                  <a:outerShdw blurRad="38100" dist="38100" dir="2700000" algn="tl">
                    <a:srgbClr val="000000">
                      <a:alpha val="43137"/>
                    </a:srgbClr>
                  </a:outerShdw>
                </a:effectLst>
              </a:rPr>
              <a:t> :-</a:t>
            </a:r>
            <a:endParaRPr lang="en-IN" b="1" dirty="0">
              <a:solidFill>
                <a:srgbClr val="FFC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783357"/>
            <a:ext cx="8686800" cy="4525963"/>
          </a:xfrm>
        </p:spPr>
        <p:txBody>
          <a:bodyPr>
            <a:normAutofit/>
          </a:bodyPr>
          <a:lstStyle/>
          <a:p>
            <a:r>
              <a:rPr lang="en-IN" dirty="0"/>
              <a:t>The system to monitor the air of environment using arduino micro controller. </a:t>
            </a:r>
          </a:p>
          <a:p>
            <a:r>
              <a:rPr lang="en-IN" dirty="0"/>
              <a:t>IOT technology proposed to improve quality of air.</a:t>
            </a:r>
          </a:p>
          <a:p>
            <a:r>
              <a:rPr lang="en-IN" dirty="0"/>
              <a:t>Gas sensor gives the sense of different type of dangerous gases.</a:t>
            </a:r>
          </a:p>
          <a:p>
            <a:r>
              <a:rPr lang="en-IN" dirty="0"/>
              <a:t>It supports new technology and healthy life concept.</a:t>
            </a:r>
          </a:p>
        </p:txBody>
      </p:sp>
    </p:spTree>
    <p:extLst>
      <p:ext uri="{BB962C8B-B14F-4D97-AF65-F5344CB8AC3E}">
        <p14:creationId xmlns:p14="http://schemas.microsoft.com/office/powerpoint/2010/main" val="333954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8064" y="332656"/>
            <a:ext cx="3240360" cy="1253808"/>
          </a:xfrm>
        </p:spPr>
        <p:txBody>
          <a:bodyPr>
            <a:normAutofit/>
          </a:bodyPr>
          <a:lstStyle/>
          <a:p>
            <a:r>
              <a:rPr lang="en-IN" sz="3600" u="sng" dirty="0">
                <a:solidFill>
                  <a:srgbClr val="FFC000"/>
                </a:solidFill>
                <a:effectLst>
                  <a:outerShdw blurRad="38100" dist="38100" dir="2700000" algn="tl">
                    <a:srgbClr val="000000">
                      <a:alpha val="43137"/>
                    </a:srgbClr>
                  </a:outerShdw>
                </a:effectLst>
              </a:rPr>
              <a:t>CONTENTS :-</a:t>
            </a:r>
          </a:p>
        </p:txBody>
      </p:sp>
      <p:sp>
        <p:nvSpPr>
          <p:cNvPr id="4" name="Text Placeholder 3"/>
          <p:cNvSpPr>
            <a:spLocks noGrp="1"/>
          </p:cNvSpPr>
          <p:nvPr>
            <p:ph type="body" sz="half" idx="2"/>
          </p:nvPr>
        </p:nvSpPr>
        <p:spPr>
          <a:xfrm>
            <a:off x="5148064" y="1772816"/>
            <a:ext cx="3744416" cy="4896544"/>
          </a:xfrm>
        </p:spPr>
        <p:txBody>
          <a:bodyPr>
            <a:normAutofit/>
          </a:bodyPr>
          <a:lstStyle/>
          <a:p>
            <a:r>
              <a:rPr lang="en-IN" sz="2400" dirty="0"/>
              <a:t> 1. </a:t>
            </a:r>
            <a:r>
              <a:rPr lang="en-IN" sz="2400" b="1" dirty="0"/>
              <a:t>Introduction</a:t>
            </a:r>
            <a:r>
              <a:rPr lang="en-IN" sz="2400" dirty="0"/>
              <a:t>.</a:t>
            </a:r>
          </a:p>
          <a:p>
            <a:r>
              <a:rPr lang="en-IN" sz="2400" dirty="0"/>
              <a:t> 2. </a:t>
            </a:r>
            <a:r>
              <a:rPr lang="en-IN" sz="2400" b="1" dirty="0"/>
              <a:t>Required Components</a:t>
            </a:r>
            <a:r>
              <a:rPr lang="en-IN" sz="2400" dirty="0"/>
              <a:t>.</a:t>
            </a:r>
          </a:p>
          <a:p>
            <a:r>
              <a:rPr lang="en-IN" sz="2400" dirty="0"/>
              <a:t> 3. </a:t>
            </a:r>
            <a:r>
              <a:rPr lang="en-IN" sz="2400" b="1" dirty="0"/>
              <a:t>Circuit Diagram.</a:t>
            </a:r>
          </a:p>
          <a:p>
            <a:r>
              <a:rPr lang="en-IN" sz="2400" dirty="0"/>
              <a:t> 4. </a:t>
            </a:r>
            <a:r>
              <a:rPr lang="en-IN" sz="2400" b="1" dirty="0"/>
              <a:t>Hardware &amp; Software                    requirements</a:t>
            </a:r>
            <a:r>
              <a:rPr lang="en-IN" sz="2400" dirty="0"/>
              <a:t>.</a:t>
            </a:r>
          </a:p>
          <a:p>
            <a:r>
              <a:rPr lang="en-IN" sz="2400" dirty="0"/>
              <a:t> 5. </a:t>
            </a:r>
            <a:r>
              <a:rPr lang="en-IN" sz="2400" b="1" dirty="0"/>
              <a:t>Arduino board.</a:t>
            </a:r>
          </a:p>
          <a:p>
            <a:r>
              <a:rPr lang="en-IN" sz="2400" b="1" dirty="0"/>
              <a:t> 6. Working Explanation.</a:t>
            </a:r>
          </a:p>
          <a:p>
            <a:r>
              <a:rPr lang="en-IN" sz="2400" b="1" dirty="0"/>
              <a:t> 7. Advantages.</a:t>
            </a:r>
          </a:p>
          <a:p>
            <a:r>
              <a:rPr lang="en-IN" sz="2400" b="1" dirty="0"/>
              <a:t> 8. Future scope.</a:t>
            </a:r>
          </a:p>
          <a:p>
            <a:r>
              <a:rPr lang="en-IN" sz="2400" b="1" dirty="0"/>
              <a:t> 9. Conclusion</a:t>
            </a:r>
            <a:r>
              <a:rPr lang="en-IN" sz="2400" dirty="0"/>
              <a:t>.</a:t>
            </a:r>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a:xfrm>
            <a:off x="611560" y="1196752"/>
            <a:ext cx="4248472" cy="4248472"/>
          </a:xfrm>
          <a:prstGeom prst="ellipse">
            <a:avLst/>
          </a:prstGeom>
          <a:ln/>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46586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2728" y="1628800"/>
            <a:ext cx="5551520" cy="1569660"/>
          </a:xfrm>
          <a:prstGeom prst="rect">
            <a:avLst/>
          </a:prstGeom>
          <a:noFill/>
        </p:spPr>
        <p:txBody>
          <a:bodyPr wrap="none" rtlCol="0">
            <a:spAutoFit/>
          </a:bodyPr>
          <a:lstStyle/>
          <a:p>
            <a:r>
              <a:rPr lang="en-IN" sz="9600" dirty="0">
                <a:latin typeface="AR BERKLEY" pitchFamily="2" charset="0"/>
              </a:rPr>
              <a:t>Thank you</a:t>
            </a:r>
          </a:p>
        </p:txBody>
      </p:sp>
    </p:spTree>
    <p:extLst>
      <p:ext uri="{BB962C8B-B14F-4D97-AF65-F5344CB8AC3E}">
        <p14:creationId xmlns:p14="http://schemas.microsoft.com/office/powerpoint/2010/main" val="139869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4896544" cy="730250"/>
          </a:xfrm>
        </p:spPr>
        <p:txBody>
          <a:bodyPr>
            <a:noAutofit/>
          </a:bodyPr>
          <a:lstStyle/>
          <a:p>
            <a:r>
              <a:rPr lang="en-IN" sz="3600" dirty="0">
                <a:solidFill>
                  <a:schemeClr val="accent2">
                    <a:lumMod val="60000"/>
                    <a:lumOff val="40000"/>
                  </a:schemeClr>
                </a:solidFill>
                <a:effectLst>
                  <a:outerShdw blurRad="38100" dist="38100" dir="2700000" algn="tl">
                    <a:srgbClr val="000000">
                      <a:alpha val="43137"/>
                    </a:srgbClr>
                  </a:outerShdw>
                </a:effectLst>
              </a:rPr>
              <a:t>1) </a:t>
            </a:r>
            <a:r>
              <a:rPr lang="en-IN" sz="3600" u="sng" dirty="0">
                <a:solidFill>
                  <a:schemeClr val="accent2">
                    <a:lumMod val="60000"/>
                    <a:lumOff val="40000"/>
                  </a:schemeClr>
                </a:solidFill>
                <a:effectLst>
                  <a:outerShdw blurRad="38100" dist="38100" dir="2700000" algn="tl">
                    <a:srgbClr val="000000">
                      <a:alpha val="43137"/>
                    </a:srgbClr>
                  </a:outerShdw>
                </a:effectLst>
              </a:rPr>
              <a:t>INTRODUCTION :-</a:t>
            </a:r>
          </a:p>
        </p:txBody>
      </p:sp>
      <p:sp>
        <p:nvSpPr>
          <p:cNvPr id="4" name="Content Placeholder 3"/>
          <p:cNvSpPr>
            <a:spLocks noGrp="1"/>
          </p:cNvSpPr>
          <p:nvPr>
            <p:ph sz="half" idx="1"/>
          </p:nvPr>
        </p:nvSpPr>
        <p:spPr>
          <a:xfrm>
            <a:off x="179512" y="1412776"/>
            <a:ext cx="8784976" cy="5040560"/>
          </a:xfrm>
        </p:spPr>
        <p:txBody>
          <a:bodyPr/>
          <a:lstStyle/>
          <a:p>
            <a:r>
              <a:rPr lang="en-IN" dirty="0"/>
              <a:t>In this project we are going to make an </a:t>
            </a:r>
            <a:r>
              <a:rPr lang="en-IN" b="1" dirty="0"/>
              <a:t>IOT Based Air Pollution Monitoring System</a:t>
            </a:r>
            <a:r>
              <a:rPr lang="en-IN" dirty="0"/>
              <a:t> in which we will </a:t>
            </a:r>
            <a:r>
              <a:rPr lang="en-IN" b="1" dirty="0"/>
              <a:t>monitor the Air Quality over a webserver using internet</a:t>
            </a:r>
            <a:r>
              <a:rPr lang="en-IN" dirty="0"/>
              <a:t> and will trigger a alarm when the air quality goes down beyond a certain level, means when there are sufficient amount of harmful gases are present in the air like CO2, smoke, alcohol, benzene and NH3. It will show the air quality in PPM on the LCD and as well as on webpage so that we can monitor it very easily.</a:t>
            </a:r>
          </a:p>
        </p:txBody>
      </p:sp>
    </p:spTree>
    <p:extLst>
      <p:ext uri="{BB962C8B-B14F-4D97-AF65-F5344CB8AC3E}">
        <p14:creationId xmlns:p14="http://schemas.microsoft.com/office/powerpoint/2010/main" val="281160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5544616"/>
          </a:xfrm>
        </p:spPr>
        <p:txBody>
          <a:bodyPr/>
          <a:lstStyle/>
          <a:p>
            <a:r>
              <a:rPr lang="en-IN" dirty="0"/>
              <a:t>In this project we have used </a:t>
            </a:r>
            <a:r>
              <a:rPr lang="en-IN" b="1" dirty="0"/>
              <a:t>MQ135 </a:t>
            </a:r>
            <a:r>
              <a:rPr lang="en-IN" dirty="0"/>
              <a:t>sensor as the air quality sensor which is the best choice for monitoring Air Quality as it can detects most harmful gases and can measure their amount accurately. In this </a:t>
            </a:r>
            <a:r>
              <a:rPr lang="en-IN" dirty="0">
                <a:hlinkClick r:id="rId2"/>
              </a:rPr>
              <a:t>IOT project</a:t>
            </a:r>
            <a:r>
              <a:rPr lang="en-IN" dirty="0"/>
              <a:t>, we can monitor the pollution level from anywhere using computer or mobile. We can install this system anywhere and can also trigger some device when pollution goes beyond some level, like we can switch on the Exhaust fan or can send alert SMS/mail to the user.</a:t>
            </a:r>
            <a:endParaRPr lang="en-IN" b="1" dirty="0"/>
          </a:p>
        </p:txBody>
      </p:sp>
    </p:spTree>
    <p:extLst>
      <p:ext uri="{BB962C8B-B14F-4D97-AF65-F5344CB8AC3E}">
        <p14:creationId xmlns:p14="http://schemas.microsoft.com/office/powerpoint/2010/main" val="251587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5482952" cy="730250"/>
          </a:xfrm>
        </p:spPr>
        <p:txBody>
          <a:bodyPr>
            <a:normAutofit fontScale="90000"/>
          </a:bodyPr>
          <a:lstStyle/>
          <a:p>
            <a:r>
              <a:rPr lang="en-IN" sz="3200" dirty="0">
                <a:solidFill>
                  <a:schemeClr val="accent2">
                    <a:lumMod val="60000"/>
                    <a:lumOff val="40000"/>
                  </a:schemeClr>
                </a:solidFill>
                <a:effectLst>
                  <a:outerShdw blurRad="38100" dist="38100" dir="2700000" algn="tl">
                    <a:srgbClr val="000000">
                      <a:alpha val="43137"/>
                    </a:srgbClr>
                  </a:outerShdw>
                </a:effectLst>
              </a:rPr>
              <a:t>2) </a:t>
            </a:r>
            <a:r>
              <a:rPr lang="en-IN" sz="3200" u="sng" dirty="0">
                <a:solidFill>
                  <a:schemeClr val="accent2">
                    <a:lumMod val="60000"/>
                    <a:lumOff val="40000"/>
                  </a:schemeClr>
                </a:solidFill>
                <a:effectLst>
                  <a:outerShdw blurRad="38100" dist="38100" dir="2700000" algn="tl">
                    <a:srgbClr val="000000">
                      <a:alpha val="43137"/>
                    </a:srgbClr>
                  </a:outerShdw>
                </a:effectLst>
              </a:rPr>
              <a:t>Required Components :-</a:t>
            </a:r>
          </a:p>
        </p:txBody>
      </p:sp>
      <p:sp>
        <p:nvSpPr>
          <p:cNvPr id="4" name="Content Placeholder 3"/>
          <p:cNvSpPr>
            <a:spLocks noGrp="1"/>
          </p:cNvSpPr>
          <p:nvPr>
            <p:ph sz="half" idx="1"/>
          </p:nvPr>
        </p:nvSpPr>
        <p:spPr>
          <a:xfrm>
            <a:off x="457200" y="1124744"/>
            <a:ext cx="7086600" cy="5328592"/>
          </a:xfrm>
        </p:spPr>
        <p:txBody>
          <a:bodyPr>
            <a:normAutofit/>
          </a:bodyPr>
          <a:lstStyle/>
          <a:p>
            <a:r>
              <a:rPr lang="en-IN" b="1" dirty="0">
                <a:solidFill>
                  <a:schemeClr val="bg2">
                    <a:lumMod val="20000"/>
                    <a:lumOff val="80000"/>
                  </a:schemeClr>
                </a:solidFill>
                <a:effectLst>
                  <a:outerShdw blurRad="38100" dist="38100" dir="2700000" algn="tl">
                    <a:srgbClr val="000000">
                      <a:alpha val="43137"/>
                    </a:srgbClr>
                  </a:outerShdw>
                </a:effectLst>
              </a:rPr>
              <a:t>MQ135 Gas sensor.</a:t>
            </a:r>
          </a:p>
          <a:p>
            <a:r>
              <a:rPr lang="en-IN" b="1" dirty="0">
                <a:solidFill>
                  <a:schemeClr val="bg2">
                    <a:lumMod val="20000"/>
                    <a:lumOff val="80000"/>
                  </a:schemeClr>
                </a:solidFill>
                <a:effectLst>
                  <a:outerShdw blurRad="38100" dist="38100" dir="2700000" algn="tl">
                    <a:srgbClr val="000000">
                      <a:alpha val="43137"/>
                    </a:srgbClr>
                  </a:outerShdw>
                </a:effectLst>
              </a:rPr>
              <a:t>Arduino Uno.</a:t>
            </a:r>
          </a:p>
          <a:p>
            <a:r>
              <a:rPr lang="en-IN" b="1" dirty="0">
                <a:solidFill>
                  <a:schemeClr val="bg2">
                    <a:lumMod val="20000"/>
                    <a:lumOff val="80000"/>
                  </a:schemeClr>
                </a:solidFill>
                <a:effectLst>
                  <a:outerShdw blurRad="38100" dist="38100" dir="2700000" algn="tl">
                    <a:srgbClr val="000000">
                      <a:alpha val="43137"/>
                    </a:srgbClr>
                  </a:outerShdw>
                </a:effectLst>
              </a:rPr>
              <a:t>Wi-Fi module ESP8266.</a:t>
            </a:r>
          </a:p>
          <a:p>
            <a:r>
              <a:rPr lang="en-IN" b="1" dirty="0">
                <a:solidFill>
                  <a:schemeClr val="bg2">
                    <a:lumMod val="20000"/>
                    <a:lumOff val="80000"/>
                  </a:schemeClr>
                </a:solidFill>
                <a:effectLst>
                  <a:outerShdw blurRad="38100" dist="38100" dir="2700000" algn="tl">
                    <a:srgbClr val="000000">
                      <a:alpha val="43137"/>
                    </a:srgbClr>
                  </a:outerShdw>
                </a:effectLst>
              </a:rPr>
              <a:t>16X2 LCD.</a:t>
            </a:r>
          </a:p>
          <a:p>
            <a:r>
              <a:rPr lang="en-IN" b="1" dirty="0">
                <a:solidFill>
                  <a:schemeClr val="bg2">
                    <a:lumMod val="20000"/>
                    <a:lumOff val="80000"/>
                  </a:schemeClr>
                </a:solidFill>
                <a:effectLst>
                  <a:outerShdw blurRad="38100" dist="38100" dir="2700000" algn="tl">
                    <a:srgbClr val="000000">
                      <a:alpha val="43137"/>
                    </a:srgbClr>
                  </a:outerShdw>
                </a:effectLst>
              </a:rPr>
              <a:t>Breadboard.</a:t>
            </a:r>
          </a:p>
          <a:p>
            <a:r>
              <a:rPr lang="en-IN" b="1" dirty="0">
                <a:solidFill>
                  <a:schemeClr val="bg2">
                    <a:lumMod val="20000"/>
                    <a:lumOff val="80000"/>
                  </a:schemeClr>
                </a:solidFill>
                <a:effectLst>
                  <a:outerShdw blurRad="38100" dist="38100" dir="2700000" algn="tl">
                    <a:srgbClr val="000000">
                      <a:alpha val="43137"/>
                    </a:srgbClr>
                  </a:outerShdw>
                </a:effectLst>
              </a:rPr>
              <a:t>10K potentiometer.</a:t>
            </a:r>
          </a:p>
          <a:p>
            <a:r>
              <a:rPr lang="en-IN" b="1" dirty="0">
                <a:solidFill>
                  <a:schemeClr val="bg2">
                    <a:lumMod val="20000"/>
                    <a:lumOff val="80000"/>
                  </a:schemeClr>
                </a:solidFill>
                <a:effectLst>
                  <a:outerShdw blurRad="38100" dist="38100" dir="2700000" algn="tl">
                    <a:srgbClr val="000000">
                      <a:alpha val="43137"/>
                    </a:srgbClr>
                  </a:outerShdw>
                </a:effectLst>
              </a:rPr>
              <a:t>1K ohm resistors.</a:t>
            </a:r>
          </a:p>
          <a:p>
            <a:r>
              <a:rPr lang="en-IN" b="1" dirty="0">
                <a:solidFill>
                  <a:schemeClr val="bg2">
                    <a:lumMod val="20000"/>
                    <a:lumOff val="80000"/>
                  </a:schemeClr>
                </a:solidFill>
                <a:effectLst>
                  <a:outerShdw blurRad="38100" dist="38100" dir="2700000" algn="tl">
                    <a:srgbClr val="000000">
                      <a:alpha val="43137"/>
                    </a:srgbClr>
                  </a:outerShdw>
                </a:effectLst>
              </a:rPr>
              <a:t>220 ohm resistor.</a:t>
            </a:r>
          </a:p>
          <a:p>
            <a:r>
              <a:rPr lang="en-IN" b="1" dirty="0">
                <a:solidFill>
                  <a:schemeClr val="bg2">
                    <a:lumMod val="20000"/>
                    <a:lumOff val="80000"/>
                  </a:schemeClr>
                </a:solidFill>
                <a:effectLst>
                  <a:outerShdw blurRad="38100" dist="38100" dir="2700000" algn="tl">
                    <a:srgbClr val="000000">
                      <a:alpha val="43137"/>
                    </a:srgbClr>
                  </a:outerShdw>
                </a:effectLst>
              </a:rPr>
              <a:t>Buzzer.</a:t>
            </a:r>
          </a:p>
          <a:p>
            <a:endParaRPr lang="en-IN" dirty="0"/>
          </a:p>
        </p:txBody>
      </p:sp>
    </p:spTree>
    <p:extLst>
      <p:ext uri="{BB962C8B-B14F-4D97-AF65-F5344CB8AC3E}">
        <p14:creationId xmlns:p14="http://schemas.microsoft.com/office/powerpoint/2010/main" val="2936617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64488" cy="1143000"/>
          </a:xfrm>
        </p:spPr>
        <p:txBody>
          <a:bodyPr>
            <a:normAutofit fontScale="90000"/>
          </a:bodyPr>
          <a:lstStyle/>
          <a:p>
            <a:r>
              <a:rPr lang="en-IN" b="1" spc="-150" dirty="0">
                <a:solidFill>
                  <a:srgbClr val="FFC000"/>
                </a:solidFill>
                <a:effectLst>
                  <a:outerShdw blurRad="38100" dist="38100" dir="2700000" algn="tl">
                    <a:srgbClr val="000000">
                      <a:alpha val="43137"/>
                    </a:srgbClr>
                  </a:outerShdw>
                </a:effectLst>
              </a:rPr>
              <a:t>3)</a:t>
            </a:r>
            <a:r>
              <a:rPr lang="en-IN" b="1" u="sng" spc="-150" dirty="0">
                <a:solidFill>
                  <a:srgbClr val="FFC000"/>
                </a:solidFill>
                <a:effectLst>
                  <a:outerShdw blurRad="38100" dist="38100" dir="2700000" algn="tl">
                    <a:srgbClr val="000000">
                      <a:alpha val="43137"/>
                    </a:srgbClr>
                  </a:outerShdw>
                </a:effectLst>
              </a:rPr>
              <a:t>Circuit Diagram and Explanation:-</a:t>
            </a:r>
            <a:br>
              <a:rPr lang="en-IN" b="1" dirty="0"/>
            </a:br>
            <a:endParaRPr lang="en-IN" dirty="0">
              <a:solidFill>
                <a:srgbClr val="FFC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8014" y="1351309"/>
            <a:ext cx="647033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58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spc="-150" dirty="0">
                <a:solidFill>
                  <a:srgbClr val="FFC000"/>
                </a:solidFill>
                <a:effectLst>
                  <a:outerShdw blurRad="38100" dist="38100" dir="2700000" algn="tl">
                    <a:srgbClr val="000000">
                      <a:alpha val="43137"/>
                    </a:srgbClr>
                  </a:outerShdw>
                </a:effectLst>
              </a:rPr>
              <a:t>Making Process :-</a:t>
            </a:r>
            <a:endParaRPr lang="en-IN" dirty="0"/>
          </a:p>
        </p:txBody>
      </p:sp>
      <p:sp>
        <p:nvSpPr>
          <p:cNvPr id="3" name="Content Placeholder 2"/>
          <p:cNvSpPr>
            <a:spLocks noGrp="1"/>
          </p:cNvSpPr>
          <p:nvPr>
            <p:ph idx="1"/>
          </p:nvPr>
        </p:nvSpPr>
        <p:spPr>
          <a:xfrm>
            <a:off x="179512" y="1340768"/>
            <a:ext cx="8784976" cy="5069160"/>
          </a:xfrm>
        </p:spPr>
        <p:txBody>
          <a:bodyPr>
            <a:normAutofit fontScale="92500" lnSpcReduction="20000"/>
          </a:bodyPr>
          <a:lstStyle/>
          <a:p>
            <a:r>
              <a:rPr lang="en-IN" dirty="0"/>
              <a:t>First of all we will connect the </a:t>
            </a:r>
            <a:r>
              <a:rPr lang="en-IN" b="1" dirty="0"/>
              <a:t>ESP8266 with the Arduino</a:t>
            </a:r>
            <a:r>
              <a:rPr lang="en-IN" dirty="0"/>
              <a:t>. </a:t>
            </a:r>
            <a:r>
              <a:rPr lang="en-IN" b="1" dirty="0"/>
              <a:t>ESP8266 </a:t>
            </a:r>
            <a:r>
              <a:rPr lang="en-IN" dirty="0"/>
              <a:t>runs on 3.3V and if you will give it 5V from the Arduino then it won’t work properly and it may get damage. Connect the VCC and the CH_PD to the 3.3V pin of Arduino. The RX pin of ESP8266 works on 3.3V and it will not communicate with the Arduino when we will connect it directly to the Arduino. So, we will have to make a voltage divider for it which will convert the 5V into 3.3V. This can be done by connecting three resistors in series like we did in the circuit. Connect the TX pin of the ESP8266 to the pin 10 of the Arduino and the RX pin of the esp8266 to the pin 9 of Arduino through the resistors.</a:t>
            </a:r>
          </a:p>
        </p:txBody>
      </p:sp>
    </p:spTree>
    <p:extLst>
      <p:ext uri="{BB962C8B-B14F-4D97-AF65-F5344CB8AC3E}">
        <p14:creationId xmlns:p14="http://schemas.microsoft.com/office/powerpoint/2010/main" val="210905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579296" cy="1007058"/>
          </a:xfrm>
        </p:spPr>
        <p:txBody>
          <a:bodyPr>
            <a:normAutofit/>
          </a:bodyPr>
          <a:lstStyle/>
          <a:p>
            <a:r>
              <a:rPr lang="en-IN" sz="3200" dirty="0">
                <a:solidFill>
                  <a:srgbClr val="FFC000"/>
                </a:solidFill>
                <a:effectLst>
                  <a:outerShdw blurRad="38100" dist="38100" dir="2700000" algn="tl">
                    <a:srgbClr val="000000">
                      <a:alpha val="43137"/>
                    </a:srgbClr>
                  </a:outerShdw>
                </a:effectLst>
              </a:rPr>
              <a:t>4) </a:t>
            </a:r>
            <a:r>
              <a:rPr lang="en-IN" sz="3200" u="sng" dirty="0">
                <a:solidFill>
                  <a:srgbClr val="FFC000"/>
                </a:solidFill>
                <a:effectLst>
                  <a:outerShdw blurRad="38100" dist="38100" dir="2700000" algn="tl">
                    <a:srgbClr val="000000">
                      <a:alpha val="43137"/>
                    </a:srgbClr>
                  </a:outerShdw>
                </a:effectLst>
              </a:rPr>
              <a:t>Hardware &amp; Software requirements</a:t>
            </a:r>
            <a:r>
              <a:rPr lang="en-IN" sz="3200" dirty="0">
                <a:solidFill>
                  <a:srgbClr val="FFC000"/>
                </a:solidFill>
                <a:effectLst>
                  <a:outerShdw blurRad="38100" dist="38100" dir="2700000" algn="tl">
                    <a:srgbClr val="000000">
                      <a:alpha val="43137"/>
                    </a:srgbClr>
                  </a:outerShdw>
                </a:effectLst>
              </a:rPr>
              <a:t> :-</a:t>
            </a:r>
            <a:br>
              <a:rPr lang="en-IN" sz="2400" dirty="0"/>
            </a:br>
            <a:endParaRPr lang="en-IN" sz="2400" u="sng" dirty="0">
              <a:solidFill>
                <a:srgbClr val="FFC000"/>
              </a:solidFill>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179512" y="1340768"/>
            <a:ext cx="8712968" cy="5328592"/>
          </a:xfrm>
        </p:spPr>
        <p:txBody>
          <a:bodyPr/>
          <a:lstStyle/>
          <a:p>
            <a:r>
              <a:rPr lang="en-IN" dirty="0"/>
              <a:t>ESP8266 Wi-Fi module gives your projects </a:t>
            </a:r>
            <a:r>
              <a:rPr lang="en-IN" b="1" dirty="0"/>
              <a:t>access to Wi-Fi or internet</a:t>
            </a:r>
            <a:r>
              <a:rPr lang="en-IN" dirty="0"/>
              <a:t>. It is a very cheap device and make your projects very powerful. It can communicate with any microcontroller and it is the most leading devices in the </a:t>
            </a:r>
            <a:r>
              <a:rPr lang="en-IN" dirty="0">
                <a:hlinkClick r:id="rId2"/>
              </a:rPr>
              <a:t>IOT platform</a:t>
            </a:r>
            <a:r>
              <a:rPr lang="en-IN" dirty="0"/>
              <a:t>.</a:t>
            </a:r>
          </a:p>
          <a:p>
            <a:pPr marL="36576" indent="0">
              <a:buNone/>
            </a:pPr>
            <a:endParaRPr lang="en-IN" dirty="0"/>
          </a:p>
          <a:p>
            <a:r>
              <a:rPr lang="en-IN" dirty="0"/>
              <a:t>Then we will connect the </a:t>
            </a:r>
            <a:r>
              <a:rPr lang="en-IN" b="1" dirty="0"/>
              <a:t>MQ135 sensor with the Arduino</a:t>
            </a:r>
            <a:r>
              <a:rPr lang="en-IN" dirty="0"/>
              <a:t>. Connect the VCC and the ground pin of the sensor to the 5V and ground of the Arduino and the </a:t>
            </a:r>
            <a:r>
              <a:rPr lang="en-IN" dirty="0" err="1"/>
              <a:t>Analog</a:t>
            </a:r>
            <a:r>
              <a:rPr lang="en-IN" dirty="0"/>
              <a:t> pin of sensor to the A0 of the Arduino.</a:t>
            </a:r>
          </a:p>
        </p:txBody>
      </p:sp>
    </p:spTree>
    <p:extLst>
      <p:ext uri="{BB962C8B-B14F-4D97-AF65-F5344CB8AC3E}">
        <p14:creationId xmlns:p14="http://schemas.microsoft.com/office/powerpoint/2010/main" val="852203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91264" cy="5688632"/>
          </a:xfrm>
        </p:spPr>
        <p:txBody>
          <a:bodyPr/>
          <a:lstStyle/>
          <a:p>
            <a:r>
              <a:rPr lang="en-IN" dirty="0"/>
              <a:t>Connect a buzzer to the pin 8 of the Arduino which will start to beep when the condition becomes true.</a:t>
            </a:r>
          </a:p>
          <a:p>
            <a:endParaRPr lang="en-IN" dirty="0"/>
          </a:p>
          <a:p>
            <a:endParaRPr lang="en-IN" dirty="0"/>
          </a:p>
          <a:p>
            <a:r>
              <a:rPr lang="en-IN" dirty="0"/>
              <a:t>In last, we will connect the LCD  with the Arduino.</a:t>
            </a:r>
          </a:p>
        </p:txBody>
      </p:sp>
    </p:spTree>
    <p:extLst>
      <p:ext uri="{BB962C8B-B14F-4D97-AF65-F5344CB8AC3E}">
        <p14:creationId xmlns:p14="http://schemas.microsoft.com/office/powerpoint/2010/main" val="1781128676"/>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IOT Smart City PowerPoint Templates (1)</Template>
  <TotalTime>308</TotalTime>
  <Words>767</Words>
  <Application>Microsoft Office PowerPoint</Application>
  <PresentationFormat>On-screen Show (4:3)</PresentationFormat>
  <Paragraphs>90</Paragraphs>
  <Slides>20</Slides>
  <Notes>0</Notes>
  <HiddenSlides>0</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Cover and End Slide Master</vt:lpstr>
      <vt:lpstr>Contents Slide Master</vt:lpstr>
      <vt:lpstr>Section Break Slide Master</vt:lpstr>
      <vt:lpstr>Technic</vt:lpstr>
      <vt:lpstr>: Group project : Done by:- biplab  chattaraj(203002485310002) debsankar  mitra(203002485310018) krishnendu  joardar(203002485310017) md  zeeshan ali(203002485310012)    </vt:lpstr>
      <vt:lpstr>CONTENTS :-</vt:lpstr>
      <vt:lpstr>1) INTRODUCTION :-</vt:lpstr>
      <vt:lpstr>PowerPoint Presentation</vt:lpstr>
      <vt:lpstr>2) Required Components :-</vt:lpstr>
      <vt:lpstr>3)Circuit Diagram and Explanation:- </vt:lpstr>
      <vt:lpstr>Making Process :-</vt:lpstr>
      <vt:lpstr>4) Hardware &amp; Software requirements :- </vt:lpstr>
      <vt:lpstr>PowerPoint Presentation</vt:lpstr>
      <vt:lpstr>The connections of the LCD are as follows :-</vt:lpstr>
      <vt:lpstr>PowerPoint Presentation</vt:lpstr>
      <vt:lpstr>PowerPoint Presentation</vt:lpstr>
      <vt:lpstr>PowerPoint Presentation</vt:lpstr>
      <vt:lpstr>5) Arduino board :- </vt:lpstr>
      <vt:lpstr>6) Working Explanation :- </vt:lpstr>
      <vt:lpstr>PowerPoint Presentation</vt:lpstr>
      <vt:lpstr>7) Advantages :-</vt:lpstr>
      <vt:lpstr>8) Future scope :-</vt:lpstr>
      <vt:lpstr>9) Conclusion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Reliance</dc:creator>
  <cp:lastModifiedBy>Debsankar MItra</cp:lastModifiedBy>
  <cp:revision>25</cp:revision>
  <dcterms:created xsi:type="dcterms:W3CDTF">2021-08-04T06:03:08Z</dcterms:created>
  <dcterms:modified xsi:type="dcterms:W3CDTF">2021-08-05T04:39:00Z</dcterms:modified>
</cp:coreProperties>
</file>