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5" r:id="rId7"/>
    <p:sldId id="262" r:id="rId8"/>
    <p:sldId id="263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571007"/>
            <a:ext cx="8991600" cy="1645920"/>
          </a:xfrm>
        </p:spPr>
        <p:txBody>
          <a:bodyPr/>
          <a:lstStyle/>
          <a:p>
            <a:r>
              <a:rPr lang="en-GB" dirty="0" smtClean="0"/>
              <a:t>Primo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6508" y="4310743"/>
            <a:ext cx="6801612" cy="2287534"/>
          </a:xfrm>
        </p:spPr>
        <p:txBody>
          <a:bodyPr>
            <a:normAutofit/>
          </a:bodyPr>
          <a:lstStyle/>
          <a:p>
            <a:r>
              <a:rPr lang="en-GB" dirty="0" smtClean="0"/>
              <a:t>Project By:</a:t>
            </a:r>
          </a:p>
          <a:p>
            <a:r>
              <a:rPr lang="en-GB" dirty="0"/>
              <a:t>Arjun </a:t>
            </a:r>
            <a:r>
              <a:rPr lang="en-GB" dirty="0" err="1"/>
              <a:t>Dahal</a:t>
            </a:r>
            <a:r>
              <a:rPr lang="en-GB" dirty="0"/>
              <a:t> (071/BEX/405)</a:t>
            </a:r>
          </a:p>
          <a:p>
            <a:r>
              <a:rPr lang="en-GB" dirty="0"/>
              <a:t>Biplab Gautam(071/BEX/411)</a:t>
            </a:r>
          </a:p>
          <a:p>
            <a:r>
              <a:rPr lang="en-GB" dirty="0" err="1"/>
              <a:t>Bishal</a:t>
            </a:r>
            <a:r>
              <a:rPr lang="en-GB" dirty="0"/>
              <a:t> </a:t>
            </a:r>
            <a:r>
              <a:rPr lang="en-GB" dirty="0" err="1"/>
              <a:t>Khanal</a:t>
            </a:r>
            <a:r>
              <a:rPr lang="en-GB" dirty="0"/>
              <a:t> (071/BEX/412)</a:t>
            </a:r>
          </a:p>
          <a:p>
            <a:r>
              <a:rPr lang="en-GB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778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Graphics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SDL(Simple </a:t>
            </a:r>
            <a:r>
              <a:rPr lang="en-GB" dirty="0" err="1" smtClean="0"/>
              <a:t>Directmedia</a:t>
            </a:r>
            <a:r>
              <a:rPr lang="en-GB" dirty="0" smtClean="0"/>
              <a:t> Layer) </a:t>
            </a:r>
            <a:r>
              <a:rPr lang="en-GB" dirty="0" smtClean="0"/>
              <a:t>library functions are used for </a:t>
            </a:r>
            <a:r>
              <a:rPr lang="en-GB" dirty="0" smtClean="0"/>
              <a:t>displaying graphics part of the game. </a:t>
            </a:r>
          </a:p>
          <a:p>
            <a:r>
              <a:rPr lang="en-GB" dirty="0" smtClean="0"/>
              <a:t>Header Files used from SDL that we have used are:</a:t>
            </a:r>
          </a:p>
          <a:p>
            <a:pPr lvl="2"/>
            <a:r>
              <a:rPr lang="en-GB" dirty="0" err="1" smtClean="0"/>
              <a:t>SDL.h</a:t>
            </a:r>
            <a:endParaRPr lang="en-GB" dirty="0" smtClean="0"/>
          </a:p>
          <a:p>
            <a:pPr lvl="2"/>
            <a:r>
              <a:rPr lang="en-GB" dirty="0" err="1" smtClean="0"/>
              <a:t>SDL_image.h</a:t>
            </a:r>
            <a:endParaRPr lang="en-GB" dirty="0" smtClean="0"/>
          </a:p>
          <a:p>
            <a:pPr lvl="2"/>
            <a:r>
              <a:rPr lang="en-GB" dirty="0" err="1" smtClean="0"/>
              <a:t>SDL_ttf.h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4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Primo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 smtClean="0"/>
              <a:t>Thanks for watching	</a:t>
            </a:r>
            <a:r>
              <a:rPr lang="en-GB" dirty="0" smtClean="0"/>
              <a:t>																																																																																		Primo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9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521" y="2153412"/>
            <a:ext cx="3429479" cy="4704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856" y="2638044"/>
            <a:ext cx="7729728" cy="310198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Primo is a prime-version adaptation of the famous game </a:t>
            </a:r>
            <a:r>
              <a:rPr lang="en-US" dirty="0" smtClean="0"/>
              <a:t>2048.</a:t>
            </a:r>
          </a:p>
          <a:p>
            <a:r>
              <a:rPr lang="en-US" dirty="0" smtClean="0"/>
              <a:t>Objective of each level is to obtain </a:t>
            </a:r>
            <a:r>
              <a:rPr lang="en-US" dirty="0"/>
              <a:t>a prime number </a:t>
            </a:r>
            <a:r>
              <a:rPr lang="en-US" dirty="0" smtClean="0"/>
              <a:t>corresponding to that </a:t>
            </a:r>
            <a:r>
              <a:rPr lang="en-US" dirty="0"/>
              <a:t>level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Game  starts from Level 11 and proceeds to successive primes.</a:t>
            </a:r>
          </a:p>
          <a:p>
            <a:endParaRPr lang="en-US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33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010" y="207045"/>
            <a:ext cx="7729728" cy="43303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How the Game is played?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5010" y="1096627"/>
            <a:ext cx="7729728" cy="310198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GB" b="1" dirty="0" smtClean="0"/>
              <a:t>Cursor </a:t>
            </a:r>
            <a:r>
              <a:rPr lang="en-GB" b="1" dirty="0" smtClean="0"/>
              <a:t>Keys </a:t>
            </a:r>
            <a:r>
              <a:rPr lang="en-GB" dirty="0" smtClean="0"/>
              <a:t>are used to add the numbers in respective directions, as per the addition rule of the game</a:t>
            </a:r>
            <a:r>
              <a:rPr lang="en-GB" dirty="0" smtClean="0"/>
              <a:t>.</a:t>
            </a:r>
          </a:p>
          <a:p>
            <a:pPr marL="400050" indent="-400050">
              <a:buAutoNum type="romanUcPeriod" startAt="2"/>
            </a:pPr>
            <a:r>
              <a:rPr lang="en-GB" b="1" dirty="0"/>
              <a:t>Addition Rule:</a:t>
            </a:r>
          </a:p>
          <a:p>
            <a:r>
              <a:rPr lang="en-GB" dirty="0"/>
              <a:t>Friendly numbers (1 and 2) add to any number.</a:t>
            </a:r>
          </a:p>
          <a:p>
            <a:r>
              <a:rPr lang="en-GB" dirty="0"/>
              <a:t>Composites can add up among themselves.</a:t>
            </a:r>
          </a:p>
          <a:p>
            <a:r>
              <a:rPr lang="en-GB" dirty="0"/>
              <a:t>Primes add only to form another prime.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endParaRPr lang="en-GB" dirty="0"/>
          </a:p>
          <a:p>
            <a:pPr marL="342900" indent="-342900">
              <a:buAutoNum type="arabicPeriod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000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010" y="207045"/>
            <a:ext cx="7729728" cy="43303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How the Game is played?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5010" y="1096627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III. Random Number Generation</a:t>
            </a:r>
          </a:p>
          <a:p>
            <a:r>
              <a:rPr lang="en-GB" dirty="0" smtClean="0"/>
              <a:t>Random number (from 1 to 5) pops out from random empty boxes in the board.</a:t>
            </a:r>
          </a:p>
          <a:p>
            <a:r>
              <a:rPr lang="en-GB" dirty="0" err="1" smtClean="0"/>
              <a:t>RandomGenerator</a:t>
            </a:r>
            <a:r>
              <a:rPr lang="en-GB" dirty="0" smtClean="0"/>
              <a:t>() function is used for the purpose.</a:t>
            </a:r>
          </a:p>
        </p:txBody>
      </p:sp>
    </p:spTree>
    <p:extLst>
      <p:ext uri="{BB962C8B-B14F-4D97-AF65-F5344CB8AC3E}">
        <p14:creationId xmlns:p14="http://schemas.microsoft.com/office/powerpoint/2010/main" val="38976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669" y="522514"/>
            <a:ext cx="9392194" cy="679269"/>
          </a:xfrm>
        </p:spPr>
        <p:txBody>
          <a:bodyPr>
            <a:normAutofit fontScale="90000"/>
          </a:bodyPr>
          <a:lstStyle/>
          <a:p>
            <a:r>
              <a:rPr lang="en-GB" sz="1800" dirty="0" smtClean="0"/>
              <a:t>Features of Object Oriented Programming Used in the game: </a:t>
            </a:r>
            <a:r>
              <a:rPr lang="en-GB" sz="1800" b="1" dirty="0" smtClean="0"/>
              <a:t>Classes</a:t>
            </a:r>
            <a:r>
              <a:rPr lang="en-GB" sz="1800" b="1" dirty="0"/>
              <a:t/>
            </a:r>
            <a:br>
              <a:rPr lang="en-GB" sz="1800" b="1" dirty="0"/>
            </a:br>
            <a:endParaRPr lang="en-GB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576" y="1762833"/>
            <a:ext cx="7729728" cy="454652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Class </a:t>
            </a:r>
            <a:r>
              <a:rPr lang="en-GB" i="1" dirty="0" err="1" smtClean="0"/>
              <a:t>NumberObjects</a:t>
            </a:r>
            <a:endParaRPr lang="en-GB" i="1" dirty="0" smtClean="0"/>
          </a:p>
          <a:p>
            <a:r>
              <a:rPr lang="en-GB" dirty="0" smtClean="0"/>
              <a:t>Nine objects in 2-D array form are declared.</a:t>
            </a:r>
          </a:p>
          <a:p>
            <a:r>
              <a:rPr lang="en-GB" dirty="0" smtClean="0"/>
              <a:t>Each object consists of integer member data, which holds the value of number of each box.</a:t>
            </a:r>
          </a:p>
          <a:p>
            <a:r>
              <a:rPr lang="en-GB" dirty="0" smtClean="0"/>
              <a:t>Computation part is primarily done in this class.</a:t>
            </a:r>
          </a:p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r>
              <a:rPr lang="en-GB" dirty="0" smtClean="0"/>
              <a:t>Class </a:t>
            </a:r>
            <a:r>
              <a:rPr lang="en-GB" i="1" dirty="0" err="1" smtClean="0"/>
              <a:t>MainTexture</a:t>
            </a:r>
            <a:endParaRPr lang="en-GB" i="1" dirty="0" smtClean="0"/>
          </a:p>
          <a:p>
            <a:r>
              <a:rPr lang="en-GB" dirty="0" smtClean="0"/>
              <a:t>This class is primarily for graphics related activities.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-Displays the number values of each boxes.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-Draws the game board in the SDL windows.</a:t>
            </a:r>
          </a:p>
          <a:p>
            <a:r>
              <a:rPr lang="en-GB" dirty="0" smtClean="0"/>
              <a:t>One object of this class is declared.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0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669" y="522514"/>
            <a:ext cx="9392194" cy="679269"/>
          </a:xfrm>
        </p:spPr>
        <p:txBody>
          <a:bodyPr>
            <a:normAutofit fontScale="90000"/>
          </a:bodyPr>
          <a:lstStyle/>
          <a:p>
            <a:r>
              <a:rPr lang="en-GB" sz="1800" dirty="0" smtClean="0"/>
              <a:t>Features of Object Oriented Programming Used in the game: </a:t>
            </a:r>
            <a:r>
              <a:rPr lang="en-GB" sz="1800" b="1" dirty="0" smtClean="0"/>
              <a:t>Classes</a:t>
            </a:r>
            <a:r>
              <a:rPr lang="en-GB" sz="1800" b="1" dirty="0"/>
              <a:t/>
            </a:r>
            <a:br>
              <a:rPr lang="en-GB" sz="1800" b="1" dirty="0"/>
            </a:br>
            <a:endParaRPr lang="en-GB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576" y="1762833"/>
            <a:ext cx="7729728" cy="454652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Class </a:t>
            </a:r>
            <a:r>
              <a:rPr lang="en-GB" i="1" dirty="0" err="1" smtClean="0"/>
              <a:t>LoadingImages</a:t>
            </a:r>
            <a:endParaRPr lang="en-GB" i="1" dirty="0" smtClean="0"/>
          </a:p>
          <a:p>
            <a:pPr lvl="1"/>
            <a:r>
              <a:rPr lang="en-GB" dirty="0"/>
              <a:t>U</a:t>
            </a:r>
            <a:r>
              <a:rPr lang="en-GB" dirty="0" smtClean="0"/>
              <a:t>sed to display the initial welcome window, instructions window, level completion </a:t>
            </a:r>
            <a:r>
              <a:rPr lang="en-GB" dirty="0" smtClean="0"/>
              <a:t>window and game over window.</a:t>
            </a:r>
          </a:p>
          <a:p>
            <a:pPr lvl="1"/>
            <a:r>
              <a:rPr lang="en-GB" dirty="0" smtClean="0"/>
              <a:t>Four Objects of this class </a:t>
            </a:r>
            <a:r>
              <a:rPr lang="en-GB" dirty="0" smtClean="0"/>
              <a:t>are declared for each type of window.</a:t>
            </a:r>
          </a:p>
          <a:p>
            <a:pPr marL="228600" lvl="1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8730"/>
            <a:ext cx="2288767" cy="3512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676" y="3306320"/>
            <a:ext cx="2290091" cy="3512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04" y="3293911"/>
            <a:ext cx="2290091" cy="3512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264" y="3293911"/>
            <a:ext cx="2496834" cy="349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7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651" y="470264"/>
            <a:ext cx="10541725" cy="705393"/>
          </a:xfrm>
        </p:spPr>
        <p:txBody>
          <a:bodyPr>
            <a:normAutofit fontScale="90000"/>
          </a:bodyPr>
          <a:lstStyle/>
          <a:p>
            <a:r>
              <a:rPr lang="en-GB" sz="1600" dirty="0"/>
              <a:t>Features of Object Oriented Programming Used in the game: </a:t>
            </a:r>
            <a:r>
              <a:rPr lang="en-GB" sz="1600" b="1" dirty="0" smtClean="0"/>
              <a:t>Operator Overloading</a:t>
            </a:r>
            <a:endParaRPr lang="en-GB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2649" y="1906524"/>
            <a:ext cx="7729728" cy="3101983"/>
          </a:xfrm>
        </p:spPr>
        <p:txBody>
          <a:bodyPr/>
          <a:lstStyle/>
          <a:p>
            <a:r>
              <a:rPr lang="en-GB" b="1" dirty="0" smtClean="0"/>
              <a:t>+ operator </a:t>
            </a:r>
            <a:r>
              <a:rPr lang="en-GB" dirty="0" smtClean="0"/>
              <a:t> is overloaded in the programme as per the addition rule.</a:t>
            </a:r>
          </a:p>
          <a:p>
            <a:r>
              <a:rPr lang="en-GB" dirty="0" smtClean="0"/>
              <a:t>The game logic implementation has become easier with the use of this polymorphism feature.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649" y="3720469"/>
            <a:ext cx="5744528" cy="313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915" y="326571"/>
            <a:ext cx="10842170" cy="627017"/>
          </a:xfrm>
        </p:spPr>
        <p:txBody>
          <a:bodyPr>
            <a:noAutofit/>
          </a:bodyPr>
          <a:lstStyle/>
          <a:p>
            <a:r>
              <a:rPr lang="en-GB" sz="1600" dirty="0"/>
              <a:t>Features of Object Oriented Programming Used in the game</a:t>
            </a:r>
            <a:r>
              <a:rPr lang="en-GB" sz="1600" dirty="0" smtClean="0"/>
              <a:t>: </a:t>
            </a:r>
            <a:r>
              <a:rPr lang="en-GB" sz="1600" b="1" dirty="0" smtClean="0"/>
              <a:t>Friend Function</a:t>
            </a:r>
            <a:endParaRPr lang="en-GB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645266"/>
            <a:ext cx="7729728" cy="3101983"/>
          </a:xfrm>
        </p:spPr>
        <p:txBody>
          <a:bodyPr/>
          <a:lstStyle/>
          <a:p>
            <a:r>
              <a:rPr lang="en-GB" dirty="0" smtClean="0"/>
              <a:t>Class </a:t>
            </a:r>
            <a:r>
              <a:rPr lang="en-GB" i="1" dirty="0" err="1" smtClean="0"/>
              <a:t>NumberObjects</a:t>
            </a:r>
            <a:r>
              <a:rPr lang="en-GB" i="1" dirty="0"/>
              <a:t> </a:t>
            </a:r>
            <a:r>
              <a:rPr lang="en-GB" dirty="0" smtClean="0"/>
              <a:t>declares following functions as friend: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i</a:t>
            </a:r>
            <a:r>
              <a:rPr lang="en-GB" dirty="0" smtClean="0"/>
              <a:t>. </a:t>
            </a:r>
            <a:r>
              <a:rPr lang="en-GB" i="1" dirty="0" err="1" smtClean="0"/>
              <a:t>NewLevel</a:t>
            </a:r>
            <a:r>
              <a:rPr lang="en-GB" i="1" dirty="0" smtClean="0"/>
              <a:t>()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 smtClean="0"/>
              <a:t>ii. </a:t>
            </a:r>
            <a:r>
              <a:rPr lang="en-GB" i="1" dirty="0" err="1" smtClean="0"/>
              <a:t>CheckLevel</a:t>
            </a:r>
            <a:r>
              <a:rPr lang="en-GB" i="1" dirty="0" smtClean="0"/>
              <a:t>()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 smtClean="0"/>
              <a:t>iii. </a:t>
            </a:r>
            <a:r>
              <a:rPr lang="en-GB" i="1" dirty="0" err="1" smtClean="0"/>
              <a:t>RandomGenerator</a:t>
            </a:r>
            <a:r>
              <a:rPr lang="en-GB" i="1" dirty="0" smtClean="0"/>
              <a:t>()</a:t>
            </a:r>
            <a:endParaRPr lang="en-GB" dirty="0" smtClean="0"/>
          </a:p>
          <a:p>
            <a:r>
              <a:rPr lang="en-GB" dirty="0" smtClean="0"/>
              <a:t>This has allowed the functions to access the private data member of the class </a:t>
            </a:r>
            <a:r>
              <a:rPr lang="en-GB" i="1" dirty="0" err="1" smtClean="0"/>
              <a:t>NumberObjects</a:t>
            </a:r>
            <a:r>
              <a:rPr lang="en-GB" i="1" dirty="0" smtClean="0"/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818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Global Functions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22079"/>
          </a:xfrm>
        </p:spPr>
        <p:txBody>
          <a:bodyPr>
            <a:normAutofit/>
          </a:bodyPr>
          <a:lstStyle/>
          <a:p>
            <a:r>
              <a:rPr lang="en-GB" i="1" dirty="0" smtClean="0"/>
              <a:t>Initialiser – </a:t>
            </a:r>
            <a:r>
              <a:rPr lang="en-GB" dirty="0" smtClean="0"/>
              <a:t>It initialises the SDL subsystem, SDL window, TTF and IMG subsystems</a:t>
            </a:r>
          </a:p>
          <a:p>
            <a:r>
              <a:rPr lang="en-GB" i="1" dirty="0" smtClean="0"/>
              <a:t>Closer – </a:t>
            </a:r>
            <a:r>
              <a:rPr lang="en-GB" dirty="0" smtClean="0"/>
              <a:t>Called at the end of the program to shut down subsystems.</a:t>
            </a:r>
          </a:p>
          <a:p>
            <a:r>
              <a:rPr lang="en-GB" i="1" dirty="0" err="1" smtClean="0"/>
              <a:t>CheckPrime</a:t>
            </a:r>
            <a:r>
              <a:rPr lang="en-GB" i="1" dirty="0" smtClean="0"/>
              <a:t> – </a:t>
            </a:r>
            <a:r>
              <a:rPr lang="en-GB" dirty="0" smtClean="0"/>
              <a:t>Checks whether the number is prime or not</a:t>
            </a:r>
          </a:p>
          <a:p>
            <a:r>
              <a:rPr lang="en-GB" i="1" dirty="0" err="1" smtClean="0"/>
              <a:t>CheckLevel</a:t>
            </a:r>
            <a:r>
              <a:rPr lang="en-GB" i="1" dirty="0" smtClean="0"/>
              <a:t> – </a:t>
            </a:r>
            <a:r>
              <a:rPr lang="en-GB" dirty="0" smtClean="0"/>
              <a:t>Checks whether the level is completed or not</a:t>
            </a:r>
          </a:p>
          <a:p>
            <a:r>
              <a:rPr lang="en-GB" i="1" dirty="0" err="1" smtClean="0"/>
              <a:t>NewLevel</a:t>
            </a:r>
            <a:r>
              <a:rPr lang="en-GB" i="1" dirty="0" smtClean="0"/>
              <a:t> –</a:t>
            </a:r>
            <a:r>
              <a:rPr lang="en-GB" dirty="0" smtClean="0"/>
              <a:t> Initialises all variable to zero at the start of new level</a:t>
            </a:r>
          </a:p>
          <a:p>
            <a:r>
              <a:rPr lang="en-GB" i="1" dirty="0" err="1" smtClean="0"/>
              <a:t>DownAdder</a:t>
            </a:r>
            <a:r>
              <a:rPr lang="en-GB" i="1" dirty="0" smtClean="0"/>
              <a:t>, </a:t>
            </a:r>
            <a:r>
              <a:rPr lang="en-GB" i="1" dirty="0" err="1" smtClean="0"/>
              <a:t>UpAdder</a:t>
            </a:r>
            <a:r>
              <a:rPr lang="en-GB" i="1" dirty="0" smtClean="0"/>
              <a:t>, </a:t>
            </a:r>
            <a:r>
              <a:rPr lang="en-GB" i="1" dirty="0" err="1" smtClean="0"/>
              <a:t>LeftAdder</a:t>
            </a:r>
            <a:r>
              <a:rPr lang="en-GB" i="1" dirty="0" smtClean="0"/>
              <a:t>, </a:t>
            </a:r>
            <a:r>
              <a:rPr lang="en-GB" i="1" dirty="0" err="1" smtClean="0"/>
              <a:t>RightAdder</a:t>
            </a:r>
            <a:r>
              <a:rPr lang="en-GB" i="1" dirty="0" smtClean="0"/>
              <a:t> – </a:t>
            </a:r>
            <a:r>
              <a:rPr lang="en-GB" dirty="0" smtClean="0"/>
              <a:t>Adds as per the game rule called by cursor key presses</a:t>
            </a:r>
          </a:p>
          <a:p>
            <a:r>
              <a:rPr lang="en-GB" i="1" dirty="0" err="1" smtClean="0"/>
              <a:t>RandomGenerator</a:t>
            </a:r>
            <a:r>
              <a:rPr lang="en-GB" i="1" dirty="0" smtClean="0"/>
              <a:t>– </a:t>
            </a:r>
            <a:r>
              <a:rPr lang="en-GB" dirty="0" smtClean="0"/>
              <a:t>Generates random number at random places</a:t>
            </a:r>
            <a:endParaRPr lang="en-GB" i="1" dirty="0" smtClean="0"/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1311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190</TotalTime>
  <Words>442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Primo</vt:lpstr>
      <vt:lpstr>Introduction</vt:lpstr>
      <vt:lpstr>How the Game is played?</vt:lpstr>
      <vt:lpstr>How the Game is played?</vt:lpstr>
      <vt:lpstr>Features of Object Oriented Programming Used in the game: Classes </vt:lpstr>
      <vt:lpstr>Features of Object Oriented Programming Used in the game: Classes </vt:lpstr>
      <vt:lpstr>Features of Object Oriented Programming Used in the game: Operator Overloading</vt:lpstr>
      <vt:lpstr>Features of Object Oriented Programming Used in the game: Friend Function</vt:lpstr>
      <vt:lpstr>Global Functions used</vt:lpstr>
      <vt:lpstr>Graphics</vt:lpstr>
      <vt:lpstr>Primo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Primo</dc:title>
  <dc:creator>Biplab Gautam</dc:creator>
  <cp:lastModifiedBy>Biplab Gautam</cp:lastModifiedBy>
  <cp:revision>16</cp:revision>
  <dcterms:created xsi:type="dcterms:W3CDTF">2016-03-14T16:56:40Z</dcterms:created>
  <dcterms:modified xsi:type="dcterms:W3CDTF">2016-03-15T04:59:48Z</dcterms:modified>
</cp:coreProperties>
</file>