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notesMasterIdLst>
    <p:notesMasterId r:id="rId16"/>
  </p:notesMasterIdLst>
  <p:handoutMasterIdLst>
    <p:handoutMasterId r:id="rId17"/>
  </p:handoutMasterIdLst>
  <p:sldIdLst>
    <p:sldId id="338" r:id="rId5"/>
    <p:sldId id="265" r:id="rId6"/>
    <p:sldId id="262" r:id="rId7"/>
    <p:sldId id="339" r:id="rId8"/>
    <p:sldId id="263" r:id="rId9"/>
    <p:sldId id="347" r:id="rId10"/>
    <p:sldId id="348" r:id="rId11"/>
    <p:sldId id="349" r:id="rId12"/>
    <p:sldId id="353" r:id="rId13"/>
    <p:sldId id="350" r:id="rId14"/>
    <p:sldId id="35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507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4/4/2024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4/4/2024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4/4/2024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5B67-55DA-424F-9805-71BDE70D7489}" type="datetimeFigureOut">
              <a:rPr lang="en-US" noProof="0" smtClean="0"/>
              <a:t>4/4/2024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CC1-1436-4FA3-B5BE-7FF06ED26E0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1237608" y="2063551"/>
            <a:ext cx="2328880" cy="2051919"/>
          </a:xfrm>
          <a:solidFill>
            <a:schemeClr val="tx2"/>
          </a:solidFill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4908556" y="2063551"/>
            <a:ext cx="2328880" cy="2051919"/>
          </a:xfrm>
          <a:solidFill>
            <a:schemeClr val="tx2"/>
          </a:solidFill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8579504" y="2063551"/>
            <a:ext cx="2328880" cy="2051919"/>
          </a:xfrm>
          <a:solidFill>
            <a:schemeClr val="tx2"/>
          </a:solidFill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1" hasCustomPrompt="1"/>
          </p:nvPr>
        </p:nvSpPr>
        <p:spPr>
          <a:xfrm>
            <a:off x="728482" y="4259751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Insert Name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727854" y="4460676"/>
            <a:ext cx="3317238" cy="212725"/>
          </a:xfrm>
        </p:spPr>
        <p:txBody>
          <a:bodyPr>
            <a:noAutofit/>
          </a:bodyPr>
          <a:lstStyle>
            <a:lvl1pPr marL="0" indent="0" algn="ctr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27402" y="4933816"/>
            <a:ext cx="3351751" cy="1490098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Insert Profile Detail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41" hasCustomPrompt="1"/>
          </p:nvPr>
        </p:nvSpPr>
        <p:spPr>
          <a:xfrm>
            <a:off x="4415005" y="4259751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Insert Name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42" hasCustomPrompt="1"/>
          </p:nvPr>
        </p:nvSpPr>
        <p:spPr>
          <a:xfrm>
            <a:off x="4414377" y="4460676"/>
            <a:ext cx="3317238" cy="212725"/>
          </a:xfrm>
        </p:spPr>
        <p:txBody>
          <a:bodyPr>
            <a:noAutofit/>
          </a:bodyPr>
          <a:lstStyle>
            <a:lvl1pPr marL="0" indent="0" algn="ctr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4413925" y="4933816"/>
            <a:ext cx="3351751" cy="1490098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Insert Profile Detail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44" hasCustomPrompt="1"/>
          </p:nvPr>
        </p:nvSpPr>
        <p:spPr>
          <a:xfrm>
            <a:off x="8101528" y="4259751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Insert Name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45" hasCustomPrompt="1"/>
          </p:nvPr>
        </p:nvSpPr>
        <p:spPr>
          <a:xfrm>
            <a:off x="8100900" y="4460676"/>
            <a:ext cx="3317238" cy="212725"/>
          </a:xfrm>
        </p:spPr>
        <p:txBody>
          <a:bodyPr>
            <a:noAutofit/>
          </a:bodyPr>
          <a:lstStyle>
            <a:lvl1pPr marL="0" indent="0" algn="ctr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6" hasCustomPrompt="1"/>
          </p:nvPr>
        </p:nvSpPr>
        <p:spPr>
          <a:xfrm>
            <a:off x="8100448" y="4933816"/>
            <a:ext cx="3351751" cy="1490098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Insert Profile Detail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74A82460-2A11-4842-BF35-3C6799C4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D72EBBB3-86E3-0D49-AFB5-BAB82C8F6544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1E9B3DA-A75C-E947-B309-3CE35073E1FD}"/>
              </a:ext>
            </a:extLst>
          </p:cNvPr>
          <p:cNvCxnSpPr/>
          <p:nvPr userDrawn="1"/>
        </p:nvCxnSpPr>
        <p:spPr>
          <a:xfrm>
            <a:off x="1186323" y="4806226"/>
            <a:ext cx="2400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C9E365-8CE7-5742-8FB0-881AF8246701}"/>
              </a:ext>
            </a:extLst>
          </p:cNvPr>
          <p:cNvCxnSpPr/>
          <p:nvPr userDrawn="1"/>
        </p:nvCxnSpPr>
        <p:spPr>
          <a:xfrm>
            <a:off x="4872846" y="4806226"/>
            <a:ext cx="2400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4E0687B-A3DE-9D4B-9499-96776C0A7A52}"/>
              </a:ext>
            </a:extLst>
          </p:cNvPr>
          <p:cNvCxnSpPr/>
          <p:nvPr userDrawn="1"/>
        </p:nvCxnSpPr>
        <p:spPr>
          <a:xfrm>
            <a:off x="8559369" y="4806226"/>
            <a:ext cx="2400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2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  <p:sldLayoutId id="2147483686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Sentiment analysis 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Restaurant review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389601" y="5257800"/>
            <a:ext cx="4185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Submitted by: Biplab Shakya (200577549)</a:t>
            </a:r>
          </a:p>
          <a:p>
            <a:r>
              <a:rPr lang="en-GB" dirty="0">
                <a:solidFill>
                  <a:schemeClr val="bg1"/>
                </a:solidFill>
              </a:rPr>
              <a:t>	         </a:t>
            </a:r>
            <a:r>
              <a:rPr lang="en-GB" dirty="0" err="1">
                <a:solidFill>
                  <a:schemeClr val="bg1"/>
                </a:solidFill>
              </a:rPr>
              <a:t>Anup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Regmi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200576708)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 using power bi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20387" y="6391373"/>
            <a:ext cx="912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above figure shows the data of restaurant </a:t>
            </a:r>
            <a:r>
              <a:rPr lang="en-GB" dirty="0" smtClean="0"/>
              <a:t>review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692" y="1442312"/>
            <a:ext cx="8416615" cy="485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39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9790" y="2267005"/>
            <a:ext cx="11029616" cy="2003338"/>
          </a:xfrm>
        </p:spPr>
        <p:txBody>
          <a:bodyPr>
            <a:noAutofit/>
          </a:bodyPr>
          <a:lstStyle/>
          <a:p>
            <a:pPr algn="ctr"/>
            <a:r>
              <a:rPr lang="en-GB" sz="11500" dirty="0" smtClean="0"/>
              <a:t>Thank you</a:t>
            </a:r>
            <a:endParaRPr lang="en-GB" sz="11500" dirty="0"/>
          </a:p>
        </p:txBody>
      </p:sp>
    </p:spTree>
    <p:extLst>
      <p:ext uri="{BB962C8B-B14F-4D97-AF65-F5344CB8AC3E}">
        <p14:creationId xmlns:p14="http://schemas.microsoft.com/office/powerpoint/2010/main" val="134700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" y="1768658"/>
            <a:ext cx="10887075" cy="2324100"/>
          </a:xfrm>
        </p:spPr>
      </p:pic>
      <p:sp>
        <p:nvSpPr>
          <p:cNvPr id="5" name="TextBox 4"/>
          <p:cNvSpPr txBox="1"/>
          <p:nvPr/>
        </p:nvSpPr>
        <p:spPr>
          <a:xfrm>
            <a:off x="652462" y="4419104"/>
            <a:ext cx="8851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/>
              <a:t>For the collection of data, we preferred taking the already existing data from the well known web source called </a:t>
            </a:r>
            <a:r>
              <a:rPr lang="en-GB" dirty="0" err="1" smtClean="0"/>
              <a:t>kaggle</a:t>
            </a:r>
            <a:r>
              <a:rPr lang="en-GB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/>
              <a:t>Then, for the ingestion we used Microsoft Azure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/>
              <a:t>For the further processing of the data we used Microsoft machine learning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/>
              <a:t>Then lastly for the visualization we used Power Bi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194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ontent Placeholder 47"/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 smtClean="0"/>
              <a:t>Biplab Shakya</a:t>
            </a:r>
            <a:endParaRPr lang="en-US" dirty="0"/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/>
              <a:t>200577549</a:t>
            </a:r>
            <a:endParaRPr lang="en-US" dirty="0"/>
          </a:p>
        </p:txBody>
      </p:sp>
      <p:sp>
        <p:nvSpPr>
          <p:cNvPr id="51" name="Content Placeholder 50"/>
          <p:cNvSpPr>
            <a:spLocks noGrp="1"/>
          </p:cNvSpPr>
          <p:nvPr>
            <p:ph sz="quarter" idx="41"/>
          </p:nvPr>
        </p:nvSpPr>
        <p:spPr/>
        <p:txBody>
          <a:bodyPr/>
          <a:lstStyle/>
          <a:p>
            <a:r>
              <a:rPr lang="en-US" dirty="0" err="1" smtClean="0"/>
              <a:t>Anup</a:t>
            </a:r>
            <a:r>
              <a:rPr lang="en-US" dirty="0" smtClean="0"/>
              <a:t> </a:t>
            </a:r>
            <a:r>
              <a:rPr lang="en-US" dirty="0" err="1" smtClean="0"/>
              <a:t>Regmi</a:t>
            </a:r>
            <a:endParaRPr lang="en-US" dirty="0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GB" dirty="0" smtClean="0"/>
              <a:t>200576708</a:t>
            </a:r>
            <a:endParaRPr lang="en-GB" dirty="0"/>
          </a:p>
        </p:txBody>
      </p:sp>
      <p:sp>
        <p:nvSpPr>
          <p:cNvPr id="110" name="Title 109">
            <a:extLst>
              <a:ext uri="{FF2B5EF4-FFF2-40B4-BE49-F238E27FC236}">
                <a16:creationId xmlns:a16="http://schemas.microsoft.com/office/drawing/2014/main" id="{A1393A7A-A21F-744F-8224-3E39DD33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work</a:t>
            </a:r>
            <a:endParaRPr lang="en-US" dirty="0"/>
          </a:p>
        </p:txBody>
      </p:sp>
      <p:pic>
        <p:nvPicPr>
          <p:cNvPr id="22" name="Content Placeholder 3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94" b="16994"/>
          <a:stretch>
            <a:fillRect/>
          </a:stretch>
        </p:blipFill>
        <p:spPr/>
      </p:pic>
      <p:pic>
        <p:nvPicPr>
          <p:cNvPr id="13" name="Picture Placeholder 12"/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5" b="59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2696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7856" y="1140643"/>
            <a:ext cx="5316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Code &amp; Library used</a:t>
            </a:r>
            <a:endParaRPr lang="en-GB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87" y="1838227"/>
            <a:ext cx="5885467" cy="32078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215" y="1838227"/>
            <a:ext cx="5599521" cy="32078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20132" y="5533534"/>
            <a:ext cx="106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platform we used is called </a:t>
            </a:r>
            <a:r>
              <a:rPr lang="en-GB" dirty="0" err="1" smtClean="0"/>
              <a:t>JupyterLab</a:t>
            </a:r>
            <a:r>
              <a:rPr lang="en-GB" dirty="0" smtClean="0"/>
              <a:t> and used Python code for the execution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885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screenshots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22" y="1348044"/>
            <a:ext cx="7819356" cy="47605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29179" y="6391373"/>
            <a:ext cx="912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Sentimental analysis done on Microsoft Machine Learning 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512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screenshots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174" y="1442312"/>
            <a:ext cx="9097652" cy="48331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9179" y="6391373"/>
            <a:ext cx="912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Visual representation of output on Microsoft Machine Learning 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334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screenshots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55" y="1442312"/>
            <a:ext cx="9062300" cy="48143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9179" y="6391373"/>
            <a:ext cx="912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Evaluation result on Microsoft Machine Learning 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386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screenshots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674" y="1442312"/>
            <a:ext cx="9072651" cy="48198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9179" y="6391373"/>
            <a:ext cx="912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Manual coding for removing punctuation marks, digits </a:t>
            </a:r>
            <a:r>
              <a:rPr lang="en-GB" dirty="0"/>
              <a:t>and </a:t>
            </a:r>
            <a:r>
              <a:rPr lang="en-GB" dirty="0" smtClean="0"/>
              <a:t>converting them into </a:t>
            </a:r>
            <a:r>
              <a:rPr lang="en-GB" dirty="0"/>
              <a:t>lower </a:t>
            </a:r>
            <a:r>
              <a:rPr lang="en-GB" dirty="0" smtClean="0"/>
              <a:t>case.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3996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screenshots (excel)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29179" y="6391373"/>
            <a:ext cx="912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Using MS Excel for sentiment analysis with the sentiment and scores as an output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179" y="1376314"/>
            <a:ext cx="8841973" cy="469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5846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76AEDE5-E9AF-4E9F-97C3-19B848D35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0</TotalTime>
  <Words>174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Garamond</vt:lpstr>
      <vt:lpstr>Helvetica Light</vt:lpstr>
      <vt:lpstr>Open Sans</vt:lpstr>
      <vt:lpstr>Wingdings 2</vt:lpstr>
      <vt:lpstr>DividendVTI</vt:lpstr>
      <vt:lpstr>Sentiment analysis </vt:lpstr>
      <vt:lpstr>Project architecture</vt:lpstr>
      <vt:lpstr>Group work</vt:lpstr>
      <vt:lpstr>PowerPoint Presentation</vt:lpstr>
      <vt:lpstr>Project screenshots</vt:lpstr>
      <vt:lpstr>Project screenshots</vt:lpstr>
      <vt:lpstr>Project screenshots</vt:lpstr>
      <vt:lpstr>Project screenshots</vt:lpstr>
      <vt:lpstr>Project screenshots (excel)</vt:lpstr>
      <vt:lpstr>Data Visualization using power bi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2024-04-05T02:34:55Z</dcterms:created>
  <dcterms:modified xsi:type="dcterms:W3CDTF">2024-04-05T03:17:43Z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