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4"/>
  </p:notesMasterIdLst>
  <p:handoutMasterIdLst>
    <p:handoutMasterId r:id="rId15"/>
  </p:handoutMasterIdLst>
  <p:sldIdLst>
    <p:sldId id="262" r:id="rId3"/>
    <p:sldId id="258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98" d="100"/>
          <a:sy n="98" d="100"/>
        </p:scale>
        <p:origin x="96" y="306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3412" y="1676400"/>
            <a:ext cx="9904413" cy="1116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Building a Website using Object-Orientated PHP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612" y="3810000"/>
            <a:ext cx="708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Lecture 2.2: </a:t>
            </a:r>
            <a:r>
              <a:rPr lang="en-US" sz="2800" dirty="0" smtClean="0"/>
              <a:t>OOP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/>
              <a:t>a</a:t>
            </a:r>
            <a:r>
              <a:rPr lang="en-US" sz="2600" b="1" dirty="0" smtClean="0"/>
              <a:t>bstract class SomeClass{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	abstract public function someFunction(){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}</a:t>
            </a:r>
            <a:endParaRPr lang="en-US" sz="2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b="1" dirty="0"/>
          </a:p>
          <a:p>
            <a:pPr>
              <a:lnSpc>
                <a:spcPct val="160000"/>
              </a:lnSpc>
            </a:pPr>
            <a:r>
              <a:rPr lang="en-US" sz="2600" dirty="0" smtClean="0"/>
              <a:t>Can NOT be instantiated and used directly</a:t>
            </a:r>
          </a:p>
          <a:p>
            <a:pPr>
              <a:lnSpc>
                <a:spcPct val="160000"/>
              </a:lnSpc>
            </a:pPr>
            <a:r>
              <a:rPr lang="en-US" sz="2600" dirty="0" smtClean="0"/>
              <a:t>Must be extended by another class</a:t>
            </a:r>
          </a:p>
          <a:p>
            <a:pPr>
              <a:lnSpc>
                <a:spcPct val="160000"/>
              </a:lnSpc>
            </a:pPr>
            <a:r>
              <a:rPr lang="en-US" sz="2600" dirty="0" smtClean="0"/>
              <a:t>If a property or method is “abstract” then the class also MUST be “abstract”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Abstract Classes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3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4212" y="2514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08" y="26323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Object Orientated Programming is a programming language model organized around </a:t>
            </a:r>
            <a:r>
              <a:rPr lang="en-US" sz="2600" b="1" dirty="0" smtClean="0"/>
              <a:t>“objects”</a:t>
            </a:r>
            <a:r>
              <a:rPr lang="en-US" sz="2600" dirty="0" smtClean="0"/>
              <a:t> rather than </a:t>
            </a:r>
            <a:r>
              <a:rPr lang="en-US" sz="2600" b="1" dirty="0" smtClean="0"/>
              <a:t>“actions” </a:t>
            </a:r>
            <a:r>
              <a:rPr lang="en-US" sz="2600" dirty="0" smtClean="0"/>
              <a:t>and </a:t>
            </a:r>
            <a:r>
              <a:rPr lang="en-US" sz="2600" b="1" dirty="0" smtClean="0"/>
              <a:t>“data” </a:t>
            </a:r>
            <a:r>
              <a:rPr lang="en-US" sz="2600" dirty="0" smtClean="0"/>
              <a:t>rather than </a:t>
            </a:r>
            <a:r>
              <a:rPr lang="en-US" sz="2600" b="1" dirty="0" smtClean="0"/>
              <a:t>“logic”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/>
              <a:t>Popular OOP Languages: </a:t>
            </a:r>
            <a:r>
              <a:rPr lang="en-US" sz="2600" dirty="0" smtClean="0"/>
              <a:t>PHP, Java, Python, C++, .NET, RUBY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What Is OOP?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Objects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Classes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Methods &amp; Properties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Data Abstraction &amp; Encapsulation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Inheritance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Polymorphism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Constructors/Destructors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OOP Concepts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990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Code Reuse &amp; Recycling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Encapsulation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Design Benefits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Software Maintenance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OOP Advantages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906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Can be more complicated to learn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Requires extra thinking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More code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OOP Disadvantages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03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&lt;?php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Class User{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	public $someProperty;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public function someFuntion(){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// Do Something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	}</a:t>
            </a:r>
            <a:endParaRPr lang="en-US" sz="2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}</a:t>
            </a:r>
            <a:endParaRPr lang="en-US" sz="2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Basic syntax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788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public – </a:t>
            </a:r>
            <a:r>
              <a:rPr lang="en-US" sz="2600" dirty="0" smtClean="0"/>
              <a:t>Accessible outside of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protected </a:t>
            </a:r>
            <a:r>
              <a:rPr lang="en-US" sz="2600" b="1" dirty="0"/>
              <a:t>– </a:t>
            </a:r>
            <a:r>
              <a:rPr lang="en-US" sz="2600" dirty="0"/>
              <a:t>Accessible </a:t>
            </a:r>
            <a:r>
              <a:rPr lang="en-US" sz="2600" dirty="0" smtClean="0"/>
              <a:t>in class and any extended classes</a:t>
            </a: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private </a:t>
            </a:r>
            <a:r>
              <a:rPr lang="en-US" sz="2600" b="1" dirty="0"/>
              <a:t>– </a:t>
            </a:r>
            <a:r>
              <a:rPr lang="en-US" sz="2600" dirty="0"/>
              <a:t>Accessible </a:t>
            </a:r>
            <a:r>
              <a:rPr lang="en-US" sz="2600" dirty="0" smtClean="0"/>
              <a:t>ONLY in owner class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i="1" dirty="0" smtClean="0"/>
              <a:t>*Can be attached to both properties and methods</a:t>
            </a:r>
            <a:endParaRPr lang="en-US" sz="2600" i="1" dirty="0"/>
          </a:p>
          <a:p>
            <a:pPr marL="0" indent="0">
              <a:lnSpc>
                <a:spcPct val="100000"/>
              </a:lnSpc>
              <a:buNone/>
            </a:pPr>
            <a:endParaRPr lang="en-US" sz="2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Visibility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6976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Classes can be extended to a child class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Child classes have access to all of it’s parents properties and methods UNLESS the visibility of them is set to “private”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Class ChildClass extends ParentClass{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}</a:t>
            </a:r>
            <a:endParaRPr lang="en-US" sz="2600" b="1" dirty="0"/>
          </a:p>
          <a:p>
            <a:pPr marL="0" indent="0">
              <a:lnSpc>
                <a:spcPct val="100000"/>
              </a:lnSpc>
              <a:buNone/>
            </a:pPr>
            <a:endParaRPr lang="en-US" sz="2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Inheritance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441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To create an instance…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$user = new User;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- Print a property</a:t>
            </a:r>
            <a:endParaRPr lang="en-US" sz="2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&lt;?php echo $user-&gt;firstName; ?&gt;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- Call a method/function</a:t>
            </a:r>
            <a:endParaRPr lang="en-US" sz="2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 smtClean="0"/>
              <a:t>&lt;?php $user-&gt;register(); ?&gt;</a:t>
            </a:r>
            <a:endParaRPr lang="en-US" sz="2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Instantiate &amp; Use a Class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609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220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Euphemia</vt:lpstr>
      <vt:lpstr>Jigsaw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2016-02-16T13:26:12Z</dcterms:created>
  <dcterms:modified xsi:type="dcterms:W3CDTF">2016-02-19T14:49:45Z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