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bb53f661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bb53f661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bb53f661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bb53f661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bb53f661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bb53f661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bb53f65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bb53f65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bb53f661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bb53f661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 criteri del minim quadrat consisteix en trobar una mu que viu a l’espai generat per les columnes, tal que la distancia entre Y i mu sigui minima.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bb53f661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bb53f661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bb53f661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bb53f661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bb53f661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bb53f661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bb53f661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bb53f661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bb53f661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bb53f661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mateixos resultats que cas rang maxim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bb53f661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bb53f661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8.png"/><Relationship Id="rId4" Type="http://schemas.openxmlformats.org/officeDocument/2006/relationships/image" Target="../media/image45.png"/><Relationship Id="rId5" Type="http://schemas.openxmlformats.org/officeDocument/2006/relationships/image" Target="../media/image40.png"/><Relationship Id="rId6" Type="http://schemas.openxmlformats.org/officeDocument/2006/relationships/image" Target="../media/image42.png"/><Relationship Id="rId7" Type="http://schemas.openxmlformats.org/officeDocument/2006/relationships/image" Target="../media/image47.png"/><Relationship Id="rId8" Type="http://schemas.openxmlformats.org/officeDocument/2006/relationships/image" Target="../media/image44.png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image" Target="../media/image67.png"/><Relationship Id="rId11" Type="http://schemas.openxmlformats.org/officeDocument/2006/relationships/image" Target="../media/image57.png"/><Relationship Id="rId10" Type="http://schemas.openxmlformats.org/officeDocument/2006/relationships/image" Target="../media/image56.png"/><Relationship Id="rId21" Type="http://schemas.openxmlformats.org/officeDocument/2006/relationships/image" Target="../media/image65.png"/><Relationship Id="rId13" Type="http://schemas.openxmlformats.org/officeDocument/2006/relationships/image" Target="../media/image60.png"/><Relationship Id="rId1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6.png"/><Relationship Id="rId4" Type="http://schemas.openxmlformats.org/officeDocument/2006/relationships/image" Target="../media/image53.png"/><Relationship Id="rId9" Type="http://schemas.openxmlformats.org/officeDocument/2006/relationships/image" Target="../media/image51.png"/><Relationship Id="rId15" Type="http://schemas.openxmlformats.org/officeDocument/2006/relationships/image" Target="../media/image62.png"/><Relationship Id="rId14" Type="http://schemas.openxmlformats.org/officeDocument/2006/relationships/image" Target="../media/image59.png"/><Relationship Id="rId17" Type="http://schemas.openxmlformats.org/officeDocument/2006/relationships/image" Target="../media/image63.png"/><Relationship Id="rId16" Type="http://schemas.openxmlformats.org/officeDocument/2006/relationships/image" Target="../media/image64.png"/><Relationship Id="rId5" Type="http://schemas.openxmlformats.org/officeDocument/2006/relationships/image" Target="../media/image58.png"/><Relationship Id="rId19" Type="http://schemas.openxmlformats.org/officeDocument/2006/relationships/image" Target="../media/image28.png"/><Relationship Id="rId6" Type="http://schemas.openxmlformats.org/officeDocument/2006/relationships/image" Target="../media/image52.png"/><Relationship Id="rId18" Type="http://schemas.openxmlformats.org/officeDocument/2006/relationships/image" Target="../media/image61.png"/><Relationship Id="rId7" Type="http://schemas.openxmlformats.org/officeDocument/2006/relationships/image" Target="../media/image55.png"/><Relationship Id="rId8" Type="http://schemas.openxmlformats.org/officeDocument/2006/relationships/image" Target="../media/image4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1.png"/><Relationship Id="rId4" Type="http://schemas.openxmlformats.org/officeDocument/2006/relationships/image" Target="../media/image68.png"/><Relationship Id="rId5" Type="http://schemas.openxmlformats.org/officeDocument/2006/relationships/image" Target="../media/image72.png"/><Relationship Id="rId6" Type="http://schemas.openxmlformats.org/officeDocument/2006/relationships/image" Target="../media/image70.png"/><Relationship Id="rId7" Type="http://schemas.openxmlformats.org/officeDocument/2006/relationships/image" Target="../media/image69.png"/><Relationship Id="rId8" Type="http://schemas.openxmlformats.org/officeDocument/2006/relationships/image" Target="../media/image6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1" Type="http://schemas.openxmlformats.org/officeDocument/2006/relationships/image" Target="../media/image10.png"/><Relationship Id="rId10" Type="http://schemas.openxmlformats.org/officeDocument/2006/relationships/image" Target="../media/image13.png"/><Relationship Id="rId12" Type="http://schemas.openxmlformats.org/officeDocument/2006/relationships/image" Target="../media/image6.png"/><Relationship Id="rId9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Relationship Id="rId8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10" Type="http://schemas.openxmlformats.org/officeDocument/2006/relationships/image" Target="../media/image28.png"/><Relationship Id="rId9" Type="http://schemas.openxmlformats.org/officeDocument/2006/relationships/image" Target="../media/image24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Relationship Id="rId7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5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Relationship Id="rId5" Type="http://schemas.openxmlformats.org/officeDocument/2006/relationships/image" Target="../media/image38.png"/><Relationship Id="rId6" Type="http://schemas.openxmlformats.org/officeDocument/2006/relationships/image" Target="../media/image37.png"/><Relationship Id="rId7" Type="http://schemas.openxmlformats.org/officeDocument/2006/relationships/image" Target="../media/image41.png"/><Relationship Id="rId8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8748"/>
            <a:ext cx="8520599" cy="2286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600" y="985875"/>
            <a:ext cx="6154750" cy="2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750" y="2654293"/>
            <a:ext cx="7551988" cy="851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594" y="3587791"/>
            <a:ext cx="7510310" cy="778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 rotWithShape="1">
          <a:blip r:embed="rId6">
            <a:alphaModFix/>
          </a:blip>
          <a:srcRect b="0" l="38067" r="15293" t="66358"/>
          <a:stretch/>
        </p:blipFill>
        <p:spPr>
          <a:xfrm>
            <a:off x="2879847" y="4660450"/>
            <a:ext cx="3266024" cy="3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>
            <p:ph type="title"/>
          </p:nvPr>
        </p:nvSpPr>
        <p:spPr>
          <a:xfrm>
            <a:off x="525388" y="133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Aplicacions a regressió lineal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7">
            <a:alphaModFix/>
          </a:blip>
          <a:srcRect b="0" l="0" r="0" t="9526"/>
          <a:stretch/>
        </p:blipFill>
        <p:spPr>
          <a:xfrm>
            <a:off x="609550" y="1361925"/>
            <a:ext cx="3962442" cy="25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6599" y="1745094"/>
            <a:ext cx="7510299" cy="803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3"/>
          <p:cNvPicPr preferRelativeResize="0"/>
          <p:nvPr/>
        </p:nvPicPr>
        <p:blipFill rotWithShape="1">
          <a:blip r:embed="rId3">
            <a:alphaModFix/>
          </a:blip>
          <a:srcRect b="0" l="94166" r="0" t="0"/>
          <a:stretch/>
        </p:blipFill>
        <p:spPr>
          <a:xfrm>
            <a:off x="6618699" y="149100"/>
            <a:ext cx="420275" cy="4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 rotWithShape="1">
          <a:blip r:embed="rId4">
            <a:alphaModFix/>
          </a:blip>
          <a:srcRect b="-5407" l="78501" r="0" t="0"/>
          <a:stretch/>
        </p:blipFill>
        <p:spPr>
          <a:xfrm>
            <a:off x="463675" y="1313725"/>
            <a:ext cx="17385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 rotWithShape="1">
          <a:blip r:embed="rId5">
            <a:alphaModFix/>
          </a:blip>
          <a:srcRect b="0" l="6751" r="0" t="8071"/>
          <a:stretch/>
        </p:blipFill>
        <p:spPr>
          <a:xfrm>
            <a:off x="7536425" y="1623225"/>
            <a:ext cx="1128000" cy="6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 rotWithShape="1">
          <a:blip r:embed="rId6">
            <a:alphaModFix/>
          </a:blip>
          <a:srcRect b="0" l="38068" r="0" t="11909"/>
          <a:stretch/>
        </p:blipFill>
        <p:spPr>
          <a:xfrm>
            <a:off x="507250" y="2895762"/>
            <a:ext cx="32385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64625" y="2508788"/>
            <a:ext cx="120015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4746563" y="2509750"/>
            <a:ext cx="2085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/>
              <a:t>X</a:t>
            </a:r>
            <a:r>
              <a:rPr baseline="-25000" lang="ca" sz="1600"/>
              <a:t>2</a:t>
            </a:r>
            <a:r>
              <a:rPr lang="ca" sz="1600"/>
              <a:t> son l.d de X</a:t>
            </a:r>
            <a:r>
              <a:rPr baseline="-25000" lang="ca" sz="1600"/>
              <a:t>1</a:t>
            </a:r>
            <a:endParaRPr baseline="-25000" sz="1600"/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8">
            <a:alphaModFix/>
          </a:blip>
          <a:srcRect b="24299" l="0" r="0" t="0"/>
          <a:stretch/>
        </p:blipFill>
        <p:spPr>
          <a:xfrm>
            <a:off x="3865150" y="2913073"/>
            <a:ext cx="1295400" cy="2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 rotWithShape="1">
          <a:blip r:embed="rId9">
            <a:alphaModFix/>
          </a:blip>
          <a:srcRect b="0" l="0" r="5267" t="26193"/>
          <a:stretch/>
        </p:blipFill>
        <p:spPr>
          <a:xfrm>
            <a:off x="5338400" y="2944311"/>
            <a:ext cx="1551950" cy="2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 rotWithShape="1">
          <a:blip r:embed="rId10">
            <a:alphaModFix/>
          </a:blip>
          <a:srcRect b="2704" l="0" r="0" t="0"/>
          <a:stretch/>
        </p:blipFill>
        <p:spPr>
          <a:xfrm>
            <a:off x="463675" y="3398599"/>
            <a:ext cx="311467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 rotWithShape="1">
          <a:blip r:embed="rId11">
            <a:alphaModFix/>
          </a:blip>
          <a:srcRect b="49101" l="0" r="69959" t="0"/>
          <a:stretch/>
        </p:blipFill>
        <p:spPr>
          <a:xfrm>
            <a:off x="345975" y="4515625"/>
            <a:ext cx="2575276" cy="2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-1374500" y="1421888"/>
            <a:ext cx="13950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dir les conclusions i quin es millor</a:t>
            </a: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 rotWithShape="1">
          <a:blip r:embed="rId12">
            <a:alphaModFix/>
          </a:blip>
          <a:srcRect b="0" l="2761" r="0" t="0"/>
          <a:stretch/>
        </p:blipFill>
        <p:spPr>
          <a:xfrm>
            <a:off x="507250" y="3957113"/>
            <a:ext cx="3795774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>
            <p:ph type="title"/>
          </p:nvPr>
        </p:nvSpPr>
        <p:spPr>
          <a:xfrm>
            <a:off x="311688" y="657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Propietats de diferents estimacions de </a:t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11700" y="841037"/>
            <a:ext cx="5401726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095875" y="936447"/>
            <a:ext cx="2085600" cy="41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508386" y="1629558"/>
            <a:ext cx="3886199" cy="644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16">
            <a:alphaModFix/>
          </a:blip>
          <a:srcRect b="0" l="0" r="12126" t="0"/>
          <a:stretch/>
        </p:blipFill>
        <p:spPr>
          <a:xfrm>
            <a:off x="463675" y="2360525"/>
            <a:ext cx="2339900" cy="3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152776" y="4515613"/>
            <a:ext cx="38862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909375" y="3271900"/>
            <a:ext cx="668975" cy="2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143450" y="3232875"/>
            <a:ext cx="668975" cy="2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44850" y="3232875"/>
            <a:ext cx="668975" cy="2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950750" y="3770175"/>
            <a:ext cx="1200150" cy="2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299125" y="3699150"/>
            <a:ext cx="668975" cy="2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0500" y="3770175"/>
            <a:ext cx="668975" cy="2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 rotWithShape="1">
          <a:blip r:embed="rId19">
            <a:alphaModFix/>
          </a:blip>
          <a:srcRect b="0" l="0" r="0" t="20597"/>
          <a:stretch/>
        </p:blipFill>
        <p:spPr>
          <a:xfrm>
            <a:off x="345963" y="1607286"/>
            <a:ext cx="2936195" cy="6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795825" y="4065850"/>
            <a:ext cx="300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4061563" y="4328150"/>
            <a:ext cx="196765" cy="2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785338" y="3799038"/>
            <a:ext cx="196765" cy="2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5516663" y="1494138"/>
            <a:ext cx="196765" cy="2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047538" y="1430700"/>
            <a:ext cx="196765" cy="2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09001"/>
            <a:ext cx="7333633" cy="132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4"/>
          <p:cNvPicPr preferRelativeResize="0"/>
          <p:nvPr/>
        </p:nvPicPr>
        <p:blipFill rotWithShape="1">
          <a:blip r:embed="rId4">
            <a:alphaModFix/>
          </a:blip>
          <a:srcRect b="0" l="1448" r="0" t="19993"/>
          <a:stretch/>
        </p:blipFill>
        <p:spPr>
          <a:xfrm>
            <a:off x="311700" y="4089812"/>
            <a:ext cx="7159500" cy="4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325" y="2284750"/>
            <a:ext cx="6890061" cy="16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4702125"/>
            <a:ext cx="3560975" cy="2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6775" y="4702125"/>
            <a:ext cx="1455170" cy="27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 txBox="1"/>
          <p:nvPr>
            <p:ph type="title"/>
          </p:nvPr>
        </p:nvSpPr>
        <p:spPr>
          <a:xfrm>
            <a:off x="311688" y="872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Funcions estimables i teorema de Gauss-Markov</a:t>
            </a:r>
            <a:endParaRPr/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63870" y="4648862"/>
            <a:ext cx="2110102" cy="328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4434"/>
          <a:stretch/>
        </p:blipFill>
        <p:spPr>
          <a:xfrm>
            <a:off x="3060325" y="1175238"/>
            <a:ext cx="2028825" cy="4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type="title"/>
          </p:nvPr>
        </p:nvSpPr>
        <p:spPr>
          <a:xfrm>
            <a:off x="521850" y="102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Introducció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5490" r="0" t="0"/>
          <a:stretch/>
        </p:blipFill>
        <p:spPr>
          <a:xfrm>
            <a:off x="3305076" y="684025"/>
            <a:ext cx="15393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9387" y="636400"/>
            <a:ext cx="125730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1050" y="2763300"/>
            <a:ext cx="5067126" cy="21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41338" y="2237700"/>
            <a:ext cx="10668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81478" y="1103126"/>
            <a:ext cx="2257647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34500" y="1573475"/>
            <a:ext cx="495300" cy="1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60300" y="1622394"/>
            <a:ext cx="495300" cy="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40575" y="1117025"/>
            <a:ext cx="495300" cy="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709100" y="1656963"/>
            <a:ext cx="260156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155750" y="6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Interpretació geomètrica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288" y="929250"/>
            <a:ext cx="6097526" cy="404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63" y="683788"/>
            <a:ext cx="522922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9090" l="52803" r="0" t="9090"/>
          <a:stretch/>
        </p:blipFill>
        <p:spPr>
          <a:xfrm>
            <a:off x="2597025" y="1159687"/>
            <a:ext cx="851425" cy="2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7500" y="3535250"/>
            <a:ext cx="2806400" cy="3951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5038250" y="2686775"/>
            <a:ext cx="37719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 Teorema clau per demostrar propietats de P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1853713" y="1132063"/>
            <a:ext cx="986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g-inv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1693750" y="1479184"/>
            <a:ext cx="17547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g-inv reflexiva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950" y="1953989"/>
            <a:ext cx="1804000" cy="26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1950" y="2290464"/>
            <a:ext cx="5606636" cy="2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type="title"/>
          </p:nvPr>
        </p:nvSpPr>
        <p:spPr>
          <a:xfrm>
            <a:off x="155750" y="6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Inversa generalitzada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5746" y="2608871"/>
            <a:ext cx="4671877" cy="2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5777"/>
            <a:ext cx="7451718" cy="10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 b="0" l="0" r="0" t="5544"/>
          <a:stretch/>
        </p:blipFill>
        <p:spPr>
          <a:xfrm>
            <a:off x="441550" y="1878700"/>
            <a:ext cx="3197000" cy="6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5313" y="1968250"/>
            <a:ext cx="1393371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 rotWithShape="1">
          <a:blip r:embed="rId6">
            <a:alphaModFix/>
          </a:blip>
          <a:srcRect b="0" l="0" r="2276" t="0"/>
          <a:stretch/>
        </p:blipFill>
        <p:spPr>
          <a:xfrm>
            <a:off x="5547725" y="1968250"/>
            <a:ext cx="170957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3738" y="3039651"/>
            <a:ext cx="345757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152400" y="2638125"/>
            <a:ext cx="18741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 nostre cas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8">
            <a:alphaModFix/>
          </a:blip>
          <a:srcRect b="0" l="0" r="2162" t="7791"/>
          <a:stretch/>
        </p:blipFill>
        <p:spPr>
          <a:xfrm>
            <a:off x="4572013" y="3039650"/>
            <a:ext cx="3032125" cy="7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 rotWithShape="1">
          <a:blip r:embed="rId9">
            <a:alphaModFix/>
          </a:blip>
          <a:srcRect b="11111" l="0" r="0" t="0"/>
          <a:stretch/>
        </p:blipFill>
        <p:spPr>
          <a:xfrm>
            <a:off x="4802188" y="4080050"/>
            <a:ext cx="257175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>
            <p:ph type="title"/>
          </p:nvPr>
        </p:nvSpPr>
        <p:spPr>
          <a:xfrm>
            <a:off x="263750" y="14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Construcció de g-inv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10">
            <a:alphaModFix/>
          </a:blip>
          <a:srcRect b="0" l="0" r="0" t="20597"/>
          <a:stretch/>
        </p:blipFill>
        <p:spPr>
          <a:xfrm>
            <a:off x="289113" y="3866397"/>
            <a:ext cx="3406835" cy="7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4" y="884175"/>
            <a:ext cx="5196250" cy="385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290" y="1352910"/>
            <a:ext cx="3748281" cy="129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301" y="3247538"/>
            <a:ext cx="15811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6">
            <a:alphaModFix/>
          </a:blip>
          <a:srcRect b="0" l="1835" r="0" t="0"/>
          <a:stretch/>
        </p:blipFill>
        <p:spPr>
          <a:xfrm>
            <a:off x="193300" y="3944725"/>
            <a:ext cx="6410176" cy="4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72024" y="884174"/>
            <a:ext cx="3849000" cy="198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>
            <p:ph type="title"/>
          </p:nvPr>
        </p:nvSpPr>
        <p:spPr>
          <a:xfrm>
            <a:off x="159175" y="6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Lema important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-895225" y="2872000"/>
            <a:ext cx="8154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es dedueix del lema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50" y="909788"/>
            <a:ext cx="8592050" cy="21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758" y="3196102"/>
            <a:ext cx="8107942" cy="14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>
            <p:ph type="title"/>
          </p:nvPr>
        </p:nvSpPr>
        <p:spPr>
          <a:xfrm>
            <a:off x="248200" y="19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Propietats dels estimadors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5">
            <a:alphaModFix/>
          </a:blip>
          <a:srcRect b="0" l="0" r="16485" t="0"/>
          <a:stretch/>
        </p:blipFill>
        <p:spPr>
          <a:xfrm>
            <a:off x="8660900" y="2691425"/>
            <a:ext cx="483100" cy="4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50" y="356725"/>
            <a:ext cx="6860426" cy="93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425" y="1745999"/>
            <a:ext cx="4525650" cy="227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50" y="845501"/>
            <a:ext cx="6813624" cy="204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506" y="3078000"/>
            <a:ext cx="717082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950" y="3629200"/>
            <a:ext cx="4023937" cy="2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 rotWithShape="1">
          <a:blip r:embed="rId6">
            <a:alphaModFix/>
          </a:blip>
          <a:srcRect b="20337" l="406" r="396" t="0"/>
          <a:stretch/>
        </p:blipFill>
        <p:spPr>
          <a:xfrm>
            <a:off x="175500" y="3919975"/>
            <a:ext cx="5659774" cy="2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 rotWithShape="1">
          <a:blip r:embed="rId7">
            <a:alphaModFix/>
          </a:blip>
          <a:srcRect b="-6078" l="0" r="0" t="0"/>
          <a:stretch/>
        </p:blipFill>
        <p:spPr>
          <a:xfrm>
            <a:off x="248200" y="4380675"/>
            <a:ext cx="7946225" cy="51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42500" y="2399138"/>
            <a:ext cx="1882400" cy="3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>
            <p:ph type="title"/>
          </p:nvPr>
        </p:nvSpPr>
        <p:spPr>
          <a:xfrm>
            <a:off x="248200" y="19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Inversa de Moore-Penrose (Pseudoinversa)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92775" y="4620475"/>
            <a:ext cx="5262875" cy="3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