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820" r:id="rId2"/>
    <p:sldId id="824" r:id="rId3"/>
    <p:sldId id="448" r:id="rId4"/>
    <p:sldId id="821" r:id="rId5"/>
    <p:sldId id="822" r:id="rId6"/>
    <p:sldId id="823" r:id="rId7"/>
    <p:sldId id="825" r:id="rId8"/>
    <p:sldId id="449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F96F85B-2C62-41D1-B54D-4FC7B5A568B0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D2DB9E2-D3BF-467A-AE8F-1F8B5A8FC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5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DB9E2-D3BF-467A-AE8F-1F8B5A8FC96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A747-757A-45D9-84BD-663C5248D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3315D-EF62-44AA-B2AE-9102B783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A82BD-327C-46B7-989A-8A56802E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B21-7B31-4A58-B5CB-A95A3C7EC70B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49CD1-AB15-4F68-882B-9A73BB6D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FB9E7-124A-4068-B058-5894587F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80B-7EEA-4050-AFEA-6E37FDF85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C602-A921-41C3-AB06-5FD4349E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C93E6-B5C0-4C54-9720-E162104F6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CBBE9-94AB-43CD-9E73-5F03CA4C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B21-7B31-4A58-B5CB-A95A3C7EC70B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0242B-3A3F-4293-BE71-723426EA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8C3B-13BD-4A73-A244-44AC1459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80B-7EEA-4050-AFEA-6E37FDF85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CD6E2-0B14-4795-8EF0-DC0953567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F27B4-7E21-4364-88E5-12CC29C2D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8550-1A7D-4DA4-9B84-92F445D8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B21-7B31-4A58-B5CB-A95A3C7EC70B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D375-9623-41C2-BEC1-BF227A4C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EC8D-C767-4B13-B7C0-C0C6BFF0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80B-7EEA-4050-AFEA-6E37FDF85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8CDE-60F1-4C38-B8A7-AE3CF20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20FD-046C-4FBE-AE37-C65B4BA3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4EF58-29FD-47BE-A7A5-ED23987C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B21-7B31-4A58-B5CB-A95A3C7EC70B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BA0B6-4689-4EEA-928A-E9DAC065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1903-17D6-4DE0-9441-A51C11A7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80B-7EEA-4050-AFEA-6E37FDF85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3096-FBC6-4CA8-A488-C2D12BA7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543D-B71A-47A0-864F-23EF2D4C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D764-2773-4D21-94C0-660AA7DC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B21-7B31-4A58-B5CB-A95A3C7EC70B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9F9E6-58F5-4B3D-A55E-CBD7C681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F10C-6734-4CDB-87C8-6A591099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80B-7EEA-4050-AFEA-6E37FDF85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5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F536-9C7F-4212-8647-B707170B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7EA5-A680-4BF9-A248-0454086FC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94A00-9B7A-4085-A2F7-2DDCD22B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5B505-ECB7-42A7-B719-15C6BB2D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B21-7B31-4A58-B5CB-A95A3C7EC70B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5FED0-D3C3-433D-93B0-2E04B9B6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30CFC-AAB9-4B6C-B70E-5D6ED59E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80B-7EEA-4050-AFEA-6E37FDF85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4A6C-96E5-41D1-914F-7266950B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EE744-A81A-4ABA-84ED-D4962A989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F1271-0497-49A3-A6DA-57E9732F5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303EC-2833-4A01-8C19-73CA2D61A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4790C-E4BA-4778-A355-C93CB55F1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C3148-BBE9-4556-8754-5D6152EE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B21-7B31-4A58-B5CB-A95A3C7EC70B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E3B02-F67D-4E07-9A73-6AADE34E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0A88D-5347-44CE-B4F4-84F77DC1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80B-7EEA-4050-AFEA-6E37FDF85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0DD7-0A6E-4C96-8BBC-B41470C0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07B4C-F5FB-48DD-A49F-A0B2F798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B21-7B31-4A58-B5CB-A95A3C7EC70B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26118-043E-42FC-8C25-0AB6CEE9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99C46-7F23-41D9-9BCE-A9C2F79A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80B-7EEA-4050-AFEA-6E37FDF85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8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4C9A1-8843-4687-BD6C-2E6449FE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B21-7B31-4A58-B5CB-A95A3C7EC70B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37D48-D03F-4A89-A309-8AE33869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BCD2-CC56-4908-A812-696723F5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80B-7EEA-4050-AFEA-6E37FDF85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C431-CFE0-49E5-A89E-DAB8FF4B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BD08-7F35-4B47-A731-92267ABEB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1C3CA-A67F-4022-A57F-9ADEA0EB3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A7CB6-72A0-463B-9D16-9EC6DFCC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B21-7B31-4A58-B5CB-A95A3C7EC70B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487E7-D09F-4598-AD64-B398E3FA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30FE-7846-4DB8-BF4E-F85EC2D9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80B-7EEA-4050-AFEA-6E37FDF85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2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F6C-5D46-4C2A-8C78-98022572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3395C-F46A-410A-8C78-E0CB52941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214DC-95E8-4315-ADD4-2B96A0B83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47BFD-F7CE-4AF1-85E5-7480E0F0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B21-7B31-4A58-B5CB-A95A3C7EC70B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D6453-4E40-4AC5-A9DB-FBA68906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7FA3F-E8DE-48C6-BA7F-729FD041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80B-7EEA-4050-AFEA-6E37FDF85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A9CC3-DB14-4AAC-866C-7FB3FAA15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3A1BE-B897-4206-8BF6-8A9EC850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9356-CE0F-479E-910D-9215D9CCD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7DB21-7B31-4A58-B5CB-A95A3C7EC70B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8E0A-288B-4BD0-AAE7-E618F9753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F94B8-1961-4634-9AC2-A470B0322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780B-7EEA-4050-AFEA-6E37FDF85B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E0632F-4514-B42D-258E-A03AB8712DD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8" y="66979"/>
            <a:ext cx="1045609" cy="876569"/>
          </a:xfrm>
          <a:prstGeom prst="rect">
            <a:avLst/>
          </a:prstGeom>
        </p:spPr>
      </p:pic>
      <p:pic>
        <p:nvPicPr>
          <p:cNvPr id="8" name="Picture 7" descr="D:\Presentation1\flag.gif">
            <a:extLst>
              <a:ext uri="{FF2B5EF4-FFF2-40B4-BE49-F238E27FC236}">
                <a16:creationId xmlns:a16="http://schemas.microsoft.com/office/drawing/2014/main" id="{38C72EAB-4B11-0AC7-6271-4B1636AA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1868" y="62036"/>
            <a:ext cx="91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327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353" y="5654579"/>
            <a:ext cx="11462993" cy="6304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ne-NP" sz="3200" dirty="0">
                <a:solidFill>
                  <a:srgbClr val="FF0000"/>
                </a:solidFill>
                <a:latin typeface="Kokila" panose="020B0604020202020204" pitchFamily="34" charset="0"/>
                <a:cs typeface="Kalimati" panose="00000400000000000000" pitchFamily="2"/>
              </a:rPr>
              <a:t>जिल्ला </a:t>
            </a:r>
            <a:r>
              <a:rPr lang="ne-NP" sz="3200" dirty="0">
                <a:solidFill>
                  <a:srgbClr val="FF0000"/>
                </a:solidFill>
                <a:latin typeface="Kokila" panose="020B0604020202020204" pitchFamily="34" charset="0"/>
                <a:cs typeface="Kalimati"/>
              </a:rPr>
              <a:t>आयुर्वेद स्वास्थ्य केन्द्र, धादिंग</a:t>
            </a:r>
            <a:endParaRPr lang="ne-NP" sz="4800" dirty="0">
              <a:solidFill>
                <a:srgbClr val="FF0000"/>
              </a:solidFill>
              <a:latin typeface="Kokila" panose="020B0604020202020204" pitchFamily="34" charset="0"/>
              <a:cs typeface="Kalimati" panose="00000400000000000000" pitchFamily="2"/>
            </a:endParaRPr>
          </a:p>
        </p:txBody>
      </p:sp>
      <p:pic>
        <p:nvPicPr>
          <p:cNvPr id="4" name="Picture 1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882" y="4399673"/>
            <a:ext cx="1231011" cy="106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5A494-F10D-4A06-95B0-6E35E31E8832}"/>
              </a:ext>
            </a:extLst>
          </p:cNvPr>
          <p:cNvSpPr txBox="1"/>
          <p:nvPr/>
        </p:nvSpPr>
        <p:spPr>
          <a:xfrm>
            <a:off x="3532427" y="2951845"/>
            <a:ext cx="575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2400" b="1" dirty="0">
                <a:cs typeface="Kalimati" panose="00000400000000000000" pitchFamily="2"/>
              </a:rPr>
              <a:t>मिति</a:t>
            </a:r>
            <a:r>
              <a:rPr lang="en-US" sz="2400" b="1" dirty="0">
                <a:cs typeface="Kalimati" panose="00000400000000000000" pitchFamily="2"/>
              </a:rPr>
              <a:t>:</a:t>
            </a:r>
            <a:r>
              <a:rPr lang="ne-NP" sz="2400" b="1" dirty="0">
                <a:cs typeface="Kalimati" panose="00000400000000000000" pitchFamily="2"/>
              </a:rPr>
              <a:t> २०८० कार्तिक १७ गते </a:t>
            </a:r>
            <a:r>
              <a:rPr lang="en-US" sz="2400" b="1" dirty="0">
                <a:latin typeface="Times New Roman" panose="02020603050405020304" pitchFamily="18" charset="0"/>
                <a:cs typeface="Kalimati" panose="00000400000000000000" pitchFamily="2"/>
              </a:rPr>
              <a:t>(3 Nov 2023)</a:t>
            </a:r>
            <a:endParaRPr lang="pt-BR" sz="2400" b="1" dirty="0">
              <a:latin typeface="Preeti" pitchFamily="2" charset="0"/>
              <a:cs typeface="Kalimati" panose="00000400000000000000" pitchFamily="2"/>
            </a:endParaRPr>
          </a:p>
        </p:txBody>
      </p:sp>
      <p:sp>
        <p:nvSpPr>
          <p:cNvPr id="10" name="AutoShape 6" descr="RTI International - Wikipedia">
            <a:extLst>
              <a:ext uri="{FF2B5EF4-FFF2-40B4-BE49-F238E27FC236}">
                <a16:creationId xmlns:a16="http://schemas.microsoft.com/office/drawing/2014/main" id="{502D7D36-9B46-4FE1-A1F0-EB19C4B6CE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1D2C5F-2932-F628-0328-B57052A3B288}"/>
              </a:ext>
            </a:extLst>
          </p:cNvPr>
          <p:cNvSpPr/>
          <p:nvPr/>
        </p:nvSpPr>
        <p:spPr>
          <a:xfrm>
            <a:off x="-13612" y="60421"/>
            <a:ext cx="12192000" cy="2082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4800" b="1" dirty="0">
                <a:latin typeface="Preeti" pitchFamily="2" charset="0"/>
                <a:cs typeface="Kalimati" panose="00000400000000000000" pitchFamily="2"/>
              </a:rPr>
              <a:t>मातहतका कार्यालहरुसँग स्वास्थ्य </a:t>
            </a:r>
            <a:r>
              <a:rPr lang="ne-NP" sz="4800" b="1" dirty="0">
                <a:latin typeface="Preeti" pitchFamily="2" charset="0"/>
                <a:ea typeface="Calibri" panose="020F0502020204030204" pitchFamily="34" charset="0"/>
                <a:cs typeface="Kalimati" panose="00000400000000000000" pitchFamily="2"/>
              </a:rPr>
              <a:t>मन्त्रालयको</a:t>
            </a:r>
            <a:r>
              <a:rPr lang="en-US" sz="4800" b="1" dirty="0">
                <a:latin typeface="Preeti" pitchFamily="2" charset="0"/>
                <a:ea typeface="Calibri" panose="020F0502020204030204" pitchFamily="34" charset="0"/>
                <a:cs typeface="Kalimati" panose="00000400000000000000" pitchFamily="2"/>
              </a:rPr>
              <a:t>] </a:t>
            </a:r>
            <a:r>
              <a:rPr lang="ne-NP" sz="4800" b="1" dirty="0">
                <a:latin typeface="Preeti" pitchFamily="2" charset="0"/>
                <a:ea typeface="Calibri" panose="020F0502020204030204" pitchFamily="34" charset="0"/>
                <a:cs typeface="Kalimati" panose="00000400000000000000" pitchFamily="2"/>
              </a:rPr>
              <a:t>मासिक बैठक</a:t>
            </a:r>
            <a:endParaRPr lang="en-US" sz="4800" b="1" dirty="0">
              <a:latin typeface="Preeti" pitchFamily="2" charset="0"/>
              <a:ea typeface="Calibri" panose="020F0502020204030204" pitchFamily="34" charset="0"/>
              <a:cs typeface="Kalimati" panose="0000040000000000000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6028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348" y="154110"/>
            <a:ext cx="9903655" cy="830627"/>
          </a:xfrm>
        </p:spPr>
        <p:txBody>
          <a:bodyPr>
            <a:noAutofit/>
          </a:bodyPr>
          <a:lstStyle/>
          <a:p>
            <a:pPr algn="ctr"/>
            <a:r>
              <a:rPr lang="ne-NP" sz="2800" dirty="0">
                <a:cs typeface="Kalimati" pitchFamily="2"/>
              </a:rPr>
              <a:t>वार्षिक स्वीकृत कार्यक्रम अनुसार पहिलो त्रैमासिकमा सम्पन्‍न कार्यक्रमहरु</a:t>
            </a:r>
            <a:endParaRPr lang="en-US" sz="2800" dirty="0">
              <a:cs typeface="Kalimati" pitchFamily="2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E15D51-D490-9087-CB41-DFDE8584D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552876"/>
              </p:ext>
            </p:extLst>
          </p:nvPr>
        </p:nvGraphicFramePr>
        <p:xfrm>
          <a:off x="168811" y="984734"/>
          <a:ext cx="11844997" cy="5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707">
                  <a:extLst>
                    <a:ext uri="{9D8B030D-6E8A-4147-A177-3AD203B41FA5}">
                      <a16:colId xmlns:a16="http://schemas.microsoft.com/office/drawing/2014/main" val="3039170077"/>
                    </a:ext>
                  </a:extLst>
                </a:gridCol>
                <a:gridCol w="1279861">
                  <a:extLst>
                    <a:ext uri="{9D8B030D-6E8A-4147-A177-3AD203B41FA5}">
                      <a16:colId xmlns:a16="http://schemas.microsoft.com/office/drawing/2014/main" val="290604576"/>
                    </a:ext>
                  </a:extLst>
                </a:gridCol>
                <a:gridCol w="1279861">
                  <a:extLst>
                    <a:ext uri="{9D8B030D-6E8A-4147-A177-3AD203B41FA5}">
                      <a16:colId xmlns:a16="http://schemas.microsoft.com/office/drawing/2014/main" val="257668748"/>
                    </a:ext>
                  </a:extLst>
                </a:gridCol>
                <a:gridCol w="2641284">
                  <a:extLst>
                    <a:ext uri="{9D8B030D-6E8A-4147-A177-3AD203B41FA5}">
                      <a16:colId xmlns:a16="http://schemas.microsoft.com/office/drawing/2014/main" val="3649464921"/>
                    </a:ext>
                  </a:extLst>
                </a:gridCol>
                <a:gridCol w="2641284">
                  <a:extLst>
                    <a:ext uri="{9D8B030D-6E8A-4147-A177-3AD203B41FA5}">
                      <a16:colId xmlns:a16="http://schemas.microsoft.com/office/drawing/2014/main" val="4290092846"/>
                    </a:ext>
                  </a:extLst>
                </a:gridCol>
              </a:tblGrid>
              <a:tr h="1424919">
                <a:tc>
                  <a:txBody>
                    <a:bodyPr/>
                    <a:lstStyle/>
                    <a:p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स्वीकृत वार्षिक कार्यक्रम अनुसार पहिलो त्रैमासिकका मुख्य मुख्य कार्यक्रमहरु</a:t>
                      </a:r>
                      <a:endParaRPr lang="en-US" sz="1400" dirty="0">
                        <a:latin typeface="Times New Roman" panose="02020603050405020304" pitchFamily="18" charset="0"/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बिनियोजित बजेट</a:t>
                      </a:r>
                      <a:endParaRPr lang="en-US" sz="1400" dirty="0">
                        <a:latin typeface="Times New Roman" panose="02020603050405020304" pitchFamily="18" charset="0"/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खर्च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 </a:t>
                      </a:r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रकम</a:t>
                      </a:r>
                      <a:endParaRPr lang="en-US" sz="1400" dirty="0">
                        <a:latin typeface="Times New Roman" panose="02020603050405020304" pitchFamily="18" charset="0"/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कार्यान्वयनको अवस्था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(</a:t>
                      </a:r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सम्पन्‍न भएको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, </a:t>
                      </a:r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आंशिक रुपमा सम्पन्‍न भएको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, </a:t>
                      </a:r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कार्यान्वयन नभएको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कार्यान्वयन नहुनुको कारण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(</a:t>
                      </a:r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छोटकरीमा लेख्‍नुहोस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04371"/>
                  </a:ext>
                </a:extLst>
              </a:tr>
              <a:tr h="563591">
                <a:tc>
                  <a:txBody>
                    <a:bodyPr/>
                    <a:lstStyle/>
                    <a:p>
                      <a:pPr algn="l" fontAlgn="b"/>
                      <a:r>
                        <a:rPr lang="ne-NP" sz="14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स्थानीय पत्र पत्रिका, टेलिभिजन र रेडियोमा आयुर्वेद सेवा प्रवर्धन कार्यक्रम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२४००००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० 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आंशिक रुपमा सम्पन्‍न भएको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400" dirty="0">
                          <a:cs typeface="Kalimati" pitchFamily="2"/>
                        </a:rPr>
                        <a:t>सम्झौता भएर </a:t>
                      </a:r>
                      <a:r>
                        <a:rPr lang="ne-NP" sz="14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स्थानीय पत्र पत्रिका, टेलिभिजन र रेडियोमा आयुर्वेद सेवा प्रवर्धन कार्यक्रम निरन्तर संचालन भएको तर भुक्तानी अर्धबार्षिक हुने सम्झौता रहेको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2720"/>
                  </a:ext>
                </a:extLst>
              </a:tr>
              <a:tr h="563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AHMIS </a:t>
                      </a:r>
                      <a:r>
                        <a:rPr lang="ne-NP" sz="14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सम्बन्धि आयुर्वेद औषधालय, नागरिक आरोग्य सेवा केन्द्रमा स्थलगत अनुशिक्षण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१०००००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२५०००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आंशिक रुपमा सम्पन्‍न भएको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373856"/>
                  </a:ext>
                </a:extLst>
              </a:tr>
              <a:tr h="563591">
                <a:tc>
                  <a:txBody>
                    <a:bodyPr/>
                    <a:lstStyle/>
                    <a:p>
                      <a:pPr algn="l" fontAlgn="b"/>
                      <a:r>
                        <a:rPr lang="ne-NP" sz="14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भान्साघर औषधालय कार्यक्रम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२०००००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५०००० 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आंशिक रुपमा सम्पन्‍न भएको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17220"/>
                  </a:ext>
                </a:extLst>
              </a:tr>
              <a:tr h="563591">
                <a:tc>
                  <a:txBody>
                    <a:bodyPr/>
                    <a:lstStyle/>
                    <a:p>
                      <a:pPr algn="l" fontAlgn="b"/>
                      <a:r>
                        <a:rPr lang="ne-NP" sz="14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पथ्य आहार कार्यक्रम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२५००००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१००००० 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निरन्तर चलिरहेको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591">
                <a:tc>
                  <a:txBody>
                    <a:bodyPr/>
                    <a:lstStyle/>
                    <a:p>
                      <a:pPr algn="l" fontAlgn="b"/>
                      <a:r>
                        <a:rPr lang="ne-N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limati" panose="00000400000000000000" pitchFamily="2"/>
                          <a:cs typeface="Kalimati" panose="00000400000000000000" pitchFamily="2"/>
                        </a:rPr>
                        <a:t>जिल्लाबाट औषधालय निरीक्षण</a:t>
                      </a:r>
                      <a:r>
                        <a:rPr lang="ne-N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Kalimati" panose="00000400000000000000" pitchFamily="2"/>
                        </a:rPr>
                        <a:t>,</a:t>
                      </a:r>
                      <a:r>
                        <a:rPr lang="ne-N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limati" panose="00000400000000000000" pitchFamily="2"/>
                          <a:cs typeface="Kalimati" panose="00000400000000000000" pitchFamily="2"/>
                        </a:rPr>
                        <a:t> अनुगमन तथा मुल्यांकन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२४०००० 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६३३८० 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400" dirty="0">
                          <a:cs typeface="Kalimati" pitchFamily="2"/>
                        </a:rPr>
                        <a:t>निरन्तर चलिरहेको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7892"/>
                  </a:ext>
                </a:extLst>
              </a:tr>
              <a:tr h="563591">
                <a:tc>
                  <a:txBody>
                    <a:bodyPr/>
                    <a:lstStyle/>
                    <a:p>
                      <a:pPr algn="l" fontAlgn="b"/>
                      <a:r>
                        <a:rPr lang="ne-N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limati" panose="00000400000000000000" pitchFamily="2"/>
                          <a:cs typeface="Kalimati" panose="00000400000000000000" pitchFamily="2"/>
                        </a:rPr>
                        <a:t>आयुर्वेद सेवा प्रबर्धन गर्न स्थानीय स्तरका पत्रकारसंग अन्तरक्रिया कार्यक्रम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१६०००० 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४०००० 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400" dirty="0">
                          <a:cs typeface="Kalimati" pitchFamily="2"/>
                        </a:rPr>
                        <a:t>निरन्तर चलिरहेको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9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49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348" y="154110"/>
            <a:ext cx="9903655" cy="830627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ne-NP" sz="2800" dirty="0">
                <a:cs typeface="Kalimati" pitchFamily="2"/>
              </a:rPr>
              <a:t>वार्षिक स्वीकृत कार्यक्रम अनुसार पहिलो त्रैमासिकमा सम्पन्‍न कार्यक्रमहरु</a:t>
            </a:r>
            <a:endParaRPr lang="en-US" sz="2800" dirty="0">
              <a:cs typeface="Kalimati" pitchFamily="2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E15D51-D490-9087-CB41-DFDE8584D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92562"/>
              </p:ext>
            </p:extLst>
          </p:nvPr>
        </p:nvGraphicFramePr>
        <p:xfrm>
          <a:off x="168811" y="984737"/>
          <a:ext cx="11844997" cy="506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707">
                  <a:extLst>
                    <a:ext uri="{9D8B030D-6E8A-4147-A177-3AD203B41FA5}">
                      <a16:colId xmlns:a16="http://schemas.microsoft.com/office/drawing/2014/main" val="3039170077"/>
                    </a:ext>
                  </a:extLst>
                </a:gridCol>
                <a:gridCol w="1279861">
                  <a:extLst>
                    <a:ext uri="{9D8B030D-6E8A-4147-A177-3AD203B41FA5}">
                      <a16:colId xmlns:a16="http://schemas.microsoft.com/office/drawing/2014/main" val="290604576"/>
                    </a:ext>
                  </a:extLst>
                </a:gridCol>
                <a:gridCol w="1279861">
                  <a:extLst>
                    <a:ext uri="{9D8B030D-6E8A-4147-A177-3AD203B41FA5}">
                      <a16:colId xmlns:a16="http://schemas.microsoft.com/office/drawing/2014/main" val="257668748"/>
                    </a:ext>
                  </a:extLst>
                </a:gridCol>
                <a:gridCol w="2641284">
                  <a:extLst>
                    <a:ext uri="{9D8B030D-6E8A-4147-A177-3AD203B41FA5}">
                      <a16:colId xmlns:a16="http://schemas.microsoft.com/office/drawing/2014/main" val="3649464921"/>
                    </a:ext>
                  </a:extLst>
                </a:gridCol>
                <a:gridCol w="2641284">
                  <a:extLst>
                    <a:ext uri="{9D8B030D-6E8A-4147-A177-3AD203B41FA5}">
                      <a16:colId xmlns:a16="http://schemas.microsoft.com/office/drawing/2014/main" val="4290092846"/>
                    </a:ext>
                  </a:extLst>
                </a:gridCol>
              </a:tblGrid>
              <a:tr h="1647936">
                <a:tc>
                  <a:txBody>
                    <a:bodyPr/>
                    <a:lstStyle/>
                    <a:p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स्वीकृत वार्षिक कार्यक्रम अनुसार पहिलो त्रैमासिकका मुख्य मुख्य कार्यक्रमहरु</a:t>
                      </a:r>
                      <a:endParaRPr lang="en-US" sz="1400" dirty="0">
                        <a:latin typeface="Times New Roman" panose="02020603050405020304" pitchFamily="18" charset="0"/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बिनियोजित बजेट</a:t>
                      </a:r>
                      <a:endParaRPr lang="en-US" sz="1400" dirty="0">
                        <a:latin typeface="Times New Roman" panose="02020603050405020304" pitchFamily="18" charset="0"/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खर्च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 </a:t>
                      </a:r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रकम</a:t>
                      </a:r>
                      <a:endParaRPr lang="en-US" sz="1400" dirty="0">
                        <a:latin typeface="Times New Roman" panose="02020603050405020304" pitchFamily="18" charset="0"/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कार्यान्वयनको अवस्था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(</a:t>
                      </a:r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सम्पन्‍न भएको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, </a:t>
                      </a:r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आंशिक रुपमा सम्पन्‍न भएको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, </a:t>
                      </a:r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कार्यान्वयन नभएको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कार्यान्वयन नहुनुको कारण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(</a:t>
                      </a:r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छोटकरीमा लेख्‍नुहोस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04371"/>
                  </a:ext>
                </a:extLst>
              </a:tr>
              <a:tr h="8090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4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प्रयोगशालाका लागि रिएजेन्ट तथा सामग्री खरिद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३००००० 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०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कार्यान्वयन नभएको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आ. ब. २०७९/८० मा खरिद भएको </a:t>
                      </a:r>
                      <a:r>
                        <a:rPr lang="ne-NP" sz="14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रिएजेन्ट तथा सामाग्री हालसम्म प्रयाप्त रहेको  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069045"/>
                  </a:ext>
                </a:extLst>
              </a:tr>
              <a:tr h="651799">
                <a:tc>
                  <a:txBody>
                    <a:bodyPr/>
                    <a:lstStyle/>
                    <a:p>
                      <a:pPr algn="l" fontAlgn="b"/>
                      <a:r>
                        <a:rPr lang="ne-NP" sz="14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मुख्यमन्त्री जनता स्वास्थ्य कार्यक्रम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५०००००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१४०००० 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निरन्तर चलिरहेको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99066"/>
                  </a:ext>
                </a:extLst>
              </a:tr>
              <a:tr h="651799">
                <a:tc>
                  <a:txBody>
                    <a:bodyPr/>
                    <a:lstStyle/>
                    <a:p>
                      <a:pPr algn="l" fontAlgn="b"/>
                      <a:r>
                        <a:rPr lang="ne-NP" sz="14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प्रदुषणबाट उत्पन्न स्वास्थ्य समस्या न्यूनीकरण (नस्यकर्म कार्यक्रम) (ट्राफिक प्रहरी)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२०००००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५०००० 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आंशिक रुपमा सम्पन्‍न भएको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30245"/>
                  </a:ext>
                </a:extLst>
              </a:tr>
              <a:tr h="65179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4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अति आवश्यक आयुर्वेद औषधि खरिद</a:t>
                      </a:r>
                    </a:p>
                    <a:p>
                      <a:pPr algn="l" fontAlgn="b"/>
                      <a:endParaRPr lang="ne-NP" sz="1400" b="0" i="0" u="none" strike="noStrike" dirty="0">
                        <a:solidFill>
                          <a:srgbClr val="000000"/>
                        </a:solidFill>
                        <a:latin typeface="Kalimati"/>
                        <a:cs typeface="Kalimati" pitchFamily="2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५००००० 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९००० 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आंशिक रुपमा सम्पन्‍न भएको</a:t>
                      </a:r>
                      <a:endParaRPr lang="en-US" sz="1400" dirty="0">
                        <a:cs typeface="Kalimati" pitchFamily="2"/>
                      </a:endParaRPr>
                    </a:p>
                    <a:p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400" dirty="0">
                          <a:cs typeface="Kalimati" pitchFamily="2"/>
                        </a:rPr>
                        <a:t>प्रक्रिया सुरु भएको</a:t>
                      </a:r>
                      <a:endParaRPr lang="ne-NP" sz="1400" b="0" i="0" u="none" strike="noStrike" dirty="0">
                        <a:solidFill>
                          <a:srgbClr val="000000"/>
                        </a:solidFill>
                        <a:latin typeface="Kalimati"/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69464"/>
                  </a:ext>
                </a:extLst>
              </a:tr>
              <a:tr h="651799">
                <a:tc>
                  <a:txBody>
                    <a:bodyPr/>
                    <a:lstStyle/>
                    <a:p>
                      <a:pPr algn="l" fontAlgn="b"/>
                      <a:r>
                        <a:rPr lang="ne-N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limati" panose="00000400000000000000" pitchFamily="2"/>
                          <a:cs typeface="Kalimati" panose="00000400000000000000" pitchFamily="2"/>
                        </a:rPr>
                        <a:t>जिल्ला स्थित आयुर्वेद निकायहरुको अर्ध बार्षिक समीक्षा बैठक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२००००० 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dirty="0">
                          <a:cs typeface="Kalimati" pitchFamily="2"/>
                        </a:rPr>
                        <a:t>१००००० </a:t>
                      </a:r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400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आंशिक रुपमा सम्पन्‍न भएको</a:t>
                      </a:r>
                      <a:endParaRPr lang="en-US" sz="1400" dirty="0">
                        <a:cs typeface="Kalimati" pitchFamily="2"/>
                      </a:endParaRPr>
                    </a:p>
                    <a:p>
                      <a:endParaRPr lang="en-US" sz="1400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e-NP" sz="1400" b="0" i="0" u="none" strike="noStrike" dirty="0">
                        <a:solidFill>
                          <a:srgbClr val="000000"/>
                        </a:solidFill>
                        <a:latin typeface="Kalimati"/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49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481" y="154111"/>
            <a:ext cx="9903655" cy="573240"/>
          </a:xfrm>
        </p:spPr>
        <p:txBody>
          <a:bodyPr>
            <a:noAutofit/>
          </a:bodyPr>
          <a:lstStyle/>
          <a:p>
            <a:pPr algn="ctr"/>
            <a:r>
              <a:rPr lang="ne-NP" sz="2800" dirty="0">
                <a:cs typeface="Kalimati" pitchFamily="2"/>
              </a:rPr>
              <a:t>पहिलो त्रैमासिकको भौतिक र वित्तीय प्रगति</a:t>
            </a:r>
            <a:endParaRPr lang="en-US" sz="2800" dirty="0">
              <a:cs typeface="Kalimati" pitchFamily="2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E15D51-D490-9087-CB41-DFDE8584D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776952"/>
              </p:ext>
            </p:extLst>
          </p:nvPr>
        </p:nvGraphicFramePr>
        <p:xfrm>
          <a:off x="196948" y="1171780"/>
          <a:ext cx="11746523" cy="3165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753">
                  <a:extLst>
                    <a:ext uri="{9D8B030D-6E8A-4147-A177-3AD203B41FA5}">
                      <a16:colId xmlns:a16="http://schemas.microsoft.com/office/drawing/2014/main" val="3039170077"/>
                    </a:ext>
                  </a:extLst>
                </a:gridCol>
                <a:gridCol w="3374796">
                  <a:extLst>
                    <a:ext uri="{9D8B030D-6E8A-4147-A177-3AD203B41FA5}">
                      <a16:colId xmlns:a16="http://schemas.microsoft.com/office/drawing/2014/main" val="290604576"/>
                    </a:ext>
                  </a:extLst>
                </a:gridCol>
                <a:gridCol w="2960016">
                  <a:extLst>
                    <a:ext uri="{9D8B030D-6E8A-4147-A177-3AD203B41FA5}">
                      <a16:colId xmlns:a16="http://schemas.microsoft.com/office/drawing/2014/main" val="3649464921"/>
                    </a:ext>
                  </a:extLst>
                </a:gridCol>
                <a:gridCol w="1929595">
                  <a:extLst>
                    <a:ext uri="{9D8B030D-6E8A-4147-A177-3AD203B41FA5}">
                      <a16:colId xmlns:a16="http://schemas.microsoft.com/office/drawing/2014/main" val="4290092846"/>
                    </a:ext>
                  </a:extLst>
                </a:gridCol>
                <a:gridCol w="1322363">
                  <a:extLst>
                    <a:ext uri="{9D8B030D-6E8A-4147-A177-3AD203B41FA5}">
                      <a16:colId xmlns:a16="http://schemas.microsoft.com/office/drawing/2014/main" val="4153301407"/>
                    </a:ext>
                  </a:extLst>
                </a:gridCol>
              </a:tblGrid>
              <a:tr h="108616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 </a:t>
                      </a:r>
                      <a:r>
                        <a:rPr lang="ne-NP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बजेट शिर्षक</a:t>
                      </a:r>
                      <a:endParaRPr lang="en-US" dirty="0">
                        <a:latin typeface="Times New Roman" panose="02020603050405020304" pitchFamily="18" charset="0"/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कूल बजेट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खर्च भएको जम्मा बजेट</a:t>
                      </a:r>
                      <a:endParaRPr lang="en-US" dirty="0">
                        <a:latin typeface="Times New Roman" panose="02020603050405020304" pitchFamily="18" charset="0"/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खर्च प्रतिशत</a:t>
                      </a:r>
                      <a:endParaRPr lang="en-US" dirty="0">
                        <a:latin typeface="Times New Roman" panose="02020603050405020304" pitchFamily="18" charset="0"/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dirty="0">
                          <a:latin typeface="Times New Roman" panose="02020603050405020304" pitchFamily="18" charset="0"/>
                          <a:cs typeface="Kalimati" panose="00000400000000000000" pitchFamily="2"/>
                        </a:rPr>
                        <a:t>भौतिक प्रगति प्रतिशत</a:t>
                      </a:r>
                      <a:endParaRPr lang="en-US" dirty="0">
                        <a:latin typeface="Times New Roman" panose="02020603050405020304" pitchFamily="18" charset="0"/>
                        <a:cs typeface="Kalimati" panose="00000400000000000000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04371"/>
                  </a:ext>
                </a:extLst>
              </a:tr>
              <a:tr h="7603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e-NP" sz="1800" b="0" dirty="0">
                          <a:cs typeface="Kalimati" panose="00000400000000000000" pitchFamily="2"/>
                        </a:rPr>
                        <a:t>संघीय तर्फ</a:t>
                      </a:r>
                      <a:endParaRPr lang="en-US" sz="1800" b="0" dirty="0">
                        <a:latin typeface="Calibri" pitchFamily="34" charset="0"/>
                        <a:ea typeface="Times New Roman"/>
                        <a:cs typeface="Kalimati" panose="00000400000000000000" pitchFamily="2"/>
                      </a:endParaRPr>
                    </a:p>
                    <a:p>
                      <a:endParaRPr lang="en-US" b="0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dirty="0">
                          <a:cs typeface="Kalimati" pitchFamily="2"/>
                        </a:rPr>
                        <a:t>३७६७०००</a:t>
                      </a:r>
                      <a:endParaRPr lang="en-US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dirty="0">
                          <a:cs typeface="Kalimati" pitchFamily="2"/>
                        </a:rPr>
                        <a:t>७४९३६८ </a:t>
                      </a:r>
                      <a:endParaRPr lang="en-US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dirty="0">
                          <a:cs typeface="Kalimati" pitchFamily="2"/>
                        </a:rPr>
                        <a:t>१९.९० </a:t>
                      </a:r>
                      <a:endParaRPr lang="en-US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88695"/>
                  </a:ext>
                </a:extLst>
              </a:tr>
              <a:tr h="760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800" b="0" dirty="0">
                          <a:cs typeface="Kalimati" panose="00000400000000000000" pitchFamily="2"/>
                        </a:rPr>
                        <a:t>प्रदेश तर्फ</a:t>
                      </a:r>
                      <a:endParaRPr lang="en-US" sz="1800" b="0" dirty="0">
                        <a:latin typeface="Calibri" pitchFamily="34" charset="0"/>
                        <a:ea typeface="Times New Roman"/>
                        <a:cs typeface="Kalimati" panose="00000400000000000000" pitchFamily="2"/>
                      </a:endParaRPr>
                    </a:p>
                    <a:p>
                      <a:endParaRPr lang="en-US" b="0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dirty="0">
                          <a:cs typeface="Kalimati" pitchFamily="2"/>
                        </a:rPr>
                        <a:t>१६३९४०००</a:t>
                      </a:r>
                      <a:endParaRPr lang="en-US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dirty="0">
                          <a:cs typeface="Kalimati" pitchFamily="2"/>
                        </a:rPr>
                        <a:t>२३८८६८०.३० </a:t>
                      </a:r>
                      <a:endParaRPr lang="en-US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dirty="0">
                          <a:cs typeface="Kalimati" pitchFamily="2"/>
                        </a:rPr>
                        <a:t>१४.६ </a:t>
                      </a:r>
                      <a:endParaRPr lang="en-US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069045"/>
                  </a:ext>
                </a:extLst>
              </a:tr>
              <a:tr h="558487">
                <a:tc>
                  <a:txBody>
                    <a:bodyPr/>
                    <a:lstStyle/>
                    <a:p>
                      <a:r>
                        <a:rPr lang="ne-NP" b="0" dirty="0">
                          <a:cs typeface="Kalimati" panose="00000400000000000000" pitchFamily="2"/>
                        </a:rPr>
                        <a:t>जम्मा</a:t>
                      </a:r>
                      <a:endParaRPr lang="en-US" b="0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dirty="0">
                          <a:cs typeface="Kalimati" pitchFamily="2"/>
                        </a:rPr>
                        <a:t>२०१६१०००</a:t>
                      </a:r>
                      <a:endParaRPr lang="en-US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dirty="0">
                          <a:cs typeface="Kalimati" pitchFamily="2"/>
                        </a:rPr>
                        <a:t>३१३८०४८.३ </a:t>
                      </a:r>
                      <a:endParaRPr lang="en-US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dirty="0">
                          <a:cs typeface="Kalimati" pitchFamily="2"/>
                        </a:rPr>
                        <a:t>१५.६ </a:t>
                      </a:r>
                      <a:endParaRPr lang="en-US" dirty="0">
                        <a:cs typeface="Kalimat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48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00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17283" y="555244"/>
            <a:ext cx="9757434" cy="5939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rgbClr val="DA291C"/>
              </a:buClr>
              <a:buNone/>
            </a:pPr>
            <a:r>
              <a:rPr lang="ne-NP" sz="3200" b="1" dirty="0">
                <a:solidFill>
                  <a:schemeClr val="tx1"/>
                </a:solidFill>
                <a:latin typeface="Times New Roman" panose="02020603050405020304" pitchFamily="18" charset="0"/>
                <a:cs typeface="Kalimati" panose="00000400000000000000" pitchFamily="2"/>
              </a:rPr>
              <a:t>कार्यक्रम कार्यान्‍वयनमा देखा परेका मुख्य समस्या तथा चुनौती र समाधानका उपायहरु </a:t>
            </a:r>
          </a:p>
        </p:txBody>
      </p:sp>
      <p:pic>
        <p:nvPicPr>
          <p:cNvPr id="7" name="Picture 2" descr="D:\Presentation1\flag.gif">
            <a:extLst>
              <a:ext uri="{FF2B5EF4-FFF2-40B4-BE49-F238E27FC236}">
                <a16:creationId xmlns:a16="http://schemas.microsoft.com/office/drawing/2014/main" id="{51E87108-AEC0-4A0E-A96D-F78ACA580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1942" y="0"/>
            <a:ext cx="91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9AA15-2355-4438-BE45-D12D56BD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59F2-9388-4E81-87F1-A94A16EA4F94}" type="datetime1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9E5A8-EEF6-4259-B50F-3D63EC76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68299-D089-4855-AF28-4293F346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e-NP"/>
              <a:t>बागमती प्रदेश सरकार, स्वास्थ्य मन्त्रालय </a:t>
            </a:r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08A1A6C-7662-E47D-D012-C60665FF5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348339"/>
              </p:ext>
            </p:extLst>
          </p:nvPr>
        </p:nvGraphicFramePr>
        <p:xfrm>
          <a:off x="295422" y="1825624"/>
          <a:ext cx="11770920" cy="105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301">
                  <a:extLst>
                    <a:ext uri="{9D8B030D-6E8A-4147-A177-3AD203B41FA5}">
                      <a16:colId xmlns:a16="http://schemas.microsoft.com/office/drawing/2014/main" val="598015418"/>
                    </a:ext>
                  </a:extLst>
                </a:gridCol>
                <a:gridCol w="5181346">
                  <a:extLst>
                    <a:ext uri="{9D8B030D-6E8A-4147-A177-3AD203B41FA5}">
                      <a16:colId xmlns:a16="http://schemas.microsoft.com/office/drawing/2014/main" val="2455411868"/>
                    </a:ext>
                  </a:extLst>
                </a:gridCol>
                <a:gridCol w="5197273">
                  <a:extLst>
                    <a:ext uri="{9D8B030D-6E8A-4147-A177-3AD203B41FA5}">
                      <a16:colId xmlns:a16="http://schemas.microsoft.com/office/drawing/2014/main" val="1271344218"/>
                    </a:ext>
                  </a:extLst>
                </a:gridCol>
              </a:tblGrid>
              <a:tr h="527935"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सि</a:t>
                      </a:r>
                      <a:r>
                        <a:rPr lang="en-US" dirty="0">
                          <a:cs typeface="Kalimati" panose="00000400000000000000" pitchFamily="2"/>
                        </a:rPr>
                        <a:t>.</a:t>
                      </a:r>
                      <a:r>
                        <a:rPr lang="ne-NP" dirty="0">
                          <a:cs typeface="Kalimati" panose="00000400000000000000" pitchFamily="2"/>
                        </a:rPr>
                        <a:t>नं</a:t>
                      </a:r>
                      <a:r>
                        <a:rPr lang="en-US" dirty="0">
                          <a:cs typeface="Kalimati" panose="00000400000000000000" pitchFamily="2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मुख्य समस्या तथा चुनौतीहरु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>
                          <a:cs typeface="Kalimati" panose="00000400000000000000" pitchFamily="2"/>
                        </a:rPr>
                        <a:t>समाधानको उपाय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23182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१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e-NP" sz="16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जानुसन्धिगत वात पुनर्स्थापना कार्यक्रमको </a:t>
                      </a:r>
                      <a:r>
                        <a:rPr lang="ne-NP" sz="16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Kalimati" pitchFamily="2"/>
                        </a:rPr>
                        <a:t>P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j-lt"/>
                          <a:cs typeface="Kalimati" pitchFamily="2"/>
                        </a:rPr>
                        <a:t>rotocol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  <a:cs typeface="Kalimati" pitchFamily="2"/>
                        </a:rPr>
                        <a:t> </a:t>
                      </a:r>
                      <a:r>
                        <a:rPr lang="ne-NP" sz="1600" b="0" i="0" u="none" strike="noStrike" baseline="0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तयार नभएकोले कार्यक्रम संचालन गर्न कठिनाइ</a:t>
                      </a:r>
                      <a:endParaRPr lang="ne-NP" sz="1600" b="0" i="0" u="none" strike="noStrike" dirty="0">
                        <a:solidFill>
                          <a:srgbClr val="000000"/>
                        </a:solidFill>
                        <a:latin typeface="Kalimati"/>
                        <a:cs typeface="Kalimati" pitchFamily="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sz="2000" dirty="0">
                          <a:cs typeface="Kalimati" panose="00000400000000000000" pitchFamily="2"/>
                        </a:rPr>
                        <a:t>तत्काल P</a:t>
                      </a:r>
                      <a:r>
                        <a:rPr lang="en-US" sz="2000" dirty="0" err="1">
                          <a:cs typeface="Kalimati" panose="00000400000000000000" pitchFamily="2"/>
                        </a:rPr>
                        <a:t>rotocol</a:t>
                      </a:r>
                      <a:r>
                        <a:rPr lang="en-US" baseline="0" dirty="0">
                          <a:cs typeface="Kalimati" panose="00000400000000000000" pitchFamily="2"/>
                        </a:rPr>
                        <a:t> </a:t>
                      </a:r>
                      <a:r>
                        <a:rPr lang="ne-NP" baseline="0" dirty="0">
                          <a:cs typeface="Kalimati" panose="00000400000000000000" pitchFamily="2"/>
                        </a:rPr>
                        <a:t>निर्माण गर्ने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61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2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17283" y="555244"/>
            <a:ext cx="9757434" cy="5939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rgbClr val="DA291C"/>
              </a:buClr>
              <a:buNone/>
            </a:pPr>
            <a:r>
              <a:rPr lang="ne-NP" sz="3200" b="1" dirty="0">
                <a:solidFill>
                  <a:schemeClr val="tx1"/>
                </a:solidFill>
                <a:latin typeface="Times New Roman" panose="02020603050405020304" pitchFamily="18" charset="0"/>
                <a:cs typeface="Kalimati" panose="00000400000000000000" pitchFamily="2"/>
              </a:rPr>
              <a:t>आगामि महिनाको लागि कार्य योजना</a:t>
            </a:r>
          </a:p>
        </p:txBody>
      </p:sp>
      <p:pic>
        <p:nvPicPr>
          <p:cNvPr id="7" name="Picture 2" descr="D:\Presentation1\flag.gif">
            <a:extLst>
              <a:ext uri="{FF2B5EF4-FFF2-40B4-BE49-F238E27FC236}">
                <a16:creationId xmlns:a16="http://schemas.microsoft.com/office/drawing/2014/main" id="{51E87108-AEC0-4A0E-A96D-F78ACA580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1942" y="0"/>
            <a:ext cx="91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9AA15-2355-4438-BE45-D12D56BD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59F2-9388-4E81-87F1-A94A16EA4F94}" type="datetime1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9E5A8-EEF6-4259-B50F-3D63EC76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68299-D089-4855-AF28-4293F346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e-NP"/>
              <a:t>बागमती प्रदेश सरकार, स्वास्थ्य मन्त्रालय </a:t>
            </a:r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08A1A6C-7662-E47D-D012-C60665FF5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733981"/>
              </p:ext>
            </p:extLst>
          </p:nvPr>
        </p:nvGraphicFramePr>
        <p:xfrm>
          <a:off x="295422" y="1927272"/>
          <a:ext cx="11211950" cy="462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196">
                  <a:extLst>
                    <a:ext uri="{9D8B030D-6E8A-4147-A177-3AD203B41FA5}">
                      <a16:colId xmlns:a16="http://schemas.microsoft.com/office/drawing/2014/main" val="598015418"/>
                    </a:ext>
                  </a:extLst>
                </a:gridCol>
                <a:gridCol w="5389286">
                  <a:extLst>
                    <a:ext uri="{9D8B030D-6E8A-4147-A177-3AD203B41FA5}">
                      <a16:colId xmlns:a16="http://schemas.microsoft.com/office/drawing/2014/main" val="2455411868"/>
                    </a:ext>
                  </a:extLst>
                </a:gridCol>
                <a:gridCol w="4950468">
                  <a:extLst>
                    <a:ext uri="{9D8B030D-6E8A-4147-A177-3AD203B41FA5}">
                      <a16:colId xmlns:a16="http://schemas.microsoft.com/office/drawing/2014/main" val="1271344218"/>
                    </a:ext>
                  </a:extLst>
                </a:gridCol>
              </a:tblGrid>
              <a:tr h="549152"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सि</a:t>
                      </a:r>
                      <a:r>
                        <a:rPr lang="en-US" dirty="0">
                          <a:cs typeface="Kalimati" panose="00000400000000000000" pitchFamily="2"/>
                        </a:rPr>
                        <a:t>.</a:t>
                      </a:r>
                      <a:r>
                        <a:rPr lang="ne-NP" dirty="0">
                          <a:cs typeface="Kalimati" panose="00000400000000000000" pitchFamily="2"/>
                        </a:rPr>
                        <a:t>नं</a:t>
                      </a:r>
                      <a:r>
                        <a:rPr lang="en-US" dirty="0">
                          <a:cs typeface="Kalimati" panose="00000400000000000000" pitchFamily="2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स्वीकृत वार्षिक कार्यक्रम अनुसारका क्रियाकलापहरु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बजेट </a:t>
                      </a:r>
                      <a:r>
                        <a:rPr lang="en-US" dirty="0">
                          <a:cs typeface="Kalimati" panose="00000400000000000000" pitchFamily="2"/>
                        </a:rPr>
                        <a:t>(</a:t>
                      </a:r>
                      <a:r>
                        <a:rPr lang="ne-NP" dirty="0">
                          <a:cs typeface="Kalimati" panose="00000400000000000000" pitchFamily="2"/>
                        </a:rPr>
                        <a:t>रु हजारमा</a:t>
                      </a:r>
                      <a:r>
                        <a:rPr lang="en-US" dirty="0">
                          <a:cs typeface="Kalimati" panose="00000400000000000000" pitchFamily="2"/>
                        </a:rPr>
                        <a:t>)</a:t>
                      </a:r>
                      <a:r>
                        <a:rPr lang="ne-NP" dirty="0">
                          <a:cs typeface="Kalimati" panose="00000400000000000000" pitchFamily="2"/>
                        </a:rPr>
                        <a:t> 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23182"/>
                  </a:ext>
                </a:extLst>
              </a:tr>
              <a:tr h="680100"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१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e-NP" sz="16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अति आवश्यक आयुर्वेद औषधि खरिद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sz="1600" dirty="0">
                          <a:cs typeface="Kalimati" pitchFamily="2"/>
                        </a:rPr>
                        <a:t>५०० </a:t>
                      </a:r>
                      <a:endParaRPr lang="en-US" sz="1600" dirty="0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61372"/>
                  </a:ext>
                </a:extLst>
              </a:tr>
              <a:tr h="680100">
                <a:tc>
                  <a:txBody>
                    <a:bodyPr/>
                    <a:lstStyle/>
                    <a:p>
                      <a:pPr algn="ctr"/>
                      <a:r>
                        <a:rPr lang="ne-NP">
                          <a:cs typeface="Kalimati" panose="00000400000000000000" pitchFamily="2"/>
                        </a:rPr>
                        <a:t>२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e-NP" sz="16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स्वस्थ जीवन प्रवर्धन कार्यक्रम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sz="1600" dirty="0">
                          <a:cs typeface="Kalimati" pitchFamily="2"/>
                        </a:rPr>
                        <a:t>२५० </a:t>
                      </a:r>
                      <a:endParaRPr lang="en-US" sz="1600" dirty="0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22595"/>
                  </a:ext>
                </a:extLst>
              </a:tr>
              <a:tr h="680100">
                <a:tc>
                  <a:txBody>
                    <a:bodyPr/>
                    <a:lstStyle/>
                    <a:p>
                      <a:pPr algn="ctr"/>
                      <a:r>
                        <a:rPr lang="ne-NP">
                          <a:cs typeface="Kalimati" panose="00000400000000000000" pitchFamily="2"/>
                        </a:rPr>
                        <a:t>३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e-NP" sz="16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जिल्ला स्थित राष्ट्रसेवक कर्मचारीहरूलाई तनाव व्यवस्थापन कार्यक्रम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sz="1600" dirty="0">
                          <a:cs typeface="Kalimati" pitchFamily="2"/>
                        </a:rPr>
                        <a:t>५००</a:t>
                      </a:r>
                      <a:endParaRPr lang="en-US" sz="1600" dirty="0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6009"/>
                  </a:ext>
                </a:extLst>
              </a:tr>
              <a:tr h="680100"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४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e-NP" sz="16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प्रदेश र स्थानीय तहमा कार्यरत आयुर्वेद स्वास्थ्यकर्मीहरुलाई योगाभ्यास सम्बन्धी पुनर्ताजगी तालिम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sz="1600" dirty="0">
                          <a:cs typeface="Kalimati" pitchFamily="2"/>
                        </a:rPr>
                        <a:t>१०० </a:t>
                      </a:r>
                      <a:endParaRPr lang="en-US" sz="1600" dirty="0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30611"/>
                  </a:ext>
                </a:extLst>
              </a:tr>
              <a:tr h="680100"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५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e-NP" sz="16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आयुर्वेद स्वास्थ्य केन्द्रमा आयुर्वेद कर्नर स्थापना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sz="1600" dirty="0">
                          <a:cs typeface="Kalimati" pitchFamily="2"/>
                        </a:rPr>
                        <a:t>५० </a:t>
                      </a:r>
                      <a:endParaRPr lang="en-US" sz="1600" dirty="0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40697"/>
                  </a:ext>
                </a:extLst>
              </a:tr>
              <a:tr h="680100"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६ 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e-NP" sz="16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जिल्ला कारागार स्थित कैदिबंदिलाई तनाव व्यवस्थापनका लागि योगाभ्यास तथा मनोसामाजिक परामर्श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sz="1600" dirty="0">
                          <a:cs typeface="Kalimati" pitchFamily="2"/>
                        </a:rPr>
                        <a:t>१००</a:t>
                      </a:r>
                      <a:endParaRPr lang="en-US" sz="1600" dirty="0">
                        <a:cs typeface="Kalimat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93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4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17283" y="555244"/>
            <a:ext cx="9757434" cy="5939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rgbClr val="DA291C"/>
              </a:buClr>
              <a:buNone/>
            </a:pPr>
            <a:r>
              <a:rPr lang="ne-NP" sz="3200" b="1" dirty="0">
                <a:solidFill>
                  <a:schemeClr val="tx1"/>
                </a:solidFill>
                <a:latin typeface="Times New Roman" panose="02020603050405020304" pitchFamily="18" charset="0"/>
                <a:cs typeface="Kalimati" panose="00000400000000000000" pitchFamily="2"/>
              </a:rPr>
              <a:t>आगामि महिनाको लागि कार्य योजना</a:t>
            </a:r>
          </a:p>
        </p:txBody>
      </p:sp>
      <p:pic>
        <p:nvPicPr>
          <p:cNvPr id="7" name="Picture 2" descr="D:\Presentation1\flag.gif">
            <a:extLst>
              <a:ext uri="{FF2B5EF4-FFF2-40B4-BE49-F238E27FC236}">
                <a16:creationId xmlns:a16="http://schemas.microsoft.com/office/drawing/2014/main" id="{51E87108-AEC0-4A0E-A96D-F78ACA580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1942" y="0"/>
            <a:ext cx="91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9AA15-2355-4438-BE45-D12D56BD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59F2-9388-4E81-87F1-A94A16EA4F94}" type="datetime1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9E5A8-EEF6-4259-B50F-3D63EC76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68299-D089-4855-AF28-4293F346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e-NP"/>
              <a:t>बागमती प्रदेश सरकार, स्वास्थ्य मन्त्रालय </a:t>
            </a:r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08A1A6C-7662-E47D-D012-C60665FF5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201505"/>
              </p:ext>
            </p:extLst>
          </p:nvPr>
        </p:nvGraphicFramePr>
        <p:xfrm>
          <a:off x="295422" y="1927273"/>
          <a:ext cx="11211950" cy="418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196">
                  <a:extLst>
                    <a:ext uri="{9D8B030D-6E8A-4147-A177-3AD203B41FA5}">
                      <a16:colId xmlns:a16="http://schemas.microsoft.com/office/drawing/2014/main" val="598015418"/>
                    </a:ext>
                  </a:extLst>
                </a:gridCol>
                <a:gridCol w="5389286">
                  <a:extLst>
                    <a:ext uri="{9D8B030D-6E8A-4147-A177-3AD203B41FA5}">
                      <a16:colId xmlns:a16="http://schemas.microsoft.com/office/drawing/2014/main" val="2455411868"/>
                    </a:ext>
                  </a:extLst>
                </a:gridCol>
                <a:gridCol w="4950468">
                  <a:extLst>
                    <a:ext uri="{9D8B030D-6E8A-4147-A177-3AD203B41FA5}">
                      <a16:colId xmlns:a16="http://schemas.microsoft.com/office/drawing/2014/main" val="1271344218"/>
                    </a:ext>
                  </a:extLst>
                </a:gridCol>
              </a:tblGrid>
              <a:tr h="544480"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सि</a:t>
                      </a:r>
                      <a:r>
                        <a:rPr lang="en-US" dirty="0">
                          <a:cs typeface="Kalimati" panose="00000400000000000000" pitchFamily="2"/>
                        </a:rPr>
                        <a:t>.</a:t>
                      </a:r>
                      <a:r>
                        <a:rPr lang="ne-NP" dirty="0">
                          <a:cs typeface="Kalimati" panose="00000400000000000000" pitchFamily="2"/>
                        </a:rPr>
                        <a:t>नं</a:t>
                      </a:r>
                      <a:r>
                        <a:rPr lang="en-US" dirty="0">
                          <a:cs typeface="Kalimati" panose="00000400000000000000" pitchFamily="2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स्वीकृत वार्षिक कार्यक्रम अनुसारका क्रियाकलापहरु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बजेट </a:t>
                      </a:r>
                      <a:r>
                        <a:rPr lang="en-US" dirty="0">
                          <a:cs typeface="Kalimati" panose="00000400000000000000" pitchFamily="2"/>
                        </a:rPr>
                        <a:t>(</a:t>
                      </a:r>
                      <a:r>
                        <a:rPr lang="ne-NP" dirty="0">
                          <a:cs typeface="Kalimati" panose="00000400000000000000" pitchFamily="2"/>
                        </a:rPr>
                        <a:t>रु हजारमा</a:t>
                      </a:r>
                      <a:r>
                        <a:rPr lang="en-US" dirty="0">
                          <a:cs typeface="Kalimati" panose="00000400000000000000" pitchFamily="2"/>
                        </a:rPr>
                        <a:t>)</a:t>
                      </a:r>
                      <a:r>
                        <a:rPr lang="ne-NP" dirty="0">
                          <a:cs typeface="Kalimati" panose="00000400000000000000" pitchFamily="2"/>
                        </a:rPr>
                        <a:t> 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23182"/>
                  </a:ext>
                </a:extLst>
              </a:tr>
              <a:tr h="674314"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e-NP" sz="1400" b="0" i="0" u="none" strike="noStrike" dirty="0">
                        <a:solidFill>
                          <a:srgbClr val="000000"/>
                        </a:solidFill>
                        <a:latin typeface="Kalimati"/>
                        <a:cs typeface="Kalimati" pitchFamily="2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61372"/>
                  </a:ext>
                </a:extLst>
              </a:tr>
              <a:tr h="674314"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8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e-NP" sz="16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विद्यालय आयुर्वेद तथा योग शिक्षा कार्यक्रम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122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22595"/>
                  </a:ext>
                </a:extLst>
              </a:tr>
              <a:tr h="944079"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9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e-NP" sz="16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प्रदेश भित्र संचालनरत होमस्टे, होटेल तथा रिसोर्टका संचालकहरूलाई योग तथा पूर्वकर्म सम्बन्धि अभिमुखीकरण कार्यक्रम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150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6009"/>
                  </a:ext>
                </a:extLst>
              </a:tr>
              <a:tr h="674314"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१० 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e-NP" sz="16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महिला स्वास्थ्य स्वयम्सेविकालाई आयुर्वेद सम्बन्धि सचेतना कार्यक्रम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400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30611"/>
                  </a:ext>
                </a:extLst>
              </a:tr>
              <a:tr h="674314"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११ </a:t>
                      </a:r>
                      <a:endParaRPr lang="en-ZW" dirty="0">
                        <a:cs typeface="Kalimati" panose="00000400000000000000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e-NP" sz="16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मेला महोत्सबहरुमा आयुर्वेदिक जडिबुटी प्रदर्शनि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>
                          <a:cs typeface="Kalimati" panose="00000400000000000000" pitchFamily="2"/>
                        </a:rPr>
                        <a:t>२०० </a:t>
                      </a:r>
                      <a:endParaRPr lang="en-US" dirty="0">
                        <a:cs typeface="Kalimati" panose="00000400000000000000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9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4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ED5E-9E02-43CB-B617-22F0EEA2C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35211"/>
            <a:ext cx="4572000" cy="16272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e-NP" sz="7200" dirty="0">
                <a:cs typeface="Kalimati" panose="00000400000000000000" pitchFamily="2"/>
              </a:rPr>
              <a:t>धन्यवाद्</a:t>
            </a:r>
            <a:r>
              <a:rPr lang="ne-NP" sz="1800" dirty="0"/>
              <a:t> 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FAC04-6BF9-4D5E-4699-6AB980E04A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" y="1238864"/>
            <a:ext cx="4572000" cy="49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517</Words>
  <Application>Microsoft Office PowerPoint</Application>
  <PresentationFormat>Widescreen</PresentationFormat>
  <Paragraphs>136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Kalimati</vt:lpstr>
      <vt:lpstr>Kokila</vt:lpstr>
      <vt:lpstr>Preeti</vt:lpstr>
      <vt:lpstr>Times New Roman</vt:lpstr>
      <vt:lpstr>Office Theme</vt:lpstr>
      <vt:lpstr>PowerPoint Presentation</vt:lpstr>
      <vt:lpstr>वार्षिक स्वीकृत कार्यक्रम अनुसार पहिलो त्रैमासिकमा सम्पन्‍न कार्यक्रमहरु</vt:lpstr>
      <vt:lpstr>वार्षिक स्वीकृत कार्यक्रम अनुसार पहिलो त्रैमासिकमा सम्पन्‍न कार्यक्रमहरु</vt:lpstr>
      <vt:lpstr>पहिलो त्रैमासिकको भौतिक र वित्तीय प्रगति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BHUSAL, Hari</dc:creator>
  <cp:lastModifiedBy>Biplov Paneru</cp:lastModifiedBy>
  <cp:revision>59</cp:revision>
  <cp:lastPrinted>2023-11-02T12:12:58Z</cp:lastPrinted>
  <dcterms:created xsi:type="dcterms:W3CDTF">2022-09-02T03:21:25Z</dcterms:created>
  <dcterms:modified xsi:type="dcterms:W3CDTF">2023-11-03T04:38:18Z</dcterms:modified>
</cp:coreProperties>
</file>