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modernComment_152_FCB3D705.xml" ContentType="application/vnd.ms-powerpoint.comment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00" r:id="rId5"/>
    <p:sldId id="308" r:id="rId6"/>
    <p:sldId id="309" r:id="rId7"/>
    <p:sldId id="322" r:id="rId8"/>
    <p:sldId id="328" r:id="rId9"/>
    <p:sldId id="323" r:id="rId10"/>
    <p:sldId id="335" r:id="rId11"/>
    <p:sldId id="341" r:id="rId12"/>
    <p:sldId id="337" r:id="rId13"/>
    <p:sldId id="336" r:id="rId14"/>
    <p:sldId id="342" r:id="rId15"/>
    <p:sldId id="339" r:id="rId16"/>
    <p:sldId id="338" r:id="rId17"/>
    <p:sldId id="317" r:id="rId18"/>
    <p:sldId id="326" r:id="rId19"/>
    <p:sldId id="327" r:id="rId20"/>
    <p:sldId id="31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3D7D1E20-45DD-B4DC-67E3-5A5D879426DC}" name="Vaibhav Rathod" initials="VR" userId="a048e54309ccdbbc" providerId="Windows Live"/>
  <p188:author id="{A9A546B1-24BA-03F9-0C9D-5889EEEF896D}" name="abdul mazen" initials="am" userId="ec614f05f7ba2d31" providerId="Windows Live"/>
  <p188:author id="{3B2075C1-E736-81E2-4CAB-28A6A0F21FB4}" name="Bipra Das" initials="A" userId="Bipra Das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72"/>
  </p:normalViewPr>
  <p:slideViewPr>
    <p:cSldViewPr snapToGrid="0">
      <p:cViewPr>
        <p:scale>
          <a:sx n="73" d="100"/>
          <a:sy n="73" d="100"/>
        </p:scale>
        <p:origin x="115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modernComment_152_FCB3D70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737DB49-4E11-480F-9E1C-3CC4F2C139CD}" authorId="{3B2075C1-E736-81E2-4CAB-28A6A0F21FB4}" created="2025-01-07T06:32:45.598">
    <pc:sldMkLst xmlns:pc="http://schemas.microsoft.com/office/powerpoint/2013/main/command">
      <pc:docMk/>
      <pc:sldMk cId="4239644421" sldId="338"/>
    </pc:sldMkLst>
    <p188:txBody>
      <a:bodyPr/>
      <a:lstStyle/>
      <a:p>
        <a:r>
          <a:rPr lang="en-IN"/>
          <a:t>Highest Sale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List1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r>
            <a:rPr lang="en-US" sz="2400" dirty="0">
              <a:latin typeface="+mj-lt"/>
              <a:cs typeface="Arial" panose="020B0604020202020204" pitchFamily="34" charset="0"/>
            </a:rPr>
            <a:t>Insights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15FCB7DF-D0D3-43D8-8FE5-E5FFDED6264E}">
      <dgm:prSet phldrT="[Text]" custT="1"/>
      <dgm:spPr/>
      <dgm:t>
        <a:bodyPr/>
        <a:lstStyle/>
        <a:p>
          <a:r>
            <a:rPr lang="en-US" sz="1800" b="1" dirty="0"/>
            <a:t>Significant Growth (2010-2013): </a:t>
          </a:r>
          <a:r>
            <a:rPr lang="en-US" sz="1800" b="0" dirty="0"/>
            <a:t>Sales grew substantially from $0.04M in 2010 to $16.35M in 2013.</a:t>
          </a:r>
          <a:endParaRPr lang="en-US" sz="1800" b="0" dirty="0">
            <a:latin typeface="+mj-lt"/>
            <a:cs typeface="Arial" panose="020B0604020202020204" pitchFamily="34" charset="0"/>
          </a:endParaRPr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196543C5-093B-4437-B406-DBE4B882EA97}">
      <dgm:prSet phldrT="[Text]" custT="1"/>
      <dgm:spPr/>
      <dgm:t>
        <a:bodyPr/>
        <a:lstStyle/>
        <a:p>
          <a:r>
            <a:rPr lang="en-US" sz="2400" dirty="0">
              <a:latin typeface="+mj-lt"/>
              <a:cs typeface="Arial" panose="020B0604020202020204" pitchFamily="34" charset="0"/>
            </a:rPr>
            <a:t>Actionable</a:t>
          </a:r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C485168C-07AD-4DE6-B17E-1E96E93777D7}">
      <dgm:prSet phldrT="[Text]" custT="1"/>
      <dgm:spPr/>
      <dgm:t>
        <a:bodyPr/>
        <a:lstStyle/>
        <a:p>
          <a:r>
            <a:rPr lang="en-US" sz="1800" b="1" dirty="0">
              <a:latin typeface="+mj-lt"/>
              <a:cs typeface="Arial" panose="020B0604020202020204" pitchFamily="34" charset="0"/>
            </a:rPr>
            <a:t>Project 2014 Sales: </a:t>
          </a:r>
          <a:r>
            <a:rPr lang="en-US" sz="1800" b="0" dirty="0">
              <a:latin typeface="+mj-lt"/>
              <a:cs typeface="Arial" panose="020B0604020202020204" pitchFamily="34" charset="0"/>
            </a:rPr>
            <a:t>Estimate full-year sales based on the one-month data and historical trends.</a:t>
          </a:r>
          <a:r>
            <a:rPr lang="en-US" sz="1800" dirty="0">
              <a:latin typeface="+mj-lt"/>
              <a:cs typeface="Arial" panose="020B0604020202020204" pitchFamily="34" charset="0"/>
            </a:rPr>
            <a:t> </a:t>
          </a:r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A66887BF-C3C4-44D5-8B10-236199A410F6}">
      <dgm:prSet custScaleX="100021" custScaleY="104035" custT="1" custLinFactNeighborX="6134" custLinFactNeighborY="3145"/>
      <dgm:spPr/>
      <dgm:t>
        <a:bodyPr/>
        <a:lstStyle/>
        <a:p>
          <a:r>
            <a:rPr lang="en-US" sz="1800" b="1" dirty="0"/>
            <a:t>2013: Peak Performance: </a:t>
          </a:r>
          <a:r>
            <a:rPr lang="en-US" sz="1800" b="0" dirty="0"/>
            <a:t>Achieved record sales of $16.35M.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18408F71-03C6-452C-8E4A-3786A9BFD030}" type="parTrans" cxnId="{4C2ACD81-7515-45DF-9A33-7A13D2D32293}">
      <dgm:prSet/>
      <dgm:spPr/>
      <dgm:t>
        <a:bodyPr/>
        <a:lstStyle/>
        <a:p>
          <a:endParaRPr lang="en-IN"/>
        </a:p>
      </dgm:t>
    </dgm:pt>
    <dgm:pt modelId="{1FB517C9-01D0-4C0D-9A6A-DBBBB724551A}" type="sibTrans" cxnId="{4C2ACD81-7515-45DF-9A33-7A13D2D32293}">
      <dgm:prSet/>
      <dgm:spPr/>
      <dgm:t>
        <a:bodyPr/>
        <a:lstStyle/>
        <a:p>
          <a:endParaRPr lang="en-IN"/>
        </a:p>
      </dgm:t>
    </dgm:pt>
    <dgm:pt modelId="{E283B06C-C2CF-461F-B95E-CEC1C5752059}">
      <dgm:prSet custT="1"/>
      <dgm:spPr/>
      <dgm:t>
        <a:bodyPr/>
        <a:lstStyle/>
        <a:p>
          <a:r>
            <a:rPr lang="en-US" sz="1800" b="1" dirty="0"/>
            <a:t>2014: </a:t>
          </a:r>
          <a:r>
            <a:rPr lang="en-US" sz="1800" b="0" dirty="0"/>
            <a:t>Partial Data: Represents only one month of sales ($0.05M).</a:t>
          </a:r>
          <a:endParaRPr lang="en-US" sz="1800" b="0" dirty="0">
            <a:latin typeface="+mj-lt"/>
            <a:cs typeface="Arial" panose="020B0604020202020204" pitchFamily="34" charset="0"/>
          </a:endParaRPr>
        </a:p>
      </dgm:t>
    </dgm:pt>
    <dgm:pt modelId="{0A859C83-284B-4251-93E7-6DCB29E9C8F2}" type="parTrans" cxnId="{BFAF218E-18B6-45B5-862D-4CDDA256C684}">
      <dgm:prSet/>
      <dgm:spPr/>
      <dgm:t>
        <a:bodyPr/>
        <a:lstStyle/>
        <a:p>
          <a:endParaRPr lang="en-IN"/>
        </a:p>
      </dgm:t>
    </dgm:pt>
    <dgm:pt modelId="{65C73C4A-77CB-474E-AE3E-7FD21F5F3C6E}" type="sibTrans" cxnId="{BFAF218E-18B6-45B5-862D-4CDDA256C684}">
      <dgm:prSet/>
      <dgm:spPr/>
      <dgm:t>
        <a:bodyPr/>
        <a:lstStyle/>
        <a:p>
          <a:endParaRPr lang="en-IN"/>
        </a:p>
      </dgm:t>
    </dgm:pt>
    <dgm:pt modelId="{E6B46069-3039-4802-8D6A-CF8595D509F5}">
      <dgm:prSet phldrT="[Text]" custT="1"/>
      <dgm:spPr/>
      <dgm:t>
        <a:bodyPr/>
        <a:lstStyle/>
        <a:p>
          <a:r>
            <a:rPr lang="en-US" sz="1800" b="1" dirty="0">
              <a:latin typeface="+mj-lt"/>
              <a:cs typeface="Arial" panose="020B0604020202020204" pitchFamily="34" charset="0"/>
            </a:rPr>
            <a:t>Develop 2014</a:t>
          </a:r>
          <a:r>
            <a:rPr lang="en-US" sz="1800" b="0" dirty="0">
              <a:latin typeface="+mj-lt"/>
              <a:cs typeface="Arial" panose="020B0604020202020204" pitchFamily="34" charset="0"/>
            </a:rPr>
            <a:t> </a:t>
          </a:r>
          <a:r>
            <a:rPr lang="en-US" sz="1800" b="1" dirty="0">
              <a:latin typeface="+mj-lt"/>
              <a:cs typeface="Arial" panose="020B0604020202020204" pitchFamily="34" charset="0"/>
            </a:rPr>
            <a:t>Action Plan: </a:t>
          </a:r>
          <a:r>
            <a:rPr lang="en-US" sz="1800" b="0" dirty="0">
              <a:latin typeface="+mj-lt"/>
              <a:cs typeface="Arial" panose="020B0604020202020204" pitchFamily="34" charset="0"/>
            </a:rPr>
            <a:t>Create a plan to address potential challenges and capitalize on opportunities.</a:t>
          </a:r>
        </a:p>
      </dgm:t>
    </dgm:pt>
    <dgm:pt modelId="{EB234B96-10E4-42ED-9799-1B2846690586}" type="parTrans" cxnId="{D12209B8-5BFA-46E5-91D6-6948489E8A2C}">
      <dgm:prSet/>
      <dgm:spPr/>
      <dgm:t>
        <a:bodyPr/>
        <a:lstStyle/>
        <a:p>
          <a:endParaRPr lang="en-IN"/>
        </a:p>
      </dgm:t>
    </dgm:pt>
    <dgm:pt modelId="{18D45A71-8A64-448C-9D34-69788AAAC013}" type="sibTrans" cxnId="{D12209B8-5BFA-46E5-91D6-6948489E8A2C}">
      <dgm:prSet/>
      <dgm:spPr/>
      <dgm:t>
        <a:bodyPr/>
        <a:lstStyle/>
        <a:p>
          <a:endParaRPr lang="en-IN"/>
        </a:p>
      </dgm:t>
    </dgm:pt>
    <dgm:pt modelId="{E1692C5B-C799-4BF5-9553-7BF94E76C7E6}">
      <dgm:prSet phldrT="[Text]" custT="1"/>
      <dgm:spPr/>
      <dgm:t>
        <a:bodyPr/>
        <a:lstStyle/>
        <a:p>
          <a:r>
            <a:rPr lang="en-US" sz="1800" b="1" dirty="0">
              <a:latin typeface="+mj-lt"/>
              <a:cs typeface="Arial" panose="020B0604020202020204" pitchFamily="34" charset="0"/>
            </a:rPr>
            <a:t>Identify Growth Drivers: </a:t>
          </a:r>
          <a:r>
            <a:rPr lang="en-US" sz="1800" b="0" dirty="0">
              <a:latin typeface="+mj-lt"/>
              <a:cs typeface="Arial" panose="020B0604020202020204" pitchFamily="34" charset="0"/>
            </a:rPr>
            <a:t>Determine factors that contributed to the growth from 2010 to 2013 (Top Products).</a:t>
          </a:r>
        </a:p>
      </dgm:t>
    </dgm:pt>
    <dgm:pt modelId="{67CE25F4-5695-4918-BA0D-9FCC54DFBC6E}" type="sibTrans" cxnId="{225CE9EF-DECD-4526-9930-7063E1EE0318}">
      <dgm:prSet/>
      <dgm:spPr/>
      <dgm:t>
        <a:bodyPr/>
        <a:lstStyle/>
        <a:p>
          <a:endParaRPr lang="en-IN"/>
        </a:p>
      </dgm:t>
    </dgm:pt>
    <dgm:pt modelId="{8431ED8C-4617-4A38-8599-BBFCF5DB655D}" type="parTrans" cxnId="{225CE9EF-DECD-4526-9930-7063E1EE0318}">
      <dgm:prSet/>
      <dgm:spPr/>
      <dgm:t>
        <a:bodyPr/>
        <a:lstStyle/>
        <a:p>
          <a:endParaRPr lang="en-IN"/>
        </a:p>
      </dgm:t>
    </dgm:pt>
    <dgm:pt modelId="{950D8503-B098-7E4F-A705-7E93A645EE06}" type="pres">
      <dgm:prSet presAssocID="{B6A966AA-C2D0-420D-89FC-1A1AB0AD4072}" presName="Name0" presStyleCnt="0">
        <dgm:presLayoutVars>
          <dgm:dir/>
          <dgm:animLvl val="lvl"/>
          <dgm:resizeHandles val="exact"/>
        </dgm:presLayoutVars>
      </dgm:prSet>
      <dgm:spPr/>
    </dgm:pt>
    <dgm:pt modelId="{0B6849FA-EE1C-DB41-B058-186D7A04FFA7}" type="pres">
      <dgm:prSet presAssocID="{45D50368-372D-4F79-95B9-B27BD239F0F6}" presName="composite" presStyleCnt="0"/>
      <dgm:spPr/>
    </dgm:pt>
    <dgm:pt modelId="{4FC5A116-F38E-F14C-BE2E-2CE4C6495A8E}" type="pres">
      <dgm:prSet presAssocID="{45D50368-372D-4F79-95B9-B27BD239F0F6}" presName="parTx" presStyleLbl="alignNode1" presStyleIdx="0" presStyleCnt="2" custScaleY="100000" custLinFactNeighborY="-25811">
        <dgm:presLayoutVars>
          <dgm:chMax val="0"/>
          <dgm:chPref val="0"/>
          <dgm:bulletEnabled val="1"/>
        </dgm:presLayoutVars>
      </dgm:prSet>
      <dgm:spPr/>
    </dgm:pt>
    <dgm:pt modelId="{AEC88340-A59A-3741-851D-615F5DE52865}" type="pres">
      <dgm:prSet presAssocID="{45D50368-372D-4F79-95B9-B27BD239F0F6}" presName="desTx" presStyleLbl="alignAccFollowNode1" presStyleIdx="0" presStyleCnt="2" custScaleX="100021" custScaleY="102967" custLinFactNeighborX="-103" custLinFactNeighborY="153">
        <dgm:presLayoutVars>
          <dgm:bulletEnabled val="1"/>
        </dgm:presLayoutVars>
      </dgm:prSet>
      <dgm:spPr/>
    </dgm:pt>
    <dgm:pt modelId="{5F01DD21-1259-DE46-878C-8E70BEC38AC0}" type="pres">
      <dgm:prSet presAssocID="{508ABF25-4B40-405C-9E88-248ED8B31B83}" presName="space" presStyleCnt="0"/>
      <dgm:spPr/>
    </dgm:pt>
    <dgm:pt modelId="{8FC79D4C-3AB1-3341-8D88-24964CB3F55E}" type="pres">
      <dgm:prSet presAssocID="{196543C5-093B-4437-B406-DBE4B882EA97}" presName="composite" presStyleCnt="0"/>
      <dgm:spPr/>
    </dgm:pt>
    <dgm:pt modelId="{F2EF3CD8-32D7-3949-B19A-AEA397651A98}" type="pres">
      <dgm:prSet presAssocID="{196543C5-093B-4437-B406-DBE4B882EA97}" presName="parTx" presStyleLbl="alignNode1" presStyleIdx="1" presStyleCnt="2" custScaleY="100000" custLinFactNeighborX="-427" custLinFactNeighborY="-68302">
        <dgm:presLayoutVars>
          <dgm:chMax val="0"/>
          <dgm:chPref val="0"/>
          <dgm:bulletEnabled val="1"/>
        </dgm:presLayoutVars>
      </dgm:prSet>
      <dgm:spPr/>
    </dgm:pt>
    <dgm:pt modelId="{03596A30-05A3-274A-AE82-3A942B64B51E}" type="pres">
      <dgm:prSet presAssocID="{196543C5-093B-4437-B406-DBE4B882EA97}" presName="desTx" presStyleLbl="alignAccFollowNode1" presStyleIdx="1" presStyleCnt="2" custScaleY="103152" custLinFactNeighborX="-427" custLinFactNeighborY="107">
        <dgm:presLayoutVars>
          <dgm:bulletEnabled val="1"/>
        </dgm:presLayoutVars>
      </dgm:prSet>
      <dgm:spPr/>
    </dgm:pt>
  </dgm:ptLst>
  <dgm:cxnLst>
    <dgm:cxn modelId="{42CB232E-1FB0-B94A-A396-D1E428E1D2F4}" type="presOf" srcId="{45D50368-372D-4F79-95B9-B27BD239F0F6}" destId="{4FC5A116-F38E-F14C-BE2E-2CE4C6495A8E}" srcOrd="0" destOrd="0" presId="urn:microsoft.com/office/officeart/2005/8/layout/hList1"/>
    <dgm:cxn modelId="{80D1A733-FA8B-4847-BA31-6F6525BC7135}" type="presOf" srcId="{196543C5-093B-4437-B406-DBE4B882EA97}" destId="{F2EF3CD8-32D7-3949-B19A-AEA397651A98}" srcOrd="0" destOrd="0" presId="urn:microsoft.com/office/officeart/2005/8/layout/hList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D92A3D49-6755-0947-BBE2-8BC6922F37C8}" type="presOf" srcId="{C485168C-07AD-4DE6-B17E-1E96E93777D7}" destId="{03596A30-05A3-274A-AE82-3A942B64B51E}" srcOrd="0" destOrd="0" presId="urn:microsoft.com/office/officeart/2005/8/layout/hList1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4C2ACD81-7515-45DF-9A33-7A13D2D32293}" srcId="{45D50368-372D-4F79-95B9-B27BD239F0F6}" destId="{A66887BF-C3C4-44D5-8B10-236199A410F6}" srcOrd="1" destOrd="0" parTransId="{18408F71-03C6-452C-8E4A-3786A9BFD030}" sibTransId="{1FB517C9-01D0-4C0D-9A6A-DBBBB724551A}"/>
    <dgm:cxn modelId="{BFAF218E-18B6-45B5-862D-4CDDA256C684}" srcId="{45D50368-372D-4F79-95B9-B27BD239F0F6}" destId="{E283B06C-C2CF-461F-B95E-CEC1C5752059}" srcOrd="2" destOrd="0" parTransId="{0A859C83-284B-4251-93E7-6DCB29E9C8F2}" sibTransId="{65C73C4A-77CB-474E-AE3E-7FD21F5F3C6E}"/>
    <dgm:cxn modelId="{BBEB1397-8C01-3E41-881E-5C418F2E818B}" type="presOf" srcId="{15FCB7DF-D0D3-43D8-8FE5-E5FFDED6264E}" destId="{AEC88340-A59A-3741-851D-615F5DE52865}" srcOrd="0" destOrd="0" presId="urn:microsoft.com/office/officeart/2005/8/layout/hList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D12209B8-5BFA-46E5-91D6-6948489E8A2C}" srcId="{196543C5-093B-4437-B406-DBE4B882EA97}" destId="{E6B46069-3039-4802-8D6A-CF8595D509F5}" srcOrd="2" destOrd="0" parTransId="{EB234B96-10E4-42ED-9799-1B2846690586}" sibTransId="{18D45A71-8A64-448C-9D34-69788AAAC013}"/>
    <dgm:cxn modelId="{661FF5CB-DE6B-4D1B-86D0-CD8701399617}" type="presOf" srcId="{E1692C5B-C799-4BF5-9553-7BF94E76C7E6}" destId="{03596A30-05A3-274A-AE82-3A942B64B51E}" srcOrd="0" destOrd="1" presId="urn:microsoft.com/office/officeart/2005/8/layout/hList1"/>
    <dgm:cxn modelId="{1F2EBAD5-C19A-9146-9A43-A459A1A8DC30}" type="presOf" srcId="{B6A966AA-C2D0-420D-89FC-1A1AB0AD4072}" destId="{950D8503-B098-7E4F-A705-7E93A645EE06}" srcOrd="0" destOrd="0" presId="urn:microsoft.com/office/officeart/2005/8/layout/hList1"/>
    <dgm:cxn modelId="{9B3770DF-8597-4120-879B-23CD39E0EC2E}" type="presOf" srcId="{E6B46069-3039-4802-8D6A-CF8595D509F5}" destId="{03596A30-05A3-274A-AE82-3A942B64B51E}" srcOrd="0" destOrd="2" presId="urn:microsoft.com/office/officeart/2005/8/layout/hList1"/>
    <dgm:cxn modelId="{C89C7FE6-4187-424F-AB8A-B5719B7BBFB3}" type="presOf" srcId="{A66887BF-C3C4-44D5-8B10-236199A410F6}" destId="{AEC88340-A59A-3741-851D-615F5DE52865}" srcOrd="0" destOrd="1" presId="urn:microsoft.com/office/officeart/2005/8/layout/hList1"/>
    <dgm:cxn modelId="{225CE9EF-DECD-4526-9930-7063E1EE0318}" srcId="{196543C5-093B-4437-B406-DBE4B882EA97}" destId="{E1692C5B-C799-4BF5-9553-7BF94E76C7E6}" srcOrd="1" destOrd="0" parTransId="{8431ED8C-4617-4A38-8599-BBFCF5DB655D}" sibTransId="{67CE25F4-5695-4918-BA0D-9FCC54DFBC6E}"/>
    <dgm:cxn modelId="{C84493FE-7F8E-4479-975A-3450F82755A8}" type="presOf" srcId="{E283B06C-C2CF-461F-B95E-CEC1C5752059}" destId="{AEC88340-A59A-3741-851D-615F5DE52865}" srcOrd="0" destOrd="2" presId="urn:microsoft.com/office/officeart/2005/8/layout/hList1"/>
    <dgm:cxn modelId="{D53C569E-2026-944B-931C-002CDFC8FA14}" type="presParOf" srcId="{950D8503-B098-7E4F-A705-7E93A645EE06}" destId="{0B6849FA-EE1C-DB41-B058-186D7A04FFA7}" srcOrd="0" destOrd="0" presId="urn:microsoft.com/office/officeart/2005/8/layout/hList1"/>
    <dgm:cxn modelId="{E661568D-9A1F-494B-B735-EB4F9D243729}" type="presParOf" srcId="{0B6849FA-EE1C-DB41-B058-186D7A04FFA7}" destId="{4FC5A116-F38E-F14C-BE2E-2CE4C6495A8E}" srcOrd="0" destOrd="0" presId="urn:microsoft.com/office/officeart/2005/8/layout/hList1"/>
    <dgm:cxn modelId="{5B93A528-621F-1F47-97C2-0ED313BF9731}" type="presParOf" srcId="{0B6849FA-EE1C-DB41-B058-186D7A04FFA7}" destId="{AEC88340-A59A-3741-851D-615F5DE52865}" srcOrd="1" destOrd="0" presId="urn:microsoft.com/office/officeart/2005/8/layout/hList1"/>
    <dgm:cxn modelId="{6275CE8B-48C4-7A47-8FDB-81FDA17DAA17}" type="presParOf" srcId="{950D8503-B098-7E4F-A705-7E93A645EE06}" destId="{5F01DD21-1259-DE46-878C-8E70BEC38AC0}" srcOrd="1" destOrd="0" presId="urn:microsoft.com/office/officeart/2005/8/layout/hList1"/>
    <dgm:cxn modelId="{6204B691-995E-104E-86CE-77F115856D3D}" type="presParOf" srcId="{950D8503-B098-7E4F-A705-7E93A645EE06}" destId="{8FC79D4C-3AB1-3341-8D88-24964CB3F55E}" srcOrd="2" destOrd="0" presId="urn:microsoft.com/office/officeart/2005/8/layout/hList1"/>
    <dgm:cxn modelId="{494150DE-79B2-3F43-8A7D-92D6893BAAD6}" type="presParOf" srcId="{8FC79D4C-3AB1-3341-8D88-24964CB3F55E}" destId="{F2EF3CD8-32D7-3949-B19A-AEA397651A98}" srcOrd="0" destOrd="0" presId="urn:microsoft.com/office/officeart/2005/8/layout/hList1"/>
    <dgm:cxn modelId="{7E608F7F-70F4-A549-BC57-9AD5EAFED45A}" type="presParOf" srcId="{8FC79D4C-3AB1-3341-8D88-24964CB3F55E}" destId="{03596A30-05A3-274A-AE82-3A942B64B51E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List1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r>
            <a:rPr lang="en-US" sz="2400" dirty="0">
              <a:latin typeface="+mj-lt"/>
              <a:cs typeface="Arial" panose="020B0604020202020204" pitchFamily="34" charset="0"/>
            </a:rPr>
            <a:t>Insights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15FCB7DF-D0D3-43D8-8FE5-E5FFDED6264E}">
      <dgm:prSet phldrT="[Text]" custT="1"/>
      <dgm:spPr/>
      <dgm:t>
        <a:bodyPr/>
        <a:lstStyle/>
        <a:p>
          <a:r>
            <a:rPr lang="en-US" sz="1800" b="1" dirty="0"/>
            <a:t>Highest Sales: </a:t>
          </a:r>
          <a:r>
            <a:rPr lang="en-US" sz="1800" b="0" dirty="0"/>
            <a:t>Sales in the Quarter 4 reached highest at 9,107.80K followed by Quarter 3.</a:t>
          </a:r>
          <a:endParaRPr lang="en-US" sz="1800" b="0" dirty="0">
            <a:latin typeface="+mj-lt"/>
            <a:cs typeface="Arial" panose="020B0604020202020204" pitchFamily="34" charset="0"/>
          </a:endParaRPr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196543C5-093B-4437-B406-DBE4B882EA97}">
      <dgm:prSet phldrT="[Text]" custT="1"/>
      <dgm:spPr/>
      <dgm:t>
        <a:bodyPr/>
        <a:lstStyle/>
        <a:p>
          <a:r>
            <a:rPr lang="en-US" sz="2400" dirty="0">
              <a:latin typeface="+mj-lt"/>
              <a:cs typeface="Arial" panose="020B0604020202020204" pitchFamily="34" charset="0"/>
            </a:rPr>
            <a:t>Actionable</a:t>
          </a:r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C485168C-07AD-4DE6-B17E-1E96E93777D7}">
      <dgm:prSet phldrT="[Text]" custT="1"/>
      <dgm:spPr/>
      <dgm:t>
        <a:bodyPr/>
        <a:lstStyle/>
        <a:p>
          <a:r>
            <a:rPr lang="en-US" sz="1800" dirty="0">
              <a:latin typeface="+mj-lt"/>
              <a:cs typeface="Arial" panose="020B0604020202020204" pitchFamily="34" charset="0"/>
            </a:rPr>
            <a:t>Identified huge drop in sales during Quarter 1 compared to Quarter 4</a:t>
          </a:r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8F531624-2BB1-4F51-AF22-221AC487AB4E}">
      <dgm:prSet phldrT="[Text]" custT="1"/>
      <dgm:spPr/>
      <dgm:t>
        <a:bodyPr/>
        <a:lstStyle/>
        <a:p>
          <a:r>
            <a:rPr lang="en-US" sz="1800" b="1" dirty="0"/>
            <a:t>Lowest Sales : </a:t>
          </a:r>
          <a:r>
            <a:rPr lang="en-US" sz="1800" b="0" dirty="0"/>
            <a:t>Quarter 1 experienced lowest Sales at 5,521.84K </a:t>
          </a:r>
          <a:endParaRPr lang="en-US" sz="1800" b="0" dirty="0">
            <a:latin typeface="+mj-lt"/>
            <a:cs typeface="Arial" panose="020B0604020202020204" pitchFamily="34" charset="0"/>
          </a:endParaRPr>
        </a:p>
      </dgm:t>
    </dgm:pt>
    <dgm:pt modelId="{43CECE0A-0B22-4651-B7EA-C4DF5AD3E963}" type="parTrans" cxnId="{2CA69E6E-EF12-42C3-BCCE-259900E389CC}">
      <dgm:prSet/>
      <dgm:spPr/>
      <dgm:t>
        <a:bodyPr/>
        <a:lstStyle/>
        <a:p>
          <a:endParaRPr lang="en-US"/>
        </a:p>
      </dgm:t>
    </dgm:pt>
    <dgm:pt modelId="{CC71D3EC-43A6-48FA-AB76-67C255D0887E}" type="sibTrans" cxnId="{2CA69E6E-EF12-42C3-BCCE-259900E389CC}">
      <dgm:prSet/>
      <dgm:spPr/>
      <dgm:t>
        <a:bodyPr/>
        <a:lstStyle/>
        <a:p>
          <a:endParaRPr lang="en-US"/>
        </a:p>
      </dgm:t>
    </dgm:pt>
    <dgm:pt modelId="{ABEF381A-5FFA-46D9-8DAA-BAF7F609F067}">
      <dgm:prSet/>
      <dgm:spPr/>
      <dgm:t>
        <a:bodyPr/>
        <a:lstStyle/>
        <a:p>
          <a:r>
            <a:rPr lang="en-US" b="1" dirty="0">
              <a:latin typeface="+mj-lt"/>
              <a:cs typeface="Arial" panose="020B0604020202020204" pitchFamily="34" charset="0"/>
            </a:rPr>
            <a:t>Develop 2014</a:t>
          </a:r>
          <a:r>
            <a:rPr lang="en-US" b="0" dirty="0">
              <a:latin typeface="+mj-lt"/>
              <a:cs typeface="Arial" panose="020B0604020202020204" pitchFamily="34" charset="0"/>
            </a:rPr>
            <a:t> </a:t>
          </a:r>
          <a:r>
            <a:rPr lang="en-US" b="1" dirty="0">
              <a:latin typeface="+mj-lt"/>
              <a:cs typeface="Arial" panose="020B0604020202020204" pitchFamily="34" charset="0"/>
            </a:rPr>
            <a:t>Action Plan: </a:t>
          </a:r>
          <a:r>
            <a:rPr lang="en-US" b="0" dirty="0">
              <a:latin typeface="+mj-lt"/>
              <a:cs typeface="Arial" panose="020B0604020202020204" pitchFamily="34" charset="0"/>
            </a:rPr>
            <a:t>Create a plan focusing marketing and addressing potential challenges </a:t>
          </a:r>
        </a:p>
      </dgm:t>
    </dgm:pt>
    <dgm:pt modelId="{DC2E31B2-FD91-4713-A43C-A8E672CE42E6}" type="parTrans" cxnId="{F79A1270-F2AE-459D-BA98-635BCF513489}">
      <dgm:prSet/>
      <dgm:spPr/>
      <dgm:t>
        <a:bodyPr/>
        <a:lstStyle/>
        <a:p>
          <a:endParaRPr lang="en-US"/>
        </a:p>
      </dgm:t>
    </dgm:pt>
    <dgm:pt modelId="{96170140-0F52-46C0-A309-59D5C538CEAC}" type="sibTrans" cxnId="{F79A1270-F2AE-459D-BA98-635BCF513489}">
      <dgm:prSet/>
      <dgm:spPr/>
      <dgm:t>
        <a:bodyPr/>
        <a:lstStyle/>
        <a:p>
          <a:endParaRPr lang="en-US"/>
        </a:p>
      </dgm:t>
    </dgm:pt>
    <dgm:pt modelId="{950D8503-B098-7E4F-A705-7E93A645EE06}" type="pres">
      <dgm:prSet presAssocID="{B6A966AA-C2D0-420D-89FC-1A1AB0AD4072}" presName="Name0" presStyleCnt="0">
        <dgm:presLayoutVars>
          <dgm:dir/>
          <dgm:animLvl val="lvl"/>
          <dgm:resizeHandles val="exact"/>
        </dgm:presLayoutVars>
      </dgm:prSet>
      <dgm:spPr/>
    </dgm:pt>
    <dgm:pt modelId="{0B6849FA-EE1C-DB41-B058-186D7A04FFA7}" type="pres">
      <dgm:prSet presAssocID="{45D50368-372D-4F79-95B9-B27BD239F0F6}" presName="composite" presStyleCnt="0"/>
      <dgm:spPr/>
    </dgm:pt>
    <dgm:pt modelId="{4FC5A116-F38E-F14C-BE2E-2CE4C6495A8E}" type="pres">
      <dgm:prSet presAssocID="{45D50368-372D-4F79-95B9-B27BD239F0F6}" presName="parTx" presStyleLbl="alignNode1" presStyleIdx="0" presStyleCnt="2" custScaleY="100000" custLinFactNeighborX="-113" custLinFactNeighborY="-54127">
        <dgm:presLayoutVars>
          <dgm:chMax val="0"/>
          <dgm:chPref val="0"/>
          <dgm:bulletEnabled val="1"/>
        </dgm:presLayoutVars>
      </dgm:prSet>
      <dgm:spPr/>
    </dgm:pt>
    <dgm:pt modelId="{AEC88340-A59A-3741-851D-615F5DE52865}" type="pres">
      <dgm:prSet presAssocID="{45D50368-372D-4F79-95B9-B27BD239F0F6}" presName="desTx" presStyleLbl="alignAccFollowNode1" presStyleIdx="0" presStyleCnt="2" custScaleX="100021" custScaleY="67060" custLinFactNeighborX="228" custLinFactNeighborY="-25089">
        <dgm:presLayoutVars>
          <dgm:bulletEnabled val="1"/>
        </dgm:presLayoutVars>
      </dgm:prSet>
      <dgm:spPr/>
    </dgm:pt>
    <dgm:pt modelId="{5F01DD21-1259-DE46-878C-8E70BEC38AC0}" type="pres">
      <dgm:prSet presAssocID="{508ABF25-4B40-405C-9E88-248ED8B31B83}" presName="space" presStyleCnt="0"/>
      <dgm:spPr/>
    </dgm:pt>
    <dgm:pt modelId="{8FC79D4C-3AB1-3341-8D88-24964CB3F55E}" type="pres">
      <dgm:prSet presAssocID="{196543C5-093B-4437-B406-DBE4B882EA97}" presName="composite" presStyleCnt="0"/>
      <dgm:spPr/>
    </dgm:pt>
    <dgm:pt modelId="{F2EF3CD8-32D7-3949-B19A-AEA397651A98}" type="pres">
      <dgm:prSet presAssocID="{196543C5-093B-4437-B406-DBE4B882EA97}" presName="parTx" presStyleLbl="alignNode1" presStyleIdx="1" presStyleCnt="2" custScaleY="100000" custLinFactNeighborX="103" custLinFactNeighborY="-22603">
        <dgm:presLayoutVars>
          <dgm:chMax val="0"/>
          <dgm:chPref val="0"/>
          <dgm:bulletEnabled val="1"/>
        </dgm:presLayoutVars>
      </dgm:prSet>
      <dgm:spPr/>
    </dgm:pt>
    <dgm:pt modelId="{03596A30-05A3-274A-AE82-3A942B64B51E}" type="pres">
      <dgm:prSet presAssocID="{196543C5-093B-4437-B406-DBE4B882EA97}" presName="desTx" presStyleLbl="alignAccFollowNode1" presStyleIdx="1" presStyleCnt="2" custScaleY="93191" custLinFactNeighborX="103" custLinFactNeighborY="-5442">
        <dgm:presLayoutVars>
          <dgm:bulletEnabled val="1"/>
        </dgm:presLayoutVars>
      </dgm:prSet>
      <dgm:spPr/>
    </dgm:pt>
  </dgm:ptLst>
  <dgm:cxnLst>
    <dgm:cxn modelId="{42CB232E-1FB0-B94A-A396-D1E428E1D2F4}" type="presOf" srcId="{45D50368-372D-4F79-95B9-B27BD239F0F6}" destId="{4FC5A116-F38E-F14C-BE2E-2CE4C6495A8E}" srcOrd="0" destOrd="0" presId="urn:microsoft.com/office/officeart/2005/8/layout/hList1"/>
    <dgm:cxn modelId="{80D1A733-FA8B-4847-BA31-6F6525BC7135}" type="presOf" srcId="{196543C5-093B-4437-B406-DBE4B882EA97}" destId="{F2EF3CD8-32D7-3949-B19A-AEA397651A98}" srcOrd="0" destOrd="0" presId="urn:microsoft.com/office/officeart/2005/8/layout/hList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D92A3D49-6755-0947-BBE2-8BC6922F37C8}" type="presOf" srcId="{C485168C-07AD-4DE6-B17E-1E96E93777D7}" destId="{03596A30-05A3-274A-AE82-3A942B64B51E}" srcOrd="0" destOrd="0" presId="urn:microsoft.com/office/officeart/2005/8/layout/hList1"/>
    <dgm:cxn modelId="{2CA69E6E-EF12-42C3-BCCE-259900E389CC}" srcId="{45D50368-372D-4F79-95B9-B27BD239F0F6}" destId="{8F531624-2BB1-4F51-AF22-221AC487AB4E}" srcOrd="1" destOrd="0" parTransId="{43CECE0A-0B22-4651-B7EA-C4DF5AD3E963}" sibTransId="{CC71D3EC-43A6-48FA-AB76-67C255D0887E}"/>
    <dgm:cxn modelId="{F79A1270-F2AE-459D-BA98-635BCF513489}" srcId="{196543C5-093B-4437-B406-DBE4B882EA97}" destId="{ABEF381A-5FFA-46D9-8DAA-BAF7F609F067}" srcOrd="1" destOrd="0" parTransId="{DC2E31B2-FD91-4713-A43C-A8E672CE42E6}" sibTransId="{96170140-0F52-46C0-A309-59D5C538CEAC}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BBEB1397-8C01-3E41-881E-5C418F2E818B}" type="presOf" srcId="{15FCB7DF-D0D3-43D8-8FE5-E5FFDED6264E}" destId="{AEC88340-A59A-3741-851D-615F5DE52865}" srcOrd="0" destOrd="0" presId="urn:microsoft.com/office/officeart/2005/8/layout/hList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1F2EBAD5-C19A-9146-9A43-A459A1A8DC30}" type="presOf" srcId="{B6A966AA-C2D0-420D-89FC-1A1AB0AD4072}" destId="{950D8503-B098-7E4F-A705-7E93A645EE06}" srcOrd="0" destOrd="0" presId="urn:microsoft.com/office/officeart/2005/8/layout/hList1"/>
    <dgm:cxn modelId="{54EFB0E8-63F4-4849-BB5B-A96D85C04800}" type="presOf" srcId="{8F531624-2BB1-4F51-AF22-221AC487AB4E}" destId="{AEC88340-A59A-3741-851D-615F5DE52865}" srcOrd="0" destOrd="1" presId="urn:microsoft.com/office/officeart/2005/8/layout/hList1"/>
    <dgm:cxn modelId="{A9874FEB-B2B7-4C13-8A7B-20967750F07C}" type="presOf" srcId="{ABEF381A-5FFA-46D9-8DAA-BAF7F609F067}" destId="{03596A30-05A3-274A-AE82-3A942B64B51E}" srcOrd="0" destOrd="1" presId="urn:microsoft.com/office/officeart/2005/8/layout/hList1"/>
    <dgm:cxn modelId="{D53C569E-2026-944B-931C-002CDFC8FA14}" type="presParOf" srcId="{950D8503-B098-7E4F-A705-7E93A645EE06}" destId="{0B6849FA-EE1C-DB41-B058-186D7A04FFA7}" srcOrd="0" destOrd="0" presId="urn:microsoft.com/office/officeart/2005/8/layout/hList1"/>
    <dgm:cxn modelId="{E661568D-9A1F-494B-B735-EB4F9D243729}" type="presParOf" srcId="{0B6849FA-EE1C-DB41-B058-186D7A04FFA7}" destId="{4FC5A116-F38E-F14C-BE2E-2CE4C6495A8E}" srcOrd="0" destOrd="0" presId="urn:microsoft.com/office/officeart/2005/8/layout/hList1"/>
    <dgm:cxn modelId="{5B93A528-621F-1F47-97C2-0ED313BF9731}" type="presParOf" srcId="{0B6849FA-EE1C-DB41-B058-186D7A04FFA7}" destId="{AEC88340-A59A-3741-851D-615F5DE52865}" srcOrd="1" destOrd="0" presId="urn:microsoft.com/office/officeart/2005/8/layout/hList1"/>
    <dgm:cxn modelId="{6275CE8B-48C4-7A47-8FDB-81FDA17DAA17}" type="presParOf" srcId="{950D8503-B098-7E4F-A705-7E93A645EE06}" destId="{5F01DD21-1259-DE46-878C-8E70BEC38AC0}" srcOrd="1" destOrd="0" presId="urn:microsoft.com/office/officeart/2005/8/layout/hList1"/>
    <dgm:cxn modelId="{6204B691-995E-104E-86CE-77F115856D3D}" type="presParOf" srcId="{950D8503-B098-7E4F-A705-7E93A645EE06}" destId="{8FC79D4C-3AB1-3341-8D88-24964CB3F55E}" srcOrd="2" destOrd="0" presId="urn:microsoft.com/office/officeart/2005/8/layout/hList1"/>
    <dgm:cxn modelId="{494150DE-79B2-3F43-8A7D-92D6893BAAD6}" type="presParOf" srcId="{8FC79D4C-3AB1-3341-8D88-24964CB3F55E}" destId="{F2EF3CD8-32D7-3949-B19A-AEA397651A98}" srcOrd="0" destOrd="0" presId="urn:microsoft.com/office/officeart/2005/8/layout/hList1"/>
    <dgm:cxn modelId="{7E608F7F-70F4-A549-BC57-9AD5EAFED45A}" type="presParOf" srcId="{8FC79D4C-3AB1-3341-8D88-24964CB3F55E}" destId="{03596A30-05A3-274A-AE82-3A942B64B51E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List1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r>
            <a:rPr lang="en-US" sz="2400" dirty="0">
              <a:latin typeface="+mj-lt"/>
              <a:cs typeface="Arial" panose="020B0604020202020204" pitchFamily="34" charset="0"/>
            </a:rPr>
            <a:t>Insights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15FCB7DF-D0D3-43D8-8FE5-E5FFDED6264E}">
      <dgm:prSet phldrT="[Text]" custT="1"/>
      <dgm:spPr/>
      <dgm:t>
        <a:bodyPr/>
        <a:lstStyle/>
        <a:p>
          <a:r>
            <a:rPr lang="en-US" sz="1800" b="1" dirty="0">
              <a:latin typeface="+mj-lt"/>
              <a:cs typeface="Arial" panose="020B0604020202020204" pitchFamily="34" charset="0"/>
            </a:rPr>
            <a:t>2010: </a:t>
          </a:r>
          <a:r>
            <a:rPr lang="en-US" sz="1800" dirty="0">
              <a:latin typeface="+mj-lt"/>
              <a:cs typeface="Arial" panose="020B0604020202020204" pitchFamily="34" charset="0"/>
            </a:rPr>
            <a:t>Sales to Production cost ratio was lower resulted in low profit margin</a:t>
          </a:r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196543C5-093B-4437-B406-DBE4B882EA97}">
      <dgm:prSet phldrT="[Text]" custT="1"/>
      <dgm:spPr/>
      <dgm:t>
        <a:bodyPr/>
        <a:lstStyle/>
        <a:p>
          <a:r>
            <a:rPr lang="en-US" sz="2400" dirty="0">
              <a:latin typeface="+mj-lt"/>
              <a:cs typeface="Arial" panose="020B0604020202020204" pitchFamily="34" charset="0"/>
            </a:rPr>
            <a:t>Actionable</a:t>
          </a:r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C485168C-07AD-4DE6-B17E-1E96E93777D7}">
      <dgm:prSet phldrT="[Text]" custT="1"/>
      <dgm:spPr/>
      <dgm:t>
        <a:bodyPr/>
        <a:lstStyle/>
        <a:p>
          <a:r>
            <a:rPr lang="en-US" sz="1800" b="0" dirty="0">
              <a:latin typeface="+mj-lt"/>
              <a:cs typeface="Arial" panose="020B0604020202020204" pitchFamily="34" charset="0"/>
            </a:rPr>
            <a:t>The steep drop in Sales in 2014 is a major concern.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E283B06C-C2CF-461F-B95E-CEC1C5752059}">
      <dgm:prSet custT="1"/>
      <dgm:spPr/>
      <dgm:t>
        <a:bodyPr/>
        <a:lstStyle/>
        <a:p>
          <a:r>
            <a:rPr lang="en-US" sz="1800" b="1" dirty="0"/>
            <a:t>2014:</a:t>
          </a:r>
          <a:r>
            <a:rPr lang="en-US" sz="1800" dirty="0"/>
            <a:t> Sales to Production cost ratio is higher compared to previous to 3years impacting the overall profit.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0A859C83-284B-4251-93E7-6DCB29E9C8F2}" type="parTrans" cxnId="{BFAF218E-18B6-45B5-862D-4CDDA256C684}">
      <dgm:prSet/>
      <dgm:spPr/>
      <dgm:t>
        <a:bodyPr/>
        <a:lstStyle/>
        <a:p>
          <a:endParaRPr lang="en-IN"/>
        </a:p>
      </dgm:t>
    </dgm:pt>
    <dgm:pt modelId="{65C73C4A-77CB-474E-AE3E-7FD21F5F3C6E}" type="sibTrans" cxnId="{BFAF218E-18B6-45B5-862D-4CDDA256C684}">
      <dgm:prSet/>
      <dgm:spPr/>
      <dgm:t>
        <a:bodyPr/>
        <a:lstStyle/>
        <a:p>
          <a:endParaRPr lang="en-IN"/>
        </a:p>
      </dgm:t>
    </dgm:pt>
    <dgm:pt modelId="{E6B46069-3039-4802-8D6A-CF8595D509F5}">
      <dgm:prSet phldrT="[Text]" custT="1"/>
      <dgm:spPr/>
      <dgm:t>
        <a:bodyPr/>
        <a:lstStyle/>
        <a:p>
          <a:r>
            <a:rPr lang="en-US" sz="1800" dirty="0">
              <a:latin typeface="+mj-lt"/>
              <a:cs typeface="Arial" panose="020B0604020202020204" pitchFamily="34" charset="0"/>
            </a:rPr>
            <a:t>Focus on customer retention strategies during low sales months. Offer loyalty programs, or targeted marketing campaigns to boost sales.</a:t>
          </a:r>
        </a:p>
      </dgm:t>
    </dgm:pt>
    <dgm:pt modelId="{EB234B96-10E4-42ED-9799-1B2846690586}" type="parTrans" cxnId="{D12209B8-5BFA-46E5-91D6-6948489E8A2C}">
      <dgm:prSet/>
      <dgm:spPr/>
      <dgm:t>
        <a:bodyPr/>
        <a:lstStyle/>
        <a:p>
          <a:endParaRPr lang="en-IN"/>
        </a:p>
      </dgm:t>
    </dgm:pt>
    <dgm:pt modelId="{18D45A71-8A64-448C-9D34-69788AAAC013}" type="sibTrans" cxnId="{D12209B8-5BFA-46E5-91D6-6948489E8A2C}">
      <dgm:prSet/>
      <dgm:spPr/>
      <dgm:t>
        <a:bodyPr/>
        <a:lstStyle/>
        <a:p>
          <a:endParaRPr lang="en-IN"/>
        </a:p>
      </dgm:t>
    </dgm:pt>
    <dgm:pt modelId="{E1692C5B-C799-4BF5-9553-7BF94E76C7E6}">
      <dgm:prSet phldrT="[Text]" custT="1"/>
      <dgm:spPr/>
      <dgm:t>
        <a:bodyPr/>
        <a:lstStyle/>
        <a:p>
          <a:r>
            <a:rPr lang="en-US" sz="1800" b="0" dirty="0">
              <a:latin typeface="+mj-lt"/>
              <a:cs typeface="Arial" panose="020B0604020202020204" pitchFamily="34" charset="0"/>
            </a:rPr>
            <a:t>Refer Sales Trend data of 2013 to plan and forecast the production for 2014 considering low turn over in 2014 January.</a:t>
          </a:r>
          <a:r>
            <a:rPr lang="en-US" sz="1800" dirty="0">
              <a:latin typeface="+mj-lt"/>
              <a:cs typeface="Arial" panose="020B0604020202020204" pitchFamily="34" charset="0"/>
            </a:rPr>
            <a:t> </a:t>
          </a:r>
        </a:p>
      </dgm:t>
    </dgm:pt>
    <dgm:pt modelId="{67CE25F4-5695-4918-BA0D-9FCC54DFBC6E}" type="sibTrans" cxnId="{225CE9EF-DECD-4526-9930-7063E1EE0318}">
      <dgm:prSet/>
      <dgm:spPr/>
      <dgm:t>
        <a:bodyPr/>
        <a:lstStyle/>
        <a:p>
          <a:endParaRPr lang="en-IN"/>
        </a:p>
      </dgm:t>
    </dgm:pt>
    <dgm:pt modelId="{8431ED8C-4617-4A38-8599-BBFCF5DB655D}" type="parTrans" cxnId="{225CE9EF-DECD-4526-9930-7063E1EE0318}">
      <dgm:prSet/>
      <dgm:spPr/>
      <dgm:t>
        <a:bodyPr/>
        <a:lstStyle/>
        <a:p>
          <a:endParaRPr lang="en-IN"/>
        </a:p>
      </dgm:t>
    </dgm:pt>
    <dgm:pt modelId="{A66887BF-C3C4-44D5-8B10-236199A410F6}">
      <dgm:prSet custScaleX="100021" custScaleY="104035" custT="1" custLinFactNeighborX="6134" custLinFactNeighborY="3145"/>
      <dgm:spPr/>
      <dgm:t>
        <a:bodyPr/>
        <a:lstStyle/>
        <a:p>
          <a:r>
            <a:rPr lang="en-US" sz="1800" b="1" dirty="0"/>
            <a:t>2011-2013: </a:t>
          </a:r>
          <a:r>
            <a:rPr lang="en-US" sz="1800" dirty="0"/>
            <a:t>Overall, Sales to Production cost ratio was higher while Sales touching highest number in 2013 to $16.35M.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1FB517C9-01D0-4C0D-9A6A-DBBBB724551A}" type="sibTrans" cxnId="{4C2ACD81-7515-45DF-9A33-7A13D2D32293}">
      <dgm:prSet/>
      <dgm:spPr/>
      <dgm:t>
        <a:bodyPr/>
        <a:lstStyle/>
        <a:p>
          <a:endParaRPr lang="en-IN"/>
        </a:p>
      </dgm:t>
    </dgm:pt>
    <dgm:pt modelId="{18408F71-03C6-452C-8E4A-3786A9BFD030}" type="parTrans" cxnId="{4C2ACD81-7515-45DF-9A33-7A13D2D32293}">
      <dgm:prSet/>
      <dgm:spPr/>
      <dgm:t>
        <a:bodyPr/>
        <a:lstStyle/>
        <a:p>
          <a:endParaRPr lang="en-IN"/>
        </a:p>
      </dgm:t>
    </dgm:pt>
    <dgm:pt modelId="{950D8503-B098-7E4F-A705-7E93A645EE06}" type="pres">
      <dgm:prSet presAssocID="{B6A966AA-C2D0-420D-89FC-1A1AB0AD4072}" presName="Name0" presStyleCnt="0">
        <dgm:presLayoutVars>
          <dgm:dir/>
          <dgm:animLvl val="lvl"/>
          <dgm:resizeHandles val="exact"/>
        </dgm:presLayoutVars>
      </dgm:prSet>
      <dgm:spPr/>
    </dgm:pt>
    <dgm:pt modelId="{0B6849FA-EE1C-DB41-B058-186D7A04FFA7}" type="pres">
      <dgm:prSet presAssocID="{45D50368-372D-4F79-95B9-B27BD239F0F6}" presName="composite" presStyleCnt="0"/>
      <dgm:spPr/>
    </dgm:pt>
    <dgm:pt modelId="{4FC5A116-F38E-F14C-BE2E-2CE4C6495A8E}" type="pres">
      <dgm:prSet presAssocID="{45D50368-372D-4F79-95B9-B27BD239F0F6}" presName="parTx" presStyleLbl="alignNode1" presStyleIdx="0" presStyleCnt="2" custScaleY="100000" custLinFactNeighborY="-25811">
        <dgm:presLayoutVars>
          <dgm:chMax val="0"/>
          <dgm:chPref val="0"/>
          <dgm:bulletEnabled val="1"/>
        </dgm:presLayoutVars>
      </dgm:prSet>
      <dgm:spPr/>
    </dgm:pt>
    <dgm:pt modelId="{AEC88340-A59A-3741-851D-615F5DE52865}" type="pres">
      <dgm:prSet presAssocID="{45D50368-372D-4F79-95B9-B27BD239F0F6}" presName="desTx" presStyleLbl="alignAccFollowNode1" presStyleIdx="0" presStyleCnt="2" custScaleX="100021" custScaleY="102967" custLinFactNeighborX="-103" custLinFactNeighborY="153">
        <dgm:presLayoutVars>
          <dgm:bulletEnabled val="1"/>
        </dgm:presLayoutVars>
      </dgm:prSet>
      <dgm:spPr/>
    </dgm:pt>
    <dgm:pt modelId="{5F01DD21-1259-DE46-878C-8E70BEC38AC0}" type="pres">
      <dgm:prSet presAssocID="{508ABF25-4B40-405C-9E88-248ED8B31B83}" presName="space" presStyleCnt="0"/>
      <dgm:spPr/>
    </dgm:pt>
    <dgm:pt modelId="{8FC79D4C-3AB1-3341-8D88-24964CB3F55E}" type="pres">
      <dgm:prSet presAssocID="{196543C5-093B-4437-B406-DBE4B882EA97}" presName="composite" presStyleCnt="0"/>
      <dgm:spPr/>
    </dgm:pt>
    <dgm:pt modelId="{F2EF3CD8-32D7-3949-B19A-AEA397651A98}" type="pres">
      <dgm:prSet presAssocID="{196543C5-093B-4437-B406-DBE4B882EA97}" presName="parTx" presStyleLbl="alignNode1" presStyleIdx="1" presStyleCnt="2" custScaleY="100000" custLinFactNeighborX="-427" custLinFactNeighborY="-68302">
        <dgm:presLayoutVars>
          <dgm:chMax val="0"/>
          <dgm:chPref val="0"/>
          <dgm:bulletEnabled val="1"/>
        </dgm:presLayoutVars>
      </dgm:prSet>
      <dgm:spPr/>
    </dgm:pt>
    <dgm:pt modelId="{03596A30-05A3-274A-AE82-3A942B64B51E}" type="pres">
      <dgm:prSet presAssocID="{196543C5-093B-4437-B406-DBE4B882EA97}" presName="desTx" presStyleLbl="alignAccFollowNode1" presStyleIdx="1" presStyleCnt="2" custScaleY="103152" custLinFactNeighborX="-427" custLinFactNeighborY="107">
        <dgm:presLayoutVars>
          <dgm:bulletEnabled val="1"/>
        </dgm:presLayoutVars>
      </dgm:prSet>
      <dgm:spPr/>
    </dgm:pt>
  </dgm:ptLst>
  <dgm:cxnLst>
    <dgm:cxn modelId="{42CB232E-1FB0-B94A-A396-D1E428E1D2F4}" type="presOf" srcId="{45D50368-372D-4F79-95B9-B27BD239F0F6}" destId="{4FC5A116-F38E-F14C-BE2E-2CE4C6495A8E}" srcOrd="0" destOrd="0" presId="urn:microsoft.com/office/officeart/2005/8/layout/hList1"/>
    <dgm:cxn modelId="{80D1A733-FA8B-4847-BA31-6F6525BC7135}" type="presOf" srcId="{196543C5-093B-4437-B406-DBE4B882EA97}" destId="{F2EF3CD8-32D7-3949-B19A-AEA397651A98}" srcOrd="0" destOrd="0" presId="urn:microsoft.com/office/officeart/2005/8/layout/hList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D92A3D49-6755-0947-BBE2-8BC6922F37C8}" type="presOf" srcId="{C485168C-07AD-4DE6-B17E-1E96E93777D7}" destId="{03596A30-05A3-274A-AE82-3A942B64B51E}" srcOrd="0" destOrd="0" presId="urn:microsoft.com/office/officeart/2005/8/layout/hList1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4C2ACD81-7515-45DF-9A33-7A13D2D32293}" srcId="{45D50368-372D-4F79-95B9-B27BD239F0F6}" destId="{A66887BF-C3C4-44D5-8B10-236199A410F6}" srcOrd="1" destOrd="0" parTransId="{18408F71-03C6-452C-8E4A-3786A9BFD030}" sibTransId="{1FB517C9-01D0-4C0D-9A6A-DBBBB724551A}"/>
    <dgm:cxn modelId="{BFAF218E-18B6-45B5-862D-4CDDA256C684}" srcId="{45D50368-372D-4F79-95B9-B27BD239F0F6}" destId="{E283B06C-C2CF-461F-B95E-CEC1C5752059}" srcOrd="2" destOrd="0" parTransId="{0A859C83-284B-4251-93E7-6DCB29E9C8F2}" sibTransId="{65C73C4A-77CB-474E-AE3E-7FD21F5F3C6E}"/>
    <dgm:cxn modelId="{BBEB1397-8C01-3E41-881E-5C418F2E818B}" type="presOf" srcId="{15FCB7DF-D0D3-43D8-8FE5-E5FFDED6264E}" destId="{AEC88340-A59A-3741-851D-615F5DE52865}" srcOrd="0" destOrd="0" presId="urn:microsoft.com/office/officeart/2005/8/layout/hList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D12209B8-5BFA-46E5-91D6-6948489E8A2C}" srcId="{196543C5-093B-4437-B406-DBE4B882EA97}" destId="{E6B46069-3039-4802-8D6A-CF8595D509F5}" srcOrd="2" destOrd="0" parTransId="{EB234B96-10E4-42ED-9799-1B2846690586}" sibTransId="{18D45A71-8A64-448C-9D34-69788AAAC013}"/>
    <dgm:cxn modelId="{661FF5CB-DE6B-4D1B-86D0-CD8701399617}" type="presOf" srcId="{E1692C5B-C799-4BF5-9553-7BF94E76C7E6}" destId="{03596A30-05A3-274A-AE82-3A942B64B51E}" srcOrd="0" destOrd="1" presId="urn:microsoft.com/office/officeart/2005/8/layout/hList1"/>
    <dgm:cxn modelId="{1F2EBAD5-C19A-9146-9A43-A459A1A8DC30}" type="presOf" srcId="{B6A966AA-C2D0-420D-89FC-1A1AB0AD4072}" destId="{950D8503-B098-7E4F-A705-7E93A645EE06}" srcOrd="0" destOrd="0" presId="urn:microsoft.com/office/officeart/2005/8/layout/hList1"/>
    <dgm:cxn modelId="{9B3770DF-8597-4120-879B-23CD39E0EC2E}" type="presOf" srcId="{E6B46069-3039-4802-8D6A-CF8595D509F5}" destId="{03596A30-05A3-274A-AE82-3A942B64B51E}" srcOrd="0" destOrd="2" presId="urn:microsoft.com/office/officeart/2005/8/layout/hList1"/>
    <dgm:cxn modelId="{C89C7FE6-4187-424F-AB8A-B5719B7BBFB3}" type="presOf" srcId="{A66887BF-C3C4-44D5-8B10-236199A410F6}" destId="{AEC88340-A59A-3741-851D-615F5DE52865}" srcOrd="0" destOrd="1" presId="urn:microsoft.com/office/officeart/2005/8/layout/hList1"/>
    <dgm:cxn modelId="{225CE9EF-DECD-4526-9930-7063E1EE0318}" srcId="{196543C5-093B-4437-B406-DBE4B882EA97}" destId="{E1692C5B-C799-4BF5-9553-7BF94E76C7E6}" srcOrd="1" destOrd="0" parTransId="{8431ED8C-4617-4A38-8599-BBFCF5DB655D}" sibTransId="{67CE25F4-5695-4918-BA0D-9FCC54DFBC6E}"/>
    <dgm:cxn modelId="{C84493FE-7F8E-4479-975A-3450F82755A8}" type="presOf" srcId="{E283B06C-C2CF-461F-B95E-CEC1C5752059}" destId="{AEC88340-A59A-3741-851D-615F5DE52865}" srcOrd="0" destOrd="2" presId="urn:microsoft.com/office/officeart/2005/8/layout/hList1"/>
    <dgm:cxn modelId="{D53C569E-2026-944B-931C-002CDFC8FA14}" type="presParOf" srcId="{950D8503-B098-7E4F-A705-7E93A645EE06}" destId="{0B6849FA-EE1C-DB41-B058-186D7A04FFA7}" srcOrd="0" destOrd="0" presId="urn:microsoft.com/office/officeart/2005/8/layout/hList1"/>
    <dgm:cxn modelId="{E661568D-9A1F-494B-B735-EB4F9D243729}" type="presParOf" srcId="{0B6849FA-EE1C-DB41-B058-186D7A04FFA7}" destId="{4FC5A116-F38E-F14C-BE2E-2CE4C6495A8E}" srcOrd="0" destOrd="0" presId="urn:microsoft.com/office/officeart/2005/8/layout/hList1"/>
    <dgm:cxn modelId="{5B93A528-621F-1F47-97C2-0ED313BF9731}" type="presParOf" srcId="{0B6849FA-EE1C-DB41-B058-186D7A04FFA7}" destId="{AEC88340-A59A-3741-851D-615F5DE52865}" srcOrd="1" destOrd="0" presId="urn:microsoft.com/office/officeart/2005/8/layout/hList1"/>
    <dgm:cxn modelId="{6275CE8B-48C4-7A47-8FDB-81FDA17DAA17}" type="presParOf" srcId="{950D8503-B098-7E4F-A705-7E93A645EE06}" destId="{5F01DD21-1259-DE46-878C-8E70BEC38AC0}" srcOrd="1" destOrd="0" presId="urn:microsoft.com/office/officeart/2005/8/layout/hList1"/>
    <dgm:cxn modelId="{6204B691-995E-104E-86CE-77F115856D3D}" type="presParOf" srcId="{950D8503-B098-7E4F-A705-7E93A645EE06}" destId="{8FC79D4C-3AB1-3341-8D88-24964CB3F55E}" srcOrd="2" destOrd="0" presId="urn:microsoft.com/office/officeart/2005/8/layout/hList1"/>
    <dgm:cxn modelId="{494150DE-79B2-3F43-8A7D-92D6893BAAD6}" type="presParOf" srcId="{8FC79D4C-3AB1-3341-8D88-24964CB3F55E}" destId="{F2EF3CD8-32D7-3949-B19A-AEA397651A98}" srcOrd="0" destOrd="0" presId="urn:microsoft.com/office/officeart/2005/8/layout/hList1"/>
    <dgm:cxn modelId="{7E608F7F-70F4-A549-BC57-9AD5EAFED45A}" type="presParOf" srcId="{8FC79D4C-3AB1-3341-8D88-24964CB3F55E}" destId="{03596A30-05A3-274A-AE82-3A942B64B51E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List1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r>
            <a:rPr lang="en-US" sz="2400" dirty="0">
              <a:latin typeface="+mj-lt"/>
              <a:cs typeface="Arial" panose="020B0604020202020204" pitchFamily="34" charset="0"/>
            </a:rPr>
            <a:t>Insights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15FCB7DF-D0D3-43D8-8FE5-E5FFDED6264E}">
      <dgm:prSet phldrT="[Text]" custT="1"/>
      <dgm:spPr/>
      <dgm:t>
        <a:bodyPr/>
        <a:lstStyle/>
        <a:p>
          <a:r>
            <a:rPr lang="en-IN" sz="1800" b="1" dirty="0"/>
            <a:t>Mountain-200 Dominance:</a:t>
          </a:r>
          <a:r>
            <a:rPr lang="en-IN" sz="1800" b="0" dirty="0"/>
            <a:t> Top 6 spots, led by Black colour, sizes 46,42,38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196543C5-093B-4437-B406-DBE4B882EA97}">
      <dgm:prSet phldrT="[Text]" custT="1"/>
      <dgm:spPr/>
      <dgm:t>
        <a:bodyPr/>
        <a:lstStyle/>
        <a:p>
          <a:r>
            <a:rPr lang="en-US" sz="2400">
              <a:latin typeface="+mj-lt"/>
              <a:cs typeface="Arial" panose="020B0604020202020204" pitchFamily="34" charset="0"/>
            </a:rPr>
            <a:t>Actionable</a:t>
          </a:r>
          <a:endParaRPr lang="en-US" sz="2400" dirty="0">
            <a:latin typeface="+mj-lt"/>
            <a:cs typeface="Arial" panose="020B0604020202020204" pitchFamily="34" charset="0"/>
          </a:endParaRPr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C485168C-07AD-4DE6-B17E-1E96E93777D7}">
      <dgm:prSet phldrT="[Text]" custT="1"/>
      <dgm:spPr/>
      <dgm:t>
        <a:bodyPr/>
        <a:lstStyle/>
        <a:p>
          <a:r>
            <a:rPr lang="en-US" sz="1800" b="1" dirty="0">
              <a:latin typeface="+mj-lt"/>
              <a:cs typeface="Arial" panose="020B0604020202020204" pitchFamily="34" charset="0"/>
            </a:rPr>
            <a:t>Inventory: </a:t>
          </a:r>
          <a:r>
            <a:rPr lang="en-US" sz="1800" dirty="0">
              <a:latin typeface="+mj-lt"/>
              <a:cs typeface="Arial" panose="020B0604020202020204" pitchFamily="34" charset="0"/>
            </a:rPr>
            <a:t>Prioritize Mountain-200 (Blk 46, 42, 38) &amp; Road-150 Red (48). </a:t>
          </a:r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A66887BF-C3C4-44D5-8B10-236199A410F6}">
      <dgm:prSet custScaleX="100021" custScaleY="104035" custT="1" custLinFactNeighborX="6134" custLinFactNeighborY="3145"/>
      <dgm:spPr/>
      <dgm:t>
        <a:bodyPr/>
        <a:lstStyle/>
        <a:p>
          <a:r>
            <a:rPr lang="en-IN" sz="1800" b="1" dirty="0"/>
            <a:t>Road-150 Red Emerging:</a:t>
          </a:r>
          <a:r>
            <a:rPr lang="en-IN" sz="1800" dirty="0"/>
            <a:t> </a:t>
          </a:r>
          <a:r>
            <a:rPr lang="en-US" sz="1800" dirty="0"/>
            <a:t>Strong performance, especially size 48.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18408F71-03C6-452C-8E4A-3786A9BFD030}" type="parTrans" cxnId="{4C2ACD81-7515-45DF-9A33-7A13D2D32293}">
      <dgm:prSet/>
      <dgm:spPr/>
      <dgm:t>
        <a:bodyPr/>
        <a:lstStyle/>
        <a:p>
          <a:endParaRPr lang="en-IN"/>
        </a:p>
      </dgm:t>
    </dgm:pt>
    <dgm:pt modelId="{1FB517C9-01D0-4C0D-9A6A-DBBBB724551A}" type="sibTrans" cxnId="{4C2ACD81-7515-45DF-9A33-7A13D2D32293}">
      <dgm:prSet/>
      <dgm:spPr/>
      <dgm:t>
        <a:bodyPr/>
        <a:lstStyle/>
        <a:p>
          <a:endParaRPr lang="en-IN"/>
        </a:p>
      </dgm:t>
    </dgm:pt>
    <dgm:pt modelId="{E283B06C-C2CF-461F-B95E-CEC1C5752059}">
      <dgm:prSet custT="1"/>
      <dgm:spPr/>
      <dgm:t>
        <a:bodyPr/>
        <a:lstStyle/>
        <a:p>
          <a:r>
            <a:rPr lang="en-US" sz="1800" b="1" dirty="0"/>
            <a:t>Color Preference:</a:t>
          </a:r>
          <a:r>
            <a:rPr lang="en-US" sz="1800" dirty="0"/>
            <a:t> Black &amp; Silver are top choices for Mountain bikes, Red for Road.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0A859C83-284B-4251-93E7-6DCB29E9C8F2}" type="parTrans" cxnId="{BFAF218E-18B6-45B5-862D-4CDDA256C684}">
      <dgm:prSet/>
      <dgm:spPr/>
      <dgm:t>
        <a:bodyPr/>
        <a:lstStyle/>
        <a:p>
          <a:endParaRPr lang="en-IN"/>
        </a:p>
      </dgm:t>
    </dgm:pt>
    <dgm:pt modelId="{65C73C4A-77CB-474E-AE3E-7FD21F5F3C6E}" type="sibTrans" cxnId="{BFAF218E-18B6-45B5-862D-4CDDA256C684}">
      <dgm:prSet/>
      <dgm:spPr/>
      <dgm:t>
        <a:bodyPr/>
        <a:lstStyle/>
        <a:p>
          <a:endParaRPr lang="en-IN"/>
        </a:p>
      </dgm:t>
    </dgm:pt>
    <dgm:pt modelId="{A6A655C3-18D6-4240-93BA-EDE6DA8B82E2}">
      <dgm:prSet custT="1"/>
      <dgm:spPr/>
      <dgm:t>
        <a:bodyPr/>
        <a:lstStyle/>
        <a:p>
          <a:r>
            <a:rPr lang="en-US" sz="1800" b="1" dirty="0"/>
            <a:t>High Revenue: </a:t>
          </a:r>
          <a:r>
            <a:rPr lang="en-US" sz="1800" dirty="0"/>
            <a:t>Top performers each generate &gt;$1M in sales.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BF53EBA3-BE6F-4181-8ED8-5A63CD57A24F}" type="parTrans" cxnId="{A6C7DF84-262D-4BB4-A59F-9E986898E91A}">
      <dgm:prSet/>
      <dgm:spPr/>
      <dgm:t>
        <a:bodyPr/>
        <a:lstStyle/>
        <a:p>
          <a:endParaRPr lang="en-IN"/>
        </a:p>
      </dgm:t>
    </dgm:pt>
    <dgm:pt modelId="{19160472-6A4F-4CFD-A351-4F840A52D212}" type="sibTrans" cxnId="{A6C7DF84-262D-4BB4-A59F-9E986898E91A}">
      <dgm:prSet/>
      <dgm:spPr/>
      <dgm:t>
        <a:bodyPr/>
        <a:lstStyle/>
        <a:p>
          <a:endParaRPr lang="en-IN"/>
        </a:p>
      </dgm:t>
    </dgm:pt>
    <dgm:pt modelId="{E6B46069-3039-4802-8D6A-CF8595D509F5}">
      <dgm:prSet phldrT="[Text]" custT="1"/>
      <dgm:spPr/>
      <dgm:t>
        <a:bodyPr/>
        <a:lstStyle/>
        <a:p>
          <a:r>
            <a:rPr lang="en-US" sz="1800" b="1" dirty="0">
              <a:latin typeface="+mj-lt"/>
              <a:cs typeface="Arial" panose="020B0604020202020204" pitchFamily="34" charset="0"/>
            </a:rPr>
            <a:t>Product Dev: </a:t>
          </a:r>
          <a:r>
            <a:rPr lang="en-US" sz="1800" dirty="0">
              <a:latin typeface="+mj-lt"/>
              <a:cs typeface="Arial" panose="020B0604020202020204" pitchFamily="34" charset="0"/>
            </a:rPr>
            <a:t>Innovate in the Mountain-200   line. </a:t>
          </a:r>
        </a:p>
      </dgm:t>
    </dgm:pt>
    <dgm:pt modelId="{EB234B96-10E4-42ED-9799-1B2846690586}" type="parTrans" cxnId="{D12209B8-5BFA-46E5-91D6-6948489E8A2C}">
      <dgm:prSet/>
      <dgm:spPr/>
      <dgm:t>
        <a:bodyPr/>
        <a:lstStyle/>
        <a:p>
          <a:endParaRPr lang="en-IN"/>
        </a:p>
      </dgm:t>
    </dgm:pt>
    <dgm:pt modelId="{18D45A71-8A64-448C-9D34-69788AAAC013}" type="sibTrans" cxnId="{D12209B8-5BFA-46E5-91D6-6948489E8A2C}">
      <dgm:prSet/>
      <dgm:spPr/>
      <dgm:t>
        <a:bodyPr/>
        <a:lstStyle/>
        <a:p>
          <a:endParaRPr lang="en-IN"/>
        </a:p>
      </dgm:t>
    </dgm:pt>
    <dgm:pt modelId="{5672DADB-6E41-4971-85B9-30F7F3AF48B6}">
      <dgm:prSet phldrT="[Text]" custT="1"/>
      <dgm:spPr/>
      <dgm:t>
        <a:bodyPr/>
        <a:lstStyle/>
        <a:p>
          <a:r>
            <a:rPr lang="en-US" sz="1800" b="1" dirty="0">
              <a:latin typeface="+mj-lt"/>
              <a:cs typeface="Arial" panose="020B0604020202020204" pitchFamily="34" charset="0"/>
            </a:rPr>
            <a:t>Sales: </a:t>
          </a:r>
          <a:r>
            <a:rPr lang="en-US" sz="1800" dirty="0">
              <a:latin typeface="+mj-lt"/>
              <a:cs typeface="Arial" panose="020B0604020202020204" pitchFamily="34" charset="0"/>
            </a:rPr>
            <a:t>Upsell/cross-sell top models. </a:t>
          </a:r>
        </a:p>
      </dgm:t>
    </dgm:pt>
    <dgm:pt modelId="{FB4AA766-2EC1-411D-AE78-52798248AE49}" type="parTrans" cxnId="{1C00BD41-6BCD-496F-96EB-BB19D88C144B}">
      <dgm:prSet/>
      <dgm:spPr/>
      <dgm:t>
        <a:bodyPr/>
        <a:lstStyle/>
        <a:p>
          <a:endParaRPr lang="en-IN"/>
        </a:p>
      </dgm:t>
    </dgm:pt>
    <dgm:pt modelId="{B9EAD181-752C-4D5F-9AA1-D2834749C6FE}" type="sibTrans" cxnId="{1C00BD41-6BCD-496F-96EB-BB19D88C144B}">
      <dgm:prSet/>
      <dgm:spPr/>
      <dgm:t>
        <a:bodyPr/>
        <a:lstStyle/>
        <a:p>
          <a:endParaRPr lang="en-IN"/>
        </a:p>
      </dgm:t>
    </dgm:pt>
    <dgm:pt modelId="{E1692C5B-C799-4BF5-9553-7BF94E76C7E6}">
      <dgm:prSet phldrT="[Text]" custT="1"/>
      <dgm:spPr/>
      <dgm:t>
        <a:bodyPr/>
        <a:lstStyle/>
        <a:p>
          <a:r>
            <a:rPr lang="en-US" sz="1800" b="1" dirty="0">
              <a:latin typeface="+mj-lt"/>
              <a:cs typeface="Arial" panose="020B0604020202020204" pitchFamily="34" charset="0"/>
            </a:rPr>
            <a:t>Marketing: </a:t>
          </a:r>
          <a:r>
            <a:rPr lang="en-US" sz="1800" dirty="0">
              <a:latin typeface="+mj-lt"/>
              <a:cs typeface="Arial" panose="020B0604020202020204" pitchFamily="34" charset="0"/>
            </a:rPr>
            <a:t>Campaign focus on top series &amp; colors. </a:t>
          </a:r>
        </a:p>
      </dgm:t>
    </dgm:pt>
    <dgm:pt modelId="{67CE25F4-5695-4918-BA0D-9FCC54DFBC6E}" type="sibTrans" cxnId="{225CE9EF-DECD-4526-9930-7063E1EE0318}">
      <dgm:prSet/>
      <dgm:spPr/>
      <dgm:t>
        <a:bodyPr/>
        <a:lstStyle/>
        <a:p>
          <a:endParaRPr lang="en-IN"/>
        </a:p>
      </dgm:t>
    </dgm:pt>
    <dgm:pt modelId="{8431ED8C-4617-4A38-8599-BBFCF5DB655D}" type="parTrans" cxnId="{225CE9EF-DECD-4526-9930-7063E1EE0318}">
      <dgm:prSet/>
      <dgm:spPr/>
      <dgm:t>
        <a:bodyPr/>
        <a:lstStyle/>
        <a:p>
          <a:endParaRPr lang="en-IN"/>
        </a:p>
      </dgm:t>
    </dgm:pt>
    <dgm:pt modelId="{950D8503-B098-7E4F-A705-7E93A645EE06}" type="pres">
      <dgm:prSet presAssocID="{B6A966AA-C2D0-420D-89FC-1A1AB0AD4072}" presName="Name0" presStyleCnt="0">
        <dgm:presLayoutVars>
          <dgm:dir/>
          <dgm:animLvl val="lvl"/>
          <dgm:resizeHandles val="exact"/>
        </dgm:presLayoutVars>
      </dgm:prSet>
      <dgm:spPr/>
    </dgm:pt>
    <dgm:pt modelId="{0B6849FA-EE1C-DB41-B058-186D7A04FFA7}" type="pres">
      <dgm:prSet presAssocID="{45D50368-372D-4F79-95B9-B27BD239F0F6}" presName="composite" presStyleCnt="0"/>
      <dgm:spPr/>
    </dgm:pt>
    <dgm:pt modelId="{4FC5A116-F38E-F14C-BE2E-2CE4C6495A8E}" type="pres">
      <dgm:prSet presAssocID="{45D50368-372D-4F79-95B9-B27BD239F0F6}" presName="parTx" presStyleLbl="alignNode1" presStyleIdx="0" presStyleCnt="2" custScaleY="100000" custLinFactNeighborY="-25811">
        <dgm:presLayoutVars>
          <dgm:chMax val="0"/>
          <dgm:chPref val="0"/>
          <dgm:bulletEnabled val="1"/>
        </dgm:presLayoutVars>
      </dgm:prSet>
      <dgm:spPr/>
    </dgm:pt>
    <dgm:pt modelId="{AEC88340-A59A-3741-851D-615F5DE52865}" type="pres">
      <dgm:prSet presAssocID="{45D50368-372D-4F79-95B9-B27BD239F0F6}" presName="desTx" presStyleLbl="alignAccFollowNode1" presStyleIdx="0" presStyleCnt="2" custScaleX="100021" custScaleY="102967" custLinFactNeighborX="-103" custLinFactNeighborY="153">
        <dgm:presLayoutVars>
          <dgm:bulletEnabled val="1"/>
        </dgm:presLayoutVars>
      </dgm:prSet>
      <dgm:spPr/>
    </dgm:pt>
    <dgm:pt modelId="{5F01DD21-1259-DE46-878C-8E70BEC38AC0}" type="pres">
      <dgm:prSet presAssocID="{508ABF25-4B40-405C-9E88-248ED8B31B83}" presName="space" presStyleCnt="0"/>
      <dgm:spPr/>
    </dgm:pt>
    <dgm:pt modelId="{8FC79D4C-3AB1-3341-8D88-24964CB3F55E}" type="pres">
      <dgm:prSet presAssocID="{196543C5-093B-4437-B406-DBE4B882EA97}" presName="composite" presStyleCnt="0"/>
      <dgm:spPr/>
    </dgm:pt>
    <dgm:pt modelId="{F2EF3CD8-32D7-3949-B19A-AEA397651A98}" type="pres">
      <dgm:prSet presAssocID="{196543C5-093B-4437-B406-DBE4B882EA97}" presName="parTx" presStyleLbl="alignNode1" presStyleIdx="1" presStyleCnt="2" custScaleY="100000" custLinFactNeighborX="-427" custLinFactNeighborY="-68302">
        <dgm:presLayoutVars>
          <dgm:chMax val="0"/>
          <dgm:chPref val="0"/>
          <dgm:bulletEnabled val="1"/>
        </dgm:presLayoutVars>
      </dgm:prSet>
      <dgm:spPr/>
    </dgm:pt>
    <dgm:pt modelId="{03596A30-05A3-274A-AE82-3A942B64B51E}" type="pres">
      <dgm:prSet presAssocID="{196543C5-093B-4437-B406-DBE4B882EA97}" presName="desTx" presStyleLbl="alignAccFollowNode1" presStyleIdx="1" presStyleCnt="2" custScaleY="103152" custLinFactNeighborX="-427" custLinFactNeighborY="107">
        <dgm:presLayoutVars>
          <dgm:bulletEnabled val="1"/>
        </dgm:presLayoutVars>
      </dgm:prSet>
      <dgm:spPr/>
    </dgm:pt>
  </dgm:ptLst>
  <dgm:cxnLst>
    <dgm:cxn modelId="{42CB232E-1FB0-B94A-A396-D1E428E1D2F4}" type="presOf" srcId="{45D50368-372D-4F79-95B9-B27BD239F0F6}" destId="{4FC5A116-F38E-F14C-BE2E-2CE4C6495A8E}" srcOrd="0" destOrd="0" presId="urn:microsoft.com/office/officeart/2005/8/layout/hList1"/>
    <dgm:cxn modelId="{80D1A733-FA8B-4847-BA31-6F6525BC7135}" type="presOf" srcId="{196543C5-093B-4437-B406-DBE4B882EA97}" destId="{F2EF3CD8-32D7-3949-B19A-AEA397651A98}" srcOrd="0" destOrd="0" presId="urn:microsoft.com/office/officeart/2005/8/layout/hList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1C00BD41-6BCD-496F-96EB-BB19D88C144B}" srcId="{196543C5-093B-4437-B406-DBE4B882EA97}" destId="{5672DADB-6E41-4971-85B9-30F7F3AF48B6}" srcOrd="3" destOrd="0" parTransId="{FB4AA766-2EC1-411D-AE78-52798248AE49}" sibTransId="{B9EAD181-752C-4D5F-9AA1-D2834749C6FE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D92A3D49-6755-0947-BBE2-8BC6922F37C8}" type="presOf" srcId="{C485168C-07AD-4DE6-B17E-1E96E93777D7}" destId="{03596A30-05A3-274A-AE82-3A942B64B51E}" srcOrd="0" destOrd="0" presId="urn:microsoft.com/office/officeart/2005/8/layout/hList1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5AA38B58-2A66-4B7A-97FD-8F42B1D51FF8}" type="presOf" srcId="{A6A655C3-18D6-4240-93BA-EDE6DA8B82E2}" destId="{AEC88340-A59A-3741-851D-615F5DE52865}" srcOrd="0" destOrd="3" presId="urn:microsoft.com/office/officeart/2005/8/layout/hList1"/>
    <dgm:cxn modelId="{4C2ACD81-7515-45DF-9A33-7A13D2D32293}" srcId="{45D50368-372D-4F79-95B9-B27BD239F0F6}" destId="{A66887BF-C3C4-44D5-8B10-236199A410F6}" srcOrd="1" destOrd="0" parTransId="{18408F71-03C6-452C-8E4A-3786A9BFD030}" sibTransId="{1FB517C9-01D0-4C0D-9A6A-DBBBB724551A}"/>
    <dgm:cxn modelId="{A6C7DF84-262D-4BB4-A59F-9E986898E91A}" srcId="{45D50368-372D-4F79-95B9-B27BD239F0F6}" destId="{A6A655C3-18D6-4240-93BA-EDE6DA8B82E2}" srcOrd="3" destOrd="0" parTransId="{BF53EBA3-BE6F-4181-8ED8-5A63CD57A24F}" sibTransId="{19160472-6A4F-4CFD-A351-4F840A52D212}"/>
    <dgm:cxn modelId="{BFAF218E-18B6-45B5-862D-4CDDA256C684}" srcId="{45D50368-372D-4F79-95B9-B27BD239F0F6}" destId="{E283B06C-C2CF-461F-B95E-CEC1C5752059}" srcOrd="2" destOrd="0" parTransId="{0A859C83-284B-4251-93E7-6DCB29E9C8F2}" sibTransId="{65C73C4A-77CB-474E-AE3E-7FD21F5F3C6E}"/>
    <dgm:cxn modelId="{BBEB1397-8C01-3E41-881E-5C418F2E818B}" type="presOf" srcId="{15FCB7DF-D0D3-43D8-8FE5-E5FFDED6264E}" destId="{AEC88340-A59A-3741-851D-615F5DE52865}" srcOrd="0" destOrd="0" presId="urn:microsoft.com/office/officeart/2005/8/layout/hList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C2104EB2-5ED5-460C-89A6-6FDEBB3485C5}" type="presOf" srcId="{5672DADB-6E41-4971-85B9-30F7F3AF48B6}" destId="{03596A30-05A3-274A-AE82-3A942B64B51E}" srcOrd="0" destOrd="3" presId="urn:microsoft.com/office/officeart/2005/8/layout/hList1"/>
    <dgm:cxn modelId="{D12209B8-5BFA-46E5-91D6-6948489E8A2C}" srcId="{196543C5-093B-4437-B406-DBE4B882EA97}" destId="{E6B46069-3039-4802-8D6A-CF8595D509F5}" srcOrd="2" destOrd="0" parTransId="{EB234B96-10E4-42ED-9799-1B2846690586}" sibTransId="{18D45A71-8A64-448C-9D34-69788AAAC013}"/>
    <dgm:cxn modelId="{661FF5CB-DE6B-4D1B-86D0-CD8701399617}" type="presOf" srcId="{E1692C5B-C799-4BF5-9553-7BF94E76C7E6}" destId="{03596A30-05A3-274A-AE82-3A942B64B51E}" srcOrd="0" destOrd="1" presId="urn:microsoft.com/office/officeart/2005/8/layout/hList1"/>
    <dgm:cxn modelId="{1F2EBAD5-C19A-9146-9A43-A459A1A8DC30}" type="presOf" srcId="{B6A966AA-C2D0-420D-89FC-1A1AB0AD4072}" destId="{950D8503-B098-7E4F-A705-7E93A645EE06}" srcOrd="0" destOrd="0" presId="urn:microsoft.com/office/officeart/2005/8/layout/hList1"/>
    <dgm:cxn modelId="{9B3770DF-8597-4120-879B-23CD39E0EC2E}" type="presOf" srcId="{E6B46069-3039-4802-8D6A-CF8595D509F5}" destId="{03596A30-05A3-274A-AE82-3A942B64B51E}" srcOrd="0" destOrd="2" presId="urn:microsoft.com/office/officeart/2005/8/layout/hList1"/>
    <dgm:cxn modelId="{C89C7FE6-4187-424F-AB8A-B5719B7BBFB3}" type="presOf" srcId="{A66887BF-C3C4-44D5-8B10-236199A410F6}" destId="{AEC88340-A59A-3741-851D-615F5DE52865}" srcOrd="0" destOrd="1" presId="urn:microsoft.com/office/officeart/2005/8/layout/hList1"/>
    <dgm:cxn modelId="{225CE9EF-DECD-4526-9930-7063E1EE0318}" srcId="{196543C5-093B-4437-B406-DBE4B882EA97}" destId="{E1692C5B-C799-4BF5-9553-7BF94E76C7E6}" srcOrd="1" destOrd="0" parTransId="{8431ED8C-4617-4A38-8599-BBFCF5DB655D}" sibTransId="{67CE25F4-5695-4918-BA0D-9FCC54DFBC6E}"/>
    <dgm:cxn modelId="{C84493FE-7F8E-4479-975A-3450F82755A8}" type="presOf" srcId="{E283B06C-C2CF-461F-B95E-CEC1C5752059}" destId="{AEC88340-A59A-3741-851D-615F5DE52865}" srcOrd="0" destOrd="2" presId="urn:microsoft.com/office/officeart/2005/8/layout/hList1"/>
    <dgm:cxn modelId="{D53C569E-2026-944B-931C-002CDFC8FA14}" type="presParOf" srcId="{950D8503-B098-7E4F-A705-7E93A645EE06}" destId="{0B6849FA-EE1C-DB41-B058-186D7A04FFA7}" srcOrd="0" destOrd="0" presId="urn:microsoft.com/office/officeart/2005/8/layout/hList1"/>
    <dgm:cxn modelId="{E661568D-9A1F-494B-B735-EB4F9D243729}" type="presParOf" srcId="{0B6849FA-EE1C-DB41-B058-186D7A04FFA7}" destId="{4FC5A116-F38E-F14C-BE2E-2CE4C6495A8E}" srcOrd="0" destOrd="0" presId="urn:microsoft.com/office/officeart/2005/8/layout/hList1"/>
    <dgm:cxn modelId="{5B93A528-621F-1F47-97C2-0ED313BF9731}" type="presParOf" srcId="{0B6849FA-EE1C-DB41-B058-186D7A04FFA7}" destId="{AEC88340-A59A-3741-851D-615F5DE52865}" srcOrd="1" destOrd="0" presId="urn:microsoft.com/office/officeart/2005/8/layout/hList1"/>
    <dgm:cxn modelId="{6275CE8B-48C4-7A47-8FDB-81FDA17DAA17}" type="presParOf" srcId="{950D8503-B098-7E4F-A705-7E93A645EE06}" destId="{5F01DD21-1259-DE46-878C-8E70BEC38AC0}" srcOrd="1" destOrd="0" presId="urn:microsoft.com/office/officeart/2005/8/layout/hList1"/>
    <dgm:cxn modelId="{6204B691-995E-104E-86CE-77F115856D3D}" type="presParOf" srcId="{950D8503-B098-7E4F-A705-7E93A645EE06}" destId="{8FC79D4C-3AB1-3341-8D88-24964CB3F55E}" srcOrd="2" destOrd="0" presId="urn:microsoft.com/office/officeart/2005/8/layout/hList1"/>
    <dgm:cxn modelId="{494150DE-79B2-3F43-8A7D-92D6893BAAD6}" type="presParOf" srcId="{8FC79D4C-3AB1-3341-8D88-24964CB3F55E}" destId="{F2EF3CD8-32D7-3949-B19A-AEA397651A98}" srcOrd="0" destOrd="0" presId="urn:microsoft.com/office/officeart/2005/8/layout/hList1"/>
    <dgm:cxn modelId="{7E608F7F-70F4-A549-BC57-9AD5EAFED45A}" type="presParOf" srcId="{8FC79D4C-3AB1-3341-8D88-24964CB3F55E}" destId="{03596A30-05A3-274A-AE82-3A942B64B51E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List1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r>
            <a:rPr lang="en-US" sz="2400" dirty="0">
              <a:latin typeface="+mj-lt"/>
              <a:cs typeface="Arial" panose="020B0604020202020204" pitchFamily="34" charset="0"/>
            </a:rPr>
            <a:t>Insights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15FCB7DF-D0D3-43D8-8FE5-E5FFDED6264E}">
      <dgm:prSet phldrT="[Text]" custT="1"/>
      <dgm:spPr/>
      <dgm:t>
        <a:bodyPr/>
        <a:lstStyle/>
        <a:p>
          <a:r>
            <a:rPr lang="en-IN" sz="1800" b="1" dirty="0">
              <a:solidFill>
                <a:schemeClr val="tx1"/>
              </a:solidFill>
            </a:rPr>
            <a:t>Dominant Product Line</a:t>
          </a:r>
          <a:r>
            <a:rPr lang="en-US" sz="1800" b="1" dirty="0">
              <a:solidFill>
                <a:schemeClr val="tx1"/>
              </a:solidFill>
            </a:rPr>
            <a:t>: </a:t>
          </a:r>
          <a:r>
            <a:rPr lang="en-US" sz="1800" dirty="0">
              <a:solidFill>
                <a:schemeClr val="tx1"/>
              </a:solidFill>
            </a:rPr>
            <a:t>The "Road-150" line is the most profitable, with top models driven by "Red" color and sizes 48, 62, 52, 56, and 44.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196543C5-093B-4437-B406-DBE4B882EA97}">
      <dgm:prSet phldrT="[Text]" custT="1"/>
      <dgm:spPr/>
      <dgm:t>
        <a:bodyPr/>
        <a:lstStyle/>
        <a:p>
          <a:r>
            <a:rPr lang="en-US" sz="2400" dirty="0">
              <a:latin typeface="+mj-lt"/>
              <a:cs typeface="Arial" panose="020B0604020202020204" pitchFamily="34" charset="0"/>
            </a:rPr>
            <a:t>Actionable</a:t>
          </a:r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C485168C-07AD-4DE6-B17E-1E96E93777D7}">
      <dgm:prSet phldrT="[Text]" custT="1"/>
      <dgm:spPr/>
      <dgm:t>
        <a:bodyPr/>
        <a:lstStyle/>
        <a:p>
          <a:r>
            <a:rPr lang="en-IN" sz="1800" b="1" dirty="0"/>
            <a:t>Enhance Cross-Selling Opportunities</a:t>
          </a:r>
          <a:r>
            <a:rPr lang="en-IN" sz="1800" dirty="0"/>
            <a:t>:</a:t>
          </a:r>
          <a:r>
            <a:rPr lang="en-US" sz="1800" b="1" dirty="0">
              <a:latin typeface="+mj-lt"/>
              <a:cs typeface="Arial" panose="020B0604020202020204" pitchFamily="34" charset="0"/>
            </a:rPr>
            <a:t> </a:t>
          </a:r>
          <a:r>
            <a:rPr lang="en-US" sz="1800" dirty="0"/>
            <a:t>Bundle the "Road-150 Red" with accessories or related products to boost sales, such as offering a discounted bike lock or helmet with the purchase of a "Road-150 Red</a:t>
          </a:r>
          <a:r>
            <a:rPr lang="en-IN" sz="1800" dirty="0"/>
            <a:t>”.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A66887BF-C3C4-44D5-8B10-236199A410F6}">
      <dgm:prSet custScaleX="100021" custScaleY="104035" custT="1" custLinFactNeighborX="6134" custLinFactNeighborY="3145"/>
      <dgm:spPr/>
      <dgm:t>
        <a:bodyPr/>
        <a:lstStyle/>
        <a:p>
          <a:r>
            <a:rPr lang="en-IN" sz="1800" b="1" dirty="0">
              <a:solidFill>
                <a:schemeClr val="tx1"/>
              </a:solidFill>
            </a:rPr>
            <a:t>Top Performers: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dirty="0">
              <a:solidFill>
                <a:schemeClr val="tx1"/>
              </a:solidFill>
            </a:rPr>
            <a:t>The "Road-150 Red, 48" and "Road-150 Red, 62" lead with profits of 948.3K and 945.5K. The "Road-150 Red, 44" has the lowest profit at 790.7K.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18408F71-03C6-452C-8E4A-3786A9BFD030}" type="parTrans" cxnId="{4C2ACD81-7515-45DF-9A33-7A13D2D32293}">
      <dgm:prSet/>
      <dgm:spPr/>
      <dgm:t>
        <a:bodyPr/>
        <a:lstStyle/>
        <a:p>
          <a:endParaRPr lang="en-IN"/>
        </a:p>
      </dgm:t>
    </dgm:pt>
    <dgm:pt modelId="{1FB517C9-01D0-4C0D-9A6A-DBBBB724551A}" type="sibTrans" cxnId="{4C2ACD81-7515-45DF-9A33-7A13D2D32293}">
      <dgm:prSet/>
      <dgm:spPr/>
      <dgm:t>
        <a:bodyPr/>
        <a:lstStyle/>
        <a:p>
          <a:endParaRPr lang="en-IN"/>
        </a:p>
      </dgm:t>
    </dgm:pt>
    <dgm:pt modelId="{E1692C5B-C799-4BF5-9553-7BF94E76C7E6}">
      <dgm:prSet phldrT="[Text]" custT="1"/>
      <dgm:spPr/>
      <dgm:t>
        <a:bodyPr/>
        <a:lstStyle/>
        <a:p>
          <a:r>
            <a:rPr lang="en-US" sz="1800" b="1" dirty="0">
              <a:latin typeface="+mj-lt"/>
              <a:cs typeface="Arial" panose="020B0604020202020204" pitchFamily="34" charset="0"/>
            </a:rPr>
            <a:t>Develop Marketing:  </a:t>
          </a:r>
          <a:r>
            <a:rPr lang="en-US" sz="1800" dirty="0"/>
            <a:t>Increase stock levels for the most popular size or ensure that high-demand sizes are always available in high traffic channels  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67CE25F4-5695-4918-BA0D-9FCC54DFBC6E}" type="sibTrans" cxnId="{225CE9EF-DECD-4526-9930-7063E1EE0318}">
      <dgm:prSet/>
      <dgm:spPr/>
      <dgm:t>
        <a:bodyPr/>
        <a:lstStyle/>
        <a:p>
          <a:endParaRPr lang="en-IN"/>
        </a:p>
      </dgm:t>
    </dgm:pt>
    <dgm:pt modelId="{8431ED8C-4617-4A38-8599-BBFCF5DB655D}" type="parTrans" cxnId="{225CE9EF-DECD-4526-9930-7063E1EE0318}">
      <dgm:prSet/>
      <dgm:spPr/>
      <dgm:t>
        <a:bodyPr/>
        <a:lstStyle/>
        <a:p>
          <a:endParaRPr lang="en-IN"/>
        </a:p>
      </dgm:t>
    </dgm:pt>
    <dgm:pt modelId="{950D8503-B098-7E4F-A705-7E93A645EE06}" type="pres">
      <dgm:prSet presAssocID="{B6A966AA-C2D0-420D-89FC-1A1AB0AD4072}" presName="Name0" presStyleCnt="0">
        <dgm:presLayoutVars>
          <dgm:dir/>
          <dgm:animLvl val="lvl"/>
          <dgm:resizeHandles val="exact"/>
        </dgm:presLayoutVars>
      </dgm:prSet>
      <dgm:spPr/>
    </dgm:pt>
    <dgm:pt modelId="{0B6849FA-EE1C-DB41-B058-186D7A04FFA7}" type="pres">
      <dgm:prSet presAssocID="{45D50368-372D-4F79-95B9-B27BD239F0F6}" presName="composite" presStyleCnt="0"/>
      <dgm:spPr/>
    </dgm:pt>
    <dgm:pt modelId="{4FC5A116-F38E-F14C-BE2E-2CE4C6495A8E}" type="pres">
      <dgm:prSet presAssocID="{45D50368-372D-4F79-95B9-B27BD239F0F6}" presName="parTx" presStyleLbl="alignNode1" presStyleIdx="0" presStyleCnt="2" custScaleY="100000" custLinFactNeighborY="-25811">
        <dgm:presLayoutVars>
          <dgm:chMax val="0"/>
          <dgm:chPref val="0"/>
          <dgm:bulletEnabled val="1"/>
        </dgm:presLayoutVars>
      </dgm:prSet>
      <dgm:spPr/>
    </dgm:pt>
    <dgm:pt modelId="{AEC88340-A59A-3741-851D-615F5DE52865}" type="pres">
      <dgm:prSet presAssocID="{45D50368-372D-4F79-95B9-B27BD239F0F6}" presName="desTx" presStyleLbl="alignAccFollowNode1" presStyleIdx="0" presStyleCnt="2" custScaleX="100021" custScaleY="102967" custLinFactNeighborX="-103" custLinFactNeighborY="153">
        <dgm:presLayoutVars>
          <dgm:bulletEnabled val="1"/>
        </dgm:presLayoutVars>
      </dgm:prSet>
      <dgm:spPr/>
    </dgm:pt>
    <dgm:pt modelId="{5F01DD21-1259-DE46-878C-8E70BEC38AC0}" type="pres">
      <dgm:prSet presAssocID="{508ABF25-4B40-405C-9E88-248ED8B31B83}" presName="space" presStyleCnt="0"/>
      <dgm:spPr/>
    </dgm:pt>
    <dgm:pt modelId="{8FC79D4C-3AB1-3341-8D88-24964CB3F55E}" type="pres">
      <dgm:prSet presAssocID="{196543C5-093B-4437-B406-DBE4B882EA97}" presName="composite" presStyleCnt="0"/>
      <dgm:spPr/>
    </dgm:pt>
    <dgm:pt modelId="{F2EF3CD8-32D7-3949-B19A-AEA397651A98}" type="pres">
      <dgm:prSet presAssocID="{196543C5-093B-4437-B406-DBE4B882EA97}" presName="parTx" presStyleLbl="alignNode1" presStyleIdx="1" presStyleCnt="2" custScaleY="100000" custLinFactNeighborX="-427" custLinFactNeighborY="-68302">
        <dgm:presLayoutVars>
          <dgm:chMax val="0"/>
          <dgm:chPref val="0"/>
          <dgm:bulletEnabled val="1"/>
        </dgm:presLayoutVars>
      </dgm:prSet>
      <dgm:spPr/>
    </dgm:pt>
    <dgm:pt modelId="{03596A30-05A3-274A-AE82-3A942B64B51E}" type="pres">
      <dgm:prSet presAssocID="{196543C5-093B-4437-B406-DBE4B882EA97}" presName="desTx" presStyleLbl="alignAccFollowNode1" presStyleIdx="1" presStyleCnt="2" custScaleY="103152" custLinFactNeighborX="-427" custLinFactNeighborY="107">
        <dgm:presLayoutVars>
          <dgm:bulletEnabled val="1"/>
        </dgm:presLayoutVars>
      </dgm:prSet>
      <dgm:spPr/>
    </dgm:pt>
  </dgm:ptLst>
  <dgm:cxnLst>
    <dgm:cxn modelId="{42CB232E-1FB0-B94A-A396-D1E428E1D2F4}" type="presOf" srcId="{45D50368-372D-4F79-95B9-B27BD239F0F6}" destId="{4FC5A116-F38E-F14C-BE2E-2CE4C6495A8E}" srcOrd="0" destOrd="0" presId="urn:microsoft.com/office/officeart/2005/8/layout/hList1"/>
    <dgm:cxn modelId="{80D1A733-FA8B-4847-BA31-6F6525BC7135}" type="presOf" srcId="{196543C5-093B-4437-B406-DBE4B882EA97}" destId="{F2EF3CD8-32D7-3949-B19A-AEA397651A98}" srcOrd="0" destOrd="0" presId="urn:microsoft.com/office/officeart/2005/8/layout/hList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D92A3D49-6755-0947-BBE2-8BC6922F37C8}" type="presOf" srcId="{C485168C-07AD-4DE6-B17E-1E96E93777D7}" destId="{03596A30-05A3-274A-AE82-3A942B64B51E}" srcOrd="0" destOrd="0" presId="urn:microsoft.com/office/officeart/2005/8/layout/hList1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4C2ACD81-7515-45DF-9A33-7A13D2D32293}" srcId="{45D50368-372D-4F79-95B9-B27BD239F0F6}" destId="{A66887BF-C3C4-44D5-8B10-236199A410F6}" srcOrd="1" destOrd="0" parTransId="{18408F71-03C6-452C-8E4A-3786A9BFD030}" sibTransId="{1FB517C9-01D0-4C0D-9A6A-DBBBB724551A}"/>
    <dgm:cxn modelId="{BBEB1397-8C01-3E41-881E-5C418F2E818B}" type="presOf" srcId="{15FCB7DF-D0D3-43D8-8FE5-E5FFDED6264E}" destId="{AEC88340-A59A-3741-851D-615F5DE52865}" srcOrd="0" destOrd="0" presId="urn:microsoft.com/office/officeart/2005/8/layout/hList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661FF5CB-DE6B-4D1B-86D0-CD8701399617}" type="presOf" srcId="{E1692C5B-C799-4BF5-9553-7BF94E76C7E6}" destId="{03596A30-05A3-274A-AE82-3A942B64B51E}" srcOrd="0" destOrd="1" presId="urn:microsoft.com/office/officeart/2005/8/layout/hList1"/>
    <dgm:cxn modelId="{1F2EBAD5-C19A-9146-9A43-A459A1A8DC30}" type="presOf" srcId="{B6A966AA-C2D0-420D-89FC-1A1AB0AD4072}" destId="{950D8503-B098-7E4F-A705-7E93A645EE06}" srcOrd="0" destOrd="0" presId="urn:microsoft.com/office/officeart/2005/8/layout/hList1"/>
    <dgm:cxn modelId="{C89C7FE6-4187-424F-AB8A-B5719B7BBFB3}" type="presOf" srcId="{A66887BF-C3C4-44D5-8B10-236199A410F6}" destId="{AEC88340-A59A-3741-851D-615F5DE52865}" srcOrd="0" destOrd="1" presId="urn:microsoft.com/office/officeart/2005/8/layout/hList1"/>
    <dgm:cxn modelId="{225CE9EF-DECD-4526-9930-7063E1EE0318}" srcId="{196543C5-093B-4437-B406-DBE4B882EA97}" destId="{E1692C5B-C799-4BF5-9553-7BF94E76C7E6}" srcOrd="1" destOrd="0" parTransId="{8431ED8C-4617-4A38-8599-BBFCF5DB655D}" sibTransId="{67CE25F4-5695-4918-BA0D-9FCC54DFBC6E}"/>
    <dgm:cxn modelId="{D53C569E-2026-944B-931C-002CDFC8FA14}" type="presParOf" srcId="{950D8503-B098-7E4F-A705-7E93A645EE06}" destId="{0B6849FA-EE1C-DB41-B058-186D7A04FFA7}" srcOrd="0" destOrd="0" presId="urn:microsoft.com/office/officeart/2005/8/layout/hList1"/>
    <dgm:cxn modelId="{E661568D-9A1F-494B-B735-EB4F9D243729}" type="presParOf" srcId="{0B6849FA-EE1C-DB41-B058-186D7A04FFA7}" destId="{4FC5A116-F38E-F14C-BE2E-2CE4C6495A8E}" srcOrd="0" destOrd="0" presId="urn:microsoft.com/office/officeart/2005/8/layout/hList1"/>
    <dgm:cxn modelId="{5B93A528-621F-1F47-97C2-0ED313BF9731}" type="presParOf" srcId="{0B6849FA-EE1C-DB41-B058-186D7A04FFA7}" destId="{AEC88340-A59A-3741-851D-615F5DE52865}" srcOrd="1" destOrd="0" presId="urn:microsoft.com/office/officeart/2005/8/layout/hList1"/>
    <dgm:cxn modelId="{6275CE8B-48C4-7A47-8FDB-81FDA17DAA17}" type="presParOf" srcId="{950D8503-B098-7E4F-A705-7E93A645EE06}" destId="{5F01DD21-1259-DE46-878C-8E70BEC38AC0}" srcOrd="1" destOrd="0" presId="urn:microsoft.com/office/officeart/2005/8/layout/hList1"/>
    <dgm:cxn modelId="{6204B691-995E-104E-86CE-77F115856D3D}" type="presParOf" srcId="{950D8503-B098-7E4F-A705-7E93A645EE06}" destId="{8FC79D4C-3AB1-3341-8D88-24964CB3F55E}" srcOrd="2" destOrd="0" presId="urn:microsoft.com/office/officeart/2005/8/layout/hList1"/>
    <dgm:cxn modelId="{494150DE-79B2-3F43-8A7D-92D6893BAAD6}" type="presParOf" srcId="{8FC79D4C-3AB1-3341-8D88-24964CB3F55E}" destId="{F2EF3CD8-32D7-3949-B19A-AEA397651A98}" srcOrd="0" destOrd="0" presId="urn:microsoft.com/office/officeart/2005/8/layout/hList1"/>
    <dgm:cxn modelId="{7E608F7F-70F4-A549-BC57-9AD5EAFED45A}" type="presParOf" srcId="{8FC79D4C-3AB1-3341-8D88-24964CB3F55E}" destId="{03596A30-05A3-274A-AE82-3A942B64B51E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List1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r>
            <a:rPr lang="en-US" sz="2400" dirty="0">
              <a:latin typeface="+mj-lt"/>
              <a:cs typeface="Arial" panose="020B0604020202020204" pitchFamily="34" charset="0"/>
            </a:rPr>
            <a:t>Insights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15FCB7DF-D0D3-43D8-8FE5-E5FFDED6264E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Total Customers : </a:t>
          </a:r>
          <a:r>
            <a:rPr lang="en-US" sz="1800" dirty="0">
              <a:solidFill>
                <a:schemeClr val="tx1"/>
              </a:solidFill>
            </a:rPr>
            <a:t>18.4k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196543C5-093B-4437-B406-DBE4B882EA97}">
      <dgm:prSet phldrT="[Text]" custT="1"/>
      <dgm:spPr/>
      <dgm:t>
        <a:bodyPr/>
        <a:lstStyle/>
        <a:p>
          <a:r>
            <a:rPr lang="en-US" sz="2400">
              <a:latin typeface="+mj-lt"/>
              <a:cs typeface="Arial" panose="020B0604020202020204" pitchFamily="34" charset="0"/>
            </a:rPr>
            <a:t>Actionable</a:t>
          </a:r>
          <a:endParaRPr lang="en-US" sz="2400" dirty="0">
            <a:latin typeface="+mj-lt"/>
            <a:cs typeface="Arial" panose="020B0604020202020204" pitchFamily="34" charset="0"/>
          </a:endParaRPr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C485168C-07AD-4DE6-B17E-1E96E93777D7}">
      <dgm:prSet phldrT="[Text]" custT="1"/>
      <dgm:spPr/>
      <dgm:t>
        <a:bodyPr/>
        <a:lstStyle/>
        <a:p>
          <a:r>
            <a:rPr lang="en-IN" sz="1800" b="1" dirty="0">
              <a:latin typeface="+mj-lt"/>
              <a:cs typeface="Arial" panose="020B0604020202020204" pitchFamily="34" charset="0"/>
            </a:rPr>
            <a:t>Customer Growth Analysis:</a:t>
          </a:r>
          <a:r>
            <a:rPr lang="en-US" sz="1800" b="1" dirty="0">
              <a:latin typeface="+mj-lt"/>
              <a:cs typeface="Arial" panose="020B0604020202020204" pitchFamily="34" charset="0"/>
            </a:rPr>
            <a:t> </a:t>
          </a:r>
          <a:r>
            <a:rPr lang="en-US" sz="1800" dirty="0">
              <a:latin typeface="+mj-lt"/>
              <a:cs typeface="Arial" panose="020B0604020202020204" pitchFamily="34" charset="0"/>
            </a:rPr>
            <a:t>With Female customers driving the highest sales, analyze Male customer feedback to identify improvement areas. </a:t>
          </a:r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A66887BF-C3C4-44D5-8B10-236199A410F6}">
      <dgm:prSet custScaleX="100021" custScaleY="104035" custT="1" custLinFactNeighborX="6134" custLinFactNeighborY="3145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Highest Sales (Gender</a:t>
          </a:r>
          <a:r>
            <a:rPr lang="en-US" sz="1800" b="1">
              <a:solidFill>
                <a:schemeClr val="tx1"/>
              </a:solidFill>
            </a:rPr>
            <a:t>): </a:t>
          </a:r>
          <a:r>
            <a:rPr lang="en-US" sz="1800">
              <a:solidFill>
                <a:schemeClr val="tx1"/>
              </a:solidFill>
            </a:rPr>
            <a:t>Female customers lead in sales with $14.81M.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18408F71-03C6-452C-8E4A-3786A9BFD030}" type="parTrans" cxnId="{4C2ACD81-7515-45DF-9A33-7A13D2D32293}">
      <dgm:prSet/>
      <dgm:spPr/>
      <dgm:t>
        <a:bodyPr/>
        <a:lstStyle/>
        <a:p>
          <a:endParaRPr lang="en-IN"/>
        </a:p>
      </dgm:t>
    </dgm:pt>
    <dgm:pt modelId="{1FB517C9-01D0-4C0D-9A6A-DBBBB724551A}" type="sibTrans" cxnId="{4C2ACD81-7515-45DF-9A33-7A13D2D32293}">
      <dgm:prSet/>
      <dgm:spPr/>
      <dgm:t>
        <a:bodyPr/>
        <a:lstStyle/>
        <a:p>
          <a:endParaRPr lang="en-IN"/>
        </a:p>
      </dgm:t>
    </dgm:pt>
    <dgm:pt modelId="{E283B06C-C2CF-461F-B95E-CEC1C5752059}">
      <dgm:prSet custT="1"/>
      <dgm:spPr/>
      <dgm:t>
        <a:bodyPr/>
        <a:lstStyle/>
        <a:p>
          <a:r>
            <a:rPr lang="en-US" sz="1800" b="1" dirty="0"/>
            <a:t>Highest Customer Count by Occupation:</a:t>
          </a:r>
          <a:r>
            <a:rPr lang="en-US" sz="1800" dirty="0"/>
            <a:t> Professional customers are the largest group, totaling 5,520.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0A859C83-284B-4251-93E7-6DCB29E9C8F2}" type="parTrans" cxnId="{BFAF218E-18B6-45B5-862D-4CDDA256C684}">
      <dgm:prSet/>
      <dgm:spPr/>
      <dgm:t>
        <a:bodyPr/>
        <a:lstStyle/>
        <a:p>
          <a:endParaRPr lang="en-IN"/>
        </a:p>
      </dgm:t>
    </dgm:pt>
    <dgm:pt modelId="{65C73C4A-77CB-474E-AE3E-7FD21F5F3C6E}" type="sibTrans" cxnId="{BFAF218E-18B6-45B5-862D-4CDDA256C684}">
      <dgm:prSet/>
      <dgm:spPr/>
      <dgm:t>
        <a:bodyPr/>
        <a:lstStyle/>
        <a:p>
          <a:endParaRPr lang="en-IN"/>
        </a:p>
      </dgm:t>
    </dgm:pt>
    <dgm:pt modelId="{A6A655C3-18D6-4240-93BA-EDE6DA8B82E2}">
      <dgm:prSet custT="1"/>
      <dgm:spPr/>
      <dgm:t>
        <a:bodyPr/>
        <a:lstStyle/>
        <a:p>
          <a:r>
            <a:rPr lang="en-US" sz="1800" b="1" dirty="0"/>
            <a:t>Lowest Customer Count by Occupation: </a:t>
          </a:r>
          <a:r>
            <a:rPr lang="en-US" sz="1800" dirty="0"/>
            <a:t>Manual occupation customers are the smallest group, with 2,384.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BF53EBA3-BE6F-4181-8ED8-5A63CD57A24F}" type="parTrans" cxnId="{A6C7DF84-262D-4BB4-A59F-9E986898E91A}">
      <dgm:prSet/>
      <dgm:spPr/>
      <dgm:t>
        <a:bodyPr/>
        <a:lstStyle/>
        <a:p>
          <a:endParaRPr lang="en-IN"/>
        </a:p>
      </dgm:t>
    </dgm:pt>
    <dgm:pt modelId="{19160472-6A4F-4CFD-A351-4F840A52D212}" type="sibTrans" cxnId="{A6C7DF84-262D-4BB4-A59F-9E986898E91A}">
      <dgm:prSet/>
      <dgm:spPr/>
      <dgm:t>
        <a:bodyPr/>
        <a:lstStyle/>
        <a:p>
          <a:endParaRPr lang="en-IN"/>
        </a:p>
      </dgm:t>
    </dgm:pt>
    <dgm:pt modelId="{E1692C5B-C799-4BF5-9553-7BF94E76C7E6}">
      <dgm:prSet phldrT="[Text]" custT="1"/>
      <dgm:spPr/>
      <dgm:t>
        <a:bodyPr/>
        <a:lstStyle/>
        <a:p>
          <a:r>
            <a:rPr lang="en-IN" sz="1800" b="1" dirty="0">
              <a:latin typeface="+mj-lt"/>
              <a:cs typeface="Arial" panose="020B0604020202020204" pitchFamily="34" charset="0"/>
            </a:rPr>
            <a:t>Marketing Strategy</a:t>
          </a:r>
          <a:r>
            <a:rPr lang="en-US" sz="1800" b="1">
              <a:latin typeface="+mj-lt"/>
              <a:cs typeface="Arial" panose="020B0604020202020204" pitchFamily="34" charset="0"/>
            </a:rPr>
            <a:t>: </a:t>
          </a:r>
          <a:r>
            <a:rPr lang="en-US" sz="1800">
              <a:latin typeface="+mj-lt"/>
              <a:cs typeface="Arial" panose="020B0604020202020204" pitchFamily="34" charset="0"/>
            </a:rPr>
            <a:t>Boost marketing with new strategies and targeted ads, focusing on underperforming segments (by gender and occupation) to increase sales.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67CE25F4-5695-4918-BA0D-9FCC54DFBC6E}" type="sibTrans" cxnId="{225CE9EF-DECD-4526-9930-7063E1EE0318}">
      <dgm:prSet/>
      <dgm:spPr/>
      <dgm:t>
        <a:bodyPr/>
        <a:lstStyle/>
        <a:p>
          <a:endParaRPr lang="en-IN"/>
        </a:p>
      </dgm:t>
    </dgm:pt>
    <dgm:pt modelId="{8431ED8C-4617-4A38-8599-BBFCF5DB655D}" type="parTrans" cxnId="{225CE9EF-DECD-4526-9930-7063E1EE0318}">
      <dgm:prSet/>
      <dgm:spPr/>
      <dgm:t>
        <a:bodyPr/>
        <a:lstStyle/>
        <a:p>
          <a:endParaRPr lang="en-IN"/>
        </a:p>
      </dgm:t>
    </dgm:pt>
    <dgm:pt modelId="{950D8503-B098-7E4F-A705-7E93A645EE06}" type="pres">
      <dgm:prSet presAssocID="{B6A966AA-C2D0-420D-89FC-1A1AB0AD4072}" presName="Name0" presStyleCnt="0">
        <dgm:presLayoutVars>
          <dgm:dir/>
          <dgm:animLvl val="lvl"/>
          <dgm:resizeHandles val="exact"/>
        </dgm:presLayoutVars>
      </dgm:prSet>
      <dgm:spPr/>
    </dgm:pt>
    <dgm:pt modelId="{0B6849FA-EE1C-DB41-B058-186D7A04FFA7}" type="pres">
      <dgm:prSet presAssocID="{45D50368-372D-4F79-95B9-B27BD239F0F6}" presName="composite" presStyleCnt="0"/>
      <dgm:spPr/>
    </dgm:pt>
    <dgm:pt modelId="{4FC5A116-F38E-F14C-BE2E-2CE4C6495A8E}" type="pres">
      <dgm:prSet presAssocID="{45D50368-372D-4F79-95B9-B27BD239F0F6}" presName="parTx" presStyleLbl="alignNode1" presStyleIdx="0" presStyleCnt="2" custScaleY="100000" custLinFactNeighborY="-25811">
        <dgm:presLayoutVars>
          <dgm:chMax val="0"/>
          <dgm:chPref val="0"/>
          <dgm:bulletEnabled val="1"/>
        </dgm:presLayoutVars>
      </dgm:prSet>
      <dgm:spPr/>
    </dgm:pt>
    <dgm:pt modelId="{AEC88340-A59A-3741-851D-615F5DE52865}" type="pres">
      <dgm:prSet presAssocID="{45D50368-372D-4F79-95B9-B27BD239F0F6}" presName="desTx" presStyleLbl="alignAccFollowNode1" presStyleIdx="0" presStyleCnt="2" custScaleX="100021" custScaleY="102967" custLinFactNeighborX="-103" custLinFactNeighborY="153">
        <dgm:presLayoutVars>
          <dgm:bulletEnabled val="1"/>
        </dgm:presLayoutVars>
      </dgm:prSet>
      <dgm:spPr/>
    </dgm:pt>
    <dgm:pt modelId="{5F01DD21-1259-DE46-878C-8E70BEC38AC0}" type="pres">
      <dgm:prSet presAssocID="{508ABF25-4B40-405C-9E88-248ED8B31B83}" presName="space" presStyleCnt="0"/>
      <dgm:spPr/>
    </dgm:pt>
    <dgm:pt modelId="{8FC79D4C-3AB1-3341-8D88-24964CB3F55E}" type="pres">
      <dgm:prSet presAssocID="{196543C5-093B-4437-B406-DBE4B882EA97}" presName="composite" presStyleCnt="0"/>
      <dgm:spPr/>
    </dgm:pt>
    <dgm:pt modelId="{F2EF3CD8-32D7-3949-B19A-AEA397651A98}" type="pres">
      <dgm:prSet presAssocID="{196543C5-093B-4437-B406-DBE4B882EA97}" presName="parTx" presStyleLbl="alignNode1" presStyleIdx="1" presStyleCnt="2" custScaleY="100000" custLinFactNeighborX="-427" custLinFactNeighborY="-68302">
        <dgm:presLayoutVars>
          <dgm:chMax val="0"/>
          <dgm:chPref val="0"/>
          <dgm:bulletEnabled val="1"/>
        </dgm:presLayoutVars>
      </dgm:prSet>
      <dgm:spPr/>
    </dgm:pt>
    <dgm:pt modelId="{03596A30-05A3-274A-AE82-3A942B64B51E}" type="pres">
      <dgm:prSet presAssocID="{196543C5-093B-4437-B406-DBE4B882EA97}" presName="desTx" presStyleLbl="alignAccFollowNode1" presStyleIdx="1" presStyleCnt="2" custScaleY="103152" custLinFactNeighborX="-427" custLinFactNeighborY="107">
        <dgm:presLayoutVars>
          <dgm:bulletEnabled val="1"/>
        </dgm:presLayoutVars>
      </dgm:prSet>
      <dgm:spPr/>
    </dgm:pt>
  </dgm:ptLst>
  <dgm:cxnLst>
    <dgm:cxn modelId="{42CB232E-1FB0-B94A-A396-D1E428E1D2F4}" type="presOf" srcId="{45D50368-372D-4F79-95B9-B27BD239F0F6}" destId="{4FC5A116-F38E-F14C-BE2E-2CE4C6495A8E}" srcOrd="0" destOrd="0" presId="urn:microsoft.com/office/officeart/2005/8/layout/hList1"/>
    <dgm:cxn modelId="{80D1A733-FA8B-4847-BA31-6F6525BC7135}" type="presOf" srcId="{196543C5-093B-4437-B406-DBE4B882EA97}" destId="{F2EF3CD8-32D7-3949-B19A-AEA397651A98}" srcOrd="0" destOrd="0" presId="urn:microsoft.com/office/officeart/2005/8/layout/hList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D92A3D49-6755-0947-BBE2-8BC6922F37C8}" type="presOf" srcId="{C485168C-07AD-4DE6-B17E-1E96E93777D7}" destId="{03596A30-05A3-274A-AE82-3A942B64B51E}" srcOrd="0" destOrd="0" presId="urn:microsoft.com/office/officeart/2005/8/layout/hList1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5AA38B58-2A66-4B7A-97FD-8F42B1D51FF8}" type="presOf" srcId="{A6A655C3-18D6-4240-93BA-EDE6DA8B82E2}" destId="{AEC88340-A59A-3741-851D-615F5DE52865}" srcOrd="0" destOrd="3" presId="urn:microsoft.com/office/officeart/2005/8/layout/hList1"/>
    <dgm:cxn modelId="{4C2ACD81-7515-45DF-9A33-7A13D2D32293}" srcId="{45D50368-372D-4F79-95B9-B27BD239F0F6}" destId="{A66887BF-C3C4-44D5-8B10-236199A410F6}" srcOrd="1" destOrd="0" parTransId="{18408F71-03C6-452C-8E4A-3786A9BFD030}" sibTransId="{1FB517C9-01D0-4C0D-9A6A-DBBBB724551A}"/>
    <dgm:cxn modelId="{A6C7DF84-262D-4BB4-A59F-9E986898E91A}" srcId="{45D50368-372D-4F79-95B9-B27BD239F0F6}" destId="{A6A655C3-18D6-4240-93BA-EDE6DA8B82E2}" srcOrd="3" destOrd="0" parTransId="{BF53EBA3-BE6F-4181-8ED8-5A63CD57A24F}" sibTransId="{19160472-6A4F-4CFD-A351-4F840A52D212}"/>
    <dgm:cxn modelId="{BFAF218E-18B6-45B5-862D-4CDDA256C684}" srcId="{45D50368-372D-4F79-95B9-B27BD239F0F6}" destId="{E283B06C-C2CF-461F-B95E-CEC1C5752059}" srcOrd="2" destOrd="0" parTransId="{0A859C83-284B-4251-93E7-6DCB29E9C8F2}" sibTransId="{65C73C4A-77CB-474E-AE3E-7FD21F5F3C6E}"/>
    <dgm:cxn modelId="{BBEB1397-8C01-3E41-881E-5C418F2E818B}" type="presOf" srcId="{15FCB7DF-D0D3-43D8-8FE5-E5FFDED6264E}" destId="{AEC88340-A59A-3741-851D-615F5DE52865}" srcOrd="0" destOrd="0" presId="urn:microsoft.com/office/officeart/2005/8/layout/hList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661FF5CB-DE6B-4D1B-86D0-CD8701399617}" type="presOf" srcId="{E1692C5B-C799-4BF5-9553-7BF94E76C7E6}" destId="{03596A30-05A3-274A-AE82-3A942B64B51E}" srcOrd="0" destOrd="1" presId="urn:microsoft.com/office/officeart/2005/8/layout/hList1"/>
    <dgm:cxn modelId="{1F2EBAD5-C19A-9146-9A43-A459A1A8DC30}" type="presOf" srcId="{B6A966AA-C2D0-420D-89FC-1A1AB0AD4072}" destId="{950D8503-B098-7E4F-A705-7E93A645EE06}" srcOrd="0" destOrd="0" presId="urn:microsoft.com/office/officeart/2005/8/layout/hList1"/>
    <dgm:cxn modelId="{C89C7FE6-4187-424F-AB8A-B5719B7BBFB3}" type="presOf" srcId="{A66887BF-C3C4-44D5-8B10-236199A410F6}" destId="{AEC88340-A59A-3741-851D-615F5DE52865}" srcOrd="0" destOrd="1" presId="urn:microsoft.com/office/officeart/2005/8/layout/hList1"/>
    <dgm:cxn modelId="{225CE9EF-DECD-4526-9930-7063E1EE0318}" srcId="{196543C5-093B-4437-B406-DBE4B882EA97}" destId="{E1692C5B-C799-4BF5-9553-7BF94E76C7E6}" srcOrd="1" destOrd="0" parTransId="{8431ED8C-4617-4A38-8599-BBFCF5DB655D}" sibTransId="{67CE25F4-5695-4918-BA0D-9FCC54DFBC6E}"/>
    <dgm:cxn modelId="{C84493FE-7F8E-4479-975A-3450F82755A8}" type="presOf" srcId="{E283B06C-C2CF-461F-B95E-CEC1C5752059}" destId="{AEC88340-A59A-3741-851D-615F5DE52865}" srcOrd="0" destOrd="2" presId="urn:microsoft.com/office/officeart/2005/8/layout/hList1"/>
    <dgm:cxn modelId="{D53C569E-2026-944B-931C-002CDFC8FA14}" type="presParOf" srcId="{950D8503-B098-7E4F-A705-7E93A645EE06}" destId="{0B6849FA-EE1C-DB41-B058-186D7A04FFA7}" srcOrd="0" destOrd="0" presId="urn:microsoft.com/office/officeart/2005/8/layout/hList1"/>
    <dgm:cxn modelId="{E661568D-9A1F-494B-B735-EB4F9D243729}" type="presParOf" srcId="{0B6849FA-EE1C-DB41-B058-186D7A04FFA7}" destId="{4FC5A116-F38E-F14C-BE2E-2CE4C6495A8E}" srcOrd="0" destOrd="0" presId="urn:microsoft.com/office/officeart/2005/8/layout/hList1"/>
    <dgm:cxn modelId="{5B93A528-621F-1F47-97C2-0ED313BF9731}" type="presParOf" srcId="{0B6849FA-EE1C-DB41-B058-186D7A04FFA7}" destId="{AEC88340-A59A-3741-851D-615F5DE52865}" srcOrd="1" destOrd="0" presId="urn:microsoft.com/office/officeart/2005/8/layout/hList1"/>
    <dgm:cxn modelId="{6275CE8B-48C4-7A47-8FDB-81FDA17DAA17}" type="presParOf" srcId="{950D8503-B098-7E4F-A705-7E93A645EE06}" destId="{5F01DD21-1259-DE46-878C-8E70BEC38AC0}" srcOrd="1" destOrd="0" presId="urn:microsoft.com/office/officeart/2005/8/layout/hList1"/>
    <dgm:cxn modelId="{6204B691-995E-104E-86CE-77F115856D3D}" type="presParOf" srcId="{950D8503-B098-7E4F-A705-7E93A645EE06}" destId="{8FC79D4C-3AB1-3341-8D88-24964CB3F55E}" srcOrd="2" destOrd="0" presId="urn:microsoft.com/office/officeart/2005/8/layout/hList1"/>
    <dgm:cxn modelId="{494150DE-79B2-3F43-8A7D-92D6893BAAD6}" type="presParOf" srcId="{8FC79D4C-3AB1-3341-8D88-24964CB3F55E}" destId="{F2EF3CD8-32D7-3949-B19A-AEA397651A98}" srcOrd="0" destOrd="0" presId="urn:microsoft.com/office/officeart/2005/8/layout/hList1"/>
    <dgm:cxn modelId="{7E608F7F-70F4-A549-BC57-9AD5EAFED45A}" type="presParOf" srcId="{8FC79D4C-3AB1-3341-8D88-24964CB3F55E}" destId="{03596A30-05A3-274A-AE82-3A942B64B51E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List1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r>
            <a:rPr lang="en-US" sz="2400" dirty="0">
              <a:latin typeface="+mj-lt"/>
              <a:cs typeface="Arial" panose="020B0604020202020204" pitchFamily="34" charset="0"/>
            </a:rPr>
            <a:t>Insights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15FCB7DF-D0D3-43D8-8FE5-E5FFDED6264E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Highest Sales (Group): </a:t>
          </a:r>
          <a:r>
            <a:rPr lang="en-US" sz="1800" dirty="0">
              <a:solidFill>
                <a:schemeClr val="tx1"/>
              </a:solidFill>
            </a:rPr>
            <a:t>From the Data, North America Region has the highest Sale of 11.37 M indicating consistent growth.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196543C5-093B-4437-B406-DBE4B882EA97}">
      <dgm:prSet phldrT="[Text]" custT="1"/>
      <dgm:spPr/>
      <dgm:t>
        <a:bodyPr/>
        <a:lstStyle/>
        <a:p>
          <a:r>
            <a:rPr lang="en-US" sz="2400" dirty="0">
              <a:latin typeface="+mj-lt"/>
              <a:cs typeface="Arial" panose="020B0604020202020204" pitchFamily="34" charset="0"/>
            </a:rPr>
            <a:t>Actionable</a:t>
          </a:r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C485168C-07AD-4DE6-B17E-1E96E93777D7}">
      <dgm:prSet phldrT="[Text]" custT="1"/>
      <dgm:spPr/>
      <dgm:t>
        <a:bodyPr/>
        <a:lstStyle/>
        <a:p>
          <a:r>
            <a:rPr lang="en-US" sz="1800" b="1" dirty="0">
              <a:latin typeface="+mj-lt"/>
              <a:cs typeface="Arial" panose="020B0604020202020204" pitchFamily="34" charset="0"/>
            </a:rPr>
            <a:t>Identify Growth Drivers: </a:t>
          </a:r>
          <a:r>
            <a:rPr lang="en-US" sz="1800" b="0" dirty="0">
              <a:latin typeface="+mj-lt"/>
              <a:cs typeface="Arial" panose="020B0604020202020204" pitchFamily="34" charset="0"/>
            </a:rPr>
            <a:t>Determine factors that contributed to the high Sales of North America.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E283B06C-C2CF-461F-B95E-CEC1C5752059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Lowest Sales (Region): </a:t>
          </a:r>
          <a:r>
            <a:rPr lang="en-US" sz="1800" dirty="0">
              <a:solidFill>
                <a:schemeClr val="tx1"/>
              </a:solidFill>
            </a:rPr>
            <a:t>Central with 3K Sales</a:t>
          </a:r>
          <a:r>
            <a:rPr lang="en-US" sz="1800" dirty="0"/>
            <a:t>.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0A859C83-284B-4251-93E7-6DCB29E9C8F2}" type="parTrans" cxnId="{BFAF218E-18B6-45B5-862D-4CDDA256C684}">
      <dgm:prSet/>
      <dgm:spPr/>
      <dgm:t>
        <a:bodyPr/>
        <a:lstStyle/>
        <a:p>
          <a:endParaRPr lang="en-IN"/>
        </a:p>
      </dgm:t>
    </dgm:pt>
    <dgm:pt modelId="{65C73C4A-77CB-474E-AE3E-7FD21F5F3C6E}" type="sibTrans" cxnId="{BFAF218E-18B6-45B5-862D-4CDDA256C684}">
      <dgm:prSet/>
      <dgm:spPr/>
      <dgm:t>
        <a:bodyPr/>
        <a:lstStyle/>
        <a:p>
          <a:endParaRPr lang="en-IN"/>
        </a:p>
      </dgm:t>
    </dgm:pt>
    <dgm:pt modelId="{E1692C5B-C799-4BF5-9553-7BF94E76C7E6}">
      <dgm:prSet phldrT="[Text]" custT="1"/>
      <dgm:spPr/>
      <dgm:t>
        <a:bodyPr/>
        <a:lstStyle/>
        <a:p>
          <a:r>
            <a:rPr lang="en-US" sz="1800" b="1" dirty="0">
              <a:latin typeface="+mj-lt"/>
              <a:cs typeface="Arial" panose="020B0604020202020204" pitchFamily="34" charset="0"/>
            </a:rPr>
            <a:t>Develop 2014</a:t>
          </a:r>
          <a:r>
            <a:rPr lang="en-US" sz="1800" b="0" dirty="0">
              <a:latin typeface="+mj-lt"/>
              <a:cs typeface="Arial" panose="020B0604020202020204" pitchFamily="34" charset="0"/>
            </a:rPr>
            <a:t> </a:t>
          </a:r>
          <a:r>
            <a:rPr lang="en-US" sz="1800" b="1" dirty="0">
              <a:latin typeface="+mj-lt"/>
              <a:cs typeface="Arial" panose="020B0604020202020204" pitchFamily="34" charset="0"/>
            </a:rPr>
            <a:t>Action Plan: </a:t>
          </a:r>
          <a:r>
            <a:rPr lang="en-US" sz="1800" dirty="0">
              <a:latin typeface="+mj-lt"/>
              <a:cs typeface="Arial" panose="020B0604020202020204" pitchFamily="34" charset="0"/>
            </a:rPr>
            <a:t>Create a plan to advertise and address potential challenges.</a:t>
          </a:r>
        </a:p>
      </dgm:t>
    </dgm:pt>
    <dgm:pt modelId="{67CE25F4-5695-4918-BA0D-9FCC54DFBC6E}" type="sibTrans" cxnId="{225CE9EF-DECD-4526-9930-7063E1EE0318}">
      <dgm:prSet/>
      <dgm:spPr/>
      <dgm:t>
        <a:bodyPr/>
        <a:lstStyle/>
        <a:p>
          <a:endParaRPr lang="en-IN"/>
        </a:p>
      </dgm:t>
    </dgm:pt>
    <dgm:pt modelId="{8431ED8C-4617-4A38-8599-BBFCF5DB655D}" type="parTrans" cxnId="{225CE9EF-DECD-4526-9930-7063E1EE0318}">
      <dgm:prSet/>
      <dgm:spPr/>
      <dgm:t>
        <a:bodyPr/>
        <a:lstStyle/>
        <a:p>
          <a:endParaRPr lang="en-IN"/>
        </a:p>
      </dgm:t>
    </dgm:pt>
    <dgm:pt modelId="{A66887BF-C3C4-44D5-8B10-236199A410F6}">
      <dgm:prSet custScaleX="100021" custScaleY="104035" custT="1" custLinFactNeighborX="6134" custLinFactNeighborY="3145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Highest Sales (Region):</a:t>
          </a:r>
          <a:r>
            <a:rPr lang="en-US" sz="1800" dirty="0">
              <a:solidFill>
                <a:schemeClr val="tx1"/>
              </a:solidFill>
            </a:rPr>
            <a:t> Australia has the highest sales of 9.06 M.</a:t>
          </a:r>
          <a:endParaRPr lang="en-US" sz="1800" dirty="0">
            <a:latin typeface="+mj-lt"/>
            <a:cs typeface="Arial" panose="020B0604020202020204" pitchFamily="34" charset="0"/>
          </a:endParaRPr>
        </a:p>
      </dgm:t>
    </dgm:pt>
    <dgm:pt modelId="{1FB517C9-01D0-4C0D-9A6A-DBBBB724551A}" type="sibTrans" cxnId="{4C2ACD81-7515-45DF-9A33-7A13D2D32293}">
      <dgm:prSet/>
      <dgm:spPr/>
      <dgm:t>
        <a:bodyPr/>
        <a:lstStyle/>
        <a:p>
          <a:endParaRPr lang="en-IN"/>
        </a:p>
      </dgm:t>
    </dgm:pt>
    <dgm:pt modelId="{18408F71-03C6-452C-8E4A-3786A9BFD030}" type="parTrans" cxnId="{4C2ACD81-7515-45DF-9A33-7A13D2D32293}">
      <dgm:prSet/>
      <dgm:spPr/>
      <dgm:t>
        <a:bodyPr/>
        <a:lstStyle/>
        <a:p>
          <a:endParaRPr lang="en-IN"/>
        </a:p>
      </dgm:t>
    </dgm:pt>
    <dgm:pt modelId="{E6B46069-3039-4802-8D6A-CF8595D509F5}">
      <dgm:prSet phldrT="[Text]" custT="1"/>
      <dgm:spPr/>
      <dgm:t>
        <a:bodyPr/>
        <a:lstStyle/>
        <a:p>
          <a:r>
            <a:rPr lang="en-US" sz="1800" dirty="0">
              <a:latin typeface="+mj-lt"/>
              <a:cs typeface="Arial" panose="020B0604020202020204" pitchFamily="34" charset="0"/>
            </a:rPr>
            <a:t>Focus on Region wise strategies to boost sales also start promotional offers which will improve Sales in Central/Northeast region.</a:t>
          </a:r>
        </a:p>
      </dgm:t>
    </dgm:pt>
    <dgm:pt modelId="{18D45A71-8A64-448C-9D34-69788AAAC013}" type="sibTrans" cxnId="{D12209B8-5BFA-46E5-91D6-6948489E8A2C}">
      <dgm:prSet/>
      <dgm:spPr/>
      <dgm:t>
        <a:bodyPr/>
        <a:lstStyle/>
        <a:p>
          <a:endParaRPr lang="en-IN"/>
        </a:p>
      </dgm:t>
    </dgm:pt>
    <dgm:pt modelId="{EB234B96-10E4-42ED-9799-1B2846690586}" type="parTrans" cxnId="{D12209B8-5BFA-46E5-91D6-6948489E8A2C}">
      <dgm:prSet/>
      <dgm:spPr/>
      <dgm:t>
        <a:bodyPr/>
        <a:lstStyle/>
        <a:p>
          <a:endParaRPr lang="en-IN"/>
        </a:p>
      </dgm:t>
    </dgm:pt>
    <dgm:pt modelId="{950D8503-B098-7E4F-A705-7E93A645EE06}" type="pres">
      <dgm:prSet presAssocID="{B6A966AA-C2D0-420D-89FC-1A1AB0AD4072}" presName="Name0" presStyleCnt="0">
        <dgm:presLayoutVars>
          <dgm:dir/>
          <dgm:animLvl val="lvl"/>
          <dgm:resizeHandles val="exact"/>
        </dgm:presLayoutVars>
      </dgm:prSet>
      <dgm:spPr/>
    </dgm:pt>
    <dgm:pt modelId="{0B6849FA-EE1C-DB41-B058-186D7A04FFA7}" type="pres">
      <dgm:prSet presAssocID="{45D50368-372D-4F79-95B9-B27BD239F0F6}" presName="composite" presStyleCnt="0"/>
      <dgm:spPr/>
    </dgm:pt>
    <dgm:pt modelId="{4FC5A116-F38E-F14C-BE2E-2CE4C6495A8E}" type="pres">
      <dgm:prSet presAssocID="{45D50368-372D-4F79-95B9-B27BD239F0F6}" presName="parTx" presStyleLbl="alignNode1" presStyleIdx="0" presStyleCnt="2" custScaleY="100000" custLinFactNeighborY="-25811">
        <dgm:presLayoutVars>
          <dgm:chMax val="0"/>
          <dgm:chPref val="0"/>
          <dgm:bulletEnabled val="1"/>
        </dgm:presLayoutVars>
      </dgm:prSet>
      <dgm:spPr/>
    </dgm:pt>
    <dgm:pt modelId="{AEC88340-A59A-3741-851D-615F5DE52865}" type="pres">
      <dgm:prSet presAssocID="{45D50368-372D-4F79-95B9-B27BD239F0F6}" presName="desTx" presStyleLbl="alignAccFollowNode1" presStyleIdx="0" presStyleCnt="2" custScaleX="100021" custScaleY="102967" custLinFactNeighborX="-103" custLinFactNeighborY="153">
        <dgm:presLayoutVars>
          <dgm:bulletEnabled val="1"/>
        </dgm:presLayoutVars>
      </dgm:prSet>
      <dgm:spPr/>
    </dgm:pt>
    <dgm:pt modelId="{5F01DD21-1259-DE46-878C-8E70BEC38AC0}" type="pres">
      <dgm:prSet presAssocID="{508ABF25-4B40-405C-9E88-248ED8B31B83}" presName="space" presStyleCnt="0"/>
      <dgm:spPr/>
    </dgm:pt>
    <dgm:pt modelId="{8FC79D4C-3AB1-3341-8D88-24964CB3F55E}" type="pres">
      <dgm:prSet presAssocID="{196543C5-093B-4437-B406-DBE4B882EA97}" presName="composite" presStyleCnt="0"/>
      <dgm:spPr/>
    </dgm:pt>
    <dgm:pt modelId="{F2EF3CD8-32D7-3949-B19A-AEA397651A98}" type="pres">
      <dgm:prSet presAssocID="{196543C5-093B-4437-B406-DBE4B882EA97}" presName="parTx" presStyleLbl="alignNode1" presStyleIdx="1" presStyleCnt="2" custScaleY="100000" custLinFactNeighborX="-427" custLinFactNeighborY="-68302">
        <dgm:presLayoutVars>
          <dgm:chMax val="0"/>
          <dgm:chPref val="0"/>
          <dgm:bulletEnabled val="1"/>
        </dgm:presLayoutVars>
      </dgm:prSet>
      <dgm:spPr/>
    </dgm:pt>
    <dgm:pt modelId="{03596A30-05A3-274A-AE82-3A942B64B51E}" type="pres">
      <dgm:prSet presAssocID="{196543C5-093B-4437-B406-DBE4B882EA97}" presName="desTx" presStyleLbl="alignAccFollowNode1" presStyleIdx="1" presStyleCnt="2" custScaleY="103152" custLinFactNeighborX="-427" custLinFactNeighborY="107">
        <dgm:presLayoutVars>
          <dgm:bulletEnabled val="1"/>
        </dgm:presLayoutVars>
      </dgm:prSet>
      <dgm:spPr/>
    </dgm:pt>
  </dgm:ptLst>
  <dgm:cxnLst>
    <dgm:cxn modelId="{42CB232E-1FB0-B94A-A396-D1E428E1D2F4}" type="presOf" srcId="{45D50368-372D-4F79-95B9-B27BD239F0F6}" destId="{4FC5A116-F38E-F14C-BE2E-2CE4C6495A8E}" srcOrd="0" destOrd="0" presId="urn:microsoft.com/office/officeart/2005/8/layout/hList1"/>
    <dgm:cxn modelId="{80D1A733-FA8B-4847-BA31-6F6525BC7135}" type="presOf" srcId="{196543C5-093B-4437-B406-DBE4B882EA97}" destId="{F2EF3CD8-32D7-3949-B19A-AEA397651A98}" srcOrd="0" destOrd="0" presId="urn:microsoft.com/office/officeart/2005/8/layout/hList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D92A3D49-6755-0947-BBE2-8BC6922F37C8}" type="presOf" srcId="{C485168C-07AD-4DE6-B17E-1E96E93777D7}" destId="{03596A30-05A3-274A-AE82-3A942B64B51E}" srcOrd="0" destOrd="0" presId="urn:microsoft.com/office/officeart/2005/8/layout/hList1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4C2ACD81-7515-45DF-9A33-7A13D2D32293}" srcId="{45D50368-372D-4F79-95B9-B27BD239F0F6}" destId="{A66887BF-C3C4-44D5-8B10-236199A410F6}" srcOrd="1" destOrd="0" parTransId="{18408F71-03C6-452C-8E4A-3786A9BFD030}" sibTransId="{1FB517C9-01D0-4C0D-9A6A-DBBBB724551A}"/>
    <dgm:cxn modelId="{BFAF218E-18B6-45B5-862D-4CDDA256C684}" srcId="{45D50368-372D-4F79-95B9-B27BD239F0F6}" destId="{E283B06C-C2CF-461F-B95E-CEC1C5752059}" srcOrd="2" destOrd="0" parTransId="{0A859C83-284B-4251-93E7-6DCB29E9C8F2}" sibTransId="{65C73C4A-77CB-474E-AE3E-7FD21F5F3C6E}"/>
    <dgm:cxn modelId="{BBEB1397-8C01-3E41-881E-5C418F2E818B}" type="presOf" srcId="{15FCB7DF-D0D3-43D8-8FE5-E5FFDED6264E}" destId="{AEC88340-A59A-3741-851D-615F5DE52865}" srcOrd="0" destOrd="0" presId="urn:microsoft.com/office/officeart/2005/8/layout/hList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D12209B8-5BFA-46E5-91D6-6948489E8A2C}" srcId="{196543C5-093B-4437-B406-DBE4B882EA97}" destId="{E6B46069-3039-4802-8D6A-CF8595D509F5}" srcOrd="2" destOrd="0" parTransId="{EB234B96-10E4-42ED-9799-1B2846690586}" sibTransId="{18D45A71-8A64-448C-9D34-69788AAAC013}"/>
    <dgm:cxn modelId="{661FF5CB-DE6B-4D1B-86D0-CD8701399617}" type="presOf" srcId="{E1692C5B-C799-4BF5-9553-7BF94E76C7E6}" destId="{03596A30-05A3-274A-AE82-3A942B64B51E}" srcOrd="0" destOrd="1" presId="urn:microsoft.com/office/officeart/2005/8/layout/hList1"/>
    <dgm:cxn modelId="{1F2EBAD5-C19A-9146-9A43-A459A1A8DC30}" type="presOf" srcId="{B6A966AA-C2D0-420D-89FC-1A1AB0AD4072}" destId="{950D8503-B098-7E4F-A705-7E93A645EE06}" srcOrd="0" destOrd="0" presId="urn:microsoft.com/office/officeart/2005/8/layout/hList1"/>
    <dgm:cxn modelId="{9B3770DF-8597-4120-879B-23CD39E0EC2E}" type="presOf" srcId="{E6B46069-3039-4802-8D6A-CF8595D509F5}" destId="{03596A30-05A3-274A-AE82-3A942B64B51E}" srcOrd="0" destOrd="2" presId="urn:microsoft.com/office/officeart/2005/8/layout/hList1"/>
    <dgm:cxn modelId="{C89C7FE6-4187-424F-AB8A-B5719B7BBFB3}" type="presOf" srcId="{A66887BF-C3C4-44D5-8B10-236199A410F6}" destId="{AEC88340-A59A-3741-851D-615F5DE52865}" srcOrd="0" destOrd="1" presId="urn:microsoft.com/office/officeart/2005/8/layout/hList1"/>
    <dgm:cxn modelId="{225CE9EF-DECD-4526-9930-7063E1EE0318}" srcId="{196543C5-093B-4437-B406-DBE4B882EA97}" destId="{E1692C5B-C799-4BF5-9553-7BF94E76C7E6}" srcOrd="1" destOrd="0" parTransId="{8431ED8C-4617-4A38-8599-BBFCF5DB655D}" sibTransId="{67CE25F4-5695-4918-BA0D-9FCC54DFBC6E}"/>
    <dgm:cxn modelId="{C84493FE-7F8E-4479-975A-3450F82755A8}" type="presOf" srcId="{E283B06C-C2CF-461F-B95E-CEC1C5752059}" destId="{AEC88340-A59A-3741-851D-615F5DE52865}" srcOrd="0" destOrd="2" presId="urn:microsoft.com/office/officeart/2005/8/layout/hList1"/>
    <dgm:cxn modelId="{D53C569E-2026-944B-931C-002CDFC8FA14}" type="presParOf" srcId="{950D8503-B098-7E4F-A705-7E93A645EE06}" destId="{0B6849FA-EE1C-DB41-B058-186D7A04FFA7}" srcOrd="0" destOrd="0" presId="urn:microsoft.com/office/officeart/2005/8/layout/hList1"/>
    <dgm:cxn modelId="{E661568D-9A1F-494B-B735-EB4F9D243729}" type="presParOf" srcId="{0B6849FA-EE1C-DB41-B058-186D7A04FFA7}" destId="{4FC5A116-F38E-F14C-BE2E-2CE4C6495A8E}" srcOrd="0" destOrd="0" presId="urn:microsoft.com/office/officeart/2005/8/layout/hList1"/>
    <dgm:cxn modelId="{5B93A528-621F-1F47-97C2-0ED313BF9731}" type="presParOf" srcId="{0B6849FA-EE1C-DB41-B058-186D7A04FFA7}" destId="{AEC88340-A59A-3741-851D-615F5DE52865}" srcOrd="1" destOrd="0" presId="urn:microsoft.com/office/officeart/2005/8/layout/hList1"/>
    <dgm:cxn modelId="{6275CE8B-48C4-7A47-8FDB-81FDA17DAA17}" type="presParOf" srcId="{950D8503-B098-7E4F-A705-7E93A645EE06}" destId="{5F01DD21-1259-DE46-878C-8E70BEC38AC0}" srcOrd="1" destOrd="0" presId="urn:microsoft.com/office/officeart/2005/8/layout/hList1"/>
    <dgm:cxn modelId="{6204B691-995E-104E-86CE-77F115856D3D}" type="presParOf" srcId="{950D8503-B098-7E4F-A705-7E93A645EE06}" destId="{8FC79D4C-3AB1-3341-8D88-24964CB3F55E}" srcOrd="2" destOrd="0" presId="urn:microsoft.com/office/officeart/2005/8/layout/hList1"/>
    <dgm:cxn modelId="{494150DE-79B2-3F43-8A7D-92D6893BAAD6}" type="presParOf" srcId="{8FC79D4C-3AB1-3341-8D88-24964CB3F55E}" destId="{F2EF3CD8-32D7-3949-B19A-AEA397651A98}" srcOrd="0" destOrd="0" presId="urn:microsoft.com/office/officeart/2005/8/layout/hList1"/>
    <dgm:cxn modelId="{7E608F7F-70F4-A549-BC57-9AD5EAFED45A}" type="presParOf" srcId="{8FC79D4C-3AB1-3341-8D88-24964CB3F55E}" destId="{03596A30-05A3-274A-AE82-3A942B64B51E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5A116-F38E-F14C-BE2E-2CE4C6495A8E}">
      <dsp:nvSpPr>
        <dsp:cNvPr id="0" name=""/>
        <dsp:cNvSpPr/>
      </dsp:nvSpPr>
      <dsp:spPr>
        <a:xfrm>
          <a:off x="3362" y="0"/>
          <a:ext cx="2976016" cy="864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Arial" panose="020B0604020202020204" pitchFamily="34" charset="0"/>
            </a:rPr>
            <a:t>Insights</a:t>
          </a:r>
        </a:p>
      </dsp:txBody>
      <dsp:txXfrm>
        <a:off x="3362" y="0"/>
        <a:ext cx="2976016" cy="864000"/>
      </dsp:txXfrm>
    </dsp:sp>
    <dsp:sp modelId="{AEC88340-A59A-3741-851D-615F5DE52865}">
      <dsp:nvSpPr>
        <dsp:cNvPr id="0" name=""/>
        <dsp:cNvSpPr/>
      </dsp:nvSpPr>
      <dsp:spPr>
        <a:xfrm>
          <a:off x="0" y="840092"/>
          <a:ext cx="2976641" cy="40523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Significant Growth (2010-2013): </a:t>
          </a:r>
          <a:r>
            <a:rPr lang="en-US" sz="1800" b="0" kern="1200" dirty="0"/>
            <a:t>Sales grew substantially from $0.04M in 2010 to $16.35M in 2013.</a:t>
          </a:r>
          <a:endParaRPr lang="en-US" sz="1800" b="0" kern="1200" dirty="0">
            <a:latin typeface="+mj-lt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2013: Peak Performance: </a:t>
          </a:r>
          <a:r>
            <a:rPr lang="en-US" sz="1800" b="0" kern="1200" dirty="0"/>
            <a:t>Achieved record sales of $16.35M.</a:t>
          </a:r>
          <a:endParaRPr lang="en-US" sz="1800" kern="1200" dirty="0">
            <a:latin typeface="+mj-lt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2014: </a:t>
          </a:r>
          <a:r>
            <a:rPr lang="en-US" sz="1800" b="0" kern="1200" dirty="0"/>
            <a:t>Partial Data: Represents only one month of sales ($0.05M).</a:t>
          </a:r>
          <a:endParaRPr lang="en-US" sz="1800" b="0" kern="1200" dirty="0">
            <a:latin typeface="+mj-lt"/>
            <a:cs typeface="Arial" panose="020B0604020202020204" pitchFamily="34" charset="0"/>
          </a:endParaRPr>
        </a:p>
      </dsp:txBody>
      <dsp:txXfrm>
        <a:off x="0" y="840092"/>
        <a:ext cx="2976641" cy="4052373"/>
      </dsp:txXfrm>
    </dsp:sp>
    <dsp:sp modelId="{F2EF3CD8-32D7-3949-B19A-AEA397651A98}">
      <dsp:nvSpPr>
        <dsp:cNvPr id="0" name=""/>
        <dsp:cNvSpPr/>
      </dsp:nvSpPr>
      <dsp:spPr>
        <a:xfrm>
          <a:off x="3383626" y="0"/>
          <a:ext cx="2976016" cy="864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Arial" panose="020B0604020202020204" pitchFamily="34" charset="0"/>
            </a:rPr>
            <a:t>Actionable</a:t>
          </a:r>
        </a:p>
      </dsp:txBody>
      <dsp:txXfrm>
        <a:off x="3383626" y="0"/>
        <a:ext cx="2976016" cy="864000"/>
      </dsp:txXfrm>
    </dsp:sp>
    <dsp:sp modelId="{03596A30-05A3-274A-AE82-3A942B64B51E}">
      <dsp:nvSpPr>
        <dsp:cNvPr id="0" name=""/>
        <dsp:cNvSpPr/>
      </dsp:nvSpPr>
      <dsp:spPr>
        <a:xfrm>
          <a:off x="3383626" y="832821"/>
          <a:ext cx="2976016" cy="405965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+mj-lt"/>
              <a:cs typeface="Arial" panose="020B0604020202020204" pitchFamily="34" charset="0"/>
            </a:rPr>
            <a:t>Project 2014 Sales: </a:t>
          </a:r>
          <a:r>
            <a:rPr lang="en-US" sz="1800" b="0" kern="1200" dirty="0">
              <a:latin typeface="+mj-lt"/>
              <a:cs typeface="Arial" panose="020B0604020202020204" pitchFamily="34" charset="0"/>
            </a:rPr>
            <a:t>Estimate full-year sales based on the one-month data and historical trends.</a:t>
          </a:r>
          <a:r>
            <a:rPr lang="en-US" sz="1800" kern="1200" dirty="0">
              <a:latin typeface="+mj-lt"/>
              <a:cs typeface="Arial" panose="020B0604020202020204" pitchFamily="34" charset="0"/>
            </a:rPr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+mj-lt"/>
              <a:cs typeface="Arial" panose="020B0604020202020204" pitchFamily="34" charset="0"/>
            </a:rPr>
            <a:t>Identify Growth Drivers: </a:t>
          </a:r>
          <a:r>
            <a:rPr lang="en-US" sz="1800" b="0" kern="1200" dirty="0">
              <a:latin typeface="+mj-lt"/>
              <a:cs typeface="Arial" panose="020B0604020202020204" pitchFamily="34" charset="0"/>
            </a:rPr>
            <a:t>Determine factors that contributed to the growth from 2010 to 2013 (Top Products).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+mj-lt"/>
              <a:cs typeface="Arial" panose="020B0604020202020204" pitchFamily="34" charset="0"/>
            </a:rPr>
            <a:t>Develop 2014</a:t>
          </a:r>
          <a:r>
            <a:rPr lang="en-US" sz="1800" b="0" kern="1200" dirty="0">
              <a:latin typeface="+mj-lt"/>
              <a:cs typeface="Arial" panose="020B0604020202020204" pitchFamily="34" charset="0"/>
            </a:rPr>
            <a:t> </a:t>
          </a:r>
          <a:r>
            <a:rPr lang="en-US" sz="1800" b="1" kern="1200" dirty="0">
              <a:latin typeface="+mj-lt"/>
              <a:cs typeface="Arial" panose="020B0604020202020204" pitchFamily="34" charset="0"/>
            </a:rPr>
            <a:t>Action Plan: </a:t>
          </a:r>
          <a:r>
            <a:rPr lang="en-US" sz="1800" b="0" kern="1200" dirty="0">
              <a:latin typeface="+mj-lt"/>
              <a:cs typeface="Arial" panose="020B0604020202020204" pitchFamily="34" charset="0"/>
            </a:rPr>
            <a:t>Create a plan to address potential challenges and capitalize on opportunities.</a:t>
          </a:r>
        </a:p>
      </dsp:txBody>
      <dsp:txXfrm>
        <a:off x="3383626" y="832821"/>
        <a:ext cx="2976016" cy="405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5A116-F38E-F14C-BE2E-2CE4C6495A8E}">
      <dsp:nvSpPr>
        <dsp:cNvPr id="0" name=""/>
        <dsp:cNvSpPr/>
      </dsp:nvSpPr>
      <dsp:spPr>
        <a:xfrm>
          <a:off x="0" y="517595"/>
          <a:ext cx="2976016" cy="60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Arial" panose="020B0604020202020204" pitchFamily="34" charset="0"/>
            </a:rPr>
            <a:t>Insights</a:t>
          </a:r>
        </a:p>
      </dsp:txBody>
      <dsp:txXfrm>
        <a:off x="0" y="517595"/>
        <a:ext cx="2976016" cy="604800"/>
      </dsp:txXfrm>
    </dsp:sp>
    <dsp:sp modelId="{AEC88340-A59A-3741-851D-615F5DE52865}">
      <dsp:nvSpPr>
        <dsp:cNvPr id="0" name=""/>
        <dsp:cNvSpPr/>
      </dsp:nvSpPr>
      <dsp:spPr>
        <a:xfrm>
          <a:off x="9834" y="1179393"/>
          <a:ext cx="2976641" cy="210355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Highest Sales: </a:t>
          </a:r>
          <a:r>
            <a:rPr lang="en-US" sz="1800" b="0" kern="1200" dirty="0"/>
            <a:t>Sales in the Quarter 4 reached highest at 9,107.80K followed by Quarter 3.</a:t>
          </a:r>
          <a:endParaRPr lang="en-US" sz="1800" b="0" kern="1200" dirty="0">
            <a:latin typeface="+mj-lt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Lowest Sales : </a:t>
          </a:r>
          <a:r>
            <a:rPr lang="en-US" sz="1800" b="0" kern="1200" dirty="0"/>
            <a:t>Quarter 1 experienced lowest Sales at 5,521.84K </a:t>
          </a:r>
          <a:endParaRPr lang="en-US" sz="1800" b="0" kern="1200" dirty="0">
            <a:latin typeface="+mj-lt"/>
            <a:cs typeface="Arial" panose="020B0604020202020204" pitchFamily="34" charset="0"/>
          </a:endParaRPr>
        </a:p>
      </dsp:txBody>
      <dsp:txXfrm>
        <a:off x="9834" y="1179393"/>
        <a:ext cx="2976641" cy="2103552"/>
      </dsp:txXfrm>
    </dsp:sp>
    <dsp:sp modelId="{F2EF3CD8-32D7-3949-B19A-AEA397651A98}">
      <dsp:nvSpPr>
        <dsp:cNvPr id="0" name=""/>
        <dsp:cNvSpPr/>
      </dsp:nvSpPr>
      <dsp:spPr>
        <a:xfrm>
          <a:off x="3399383" y="503332"/>
          <a:ext cx="2976016" cy="60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Arial" panose="020B0604020202020204" pitchFamily="34" charset="0"/>
            </a:rPr>
            <a:t>Actionable</a:t>
          </a:r>
        </a:p>
      </dsp:txBody>
      <dsp:txXfrm>
        <a:off x="3399383" y="503332"/>
        <a:ext cx="2976016" cy="604800"/>
      </dsp:txXfrm>
    </dsp:sp>
    <dsp:sp modelId="{03596A30-05A3-274A-AE82-3A942B64B51E}">
      <dsp:nvSpPr>
        <dsp:cNvPr id="0" name=""/>
        <dsp:cNvSpPr/>
      </dsp:nvSpPr>
      <dsp:spPr>
        <a:xfrm>
          <a:off x="3399383" y="1180922"/>
          <a:ext cx="2976016" cy="292323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cs typeface="Arial" panose="020B0604020202020204" pitchFamily="34" charset="0"/>
            </a:rPr>
            <a:t>Identified huge drop in sales during Quarter 1 compared to Quarter 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+mj-lt"/>
              <a:cs typeface="Arial" panose="020B0604020202020204" pitchFamily="34" charset="0"/>
            </a:rPr>
            <a:t>Develop 2014</a:t>
          </a:r>
          <a:r>
            <a:rPr lang="en-US" sz="2000" b="0" kern="1200" dirty="0">
              <a:latin typeface="+mj-lt"/>
              <a:cs typeface="Arial" panose="020B0604020202020204" pitchFamily="34" charset="0"/>
            </a:rPr>
            <a:t> </a:t>
          </a:r>
          <a:r>
            <a:rPr lang="en-US" sz="2000" b="1" kern="1200" dirty="0">
              <a:latin typeface="+mj-lt"/>
              <a:cs typeface="Arial" panose="020B0604020202020204" pitchFamily="34" charset="0"/>
            </a:rPr>
            <a:t>Action Plan: </a:t>
          </a:r>
          <a:r>
            <a:rPr lang="en-US" sz="2000" b="0" kern="1200" dirty="0">
              <a:latin typeface="+mj-lt"/>
              <a:cs typeface="Arial" panose="020B0604020202020204" pitchFamily="34" charset="0"/>
            </a:rPr>
            <a:t>Create a plan focusing marketing and addressing potential challenges </a:t>
          </a:r>
        </a:p>
      </dsp:txBody>
      <dsp:txXfrm>
        <a:off x="3399383" y="1180922"/>
        <a:ext cx="2976016" cy="2923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5A116-F38E-F14C-BE2E-2CE4C6495A8E}">
      <dsp:nvSpPr>
        <dsp:cNvPr id="0" name=""/>
        <dsp:cNvSpPr/>
      </dsp:nvSpPr>
      <dsp:spPr>
        <a:xfrm>
          <a:off x="3362" y="0"/>
          <a:ext cx="2976016" cy="547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Arial" panose="020B0604020202020204" pitchFamily="34" charset="0"/>
            </a:rPr>
            <a:t>Insights</a:t>
          </a:r>
        </a:p>
      </dsp:txBody>
      <dsp:txXfrm>
        <a:off x="3362" y="0"/>
        <a:ext cx="2976016" cy="547200"/>
      </dsp:txXfrm>
    </dsp:sp>
    <dsp:sp modelId="{AEC88340-A59A-3741-851D-615F5DE52865}">
      <dsp:nvSpPr>
        <dsp:cNvPr id="0" name=""/>
        <dsp:cNvSpPr/>
      </dsp:nvSpPr>
      <dsp:spPr>
        <a:xfrm>
          <a:off x="0" y="501493"/>
          <a:ext cx="2976641" cy="440869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+mj-lt"/>
              <a:cs typeface="Arial" panose="020B0604020202020204" pitchFamily="34" charset="0"/>
            </a:rPr>
            <a:t>2010: </a:t>
          </a:r>
          <a:r>
            <a:rPr lang="en-US" sz="1800" kern="1200" dirty="0">
              <a:latin typeface="+mj-lt"/>
              <a:cs typeface="Arial" panose="020B0604020202020204" pitchFamily="34" charset="0"/>
            </a:rPr>
            <a:t>Sales to Production cost ratio was lower resulted in low profit margin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2011-2013: </a:t>
          </a:r>
          <a:r>
            <a:rPr lang="en-US" sz="1800" kern="1200" dirty="0"/>
            <a:t>Overall, Sales to Production cost ratio was higher while Sales touching highest number in 2013 to $16.35M.</a:t>
          </a:r>
          <a:endParaRPr lang="en-US" sz="1800" kern="1200" dirty="0">
            <a:latin typeface="+mj-lt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2014:</a:t>
          </a:r>
          <a:r>
            <a:rPr lang="en-US" sz="1800" kern="1200" dirty="0"/>
            <a:t> Sales to Production cost ratio is higher compared to previous to 3years impacting the overall profit.</a:t>
          </a:r>
          <a:endParaRPr lang="en-US" sz="1800" kern="1200" dirty="0">
            <a:latin typeface="+mj-lt"/>
            <a:cs typeface="Arial" panose="020B0604020202020204" pitchFamily="34" charset="0"/>
          </a:endParaRPr>
        </a:p>
      </dsp:txBody>
      <dsp:txXfrm>
        <a:off x="0" y="501493"/>
        <a:ext cx="2976641" cy="4408696"/>
      </dsp:txXfrm>
    </dsp:sp>
    <dsp:sp modelId="{F2EF3CD8-32D7-3949-B19A-AEA397651A98}">
      <dsp:nvSpPr>
        <dsp:cNvPr id="0" name=""/>
        <dsp:cNvSpPr/>
      </dsp:nvSpPr>
      <dsp:spPr>
        <a:xfrm>
          <a:off x="3383626" y="0"/>
          <a:ext cx="2976016" cy="547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Arial" panose="020B0604020202020204" pitchFamily="34" charset="0"/>
            </a:rPr>
            <a:t>Actionable</a:t>
          </a:r>
        </a:p>
      </dsp:txBody>
      <dsp:txXfrm>
        <a:off x="3383626" y="0"/>
        <a:ext cx="2976016" cy="547200"/>
      </dsp:txXfrm>
    </dsp:sp>
    <dsp:sp modelId="{03596A30-05A3-274A-AE82-3A942B64B51E}">
      <dsp:nvSpPr>
        <dsp:cNvPr id="0" name=""/>
        <dsp:cNvSpPr/>
      </dsp:nvSpPr>
      <dsp:spPr>
        <a:xfrm>
          <a:off x="3383626" y="493582"/>
          <a:ext cx="2976016" cy="441661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latin typeface="+mj-lt"/>
              <a:cs typeface="Arial" panose="020B0604020202020204" pitchFamily="34" charset="0"/>
            </a:rPr>
            <a:t>The steep drop in Sales in 2014 is a major concern.</a:t>
          </a:r>
          <a:endParaRPr lang="en-US" sz="1800" kern="1200" dirty="0">
            <a:latin typeface="+mj-lt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latin typeface="+mj-lt"/>
              <a:cs typeface="Arial" panose="020B0604020202020204" pitchFamily="34" charset="0"/>
            </a:rPr>
            <a:t>Refer Sales Trend data of 2013 to plan and forecast the production for 2014 considering low turn over in 2014 January.</a:t>
          </a:r>
          <a:r>
            <a:rPr lang="en-US" sz="1800" kern="1200" dirty="0">
              <a:latin typeface="+mj-lt"/>
              <a:cs typeface="Arial" panose="020B0604020202020204" pitchFamily="34" charset="0"/>
            </a:rPr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cs typeface="Arial" panose="020B0604020202020204" pitchFamily="34" charset="0"/>
            </a:rPr>
            <a:t>Focus on customer retention strategies during low sales months. Offer loyalty programs, or targeted marketing campaigns to boost sales.</a:t>
          </a:r>
        </a:p>
      </dsp:txBody>
      <dsp:txXfrm>
        <a:off x="3383626" y="493582"/>
        <a:ext cx="2976016" cy="44166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5A116-F38E-F14C-BE2E-2CE4C6495A8E}">
      <dsp:nvSpPr>
        <dsp:cNvPr id="0" name=""/>
        <dsp:cNvSpPr/>
      </dsp:nvSpPr>
      <dsp:spPr>
        <a:xfrm>
          <a:off x="3362" y="0"/>
          <a:ext cx="2976016" cy="80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Arial" panose="020B0604020202020204" pitchFamily="34" charset="0"/>
            </a:rPr>
            <a:t>Insights</a:t>
          </a:r>
        </a:p>
      </dsp:txBody>
      <dsp:txXfrm>
        <a:off x="3362" y="0"/>
        <a:ext cx="2976016" cy="806400"/>
      </dsp:txXfrm>
    </dsp:sp>
    <dsp:sp modelId="{AEC88340-A59A-3741-851D-615F5DE52865}">
      <dsp:nvSpPr>
        <dsp:cNvPr id="0" name=""/>
        <dsp:cNvSpPr/>
      </dsp:nvSpPr>
      <dsp:spPr>
        <a:xfrm>
          <a:off x="0" y="758880"/>
          <a:ext cx="2976641" cy="415601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 dirty="0"/>
            <a:t>Mountain-200 Dominance:</a:t>
          </a:r>
          <a:r>
            <a:rPr lang="en-IN" sz="1800" b="0" kern="1200" dirty="0"/>
            <a:t> Top 6 spots, led by Black colour, sizes 46,42,38</a:t>
          </a:r>
          <a:endParaRPr lang="en-US" sz="1800" kern="1200" dirty="0">
            <a:latin typeface="+mj-lt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 dirty="0"/>
            <a:t>Road-150 Red Emerging:</a:t>
          </a:r>
          <a:r>
            <a:rPr lang="en-IN" sz="1800" kern="1200" dirty="0"/>
            <a:t> </a:t>
          </a:r>
          <a:r>
            <a:rPr lang="en-US" sz="1800" kern="1200" dirty="0"/>
            <a:t>Strong performance, especially size 48.</a:t>
          </a:r>
          <a:endParaRPr lang="en-US" sz="1800" kern="1200" dirty="0">
            <a:latin typeface="+mj-lt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Color Preference:</a:t>
          </a:r>
          <a:r>
            <a:rPr lang="en-US" sz="1800" kern="1200" dirty="0"/>
            <a:t> Black &amp; Silver are top choices for Mountain bikes, Red for Road.</a:t>
          </a:r>
          <a:endParaRPr lang="en-US" sz="1800" kern="1200" dirty="0">
            <a:latin typeface="+mj-lt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High Revenue: </a:t>
          </a:r>
          <a:r>
            <a:rPr lang="en-US" sz="1800" kern="1200" dirty="0"/>
            <a:t>Top performers each generate &gt;$1M in sales.</a:t>
          </a:r>
          <a:endParaRPr lang="en-US" sz="1800" kern="1200" dirty="0">
            <a:latin typeface="+mj-lt"/>
            <a:cs typeface="Arial" panose="020B0604020202020204" pitchFamily="34" charset="0"/>
          </a:endParaRPr>
        </a:p>
      </dsp:txBody>
      <dsp:txXfrm>
        <a:off x="0" y="758880"/>
        <a:ext cx="2976641" cy="4156010"/>
      </dsp:txXfrm>
    </dsp:sp>
    <dsp:sp modelId="{F2EF3CD8-32D7-3949-B19A-AEA397651A98}">
      <dsp:nvSpPr>
        <dsp:cNvPr id="0" name=""/>
        <dsp:cNvSpPr/>
      </dsp:nvSpPr>
      <dsp:spPr>
        <a:xfrm>
          <a:off x="3383626" y="0"/>
          <a:ext cx="2976016" cy="80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+mj-lt"/>
              <a:cs typeface="Arial" panose="020B0604020202020204" pitchFamily="34" charset="0"/>
            </a:rPr>
            <a:t>Actionable</a:t>
          </a:r>
          <a:endParaRPr lang="en-US" sz="2400" kern="1200" dirty="0">
            <a:latin typeface="+mj-lt"/>
            <a:cs typeface="Arial" panose="020B0604020202020204" pitchFamily="34" charset="0"/>
          </a:endParaRPr>
        </a:p>
      </dsp:txBody>
      <dsp:txXfrm>
        <a:off x="3383626" y="0"/>
        <a:ext cx="2976016" cy="806400"/>
      </dsp:txXfrm>
    </dsp:sp>
    <dsp:sp modelId="{03596A30-05A3-274A-AE82-3A942B64B51E}">
      <dsp:nvSpPr>
        <dsp:cNvPr id="0" name=""/>
        <dsp:cNvSpPr/>
      </dsp:nvSpPr>
      <dsp:spPr>
        <a:xfrm>
          <a:off x="3383626" y="751420"/>
          <a:ext cx="2976016" cy="416347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+mj-lt"/>
              <a:cs typeface="Arial" panose="020B0604020202020204" pitchFamily="34" charset="0"/>
            </a:rPr>
            <a:t>Inventory: </a:t>
          </a:r>
          <a:r>
            <a:rPr lang="en-US" sz="1800" kern="1200" dirty="0">
              <a:latin typeface="+mj-lt"/>
              <a:cs typeface="Arial" panose="020B0604020202020204" pitchFamily="34" charset="0"/>
            </a:rPr>
            <a:t>Prioritize Mountain-200 (Blk 46, 42, 38) &amp; Road-150 Red (48).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+mj-lt"/>
              <a:cs typeface="Arial" panose="020B0604020202020204" pitchFamily="34" charset="0"/>
            </a:rPr>
            <a:t>Marketing: </a:t>
          </a:r>
          <a:r>
            <a:rPr lang="en-US" sz="1800" kern="1200" dirty="0">
              <a:latin typeface="+mj-lt"/>
              <a:cs typeface="Arial" panose="020B0604020202020204" pitchFamily="34" charset="0"/>
            </a:rPr>
            <a:t>Campaign focus on top series &amp; colors.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+mj-lt"/>
              <a:cs typeface="Arial" panose="020B0604020202020204" pitchFamily="34" charset="0"/>
            </a:rPr>
            <a:t>Product Dev: </a:t>
          </a:r>
          <a:r>
            <a:rPr lang="en-US" sz="1800" kern="1200" dirty="0">
              <a:latin typeface="+mj-lt"/>
              <a:cs typeface="Arial" panose="020B0604020202020204" pitchFamily="34" charset="0"/>
            </a:rPr>
            <a:t>Innovate in the Mountain-200   line.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+mj-lt"/>
              <a:cs typeface="Arial" panose="020B0604020202020204" pitchFamily="34" charset="0"/>
            </a:rPr>
            <a:t>Sales: </a:t>
          </a:r>
          <a:r>
            <a:rPr lang="en-US" sz="1800" kern="1200" dirty="0">
              <a:latin typeface="+mj-lt"/>
              <a:cs typeface="Arial" panose="020B0604020202020204" pitchFamily="34" charset="0"/>
            </a:rPr>
            <a:t>Upsell/cross-sell top models. </a:t>
          </a:r>
        </a:p>
      </dsp:txBody>
      <dsp:txXfrm>
        <a:off x="3383626" y="751420"/>
        <a:ext cx="2976016" cy="4163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5A116-F38E-F14C-BE2E-2CE4C6495A8E}">
      <dsp:nvSpPr>
        <dsp:cNvPr id="0" name=""/>
        <dsp:cNvSpPr/>
      </dsp:nvSpPr>
      <dsp:spPr>
        <a:xfrm>
          <a:off x="3362" y="0"/>
          <a:ext cx="2976016" cy="662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Arial" panose="020B0604020202020204" pitchFamily="34" charset="0"/>
            </a:rPr>
            <a:t>Insights</a:t>
          </a:r>
        </a:p>
      </dsp:txBody>
      <dsp:txXfrm>
        <a:off x="3362" y="0"/>
        <a:ext cx="2976016" cy="662400"/>
      </dsp:txXfrm>
    </dsp:sp>
    <dsp:sp modelId="{AEC88340-A59A-3741-851D-615F5DE52865}">
      <dsp:nvSpPr>
        <dsp:cNvPr id="0" name=""/>
        <dsp:cNvSpPr/>
      </dsp:nvSpPr>
      <dsp:spPr>
        <a:xfrm>
          <a:off x="0" y="659062"/>
          <a:ext cx="2976641" cy="421101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 dirty="0">
              <a:solidFill>
                <a:schemeClr val="tx1"/>
              </a:solidFill>
            </a:rPr>
            <a:t>Dominant Product Line</a:t>
          </a:r>
          <a:r>
            <a:rPr lang="en-US" sz="1800" b="1" kern="1200" dirty="0">
              <a:solidFill>
                <a:schemeClr val="tx1"/>
              </a:solidFill>
            </a:rPr>
            <a:t>: </a:t>
          </a:r>
          <a:r>
            <a:rPr lang="en-US" sz="1800" kern="1200" dirty="0">
              <a:solidFill>
                <a:schemeClr val="tx1"/>
              </a:solidFill>
            </a:rPr>
            <a:t>The "Road-150" line is the most profitable, with top models driven by "Red" color and sizes 48, 62, 52, 56, and 44.</a:t>
          </a:r>
          <a:endParaRPr lang="en-US" sz="1800" kern="1200" dirty="0">
            <a:latin typeface="+mj-lt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 dirty="0">
              <a:solidFill>
                <a:schemeClr val="tx1"/>
              </a:solidFill>
            </a:rPr>
            <a:t>Top Performers:</a:t>
          </a:r>
          <a:r>
            <a:rPr lang="en-US" sz="1800" b="1" kern="1200" dirty="0">
              <a:solidFill>
                <a:schemeClr val="tx1"/>
              </a:solidFill>
            </a:rPr>
            <a:t> </a:t>
          </a:r>
          <a:r>
            <a:rPr lang="en-US" sz="1800" kern="1200" dirty="0">
              <a:solidFill>
                <a:schemeClr val="tx1"/>
              </a:solidFill>
            </a:rPr>
            <a:t>The "Road-150 Red, 48" and "Road-150 Red, 62" lead with profits of 948.3K and 945.5K. The "Road-150 Red, 44" has the lowest profit at 790.7K.</a:t>
          </a:r>
          <a:endParaRPr lang="en-US" sz="1800" kern="1200" dirty="0">
            <a:latin typeface="+mj-lt"/>
            <a:cs typeface="Arial" panose="020B0604020202020204" pitchFamily="34" charset="0"/>
          </a:endParaRPr>
        </a:p>
      </dsp:txBody>
      <dsp:txXfrm>
        <a:off x="0" y="659062"/>
        <a:ext cx="2976641" cy="4211017"/>
      </dsp:txXfrm>
    </dsp:sp>
    <dsp:sp modelId="{F2EF3CD8-32D7-3949-B19A-AEA397651A98}">
      <dsp:nvSpPr>
        <dsp:cNvPr id="0" name=""/>
        <dsp:cNvSpPr/>
      </dsp:nvSpPr>
      <dsp:spPr>
        <a:xfrm>
          <a:off x="3383626" y="0"/>
          <a:ext cx="2976016" cy="662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Arial" panose="020B0604020202020204" pitchFamily="34" charset="0"/>
            </a:rPr>
            <a:t>Actionable</a:t>
          </a:r>
        </a:p>
      </dsp:txBody>
      <dsp:txXfrm>
        <a:off x="3383626" y="0"/>
        <a:ext cx="2976016" cy="662400"/>
      </dsp:txXfrm>
    </dsp:sp>
    <dsp:sp modelId="{03596A30-05A3-274A-AE82-3A942B64B51E}">
      <dsp:nvSpPr>
        <dsp:cNvPr id="0" name=""/>
        <dsp:cNvSpPr/>
      </dsp:nvSpPr>
      <dsp:spPr>
        <a:xfrm>
          <a:off x="3383626" y="651507"/>
          <a:ext cx="2976016" cy="421858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 dirty="0"/>
            <a:t>Enhance Cross-Selling Opportunities</a:t>
          </a:r>
          <a:r>
            <a:rPr lang="en-IN" sz="1800" kern="1200" dirty="0"/>
            <a:t>:</a:t>
          </a:r>
          <a:r>
            <a:rPr lang="en-US" sz="1800" b="1" kern="1200" dirty="0">
              <a:latin typeface="+mj-lt"/>
              <a:cs typeface="Arial" panose="020B0604020202020204" pitchFamily="34" charset="0"/>
            </a:rPr>
            <a:t> </a:t>
          </a:r>
          <a:r>
            <a:rPr lang="en-US" sz="1800" kern="1200" dirty="0"/>
            <a:t>Bundle the "Road-150 Red" with accessories or related products to boost sales, such as offering a discounted bike lock or helmet with the purchase of a "Road-150 Red</a:t>
          </a:r>
          <a:r>
            <a:rPr lang="en-IN" sz="1800" kern="1200" dirty="0"/>
            <a:t>”.</a:t>
          </a:r>
          <a:endParaRPr lang="en-US" sz="1800" kern="1200" dirty="0">
            <a:latin typeface="+mj-lt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+mj-lt"/>
              <a:cs typeface="Arial" panose="020B0604020202020204" pitchFamily="34" charset="0"/>
            </a:rPr>
            <a:t>Develop Marketing:  </a:t>
          </a:r>
          <a:r>
            <a:rPr lang="en-US" sz="1800" kern="1200" dirty="0"/>
            <a:t>Increase stock levels for the most popular size or ensure that high-demand sizes are always available in high traffic channels  </a:t>
          </a:r>
          <a:endParaRPr lang="en-US" sz="1800" kern="1200" dirty="0">
            <a:latin typeface="+mj-lt"/>
            <a:cs typeface="Arial" panose="020B0604020202020204" pitchFamily="34" charset="0"/>
          </a:endParaRPr>
        </a:p>
      </dsp:txBody>
      <dsp:txXfrm>
        <a:off x="3383626" y="651507"/>
        <a:ext cx="2976016" cy="42185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5A116-F38E-F14C-BE2E-2CE4C6495A8E}">
      <dsp:nvSpPr>
        <dsp:cNvPr id="0" name=""/>
        <dsp:cNvSpPr/>
      </dsp:nvSpPr>
      <dsp:spPr>
        <a:xfrm>
          <a:off x="3362" y="0"/>
          <a:ext cx="2976016" cy="51360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Arial" panose="020B0604020202020204" pitchFamily="34" charset="0"/>
            </a:rPr>
            <a:t>Insights</a:t>
          </a:r>
        </a:p>
      </dsp:txBody>
      <dsp:txXfrm>
        <a:off x="3362" y="0"/>
        <a:ext cx="2976016" cy="513601"/>
      </dsp:txXfrm>
    </dsp:sp>
    <dsp:sp modelId="{AEC88340-A59A-3741-851D-615F5DE52865}">
      <dsp:nvSpPr>
        <dsp:cNvPr id="0" name=""/>
        <dsp:cNvSpPr/>
      </dsp:nvSpPr>
      <dsp:spPr>
        <a:xfrm>
          <a:off x="0" y="465825"/>
          <a:ext cx="2976641" cy="44460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/>
              </a:solidFill>
            </a:rPr>
            <a:t>Total Customers : </a:t>
          </a:r>
          <a:r>
            <a:rPr lang="en-US" sz="1800" kern="1200" dirty="0">
              <a:solidFill>
                <a:schemeClr val="tx1"/>
              </a:solidFill>
            </a:rPr>
            <a:t>18.4k</a:t>
          </a:r>
          <a:endParaRPr lang="en-US" sz="1800" kern="1200" dirty="0">
            <a:latin typeface="+mj-lt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/>
              </a:solidFill>
            </a:rPr>
            <a:t>Highest Sales (Gender</a:t>
          </a:r>
          <a:r>
            <a:rPr lang="en-US" sz="1800" b="1" kern="1200">
              <a:solidFill>
                <a:schemeClr val="tx1"/>
              </a:solidFill>
            </a:rPr>
            <a:t>): </a:t>
          </a:r>
          <a:r>
            <a:rPr lang="en-US" sz="1800" kern="1200">
              <a:solidFill>
                <a:schemeClr val="tx1"/>
              </a:solidFill>
            </a:rPr>
            <a:t>Female customers lead in sales with $14.81M.</a:t>
          </a:r>
          <a:endParaRPr lang="en-US" sz="1800" kern="1200" dirty="0">
            <a:latin typeface="+mj-lt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Highest Customer Count by Occupation:</a:t>
          </a:r>
          <a:r>
            <a:rPr lang="en-US" sz="1800" kern="1200" dirty="0"/>
            <a:t> Professional customers are the largest group, totaling 5,520.</a:t>
          </a:r>
          <a:endParaRPr lang="en-US" sz="1800" kern="1200" dirty="0">
            <a:latin typeface="+mj-lt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Lowest Customer Count by Occupation: </a:t>
          </a:r>
          <a:r>
            <a:rPr lang="en-US" sz="1800" kern="1200" dirty="0"/>
            <a:t>Manual occupation customers are the smallest group, with 2,384.</a:t>
          </a:r>
          <a:endParaRPr lang="en-US" sz="1800" kern="1200" dirty="0">
            <a:latin typeface="+mj-lt"/>
            <a:cs typeface="Arial" panose="020B0604020202020204" pitchFamily="34" charset="0"/>
          </a:endParaRPr>
        </a:p>
      </dsp:txBody>
      <dsp:txXfrm>
        <a:off x="0" y="465825"/>
        <a:ext cx="2976641" cy="4446005"/>
      </dsp:txXfrm>
    </dsp:sp>
    <dsp:sp modelId="{F2EF3CD8-32D7-3949-B19A-AEA397651A98}">
      <dsp:nvSpPr>
        <dsp:cNvPr id="0" name=""/>
        <dsp:cNvSpPr/>
      </dsp:nvSpPr>
      <dsp:spPr>
        <a:xfrm>
          <a:off x="3383626" y="0"/>
          <a:ext cx="2976016" cy="51360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+mj-lt"/>
              <a:cs typeface="Arial" panose="020B0604020202020204" pitchFamily="34" charset="0"/>
            </a:rPr>
            <a:t>Actionable</a:t>
          </a:r>
          <a:endParaRPr lang="en-US" sz="2400" kern="1200" dirty="0">
            <a:latin typeface="+mj-lt"/>
            <a:cs typeface="Arial" panose="020B0604020202020204" pitchFamily="34" charset="0"/>
          </a:endParaRPr>
        </a:p>
      </dsp:txBody>
      <dsp:txXfrm>
        <a:off x="3383626" y="0"/>
        <a:ext cx="2976016" cy="513601"/>
      </dsp:txXfrm>
    </dsp:sp>
    <dsp:sp modelId="{03596A30-05A3-274A-AE82-3A942B64B51E}">
      <dsp:nvSpPr>
        <dsp:cNvPr id="0" name=""/>
        <dsp:cNvSpPr/>
      </dsp:nvSpPr>
      <dsp:spPr>
        <a:xfrm>
          <a:off x="3383626" y="457848"/>
          <a:ext cx="2976016" cy="445399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 dirty="0">
              <a:latin typeface="+mj-lt"/>
              <a:cs typeface="Arial" panose="020B0604020202020204" pitchFamily="34" charset="0"/>
            </a:rPr>
            <a:t>Customer Growth Analysis:</a:t>
          </a:r>
          <a:r>
            <a:rPr lang="en-US" sz="1800" b="1" kern="1200" dirty="0">
              <a:latin typeface="+mj-lt"/>
              <a:cs typeface="Arial" panose="020B0604020202020204" pitchFamily="34" charset="0"/>
            </a:rPr>
            <a:t> </a:t>
          </a:r>
          <a:r>
            <a:rPr lang="en-US" sz="1800" kern="1200" dirty="0">
              <a:latin typeface="+mj-lt"/>
              <a:cs typeface="Arial" panose="020B0604020202020204" pitchFamily="34" charset="0"/>
            </a:rPr>
            <a:t>With Female customers driving the highest sales, analyze Male customer feedback to identify improvement areas.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 dirty="0">
              <a:latin typeface="+mj-lt"/>
              <a:cs typeface="Arial" panose="020B0604020202020204" pitchFamily="34" charset="0"/>
            </a:rPr>
            <a:t>Marketing Strategy</a:t>
          </a:r>
          <a:r>
            <a:rPr lang="en-US" sz="1800" b="1" kern="1200">
              <a:latin typeface="+mj-lt"/>
              <a:cs typeface="Arial" panose="020B0604020202020204" pitchFamily="34" charset="0"/>
            </a:rPr>
            <a:t>: </a:t>
          </a:r>
          <a:r>
            <a:rPr lang="en-US" sz="1800" kern="1200">
              <a:latin typeface="+mj-lt"/>
              <a:cs typeface="Arial" panose="020B0604020202020204" pitchFamily="34" charset="0"/>
            </a:rPr>
            <a:t>Boost marketing with new strategies and targeted ads, focusing on underperforming segments (by gender and occupation) to increase sales.</a:t>
          </a:r>
          <a:endParaRPr lang="en-US" sz="1800" kern="1200" dirty="0">
            <a:latin typeface="+mj-lt"/>
            <a:cs typeface="Arial" panose="020B0604020202020204" pitchFamily="34" charset="0"/>
          </a:endParaRPr>
        </a:p>
      </dsp:txBody>
      <dsp:txXfrm>
        <a:off x="3383626" y="457848"/>
        <a:ext cx="2976016" cy="44539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5A116-F38E-F14C-BE2E-2CE4C6495A8E}">
      <dsp:nvSpPr>
        <dsp:cNvPr id="0" name=""/>
        <dsp:cNvSpPr/>
      </dsp:nvSpPr>
      <dsp:spPr>
        <a:xfrm>
          <a:off x="3362" y="0"/>
          <a:ext cx="2976016" cy="864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Arial" panose="020B0604020202020204" pitchFamily="34" charset="0"/>
            </a:rPr>
            <a:t>Insights</a:t>
          </a:r>
        </a:p>
      </dsp:txBody>
      <dsp:txXfrm>
        <a:off x="3362" y="0"/>
        <a:ext cx="2976016" cy="864000"/>
      </dsp:txXfrm>
    </dsp:sp>
    <dsp:sp modelId="{AEC88340-A59A-3741-851D-615F5DE52865}">
      <dsp:nvSpPr>
        <dsp:cNvPr id="0" name=""/>
        <dsp:cNvSpPr/>
      </dsp:nvSpPr>
      <dsp:spPr>
        <a:xfrm>
          <a:off x="0" y="840092"/>
          <a:ext cx="2976641" cy="40523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/>
              </a:solidFill>
            </a:rPr>
            <a:t>Highest Sales (Group): </a:t>
          </a:r>
          <a:r>
            <a:rPr lang="en-US" sz="1800" kern="1200" dirty="0">
              <a:solidFill>
                <a:schemeClr val="tx1"/>
              </a:solidFill>
            </a:rPr>
            <a:t>From the Data, North America Region has the highest Sale of 11.37 M indicating consistent growth.</a:t>
          </a:r>
          <a:endParaRPr lang="en-US" sz="1800" kern="1200" dirty="0">
            <a:latin typeface="+mj-lt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/>
              </a:solidFill>
            </a:rPr>
            <a:t>Highest Sales (Region):</a:t>
          </a:r>
          <a:r>
            <a:rPr lang="en-US" sz="1800" kern="1200" dirty="0">
              <a:solidFill>
                <a:schemeClr val="tx1"/>
              </a:solidFill>
            </a:rPr>
            <a:t> Australia has the highest sales of 9.06 M.</a:t>
          </a:r>
          <a:endParaRPr lang="en-US" sz="1800" kern="1200" dirty="0">
            <a:latin typeface="+mj-lt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/>
              </a:solidFill>
            </a:rPr>
            <a:t>Lowest Sales (Region): </a:t>
          </a:r>
          <a:r>
            <a:rPr lang="en-US" sz="1800" kern="1200" dirty="0">
              <a:solidFill>
                <a:schemeClr val="tx1"/>
              </a:solidFill>
            </a:rPr>
            <a:t>Central with 3K Sales</a:t>
          </a:r>
          <a:r>
            <a:rPr lang="en-US" sz="1800" kern="1200" dirty="0"/>
            <a:t>.</a:t>
          </a:r>
          <a:endParaRPr lang="en-US" sz="1800" kern="1200" dirty="0">
            <a:latin typeface="+mj-lt"/>
            <a:cs typeface="Arial" panose="020B0604020202020204" pitchFamily="34" charset="0"/>
          </a:endParaRPr>
        </a:p>
      </dsp:txBody>
      <dsp:txXfrm>
        <a:off x="0" y="840092"/>
        <a:ext cx="2976641" cy="4052373"/>
      </dsp:txXfrm>
    </dsp:sp>
    <dsp:sp modelId="{F2EF3CD8-32D7-3949-B19A-AEA397651A98}">
      <dsp:nvSpPr>
        <dsp:cNvPr id="0" name=""/>
        <dsp:cNvSpPr/>
      </dsp:nvSpPr>
      <dsp:spPr>
        <a:xfrm>
          <a:off x="3383626" y="0"/>
          <a:ext cx="2976016" cy="864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Arial" panose="020B0604020202020204" pitchFamily="34" charset="0"/>
            </a:rPr>
            <a:t>Actionable</a:t>
          </a:r>
        </a:p>
      </dsp:txBody>
      <dsp:txXfrm>
        <a:off x="3383626" y="0"/>
        <a:ext cx="2976016" cy="864000"/>
      </dsp:txXfrm>
    </dsp:sp>
    <dsp:sp modelId="{03596A30-05A3-274A-AE82-3A942B64B51E}">
      <dsp:nvSpPr>
        <dsp:cNvPr id="0" name=""/>
        <dsp:cNvSpPr/>
      </dsp:nvSpPr>
      <dsp:spPr>
        <a:xfrm>
          <a:off x="3383626" y="832821"/>
          <a:ext cx="2976016" cy="405965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+mj-lt"/>
              <a:cs typeface="Arial" panose="020B0604020202020204" pitchFamily="34" charset="0"/>
            </a:rPr>
            <a:t>Identify Growth Drivers: </a:t>
          </a:r>
          <a:r>
            <a:rPr lang="en-US" sz="1800" b="0" kern="1200" dirty="0">
              <a:latin typeface="+mj-lt"/>
              <a:cs typeface="Arial" panose="020B0604020202020204" pitchFamily="34" charset="0"/>
            </a:rPr>
            <a:t>Determine factors that contributed to the high Sales of North America.</a:t>
          </a:r>
          <a:endParaRPr lang="en-US" sz="1800" kern="1200" dirty="0">
            <a:latin typeface="+mj-lt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+mj-lt"/>
              <a:cs typeface="Arial" panose="020B0604020202020204" pitchFamily="34" charset="0"/>
            </a:rPr>
            <a:t>Develop 2014</a:t>
          </a:r>
          <a:r>
            <a:rPr lang="en-US" sz="1800" b="0" kern="1200" dirty="0">
              <a:latin typeface="+mj-lt"/>
              <a:cs typeface="Arial" panose="020B0604020202020204" pitchFamily="34" charset="0"/>
            </a:rPr>
            <a:t> </a:t>
          </a:r>
          <a:r>
            <a:rPr lang="en-US" sz="1800" b="1" kern="1200" dirty="0">
              <a:latin typeface="+mj-lt"/>
              <a:cs typeface="Arial" panose="020B0604020202020204" pitchFamily="34" charset="0"/>
            </a:rPr>
            <a:t>Action Plan: </a:t>
          </a:r>
          <a:r>
            <a:rPr lang="en-US" sz="1800" kern="1200" dirty="0">
              <a:latin typeface="+mj-lt"/>
              <a:cs typeface="Arial" panose="020B0604020202020204" pitchFamily="34" charset="0"/>
            </a:rPr>
            <a:t>Create a plan to advertise and address potential challenges.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cs typeface="Arial" panose="020B0604020202020204" pitchFamily="34" charset="0"/>
            </a:rPr>
            <a:t>Focus on Region wise strategies to boost sales also start promotional offers which will improve Sales in Central/Northeast region.</a:t>
          </a:r>
        </a:p>
      </dsp:txBody>
      <dsp:txXfrm>
        <a:off x="3383626" y="832821"/>
        <a:ext cx="2976016" cy="405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C669D0-F8F9-909F-F36A-221EAC742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1AC27-49A0-3B4C-5F49-D6641499EF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2F45D-55D9-47BA-9640-E7EB1024F606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AD1BD-C6AD-D1DF-596E-659165024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A659A-33FC-973A-2DD5-89A959CA8C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2DCA-E9F6-4345-9316-BF42F09A2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69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C6F8-5F98-E04A-B725-72D1A5FE8444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A9608-B288-5444-9C81-49B56A597B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7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79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1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8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3" r:id="rId4"/>
    <p:sldLayoutId id="2147483667" r:id="rId5"/>
    <p:sldLayoutId id="2147483668" r:id="rId6"/>
    <p:sldLayoutId id="2147483669" r:id="rId7"/>
    <p:sldLayoutId id="2147483650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54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11" Type="http://schemas.openxmlformats.org/officeDocument/2006/relationships/image" Target="../media/image25.svg"/><Relationship Id="rId5" Type="http://schemas.openxmlformats.org/officeDocument/2006/relationships/diagramColors" Target="../diagrams/colors4.xml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33.png"/><Relationship Id="rId7" Type="http://schemas.openxmlformats.org/officeDocument/2006/relationships/diagramQuickStyle" Target="../diagrams/quickStyle7.xml"/><Relationship Id="rId2" Type="http://schemas.microsoft.com/office/2018/10/relationships/comments" Target="../comments/modernComment_152_FCB3D705.xml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34.png"/><Relationship Id="rId9" Type="http://schemas.microsoft.com/office/2007/relationships/diagramDrawing" Target="../diagrams/drawin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openxmlformats.org/officeDocument/2006/relationships/image" Target="../media/image12.sv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11" Type="http://schemas.openxmlformats.org/officeDocument/2006/relationships/image" Target="../media/image20.sv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3536" y="803187"/>
            <a:ext cx="4591133" cy="3709195"/>
          </a:xfrm>
        </p:spPr>
        <p:txBody>
          <a:bodyPr anchor="b">
            <a:normAutofit/>
          </a:bodyPr>
          <a:lstStyle/>
          <a:p>
            <a:r>
              <a:rPr lang="en-US" dirty="0"/>
              <a:t>P718 - Adventure Works Analysis</a:t>
            </a:r>
            <a:br>
              <a:rPr lang="en-US" dirty="0"/>
            </a:br>
            <a:br>
              <a:rPr lang="en-US" dirty="0"/>
            </a:br>
            <a:br>
              <a:rPr lang="en-US" sz="2200" b="0" dirty="0"/>
            </a:br>
            <a:endParaRPr lang="en-US" sz="2200" b="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048BD92-647F-33AD-A0B3-2AB2D7BE464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0" r="12210"/>
          <a:stretch/>
        </p:blipFill>
        <p:spPr>
          <a:xfrm>
            <a:off x="920158" y="1741488"/>
            <a:ext cx="5394960" cy="3997325"/>
          </a:xfrm>
        </p:spPr>
      </p:pic>
    </p:spTree>
    <p:extLst>
      <p:ext uri="{BB962C8B-B14F-4D97-AF65-F5344CB8AC3E}">
        <p14:creationId xmlns:p14="http://schemas.microsoft.com/office/powerpoint/2010/main" val="418666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A54A4-1D88-204C-C89A-F69B580D7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D8ED58-F43D-1784-01E3-D249237D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762000"/>
          </a:xfrm>
        </p:spPr>
        <p:txBody>
          <a:bodyPr/>
          <a:lstStyle/>
          <a:p>
            <a:r>
              <a:rPr lang="en-IN" dirty="0"/>
              <a:t>KPIs: Key Insights &amp; Analysis/Actionable</a:t>
            </a:r>
            <a:endParaRPr lang="en-US" dirty="0"/>
          </a:p>
        </p:txBody>
      </p:sp>
      <p:graphicFrame>
        <p:nvGraphicFramePr>
          <p:cNvPr id="14" name="Content Placeholder 4" descr="SmartArt Graphic">
            <a:extLst>
              <a:ext uri="{FF2B5EF4-FFF2-40B4-BE49-F238E27FC236}">
                <a16:creationId xmlns:a16="http://schemas.microsoft.com/office/drawing/2014/main" id="{4A84E899-64E0-850D-9D4F-86D2E8E46D1D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5105400" y="1562100"/>
          <a:ext cx="6375400" cy="491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4F8D1E-9387-80A9-72E5-6F20B878FF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B89EA-EFB4-767A-D44D-0C362F4BF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95300" y="1562100"/>
            <a:ext cx="4381716" cy="342770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Graphic 6" descr="Shopping cart with solid fill">
            <a:extLst>
              <a:ext uri="{FF2B5EF4-FFF2-40B4-BE49-F238E27FC236}">
                <a16:creationId xmlns:a16="http://schemas.microsoft.com/office/drawing/2014/main" id="{2E94A360-836D-B1B4-D669-2E9DC5FD8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58300" y="3117850"/>
            <a:ext cx="355600" cy="266700"/>
          </a:xfrm>
          <a:prstGeom prst="rect">
            <a:avLst/>
          </a:prstGeom>
        </p:spPr>
      </p:pic>
      <p:pic>
        <p:nvPicPr>
          <p:cNvPr id="13" name="Graphic 12" descr="Head with gears with solid fill">
            <a:extLst>
              <a:ext uri="{FF2B5EF4-FFF2-40B4-BE49-F238E27FC236}">
                <a16:creationId xmlns:a16="http://schemas.microsoft.com/office/drawing/2014/main" id="{C9758D18-1B38-FEB2-A0C6-2F8314376A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45600" y="4565646"/>
            <a:ext cx="368300" cy="368300"/>
          </a:xfrm>
          <a:prstGeom prst="rect">
            <a:avLst/>
          </a:prstGeom>
        </p:spPr>
      </p:pic>
      <p:pic>
        <p:nvPicPr>
          <p:cNvPr id="16" name="Graphic 15" descr="Dollar with solid fill">
            <a:extLst>
              <a:ext uri="{FF2B5EF4-FFF2-40B4-BE49-F238E27FC236}">
                <a16:creationId xmlns:a16="http://schemas.microsoft.com/office/drawing/2014/main" id="{BF78B516-70D7-4924-12AB-D6A502C912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42500" y="5092699"/>
            <a:ext cx="304801" cy="304801"/>
          </a:xfrm>
          <a:prstGeom prst="rect">
            <a:avLst/>
          </a:prstGeom>
        </p:spPr>
      </p:pic>
      <p:pic>
        <p:nvPicPr>
          <p:cNvPr id="18" name="Graphic 17" descr="Bar graph with upward trend with solid fill">
            <a:extLst>
              <a:ext uri="{FF2B5EF4-FFF2-40B4-BE49-F238E27FC236}">
                <a16:creationId xmlns:a16="http://schemas.microsoft.com/office/drawing/2014/main" id="{055FB81B-0E09-76CA-27A7-6216171344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36100" y="3806825"/>
            <a:ext cx="355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7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24D68-48C6-8E4E-744C-C2AAAD913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A9BE-5F38-5307-D8AE-2520FB6C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663291"/>
          </a:xfrm>
        </p:spPr>
        <p:txBody>
          <a:bodyPr>
            <a:normAutofit fontScale="90000"/>
          </a:bodyPr>
          <a:lstStyle/>
          <a:p>
            <a:r>
              <a:rPr lang="en-IN" dirty="0"/>
              <a:t>KPIs: Key Insights &amp; Analysis/Actionable</a:t>
            </a: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DE5C5-857C-BC9A-8DA9-8DD20FEE11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0457A3-A4B5-726B-F29F-07D3B49AC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6" y="1333573"/>
            <a:ext cx="4328192" cy="5022982"/>
          </a:xfrm>
          <a:prstGeom prst="rect">
            <a:avLst/>
          </a:prstGeom>
        </p:spPr>
      </p:pic>
      <p:graphicFrame>
        <p:nvGraphicFramePr>
          <p:cNvPr id="6" name="Content Placeholder 4" descr="SmartArt Graphic">
            <a:extLst>
              <a:ext uri="{FF2B5EF4-FFF2-40B4-BE49-F238E27FC236}">
                <a16:creationId xmlns:a16="http://schemas.microsoft.com/office/drawing/2014/main" id="{EA090360-2CF1-0F1F-7719-5C0E9451E9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958838"/>
              </p:ext>
            </p:extLst>
          </p:nvPr>
        </p:nvGraphicFramePr>
        <p:xfrm>
          <a:off x="4969157" y="1333573"/>
          <a:ext cx="6375400" cy="491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15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0852C-D119-472F-10F9-246D946C9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1904-DA87-D4F8-6FB5-39F46269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663291"/>
          </a:xfrm>
        </p:spPr>
        <p:txBody>
          <a:bodyPr>
            <a:normAutofit fontScale="90000"/>
          </a:bodyPr>
          <a:lstStyle/>
          <a:p>
            <a:r>
              <a:rPr lang="en-IN" dirty="0"/>
              <a:t>KPIs: Key Insights &amp; Analysis/Actionable</a:t>
            </a: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32946-96BA-BE5A-2195-96EAE468DA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1BC976-870A-9A35-7D40-01C6C4D99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5" b="15482"/>
          <a:stretch/>
        </p:blipFill>
        <p:spPr>
          <a:xfrm>
            <a:off x="545690" y="1300967"/>
            <a:ext cx="3275089" cy="212803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43775B-5D59-6327-1436-C12CC3DA9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" y="3464451"/>
            <a:ext cx="4273396" cy="3015440"/>
          </a:xfrm>
          <a:prstGeom prst="rect">
            <a:avLst/>
          </a:prstGeom>
          <a:effectLst>
            <a:softEdge rad="31750"/>
          </a:effectLst>
        </p:spPr>
      </p:pic>
      <p:graphicFrame>
        <p:nvGraphicFramePr>
          <p:cNvPr id="7" name="Content Placeholder 4" descr="SmartArt Graphic">
            <a:extLst>
              <a:ext uri="{FF2B5EF4-FFF2-40B4-BE49-F238E27FC236}">
                <a16:creationId xmlns:a16="http://schemas.microsoft.com/office/drawing/2014/main" id="{2C042047-12DE-FAD4-3FD1-FA2B5D3BD8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417813"/>
              </p:ext>
            </p:extLst>
          </p:nvPr>
        </p:nvGraphicFramePr>
        <p:xfrm>
          <a:off x="5072396" y="1333573"/>
          <a:ext cx="6375400" cy="491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7249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2F07-7306-B9BE-D61C-8138011F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KPIs: Key Insights &amp; Analysis/Actionable</a:t>
            </a: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69563-3567-8D49-2673-FE57FBCAF8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A9A3DBC-FD07-BD84-5E34-4ECBAE006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942" y="3429000"/>
            <a:ext cx="4342326" cy="30480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FE6A74-C58D-19E6-15EA-735EF3641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42" y="1515525"/>
            <a:ext cx="3100551" cy="1883979"/>
          </a:xfrm>
          <a:prstGeom prst="rect">
            <a:avLst/>
          </a:prstGeom>
          <a:effectLst>
            <a:softEdge rad="31750"/>
          </a:effectLst>
        </p:spPr>
      </p:pic>
      <p:graphicFrame>
        <p:nvGraphicFramePr>
          <p:cNvPr id="7" name="Content Placeholder 4" descr="SmartArt Graphic">
            <a:extLst>
              <a:ext uri="{FF2B5EF4-FFF2-40B4-BE49-F238E27FC236}">
                <a16:creationId xmlns:a16="http://schemas.microsoft.com/office/drawing/2014/main" id="{0C76C321-B901-C280-421B-4AC44FE9155F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779920360"/>
              </p:ext>
            </p:extLst>
          </p:nvPr>
        </p:nvGraphicFramePr>
        <p:xfrm>
          <a:off x="5154434" y="1595481"/>
          <a:ext cx="6375400" cy="491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396444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36B3-6688-F44F-0765-B9F7F44F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C838E0C3-E1FB-2601-FF2D-68A84002F5D4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208555334"/>
              </p:ext>
            </p:extLst>
          </p:nvPr>
        </p:nvGraphicFramePr>
        <p:xfrm>
          <a:off x="838200" y="1825625"/>
          <a:ext cx="10515600" cy="442832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738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Production Cost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 profit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7380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$0.04M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$0.03M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$0.02M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738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$7.08M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$4.23M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$2.84M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738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$5.84M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$3.41M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$2.43M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738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$16.35M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$9.59M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$6.77M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  <a:tr h="73805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$0.05M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$0.02M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$0.03M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1105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788F-A96A-BC1E-FBB1-D5901D496D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1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C1B1-AF86-D3AC-7AB1-FB5DB72E2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Recommendation and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3104E-8BE5-7CD3-5D4D-2C1733C7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51F082-3827-7C2C-7F68-BCDE8B8F53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52701" y="3298120"/>
            <a:ext cx="836929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Improved Decision-Making: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report helps identify top-performing products, regions, and customers, enabling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business to make informed decisions on inventory, marketing, and sales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Strategic Recommendations: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Focus marketing efforts on top-performing regions and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Analyze seasonal sales trends to prepare for peak sales periods.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Adjust product offerings based on customer preferences and sales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11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38C0-6BF1-EEA7-1EE9-67FE7CDF9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FF342-19CA-824A-720C-DCAE05DA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3047085-2B2F-D353-AA58-680C387D63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5212" y="2759099"/>
            <a:ext cx="786089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Summary: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Adventure Works report allows stakeholders to analyze product performance, customer behavior, and sales trends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Takeaways: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Powerful insights into product performance and customer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Helps in optimizing sales strategies and business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Next 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Further analysis for predictive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Ongoing optimization of sales strategies using data-driven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4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AAB1C8-4A29-D350-B7C4-3089C13B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382344"/>
            <a:ext cx="4377767" cy="27193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table and chairs in a room">
            <a:extLst>
              <a:ext uri="{FF2B5EF4-FFF2-40B4-BE49-F238E27FC236}">
                <a16:creationId xmlns:a16="http://schemas.microsoft.com/office/drawing/2014/main" id="{30452C6F-947C-89F5-F589-F6759321BB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/>
        </p:blipFill>
        <p:spPr>
          <a:xfrm>
            <a:off x="911745" y="1751759"/>
            <a:ext cx="5394960" cy="3997325"/>
          </a:xfrm>
        </p:spPr>
      </p:pic>
    </p:spTree>
    <p:extLst>
      <p:ext uri="{BB962C8B-B14F-4D97-AF65-F5344CB8AC3E}">
        <p14:creationId xmlns:p14="http://schemas.microsoft.com/office/powerpoint/2010/main" val="176829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721" y="618155"/>
            <a:ext cx="4831209" cy="2266121"/>
          </a:xfrm>
        </p:spPr>
        <p:txBody>
          <a:bodyPr/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6721" y="3031436"/>
            <a:ext cx="4831209" cy="347894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Objectives: KPIs and Analysis/Actionable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Financials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Recommendation and Insights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616A6F2-B984-727A-D9F9-66A2300255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3" b="12953"/>
          <a:stretch/>
        </p:blipFill>
        <p:spPr>
          <a:xfrm>
            <a:off x="5890039" y="1751216"/>
            <a:ext cx="5394960" cy="3997325"/>
          </a:xfr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F36102-91E3-B5B6-05D2-563D2642C9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4176252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F67C-5190-34BB-E17A-17334527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000" y="1706563"/>
            <a:ext cx="11386114" cy="44386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Adventure Works is a global company specializing in outdoor products such as bicycles, apparel, and accessories, with a diverse customer base.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Focus Area:</a:t>
            </a:r>
          </a:p>
          <a:p>
            <a:pPr marL="0" indent="0">
              <a:buNone/>
            </a:pPr>
            <a:r>
              <a:rPr lang="en-US" sz="1800" dirty="0"/>
              <a:t>The company conducts </a:t>
            </a:r>
            <a:r>
              <a:rPr lang="en-US" sz="1800" b="1" dirty="0"/>
              <a:t>Sales Analysis</a:t>
            </a:r>
            <a:r>
              <a:rPr lang="en-US" sz="1800" dirty="0"/>
              <a:t> to evaluate performance based on product, customer, and region over time.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Challenges:</a:t>
            </a:r>
          </a:p>
          <a:p>
            <a:r>
              <a:rPr lang="en-US" sz="1800" dirty="0"/>
              <a:t>Analyzing product performance across various regions.</a:t>
            </a:r>
          </a:p>
          <a:p>
            <a:r>
              <a:rPr lang="en-US" sz="1800" dirty="0"/>
              <a:t>Understanding customer purchasing patterns and preferences.</a:t>
            </a:r>
          </a:p>
          <a:p>
            <a:r>
              <a:rPr lang="en-US" sz="1800" dirty="0"/>
              <a:t>Identifying sales trends and seasonal patterns.</a:t>
            </a:r>
          </a:p>
          <a:p>
            <a:r>
              <a:rPr lang="en-US" sz="1800" dirty="0"/>
              <a:t>Leveraging historical sales data for improved forecasting and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D6A0-4292-FABC-474C-C4671A80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064341"/>
          </a:xfrm>
        </p:spPr>
        <p:txBody>
          <a:bodyPr/>
          <a:lstStyle/>
          <a:p>
            <a:r>
              <a:rPr lang="en-IN" dirty="0"/>
              <a:t>Data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7DB1B-452C-9D4B-983C-F553596A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D308C42-10E6-20BC-4DBF-E892CCD856DB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381001" y="1384772"/>
            <a:ext cx="1138611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Dataset Overview: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The Sales Analysis report is based on 8 Excel files, of which 2 contain Sales data spanning 5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Arial" panose="020B0604020202020204" pitchFamily="34" charset="0"/>
              </a:rPr>
              <a:t>Data Cleaning &amp; Pre-processing: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Data cleaning was performed using Power Query Editor, where we encountered the following issues: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Missing product categories and sub-categories for certain products.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Missing French and Spanish product names for some products, which remain unaddressed.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Data Modelling &amp; Reporting: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Post-cleaning, data modelling was done in Tableau to prepare the final sales report. We also utilized MySQL and Power BI for additional analysis and data visualization.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FBF57B-206C-3019-94A8-FCC0D055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66689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Overview (contd.)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5AFD7-74A2-B37D-F00C-5959F859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FD5BB8-29EA-C276-6040-8E53AD43BC4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81000" y="1233285"/>
            <a:ext cx="11386114" cy="5462483"/>
          </a:xfrm>
        </p:spPr>
        <p:txBody>
          <a:bodyPr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Columns: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ProductKey: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Unique identifier for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CustomerKey: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Unique identifier for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OrderDateKey: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Date of the sale transaction (linked to DimDate).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500" b="1" dirty="0">
                <a:latin typeface="Arial" panose="020B0604020202020204" pitchFamily="34" charset="0"/>
              </a:rPr>
              <a:t>SalesTerritoryKey</a:t>
            </a:r>
            <a:r>
              <a:rPr lang="en-US" altLang="en-US" sz="1500" dirty="0">
                <a:latin typeface="Arial" panose="020B0604020202020204" pitchFamily="34" charset="0"/>
              </a:rPr>
              <a:t>: Unique Identifier for Territory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500" b="1" dirty="0">
                <a:latin typeface="Arial" panose="020B0604020202020204" pitchFamily="34" charset="0"/>
              </a:rPr>
              <a:t>ProductSubCategoryKey: </a:t>
            </a:r>
            <a:r>
              <a:rPr lang="en-US" altLang="en-US" sz="1500" dirty="0">
                <a:latin typeface="Arial" panose="020B0604020202020204" pitchFamily="34" charset="0"/>
              </a:rPr>
              <a:t>Unique identifier for Product Category (linked to DimProduct)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500" b="1" dirty="0">
                <a:latin typeface="Arial" panose="020B0604020202020204" pitchFamily="34" charset="0"/>
              </a:rPr>
              <a:t>ProductCategoryKey: </a:t>
            </a:r>
            <a:r>
              <a:rPr lang="en-US" altLang="en-US" sz="1500" dirty="0">
                <a:latin typeface="Arial" panose="020B0604020202020204" pitchFamily="34" charset="0"/>
              </a:rPr>
              <a:t>Unique identifier for Product Sub-Category (linked to DimProductSubCategory)</a:t>
            </a:r>
            <a:endParaRPr lang="en-US" altLang="en-US" sz="15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Overall Timeline: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Timeframe: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The data covers the period from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2010 to 2014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allowing us to analyze sales trends over 5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Tables in the Dataset: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Sales: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Contains transactional sales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DimProduct: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Product information (e.g., product, descriptions).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1500" b="1" dirty="0"/>
              <a:t>DimProductSubCategory: </a:t>
            </a:r>
            <a:r>
              <a:rPr lang="en-IN" sz="1500" dirty="0">
                <a:latin typeface="Arial" panose="020B0604020202020204" pitchFamily="34" charset="0"/>
              </a:rPr>
              <a:t>Product Sub-category information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(e.g., product sub-categories, descriptions).</a:t>
            </a:r>
            <a:endParaRPr lang="en-IN" sz="15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1500" b="1" dirty="0"/>
              <a:t>DimProductCategory:  </a:t>
            </a:r>
            <a:r>
              <a:rPr lang="en-IN" sz="1500" dirty="0">
                <a:latin typeface="Arial" panose="020B0604020202020204" pitchFamily="34" charset="0"/>
              </a:rPr>
              <a:t>Product Category information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(e.g., product categories, descriptions).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DimCustomer: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Customer details (e.g., name, address, contact, education).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DimSalesTerritory: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Geographical regions where the sales occur.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DimDate: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Calendar date dimension for analyzing time-based trends (dates, months, years).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Overall Data: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contains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60,000 rows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 sales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500" dirty="0">
                <a:latin typeface="Arial" panose="020B0604020202020204" pitchFamily="34" charset="0"/>
              </a:rPr>
              <a:t>Total Products are 606 while 307 products were part of Sales data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61397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A3EDFC-3569-E6CB-D42C-8BB61D53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16" y="1411597"/>
            <a:ext cx="4773935" cy="3558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488AD40-3773-D1FC-9012-B279AF46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739876"/>
          </a:xfrm>
        </p:spPr>
        <p:txBody>
          <a:bodyPr/>
          <a:lstStyle/>
          <a:p>
            <a:r>
              <a:rPr lang="en-IN" dirty="0"/>
              <a:t>Data Structure (Tables)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E2FE6-EA68-38C5-17CF-684E2EE5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6E1354-8586-9B16-001D-C4D3753413B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4782" y="1212492"/>
            <a:ext cx="9144000" cy="4546753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Sales Table:</a:t>
            </a:r>
            <a:endParaRPr lang="en-IN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/>
              <a:t>Columns: SalesAmount, ProductKey, CustomerKey, OrderDateKey, Quantity,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DimProduct Table:</a:t>
            </a:r>
            <a:endParaRPr lang="en-IN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/>
              <a:t>Columns: ProductKey, EnglishProductName, etc.</a:t>
            </a:r>
          </a:p>
          <a:p>
            <a:pPr marL="228600" lvl="1"/>
            <a:r>
              <a:rPr lang="en-IN" sz="2900" b="1" dirty="0"/>
              <a:t>DimProductSubCategory: </a:t>
            </a:r>
          </a:p>
          <a:p>
            <a:pPr marL="685800" lvl="2"/>
            <a:r>
              <a:rPr lang="en-IN" sz="2400" dirty="0"/>
              <a:t>Columns</a:t>
            </a:r>
            <a:r>
              <a:rPr lang="en-IN" sz="2800" b="1" dirty="0"/>
              <a:t>: </a:t>
            </a:r>
            <a:r>
              <a:rPr lang="en-IN" sz="2400" dirty="0"/>
              <a:t>ProductSubCategoryKey, EnglishProductCategoryName, etc.</a:t>
            </a:r>
          </a:p>
          <a:p>
            <a:pPr marL="228600" lvl="1"/>
            <a:r>
              <a:rPr lang="en-IN" sz="2900" b="1" dirty="0"/>
              <a:t>DimProductCategory:</a:t>
            </a:r>
          </a:p>
          <a:p>
            <a:pPr marL="685800" lvl="2"/>
            <a:r>
              <a:rPr lang="en-IN" sz="2400" dirty="0"/>
              <a:t>Columns</a:t>
            </a:r>
            <a:r>
              <a:rPr lang="en-IN" sz="2500" b="1" dirty="0"/>
              <a:t>: </a:t>
            </a:r>
            <a:r>
              <a:rPr lang="en-IN" sz="2400" dirty="0"/>
              <a:t>ProductCategoryKey, EnglishProductCategoryName,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DimCustomer Table:</a:t>
            </a:r>
            <a:endParaRPr lang="en-IN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/>
              <a:t>Columns: CustomerKey, CustomerName, Address,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DimSalesTerritory Table:</a:t>
            </a:r>
            <a:endParaRPr lang="en-IN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/>
              <a:t>Columns: SalesTerritoryKey, SalesTerritoryRegion, SalesTerritoryCountry,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DimDate Table:</a:t>
            </a:r>
            <a:endParaRPr lang="en-IN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/>
              <a:t>Columns: DateKey, Date, Month, Quarter, Year, etc.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21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9A56C-EE9D-0F07-CA7A-2B254F3EE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4" descr="SmartArt Graphic">
            <a:extLst>
              <a:ext uri="{FF2B5EF4-FFF2-40B4-BE49-F238E27FC236}">
                <a16:creationId xmlns:a16="http://schemas.microsoft.com/office/drawing/2014/main" id="{DD2D63BA-8545-E7B1-2C52-E2A5FF808DE3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541826398"/>
              </p:ext>
            </p:extLst>
          </p:nvPr>
        </p:nvGraphicFramePr>
        <p:xfrm>
          <a:off x="5105400" y="1562100"/>
          <a:ext cx="6375400" cy="491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3E5DAA-8A0B-6C1D-7EBF-7D89FF92DB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3E5F4-791F-B474-9260-FBE51150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762000"/>
          </a:xfrm>
        </p:spPr>
        <p:txBody>
          <a:bodyPr/>
          <a:lstStyle/>
          <a:p>
            <a:r>
              <a:rPr lang="en-IN" dirty="0"/>
              <a:t>KPIs: Key Insights &amp; Analysis/Actionable</a:t>
            </a:r>
            <a:endParaRPr lang="en-US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7FCCA3CF-05E7-EC4F-F2EA-B00129FCF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08065" y="1581150"/>
            <a:ext cx="4387221" cy="319405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Graphic 4" descr="Daily calendar with solid fill">
            <a:extLst>
              <a:ext uri="{FF2B5EF4-FFF2-40B4-BE49-F238E27FC236}">
                <a16:creationId xmlns:a16="http://schemas.microsoft.com/office/drawing/2014/main" id="{077C12D9-F24D-C7CD-F4AF-E55D8E7B7B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8632" y="3325761"/>
            <a:ext cx="467032" cy="467032"/>
          </a:xfrm>
          <a:prstGeom prst="rect">
            <a:avLst/>
          </a:prstGeom>
        </p:spPr>
      </p:pic>
      <p:pic>
        <p:nvPicPr>
          <p:cNvPr id="7" name="Graphic 6" descr="List with solid fill">
            <a:extLst>
              <a:ext uri="{FF2B5EF4-FFF2-40B4-BE49-F238E27FC236}">
                <a16:creationId xmlns:a16="http://schemas.microsoft.com/office/drawing/2014/main" id="{0FD34492-1531-DBE4-539D-A55BE7D17C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54968" y="5848494"/>
            <a:ext cx="467032" cy="467032"/>
          </a:xfrm>
          <a:prstGeom prst="rect">
            <a:avLst/>
          </a:prstGeom>
        </p:spPr>
      </p:pic>
      <p:pic>
        <p:nvPicPr>
          <p:cNvPr id="9" name="Graphic 8" descr="Business Growth with solid fill">
            <a:extLst>
              <a:ext uri="{FF2B5EF4-FFF2-40B4-BE49-F238E27FC236}">
                <a16:creationId xmlns:a16="http://schemas.microsoft.com/office/drawing/2014/main" id="{4D12DE85-BCD8-A03C-9BAE-1919FEB53A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22000" y="4592637"/>
            <a:ext cx="36512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3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2A928-A90F-3A7C-1B06-346D5D83E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4" descr="SmartArt Graphic">
            <a:extLst>
              <a:ext uri="{FF2B5EF4-FFF2-40B4-BE49-F238E27FC236}">
                <a16:creationId xmlns:a16="http://schemas.microsoft.com/office/drawing/2014/main" id="{B1D68FDA-4D65-D67B-37E0-3EBA5ED9DF88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436854847"/>
              </p:ext>
            </p:extLst>
          </p:nvPr>
        </p:nvGraphicFramePr>
        <p:xfrm>
          <a:off x="4969157" y="1299284"/>
          <a:ext cx="6375400" cy="491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E0CB0F-CAF8-8EDA-F5F0-AF4A320DD0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92E5F1-82E8-70F7-48C9-E352951F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762000"/>
          </a:xfrm>
        </p:spPr>
        <p:txBody>
          <a:bodyPr/>
          <a:lstStyle/>
          <a:p>
            <a:r>
              <a:rPr lang="en-IN" dirty="0"/>
              <a:t>KPIs: Key Insights &amp; Analysis/Actionable</a:t>
            </a:r>
            <a:endParaRPr lang="en-US" dirty="0"/>
          </a:p>
        </p:txBody>
      </p:sp>
      <p:pic>
        <p:nvPicPr>
          <p:cNvPr id="10" name="Content Placeholder 17" descr="A pie chart with numbers and a few numbers&#10;&#10;Description automatically generated">
            <a:extLst>
              <a:ext uri="{FF2B5EF4-FFF2-40B4-BE49-F238E27FC236}">
                <a16:creationId xmlns:a16="http://schemas.microsoft.com/office/drawing/2014/main" id="{9D0B13B8-D656-38DF-BB0B-D37898C9F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3" y="1791314"/>
            <a:ext cx="4023360" cy="3036325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2543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AF5E6-5477-7A8F-BD9D-927EB625B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4" descr="SmartArt Graphic">
            <a:extLst>
              <a:ext uri="{FF2B5EF4-FFF2-40B4-BE49-F238E27FC236}">
                <a16:creationId xmlns:a16="http://schemas.microsoft.com/office/drawing/2014/main" id="{EE4D5759-C84B-A917-5F4F-BB3A6F689B3E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239432765"/>
              </p:ext>
            </p:extLst>
          </p:nvPr>
        </p:nvGraphicFramePr>
        <p:xfrm>
          <a:off x="5105400" y="1562100"/>
          <a:ext cx="6375400" cy="491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BCDA9E-CE75-3169-B460-8DBDE959DE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39C2A1-CA54-92A4-2355-B5BB201B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762000"/>
          </a:xfrm>
        </p:spPr>
        <p:txBody>
          <a:bodyPr/>
          <a:lstStyle/>
          <a:p>
            <a:r>
              <a:rPr lang="en-IN" dirty="0"/>
              <a:t>KPIs: Key Insights &amp; Analysis/Actionable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5A543789-52E3-CA61-FD5E-69873EF68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79494" y="1562100"/>
            <a:ext cx="4408971" cy="34925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Graphic 4" descr="Statistics with solid fill">
            <a:extLst>
              <a:ext uri="{FF2B5EF4-FFF2-40B4-BE49-F238E27FC236}">
                <a16:creationId xmlns:a16="http://schemas.microsoft.com/office/drawing/2014/main" id="{9B5A717A-FBFD-56B3-7D8E-6E2C65A1B5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0865" y="4004188"/>
            <a:ext cx="378542" cy="378542"/>
          </a:xfrm>
          <a:prstGeom prst="rect">
            <a:avLst/>
          </a:prstGeom>
        </p:spPr>
      </p:pic>
      <p:pic>
        <p:nvPicPr>
          <p:cNvPr id="7" name="Graphic 6" descr="Target Audience with solid fill">
            <a:extLst>
              <a:ext uri="{FF2B5EF4-FFF2-40B4-BE49-F238E27FC236}">
                <a16:creationId xmlns:a16="http://schemas.microsoft.com/office/drawing/2014/main" id="{0B6E1772-999E-FC4A-60AD-3C7A5D7327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52936" y="568805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91171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4A2E04-D8A3-4CD6-A49A-4E88613CFB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A6AD6DB-9470-4861-90FA-528B22606C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A97A83-19EA-4F1C-BA10-74DE001096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Vivid circles presentation</Template>
  <TotalTime>2099</TotalTime>
  <Words>1472</Words>
  <Application>Microsoft Office PowerPoint</Application>
  <PresentationFormat>Widescreen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Wingdings</vt:lpstr>
      <vt:lpstr>Madison</vt:lpstr>
      <vt:lpstr>P718 - Adventure Works Analysis   </vt:lpstr>
      <vt:lpstr>Agenda</vt:lpstr>
      <vt:lpstr>Introduction</vt:lpstr>
      <vt:lpstr>Data Overview</vt:lpstr>
      <vt:lpstr>Data Overview (contd.)</vt:lpstr>
      <vt:lpstr>Data Structure (Tables)</vt:lpstr>
      <vt:lpstr>KPIs: Key Insights &amp; Analysis/Actionable</vt:lpstr>
      <vt:lpstr>KPIs: Key Insights &amp; Analysis/Actionable</vt:lpstr>
      <vt:lpstr>KPIs: Key Insights &amp; Analysis/Actionable</vt:lpstr>
      <vt:lpstr>KPIs: Key Insights &amp; Analysis/Actionable</vt:lpstr>
      <vt:lpstr>KPIs: Key Insights &amp; Analysis/Actionable</vt:lpstr>
      <vt:lpstr>KPIs: Key Insights &amp; Analysis/Actionable</vt:lpstr>
      <vt:lpstr>KPIs: Key Insights &amp; Analysis/Actionable</vt:lpstr>
      <vt:lpstr>Financials</vt:lpstr>
      <vt:lpstr>Recommendation and Insights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Rathod</dc:creator>
  <cp:lastModifiedBy>Bipra Das</cp:lastModifiedBy>
  <cp:revision>14</cp:revision>
  <dcterms:created xsi:type="dcterms:W3CDTF">2025-01-04T08:19:28Z</dcterms:created>
  <dcterms:modified xsi:type="dcterms:W3CDTF">2025-02-02T10:37:12Z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