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33"/>
  </p:notesMasterIdLst>
  <p:sldIdLst>
    <p:sldId id="286" r:id="rId2"/>
    <p:sldId id="288" r:id="rId3"/>
    <p:sldId id="289" r:id="rId4"/>
    <p:sldId id="290" r:id="rId5"/>
    <p:sldId id="285" r:id="rId6"/>
    <p:sldId id="267" r:id="rId7"/>
    <p:sldId id="268" r:id="rId8"/>
    <p:sldId id="283" r:id="rId9"/>
    <p:sldId id="284" r:id="rId10"/>
    <p:sldId id="269" r:id="rId11"/>
    <p:sldId id="270" r:id="rId12"/>
    <p:sldId id="271" r:id="rId13"/>
    <p:sldId id="272" r:id="rId14"/>
    <p:sldId id="273" r:id="rId15"/>
    <p:sldId id="274" r:id="rId16"/>
    <p:sldId id="275" r:id="rId17"/>
    <p:sldId id="276" r:id="rId18"/>
    <p:sldId id="277" r:id="rId19"/>
    <p:sldId id="278" r:id="rId20"/>
    <p:sldId id="282" r:id="rId21"/>
    <p:sldId id="279" r:id="rId22"/>
    <p:sldId id="281" r:id="rId23"/>
    <p:sldId id="261" r:id="rId24"/>
    <p:sldId id="257" r:id="rId25"/>
    <p:sldId id="258" r:id="rId26"/>
    <p:sldId id="259" r:id="rId27"/>
    <p:sldId id="260" r:id="rId28"/>
    <p:sldId id="262" r:id="rId29"/>
    <p:sldId id="266" r:id="rId30"/>
    <p:sldId id="263" r:id="rId31"/>
    <p:sldId id="264" r:id="rId32"/>
  </p:sldIdLst>
  <p:sldSz cx="9144000" cy="5143500" type="screen16x9"/>
  <p:notesSz cx="6858000" cy="9144000"/>
  <p:embeddedFontLst>
    <p:embeddedFont>
      <p:font typeface="Fira Sans Extra Condensed" panose="020B0503050000020004" pitchFamily="34" charset="0"/>
      <p:regular r:id="rId34"/>
      <p:bold r:id="rId35"/>
    </p:embeddedFont>
    <p:embeddedFont>
      <p:font typeface="Lexend Deca" panose="020B0604020202020204"/>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3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6574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50947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07168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4689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687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637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6088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0758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29428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330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799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7706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03642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5835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6455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141ec3d39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g3141ec3d393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3141ec3d39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3141ec3d393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41ec3d39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141ec3d393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41ec3d39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41ec3d39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41ec3d39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41ec3d39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37963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41ec3d39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41ec3d39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4516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851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41ec3d39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41ec3d39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7095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41ec3d39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41ec3d39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49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8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7851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26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3158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29352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75275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 Big circuit">
  <p:cSld name="BLANK_1">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2 columns" type="twoColTx">
  <p:cSld name="TITLE_AND_TWO_COLUMNS">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 name="Google Shape;17;p4"/>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4"/>
          <p:cNvSpPr txBox="1">
            <a:spLocks noGrp="1"/>
          </p:cNvSpPr>
          <p:nvPr>
            <p:ph type="body" idx="1"/>
          </p:nvPr>
        </p:nvSpPr>
        <p:spPr>
          <a:xfrm>
            <a:off x="580550"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19" name="Google Shape;19;p4"/>
          <p:cNvSpPr txBox="1">
            <a:spLocks noGrp="1"/>
          </p:cNvSpPr>
          <p:nvPr>
            <p:ph type="body" idx="2"/>
          </p:nvPr>
        </p:nvSpPr>
        <p:spPr>
          <a:xfrm>
            <a:off x="3753943"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20" name="Google Shape;20;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Quote">
  <p:cSld name="TITLE_1_1">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body" idx="1"/>
          </p:nvPr>
        </p:nvSpPr>
        <p:spPr>
          <a:xfrm>
            <a:off x="1343850" y="866400"/>
            <a:ext cx="4185600" cy="3693600"/>
          </a:xfrm>
          <a:prstGeom prst="rect">
            <a:avLst/>
          </a:prstGeom>
          <a:noFill/>
          <a:ln>
            <a:noFill/>
          </a:ln>
        </p:spPr>
        <p:txBody>
          <a:bodyPr spcFirstLastPara="1" wrap="square" lIns="0" tIns="0" rIns="0" bIns="0" anchor="t" anchorCtr="0">
            <a:noAutofit/>
          </a:bodyPr>
          <a:lstStyle>
            <a:lvl1pPr marL="457200" lvl="0" indent="-4191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5" name="Google Shape;25;p5"/>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lt1"/>
                </a:solidFill>
                <a:latin typeface="Arial"/>
                <a:ea typeface="Arial"/>
                <a:cs typeface="Arial"/>
                <a:sym typeface="Arial"/>
              </a:rPr>
              <a:t>“</a:t>
            </a:r>
            <a:endParaRPr sz="7200" b="0" i="0" u="none" strike="noStrike" cap="none">
              <a:solidFill>
                <a:schemeClr val="lt1"/>
              </a:solidFill>
              <a:latin typeface="Arial"/>
              <a:ea typeface="Arial"/>
              <a:cs typeface="Arial"/>
              <a:sym typeface="Arial"/>
            </a:endParaRPr>
          </a:p>
        </p:txBody>
      </p:sp>
      <p:sp>
        <p:nvSpPr>
          <p:cNvPr id="26" name="Google Shape;26;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rotWithShape="1">
          <a:blip r:embed="rId6">
            <a:alphaModFix amt="75000"/>
          </a:blip>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600"/>
              </a:spcBef>
              <a:spcAft>
                <a:spcPts val="0"/>
              </a:spcAft>
              <a:buClr>
                <a:schemeClr val="accent5"/>
              </a:buClr>
              <a:buSzPts val="18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6pPr>
            <a:lvl7pPr marL="3200400" marR="0" lvl="6"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7pPr>
            <a:lvl8pPr marL="3657600" marR="0" lvl="7"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8pPr>
            <a:lvl9pPr marL="4114800" marR="0" lvl="8"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9"/>
        <p:cNvGrpSpPr/>
        <p:nvPr/>
      </p:nvGrpSpPr>
      <p:grpSpPr>
        <a:xfrm>
          <a:off x="0" y="0"/>
          <a:ext cx="0" cy="0"/>
          <a:chOff x="0" y="0"/>
          <a:chExt cx="0" cy="0"/>
        </a:xfrm>
      </p:grpSpPr>
      <p:pic>
        <p:nvPicPr>
          <p:cNvPr id="61" name="Google Shape;61;p13"/>
          <p:cNvPicPr preferRelativeResize="0"/>
          <p:nvPr/>
        </p:nvPicPr>
        <p:blipFill>
          <a:blip r:embed="rId4">
            <a:alphaModFix/>
          </a:blip>
          <a:stretch>
            <a:fillRect/>
          </a:stretch>
        </p:blipFill>
        <p:spPr>
          <a:xfrm>
            <a:off x="6669373" y="0"/>
            <a:ext cx="1782850" cy="2031750"/>
          </a:xfrm>
          <a:prstGeom prst="rect">
            <a:avLst/>
          </a:prstGeom>
          <a:noFill/>
          <a:ln>
            <a:noFill/>
          </a:ln>
        </p:spPr>
      </p:pic>
      <p:sp>
        <p:nvSpPr>
          <p:cNvPr id="6" name="Google Shape;60;p13"/>
          <p:cNvSpPr txBox="1">
            <a:spLocks/>
          </p:cNvSpPr>
          <p:nvPr/>
        </p:nvSpPr>
        <p:spPr>
          <a:xfrm>
            <a:off x="902785" y="2888245"/>
            <a:ext cx="7229833" cy="169069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pPr algn="ctr">
              <a:lnSpc>
                <a:spcPts val="3000"/>
              </a:lnSpc>
              <a:spcBef>
                <a:spcPts val="350"/>
              </a:spcBef>
            </a:pPr>
            <a:r>
              <a:rPr lang="en-US" sz="1800" dirty="0">
                <a:solidFill>
                  <a:schemeClr val="tx1"/>
                </a:solidFill>
              </a:rPr>
              <a:t>Welcome to Presentation on </a:t>
            </a:r>
          </a:p>
          <a:p>
            <a:pPr>
              <a:lnSpc>
                <a:spcPts val="3000"/>
              </a:lnSpc>
              <a:spcBef>
                <a:spcPts val="350"/>
              </a:spcBef>
            </a:pPr>
            <a:r>
              <a:rPr lang="en-US" sz="1800" dirty="0">
                <a:solidFill>
                  <a:schemeClr val="tx1"/>
                </a:solidFill>
              </a:rPr>
              <a:t>Dengue Disease Prediction using Random Forest Algorithm</a:t>
            </a:r>
          </a:p>
        </p:txBody>
      </p:sp>
      <p:pic>
        <p:nvPicPr>
          <p:cNvPr id="1026" name="Picture 2" descr="বিশ্ববিদ্যালয়ের লোগো"/>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785" y="607720"/>
            <a:ext cx="1480458" cy="1610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3EBBE9-6D5B-3CD1-EFF5-27B60A70B2F8}"/>
              </a:ext>
            </a:extLst>
          </p:cNvPr>
          <p:cNvPicPr>
            <a:picLocks noChangeAspect="1"/>
          </p:cNvPicPr>
          <p:nvPr/>
        </p:nvPicPr>
        <p:blipFill>
          <a:blip r:embed="rId6"/>
          <a:stretch>
            <a:fillRect/>
          </a:stretch>
        </p:blipFill>
        <p:spPr>
          <a:xfrm>
            <a:off x="3952875" y="855519"/>
            <a:ext cx="1238250" cy="1238250"/>
          </a:xfrm>
          <a:prstGeom prst="rect">
            <a:avLst/>
          </a:prstGeom>
        </p:spPr>
      </p:pic>
    </p:spTree>
    <p:extLst>
      <p:ext uri="{BB962C8B-B14F-4D97-AF65-F5344CB8AC3E}">
        <p14:creationId xmlns:p14="http://schemas.microsoft.com/office/powerpoint/2010/main" val="3237677708"/>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23460" y="442942"/>
            <a:ext cx="6679096" cy="461624"/>
          </a:xfrm>
          <a:prstGeom prst="rect">
            <a:avLst/>
          </a:prstGeom>
          <a:noFill/>
          <a:ln>
            <a:noFill/>
          </a:ln>
        </p:spPr>
        <p:txBody>
          <a:bodyPr spcFirstLastPara="1" wrap="square" lIns="91425" tIns="45700" rIns="91425" bIns="45700" anchor="t" anchorCtr="0">
            <a:spAutoFit/>
          </a:bodyPr>
          <a:lstStyle/>
          <a:p>
            <a:r>
              <a:rPr lang="en-US" sz="1800" b="1" dirty="0">
                <a:latin typeface="Lexend Deca" panose="020B0604020202020204" charset="-78"/>
                <a:cs typeface="Lexend Deca" panose="020B0604020202020204" charset="-78"/>
              </a:rPr>
              <a:t>Methodology &amp; Exploratory Data Analysis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lang="en-US" sz="1800"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23459" y="1357684"/>
            <a:ext cx="6102627" cy="2800726"/>
          </a:xfrm>
          <a:prstGeom prst="rect">
            <a:avLst/>
          </a:prstGeom>
          <a:noFill/>
          <a:ln>
            <a:noFill/>
          </a:ln>
        </p:spPr>
        <p:txBody>
          <a:bodyPr spcFirstLastPara="1" wrap="square" lIns="91425" tIns="45700" rIns="91425" bIns="45700" anchor="t" anchorCtr="0">
            <a:spAutoFit/>
          </a:bodyPr>
          <a:lstStyle/>
          <a:p>
            <a:r>
              <a:rPr lang="en-US" dirty="0">
                <a:latin typeface="Lexend Deca" panose="020B0604020202020204" charset="-78"/>
                <a:cs typeface="Lexend Deca" panose="020B0604020202020204" charset="-78"/>
              </a:rPr>
              <a:t>The project consists of 5 phases:</a:t>
            </a:r>
          </a:p>
          <a:p>
            <a:br>
              <a:rPr lang="en-US" dirty="0">
                <a:latin typeface="Lexend Deca" panose="020B0604020202020204" charset="-78"/>
                <a:cs typeface="Lexend Deca" panose="020B0604020202020204" charset="-78"/>
              </a:rPr>
            </a:br>
            <a:r>
              <a:rPr lang="en-US" dirty="0" err="1">
                <a:latin typeface="Lexend Deca" panose="020B0604020202020204" charset="-78"/>
                <a:cs typeface="Lexend Deca" panose="020B0604020202020204" charset="-78"/>
              </a:rPr>
              <a:t>i</a:t>
            </a:r>
            <a:r>
              <a:rPr lang="en-US" dirty="0">
                <a:latin typeface="Lexend Deca" panose="020B0604020202020204" charset="-78"/>
                <a:cs typeface="Lexend Deca" panose="020B0604020202020204" charset="-78"/>
              </a:rPr>
              <a:t>) Data Preparation</a:t>
            </a:r>
          </a:p>
          <a:p>
            <a:endParaRPr lang="en-US" dirty="0">
              <a:latin typeface="Lexend Deca" panose="020B0604020202020204" charset="-78"/>
              <a:cs typeface="Lexend Deca" panose="020B0604020202020204" charset="-78"/>
            </a:endParaRPr>
          </a:p>
          <a:p>
            <a:r>
              <a:rPr lang="en-US" dirty="0">
                <a:latin typeface="Lexend Deca" panose="020B0604020202020204" charset="-78"/>
                <a:cs typeface="Lexend Deca" panose="020B0604020202020204" charset="-78"/>
              </a:rPr>
              <a:t>ii) Exploratory Data Analysis</a:t>
            </a:r>
          </a:p>
          <a:p>
            <a:endParaRPr lang="en-US" dirty="0">
              <a:latin typeface="Lexend Deca" panose="020B0604020202020204" charset="-78"/>
              <a:cs typeface="Lexend Deca" panose="020B0604020202020204" charset="-78"/>
            </a:endParaRPr>
          </a:p>
          <a:p>
            <a:r>
              <a:rPr lang="en-US" dirty="0">
                <a:latin typeface="Lexend Deca" panose="020B0604020202020204" charset="-78"/>
                <a:cs typeface="Lexend Deca" panose="020B0604020202020204" charset="-78"/>
              </a:rPr>
              <a:t>iii) Decision Making </a:t>
            </a:r>
          </a:p>
          <a:p>
            <a:endParaRPr lang="en-US" dirty="0">
              <a:latin typeface="Lexend Deca" panose="020B0604020202020204" charset="-78"/>
              <a:cs typeface="Lexend Deca" panose="020B0604020202020204" charset="-78"/>
            </a:endParaRPr>
          </a:p>
          <a:p>
            <a:r>
              <a:rPr lang="en-US" dirty="0">
                <a:latin typeface="Lexend Deca" panose="020B0604020202020204" charset="-78"/>
                <a:cs typeface="Lexend Deca" panose="020B0604020202020204" charset="-78"/>
              </a:rPr>
              <a:t>iv) Evaluation metrics</a:t>
            </a:r>
          </a:p>
          <a:p>
            <a:r>
              <a:rPr lang="en-US" dirty="0">
                <a:latin typeface="Lexend Deca" panose="020B0604020202020204" charset="-78"/>
                <a:cs typeface="Lexend Deca" panose="020B0604020202020204" charset="-78"/>
              </a:rPr>
              <a:t> </a:t>
            </a:r>
          </a:p>
          <a:p>
            <a:r>
              <a:rPr lang="en-US" dirty="0">
                <a:latin typeface="Lexend Deca" panose="020B0604020202020204" charset="-78"/>
                <a:cs typeface="Lexend Deca" panose="020B0604020202020204" charset="-78"/>
              </a:rPr>
              <a:t>v) Model implementation &amp; UI interaction.</a:t>
            </a:r>
          </a:p>
          <a:p>
            <a:br>
              <a:rPr lang="en-US" dirty="0">
                <a:latin typeface="Lexend Deca" panose="020B0604020202020204" charset="-78"/>
                <a:cs typeface="Lexend Deca" panose="020B0604020202020204" charset="-78"/>
              </a:rPr>
            </a:br>
            <a:endParaRPr lang="en-US" sz="800" dirty="0">
              <a:latin typeface="Lexend Deca" panose="020B0604020202020204" charset="-78"/>
              <a:cs typeface="Lexend Deca" panose="020B0604020202020204" charset="-78"/>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48672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23460" y="442942"/>
            <a:ext cx="6679096" cy="461624"/>
          </a:xfrm>
          <a:prstGeom prst="rect">
            <a:avLst/>
          </a:prstGeom>
          <a:noFill/>
          <a:ln>
            <a:noFill/>
          </a:ln>
        </p:spPr>
        <p:txBody>
          <a:bodyPr spcFirstLastPara="1" wrap="square" lIns="91425" tIns="45700" rIns="91425" bIns="45700" anchor="t" anchorCtr="0">
            <a:spAutoFit/>
          </a:bodyPr>
          <a:lstStyle/>
          <a:p>
            <a:r>
              <a:rPr lang="en-US" sz="1800" b="1" dirty="0">
                <a:latin typeface="Lexend Deca" panose="020B0604020202020204" charset="-78"/>
                <a:cs typeface="Lexend Deca" panose="020B0604020202020204" charset="-78"/>
              </a:rPr>
              <a:t>Methodology &amp; Exploratory Data Analysis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lang="en-US" sz="1800"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69843" y="1706322"/>
            <a:ext cx="6851374" cy="2031285"/>
          </a:xfrm>
          <a:prstGeom prst="rect">
            <a:avLst/>
          </a:prstGeom>
          <a:noFill/>
          <a:ln>
            <a:noFill/>
          </a:ln>
        </p:spPr>
        <p:txBody>
          <a:bodyPr spcFirstLastPara="1" wrap="square" lIns="91425" tIns="45700" rIns="91425" bIns="45700" anchor="t" anchorCtr="0">
            <a:spAutoFit/>
          </a:bodyPr>
          <a:lstStyle/>
          <a:p>
            <a:pPr marL="285750" indent="-285750" fontAlgn="base">
              <a:buFont typeface="Wingdings" panose="05000000000000000000" pitchFamily="2" charset="2"/>
              <a:buChar char="v"/>
            </a:pPr>
            <a:r>
              <a:rPr lang="en-US" dirty="0">
                <a:latin typeface="Lexend Deca" panose="020B0604020202020204" charset="-78"/>
                <a:cs typeface="Lexend Deca" panose="020B0604020202020204" charset="-78"/>
              </a:rPr>
              <a:t>The dataset we have used consists of confirmed Dengue patients in the state of Amazonas and the city of Recife, Pernambuco from the year 2015 to 2020.</a:t>
            </a:r>
          </a:p>
          <a:p>
            <a:pPr marL="285750" indent="-285750" fontAlgn="base">
              <a:buFont typeface="Wingdings" panose="05000000000000000000" pitchFamily="2" charset="2"/>
              <a:buChar char="v"/>
            </a:pPr>
            <a:endParaRPr lang="en-US" dirty="0">
              <a:latin typeface="Lexend Deca" panose="020B0604020202020204" charset="-78"/>
              <a:cs typeface="Lexend Deca" panose="020B0604020202020204" charset="-78"/>
            </a:endParaRPr>
          </a:p>
          <a:p>
            <a:pPr marL="285750" indent="-285750" fontAlgn="base">
              <a:buFont typeface="Wingdings" panose="05000000000000000000" pitchFamily="2" charset="2"/>
              <a:buChar char="v"/>
            </a:pPr>
            <a:r>
              <a:rPr lang="en-US" dirty="0">
                <a:latin typeface="Lexend Deca" panose="020B0604020202020204" charset="-78"/>
                <a:cs typeface="Lexend Deca" panose="020B0604020202020204" charset="-78"/>
              </a:rPr>
              <a:t>The data was retrieved from the SINAN. </a:t>
            </a:r>
          </a:p>
          <a:p>
            <a:pPr marL="285750" indent="-285750" fontAlgn="base">
              <a:buFont typeface="Wingdings" panose="05000000000000000000" pitchFamily="2" charset="2"/>
              <a:buChar char="v"/>
            </a:pPr>
            <a:endParaRPr lang="en-US" dirty="0">
              <a:latin typeface="Lexend Deca" panose="020B0604020202020204" charset="-78"/>
              <a:cs typeface="Lexend Deca" panose="020B0604020202020204" charset="-78"/>
            </a:endParaRPr>
          </a:p>
          <a:p>
            <a:pPr marL="285750" indent="-285750" fontAlgn="base">
              <a:buFont typeface="Wingdings" panose="05000000000000000000" pitchFamily="2" charset="2"/>
              <a:buChar char="v"/>
            </a:pPr>
            <a:r>
              <a:rPr lang="en-US" dirty="0">
                <a:latin typeface="Lexend Deca" panose="020B0604020202020204" charset="-78"/>
                <a:cs typeface="Lexend Deca" panose="020B0604020202020204" charset="-78"/>
              </a:rPr>
              <a:t>SINAN is the official system for disease reporting in Brazil.</a:t>
            </a:r>
          </a:p>
          <a:p>
            <a:pPr marL="285750" indent="-285750" fontAlgn="base">
              <a:buFont typeface="Wingdings" panose="05000000000000000000" pitchFamily="2" charset="2"/>
              <a:buChar char="v"/>
            </a:pPr>
            <a:endParaRPr lang="en-US" dirty="0">
              <a:latin typeface="Lexend Deca" panose="020B0604020202020204" charset="-78"/>
              <a:cs typeface="Lexend Deca" panose="020B0604020202020204" charset="-78"/>
            </a:endParaRPr>
          </a:p>
          <a:p>
            <a:pPr marL="285750" indent="-285750" fontAlgn="base">
              <a:buFont typeface="Wingdings" panose="05000000000000000000" pitchFamily="2" charset="2"/>
              <a:buChar char="v"/>
            </a:pPr>
            <a:r>
              <a:rPr lang="en-US" dirty="0">
                <a:latin typeface="Lexend Deca" panose="020B0604020202020204" charset="-78"/>
                <a:cs typeface="Lexend Deca" panose="020B0604020202020204" charset="-78"/>
              </a:rPr>
              <a:t>The dataset was prepared following all the ethical guidelines.</a:t>
            </a: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3" name="TextBox 2"/>
          <p:cNvSpPr txBox="1"/>
          <p:nvPr/>
        </p:nvSpPr>
        <p:spPr>
          <a:xfrm>
            <a:off x="569843" y="1156909"/>
            <a:ext cx="3593429" cy="307777"/>
          </a:xfrm>
          <a:prstGeom prst="rect">
            <a:avLst/>
          </a:prstGeom>
          <a:noFill/>
        </p:spPr>
        <p:txBody>
          <a:bodyPr wrap="square" rtlCol="0">
            <a:spAutoFit/>
          </a:bodyPr>
          <a:lstStyle/>
          <a:p>
            <a:r>
              <a:rPr lang="en-US" b="1" dirty="0">
                <a:latin typeface="Lexend Deca" panose="020B0604020202020204" charset="-78"/>
                <a:cs typeface="Lexend Deca" panose="020B0604020202020204" charset="-78"/>
              </a:rPr>
              <a:t>Data Preparation</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152922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23460" y="442942"/>
            <a:ext cx="6679096" cy="461624"/>
          </a:xfrm>
          <a:prstGeom prst="rect">
            <a:avLst/>
          </a:prstGeom>
          <a:noFill/>
          <a:ln>
            <a:noFill/>
          </a:ln>
        </p:spPr>
        <p:txBody>
          <a:bodyPr spcFirstLastPara="1" wrap="square" lIns="91425" tIns="45700" rIns="91425" bIns="45700" anchor="t" anchorCtr="0">
            <a:spAutoFit/>
          </a:bodyPr>
          <a:lstStyle/>
          <a:p>
            <a:r>
              <a:rPr lang="en-US" sz="1800" b="1" dirty="0">
                <a:latin typeface="Lexend Deca" panose="020B0604020202020204" charset="-78"/>
                <a:cs typeface="Lexend Deca" panose="020B0604020202020204" charset="-78"/>
              </a:rPr>
              <a:t>Methodology &amp; Exploratory Data Analysis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lang="en-US" sz="1800"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69843" y="1706322"/>
            <a:ext cx="5338630" cy="1384954"/>
          </a:xfrm>
          <a:prstGeom prst="rect">
            <a:avLst/>
          </a:prstGeom>
          <a:noFill/>
          <a:ln>
            <a:noFill/>
          </a:ln>
        </p:spPr>
        <p:txBody>
          <a:bodyPr spcFirstLastPara="1" wrap="square" lIns="91425" tIns="45700" rIns="91425" bIns="45700" anchor="t" anchorCtr="0">
            <a:spAutoFit/>
          </a:bodyPr>
          <a:lstStyle/>
          <a:p>
            <a:pPr fontAlgn="base"/>
            <a:r>
              <a:rPr lang="en-US" dirty="0"/>
              <a:t>The dataset we have used consists of confirmed Dengue patients in the state of Amazonas and the city of Recife, Pernambuco from the year 2015 to 2020.</a:t>
            </a:r>
          </a:p>
          <a:p>
            <a:pPr fontAlgn="base"/>
            <a:r>
              <a:rPr lang="en-US" dirty="0"/>
              <a:t>The data was retrieved from the SINAN. </a:t>
            </a:r>
          </a:p>
          <a:p>
            <a:pPr fontAlgn="base"/>
            <a:r>
              <a:rPr lang="en-US" dirty="0"/>
              <a:t>SINAN is the official system for disease reporting in Brazil.</a:t>
            </a:r>
          </a:p>
          <a:p>
            <a:pPr fontAlgn="base"/>
            <a:r>
              <a:rPr lang="en-US" dirty="0"/>
              <a:t>The dataset was prepared following all the ethical guidelines.</a:t>
            </a: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3" name="TextBox 2"/>
          <p:cNvSpPr txBox="1"/>
          <p:nvPr/>
        </p:nvSpPr>
        <p:spPr>
          <a:xfrm>
            <a:off x="830623" y="873269"/>
            <a:ext cx="3593429" cy="307777"/>
          </a:xfrm>
          <a:prstGeom prst="rect">
            <a:avLst/>
          </a:prstGeom>
          <a:noFill/>
        </p:spPr>
        <p:txBody>
          <a:bodyPr wrap="square" rtlCol="0">
            <a:spAutoFit/>
          </a:bodyPr>
          <a:lstStyle/>
          <a:p>
            <a:r>
              <a:rPr lang="en-US" b="1" dirty="0"/>
              <a:t>Data Preparation</a:t>
            </a:r>
            <a:endParaRPr lang="en-US" dirty="0"/>
          </a:p>
        </p:txBody>
      </p:sp>
      <p:pic>
        <p:nvPicPr>
          <p:cNvPr id="12" name="Google Shape;68;p15"/>
          <p:cNvPicPr preferRelativeResize="0"/>
          <p:nvPr/>
        </p:nvPicPr>
        <p:blipFill>
          <a:blip r:embed="rId3">
            <a:alphaModFix/>
          </a:blip>
          <a:stretch>
            <a:fillRect/>
          </a:stretch>
        </p:blipFill>
        <p:spPr>
          <a:xfrm>
            <a:off x="192157" y="1378226"/>
            <a:ext cx="8647043" cy="3244641"/>
          </a:xfrm>
          <a:prstGeom prst="rect">
            <a:avLst/>
          </a:prstGeom>
          <a:noFill/>
          <a:ln>
            <a:noFill/>
          </a:ln>
        </p:spPr>
      </p:pic>
    </p:spTree>
    <p:extLst>
      <p:ext uri="{BB962C8B-B14F-4D97-AF65-F5344CB8AC3E}">
        <p14:creationId xmlns:p14="http://schemas.microsoft.com/office/powerpoint/2010/main" val="191649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23460" y="468137"/>
            <a:ext cx="6679096" cy="369291"/>
          </a:xfrm>
          <a:prstGeom prst="rect">
            <a:avLst/>
          </a:prstGeom>
          <a:noFill/>
          <a:ln>
            <a:noFill/>
          </a:ln>
        </p:spPr>
        <p:txBody>
          <a:bodyPr spcFirstLastPara="1" wrap="square" lIns="91425" tIns="45700" rIns="91425" bIns="45700" anchor="t" anchorCtr="0">
            <a:spAutoFit/>
          </a:bodyPr>
          <a:lstStyle/>
          <a:p>
            <a:r>
              <a:rPr lang="en-US" sz="1800" b="1" dirty="0">
                <a:latin typeface="Lexend Deca" panose="020B0604020202020204" charset="-78"/>
                <a:cs typeface="Lexend Deca" panose="020B0604020202020204" charset="-78"/>
              </a:rPr>
              <a:t>Methodology &amp; Exploratory Data Analysis</a:t>
            </a:r>
            <a:endParaRPr lang="en-US" sz="1800"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3" name="TextBox 2"/>
          <p:cNvSpPr txBox="1"/>
          <p:nvPr/>
        </p:nvSpPr>
        <p:spPr>
          <a:xfrm>
            <a:off x="820121" y="1084455"/>
            <a:ext cx="3593429" cy="307777"/>
          </a:xfrm>
          <a:prstGeom prst="rect">
            <a:avLst/>
          </a:prstGeom>
          <a:noFill/>
        </p:spPr>
        <p:txBody>
          <a:bodyPr wrap="square" rtlCol="0">
            <a:spAutoFit/>
          </a:bodyPr>
          <a:lstStyle/>
          <a:p>
            <a:r>
              <a:rPr lang="en" b="1" dirty="0">
                <a:latin typeface="Lexend Deca" panose="020B0604020202020204" charset="-78"/>
                <a:cs typeface="Lexend Deca" panose="020B0604020202020204" charset="-78"/>
              </a:rPr>
              <a:t>Data processing steps</a:t>
            </a:r>
            <a:endParaRPr lang="en-US" dirty="0">
              <a:latin typeface="Lexend Deca" panose="020B0604020202020204" charset="-78"/>
              <a:cs typeface="Lexend Deca" panose="020B0604020202020204" charset="-78"/>
            </a:endParaRPr>
          </a:p>
        </p:txBody>
      </p:sp>
      <p:sp>
        <p:nvSpPr>
          <p:cNvPr id="4" name="Rectangle 3"/>
          <p:cNvSpPr/>
          <p:nvPr/>
        </p:nvSpPr>
        <p:spPr>
          <a:xfrm>
            <a:off x="629478" y="1637625"/>
            <a:ext cx="4572000" cy="2031325"/>
          </a:xfrm>
          <a:prstGeom prst="rect">
            <a:avLst/>
          </a:prstGeom>
        </p:spPr>
        <p:txBody>
          <a:bodyPr>
            <a:spAutoFit/>
          </a:bodyPr>
          <a:lstStyle/>
          <a:p>
            <a:pPr marL="457200" lvl="0" indent="-342900">
              <a:buSzPts val="1800"/>
              <a:buFont typeface="Wingdings" panose="05000000000000000000" pitchFamily="2" charset="2"/>
              <a:buChar char="v"/>
            </a:pPr>
            <a:r>
              <a:rPr lang="en-US" dirty="0">
                <a:latin typeface="Lexend Deca" panose="020B0604020202020204" charset="-78"/>
                <a:cs typeface="Lexend Deca" panose="020B0604020202020204" charset="-78"/>
              </a:rPr>
              <a:t>Removal of Irrelevant Features</a:t>
            </a:r>
          </a:p>
          <a:p>
            <a:pPr marL="457200" lvl="0" indent="-342900">
              <a:buSzPts val="1800"/>
              <a:buFont typeface="Wingdings" panose="05000000000000000000" pitchFamily="2" charset="2"/>
              <a:buChar char="v"/>
            </a:pPr>
            <a:endParaRPr lang="en-US" dirty="0">
              <a:latin typeface="Lexend Deca" panose="020B0604020202020204" charset="-78"/>
              <a:cs typeface="Lexend Deca" panose="020B0604020202020204" charset="-78"/>
            </a:endParaRPr>
          </a:p>
          <a:p>
            <a:pPr marL="457200" lvl="0" indent="-342900">
              <a:buSzPts val="1800"/>
              <a:buFont typeface="Wingdings" panose="05000000000000000000" pitchFamily="2" charset="2"/>
              <a:buChar char="v"/>
            </a:pPr>
            <a:r>
              <a:rPr lang="en-US" dirty="0">
                <a:latin typeface="Lexend Deca" panose="020B0604020202020204" charset="-78"/>
                <a:cs typeface="Lexend Deca" panose="020B0604020202020204" charset="-78"/>
              </a:rPr>
              <a:t>Data Wrangling</a:t>
            </a:r>
          </a:p>
          <a:p>
            <a:pPr marL="457200" lvl="0" indent="-342900">
              <a:buSzPts val="1800"/>
              <a:buFont typeface="Wingdings" panose="05000000000000000000" pitchFamily="2" charset="2"/>
              <a:buChar char="v"/>
            </a:pPr>
            <a:endParaRPr lang="en-US" dirty="0">
              <a:latin typeface="Lexend Deca" panose="020B0604020202020204" charset="-78"/>
              <a:cs typeface="Lexend Deca" panose="020B0604020202020204" charset="-78"/>
            </a:endParaRPr>
          </a:p>
          <a:p>
            <a:pPr marL="457200" lvl="0" indent="-342900">
              <a:buSzPts val="1800"/>
              <a:buFont typeface="Wingdings" panose="05000000000000000000" pitchFamily="2" charset="2"/>
              <a:buChar char="v"/>
            </a:pPr>
            <a:r>
              <a:rPr lang="en-US" dirty="0">
                <a:latin typeface="Lexend Deca" panose="020B0604020202020204" charset="-78"/>
                <a:cs typeface="Lexend Deca" panose="020B0604020202020204" charset="-78"/>
              </a:rPr>
              <a:t>Handling Missing Data</a:t>
            </a:r>
          </a:p>
          <a:p>
            <a:pPr marL="457200" lvl="0" indent="-342900">
              <a:buSzPts val="1800"/>
              <a:buFont typeface="Wingdings" panose="05000000000000000000" pitchFamily="2" charset="2"/>
              <a:buChar char="v"/>
            </a:pPr>
            <a:endParaRPr lang="en-US" dirty="0">
              <a:latin typeface="Lexend Deca" panose="020B0604020202020204" charset="-78"/>
              <a:cs typeface="Lexend Deca" panose="020B0604020202020204" charset="-78"/>
            </a:endParaRPr>
          </a:p>
          <a:p>
            <a:pPr marL="457200" lvl="0" indent="-342900">
              <a:buSzPts val="1800"/>
              <a:buFont typeface="Wingdings" panose="05000000000000000000" pitchFamily="2" charset="2"/>
              <a:buChar char="v"/>
            </a:pPr>
            <a:r>
              <a:rPr lang="en-US" dirty="0">
                <a:latin typeface="Lexend Deca" panose="020B0604020202020204" charset="-78"/>
                <a:cs typeface="Lexend Deca" panose="020B0604020202020204" charset="-78"/>
              </a:rPr>
              <a:t>Label Encoding of the features</a:t>
            </a:r>
          </a:p>
          <a:p>
            <a:pPr marL="457200" lvl="0" indent="-342900">
              <a:buSzPts val="1800"/>
              <a:buFont typeface="Wingdings" panose="05000000000000000000" pitchFamily="2" charset="2"/>
              <a:buChar char="v"/>
            </a:pPr>
            <a:endParaRPr lang="en-US" dirty="0">
              <a:latin typeface="Lexend Deca" panose="020B0604020202020204" charset="-78"/>
              <a:cs typeface="Lexend Deca" panose="020B0604020202020204" charset="-78"/>
            </a:endParaRPr>
          </a:p>
          <a:p>
            <a:pPr marL="457200" lvl="0" indent="-342900">
              <a:buSzPts val="1800"/>
              <a:buFont typeface="Wingdings" panose="05000000000000000000" pitchFamily="2" charset="2"/>
              <a:buChar char="v"/>
            </a:pPr>
            <a:r>
              <a:rPr lang="en-US" dirty="0">
                <a:latin typeface="Lexend Deca" panose="020B0604020202020204" charset="-78"/>
                <a:cs typeface="Lexend Deca" panose="020B0604020202020204" charset="-78"/>
              </a:rPr>
              <a:t>Feature Selection</a:t>
            </a:r>
          </a:p>
        </p:txBody>
      </p:sp>
    </p:spTree>
    <p:extLst>
      <p:ext uri="{BB962C8B-B14F-4D97-AF65-F5344CB8AC3E}">
        <p14:creationId xmlns:p14="http://schemas.microsoft.com/office/powerpoint/2010/main" val="87287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487912"/>
            <a:ext cx="6679096" cy="369291"/>
          </a:xfrm>
          <a:prstGeom prst="rect">
            <a:avLst/>
          </a:prstGeom>
          <a:noFill/>
          <a:ln>
            <a:noFill/>
          </a:ln>
        </p:spPr>
        <p:txBody>
          <a:bodyPr spcFirstLastPara="1" wrap="square" lIns="91425" tIns="45700" rIns="91425" bIns="45700" anchor="t" anchorCtr="0">
            <a:spAutoFit/>
          </a:bodyPr>
          <a:lstStyle/>
          <a:p>
            <a:r>
              <a:rPr lang="en" sz="1800" b="1" dirty="0">
                <a:latin typeface="Lexend Deca" panose="020B0604020202020204" charset="-78"/>
                <a:cs typeface="Lexend Deca" panose="020B0604020202020204" charset="-78"/>
              </a:rPr>
              <a:t>Feature Selection</a:t>
            </a:r>
            <a:endParaRPr lang="en-US" sz="1800"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10" name="Google Shape;81;p17"/>
          <p:cNvPicPr preferRelativeResize="0"/>
          <p:nvPr/>
        </p:nvPicPr>
        <p:blipFill rotWithShape="1">
          <a:blip r:embed="rId3">
            <a:alphaModFix/>
          </a:blip>
          <a:srcRect l="3411" t="-19875" r="6822"/>
          <a:stretch/>
        </p:blipFill>
        <p:spPr>
          <a:xfrm>
            <a:off x="668011" y="622852"/>
            <a:ext cx="7342928" cy="3843743"/>
          </a:xfrm>
          <a:prstGeom prst="rect">
            <a:avLst/>
          </a:prstGeom>
          <a:noFill/>
          <a:ln>
            <a:noFill/>
          </a:ln>
        </p:spPr>
      </p:pic>
    </p:spTree>
    <p:extLst>
      <p:ext uri="{BB962C8B-B14F-4D97-AF65-F5344CB8AC3E}">
        <p14:creationId xmlns:p14="http://schemas.microsoft.com/office/powerpoint/2010/main" val="12096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615513"/>
          </a:xfrm>
          <a:prstGeom prst="rect">
            <a:avLst/>
          </a:prstGeom>
          <a:noFill/>
          <a:ln>
            <a:noFill/>
          </a:ln>
        </p:spPr>
        <p:txBody>
          <a:bodyPr spcFirstLastPara="1" wrap="square" lIns="91425" tIns="45700" rIns="91425" bIns="45700" anchor="t" anchorCtr="0">
            <a:spAutoFit/>
          </a:bodyPr>
          <a:lstStyle/>
          <a:p>
            <a:pPr lvl="0">
              <a:spcAft>
                <a:spcPts val="1200"/>
              </a:spcAft>
            </a:pPr>
            <a:r>
              <a:rPr lang="en-US" sz="1800" b="1" dirty="0">
                <a:latin typeface="Lexend Deca" panose="020B0604020202020204" charset="-78"/>
                <a:cs typeface="Lexend Deca" panose="020B0604020202020204" charset="-78"/>
              </a:rPr>
              <a:t>Count of Dengue Positive Cases in the </a:t>
            </a:r>
            <a:r>
              <a:rPr lang="en-US" sz="1800" b="1" dirty="0" err="1">
                <a:latin typeface="Lexend Deca" panose="020B0604020202020204" charset="-78"/>
                <a:cs typeface="Lexend Deca" panose="020B0604020202020204" charset="-78"/>
              </a:rPr>
              <a:t>Datase</a:t>
            </a:r>
            <a:r>
              <a:rPr lang="en-US" sz="1800" b="1" dirty="0">
                <a:latin typeface="Lexend Deca" panose="020B0604020202020204" charset="-78"/>
                <a:cs typeface="Lexend Deca" panose="020B0604020202020204" charset="-78"/>
              </a:rPr>
              <a:t>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9" name="Google Shape;88;p18"/>
          <p:cNvPicPr preferRelativeResize="0"/>
          <p:nvPr/>
        </p:nvPicPr>
        <p:blipFill rotWithShape="1">
          <a:blip r:embed="rId3">
            <a:alphaModFix/>
          </a:blip>
          <a:srcRect t="-23961" r="-11769"/>
          <a:stretch/>
        </p:blipFill>
        <p:spPr>
          <a:xfrm>
            <a:off x="549964" y="896044"/>
            <a:ext cx="7653132" cy="3152495"/>
          </a:xfrm>
          <a:prstGeom prst="rect">
            <a:avLst/>
          </a:prstGeom>
          <a:noFill/>
          <a:ln>
            <a:noFill/>
          </a:ln>
        </p:spPr>
      </p:pic>
    </p:spTree>
    <p:extLst>
      <p:ext uri="{BB962C8B-B14F-4D97-AF65-F5344CB8AC3E}">
        <p14:creationId xmlns:p14="http://schemas.microsoft.com/office/powerpoint/2010/main" val="199131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US" sz="1800" b="1" dirty="0">
                <a:latin typeface="Lexend Deca" panose="020B0604020202020204" charset="-78"/>
                <a:cs typeface="Lexend Deca" panose="020B0604020202020204" charset="-78"/>
              </a:rPr>
              <a:t>Count of Dengue Positive Cases in the Dataset</a:t>
            </a: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10" name="Google Shape;95;p19"/>
          <p:cNvPicPr preferRelativeResize="0"/>
          <p:nvPr/>
        </p:nvPicPr>
        <p:blipFill>
          <a:blip r:embed="rId3">
            <a:alphaModFix/>
          </a:blip>
          <a:stretch>
            <a:fillRect/>
          </a:stretch>
        </p:blipFill>
        <p:spPr>
          <a:xfrm>
            <a:off x="874643" y="1139875"/>
            <a:ext cx="6692348" cy="2683377"/>
          </a:xfrm>
          <a:prstGeom prst="rect">
            <a:avLst/>
          </a:prstGeom>
          <a:noFill/>
          <a:ln>
            <a:noFill/>
          </a:ln>
        </p:spPr>
      </p:pic>
    </p:spTree>
    <p:extLst>
      <p:ext uri="{BB962C8B-B14F-4D97-AF65-F5344CB8AC3E}">
        <p14:creationId xmlns:p14="http://schemas.microsoft.com/office/powerpoint/2010/main" val="201360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 sz="1800" b="1" dirty="0">
                <a:latin typeface="Lexend Deca" panose="020B0604020202020204" charset="-78"/>
                <a:cs typeface="Lexend Deca" panose="020B0604020202020204" charset="-78"/>
              </a:rPr>
              <a:t>Age Variation of Dengue Cases</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12" name="Google Shape;102;p20"/>
          <p:cNvPicPr preferRelativeResize="0"/>
          <p:nvPr/>
        </p:nvPicPr>
        <p:blipFill rotWithShape="1">
          <a:blip r:embed="rId3">
            <a:alphaModFix/>
          </a:blip>
          <a:srcRect l="524" t="-29314" r="534" b="8977"/>
          <a:stretch/>
        </p:blipFill>
        <p:spPr>
          <a:xfrm>
            <a:off x="549964" y="922481"/>
            <a:ext cx="7474227" cy="3298538"/>
          </a:xfrm>
          <a:prstGeom prst="rect">
            <a:avLst/>
          </a:prstGeom>
          <a:noFill/>
          <a:ln>
            <a:noFill/>
          </a:ln>
        </p:spPr>
      </p:pic>
    </p:spTree>
    <p:extLst>
      <p:ext uri="{BB962C8B-B14F-4D97-AF65-F5344CB8AC3E}">
        <p14:creationId xmlns:p14="http://schemas.microsoft.com/office/powerpoint/2010/main" val="222556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 sz="1800" b="1" dirty="0">
                <a:latin typeface="Lexend Deca" panose="020B0604020202020204" charset="-78"/>
                <a:cs typeface="Lexend Deca" panose="020B0604020202020204" charset="-78"/>
              </a:rPr>
              <a:t>Frequency of Symptoms of Dengue Patients</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9" name="Google Shape;109;p21"/>
          <p:cNvPicPr preferRelativeResize="0"/>
          <p:nvPr/>
        </p:nvPicPr>
        <p:blipFill rotWithShape="1">
          <a:blip r:embed="rId3">
            <a:alphaModFix/>
          </a:blip>
          <a:srcRect l="881" t="-22789" r="1126"/>
          <a:stretch/>
        </p:blipFill>
        <p:spPr>
          <a:xfrm>
            <a:off x="665318" y="1045551"/>
            <a:ext cx="7321828" cy="3360176"/>
          </a:xfrm>
          <a:prstGeom prst="rect">
            <a:avLst/>
          </a:prstGeom>
          <a:noFill/>
          <a:ln>
            <a:noFill/>
          </a:ln>
        </p:spPr>
      </p:pic>
    </p:spTree>
    <p:extLst>
      <p:ext uri="{BB962C8B-B14F-4D97-AF65-F5344CB8AC3E}">
        <p14:creationId xmlns:p14="http://schemas.microsoft.com/office/powerpoint/2010/main" val="105674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 sz="1800" b="1" dirty="0"/>
              <a:t>Occurrence of Symptom Frequency Per Day</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10" name="Google Shape;116;p22"/>
          <p:cNvPicPr preferRelativeResize="0"/>
          <p:nvPr/>
        </p:nvPicPr>
        <p:blipFill rotWithShape="1">
          <a:blip r:embed="rId3">
            <a:alphaModFix/>
          </a:blip>
          <a:srcRect l="-984" t="19242" r="-4858" b="-12109"/>
          <a:stretch/>
        </p:blipFill>
        <p:spPr>
          <a:xfrm>
            <a:off x="223905" y="1117129"/>
            <a:ext cx="8930549" cy="3918697"/>
          </a:xfrm>
          <a:prstGeom prst="rect">
            <a:avLst/>
          </a:prstGeom>
          <a:noFill/>
          <a:ln>
            <a:noFill/>
          </a:ln>
        </p:spPr>
      </p:pic>
    </p:spTree>
    <p:extLst>
      <p:ext uri="{BB962C8B-B14F-4D97-AF65-F5344CB8AC3E}">
        <p14:creationId xmlns:p14="http://schemas.microsoft.com/office/powerpoint/2010/main" val="209623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9"/>
        <p:cNvGrpSpPr/>
        <p:nvPr/>
      </p:nvGrpSpPr>
      <p:grpSpPr>
        <a:xfrm>
          <a:off x="0" y="0"/>
          <a:ext cx="0" cy="0"/>
          <a:chOff x="0" y="0"/>
          <a:chExt cx="0" cy="0"/>
        </a:xfrm>
      </p:grpSpPr>
      <p:sp>
        <p:nvSpPr>
          <p:cNvPr id="2" name="Rectangle 1"/>
          <p:cNvSpPr/>
          <p:nvPr/>
        </p:nvSpPr>
        <p:spPr>
          <a:xfrm>
            <a:off x="824346" y="687761"/>
            <a:ext cx="7003471" cy="1723549"/>
          </a:xfrm>
          <a:prstGeom prst="rect">
            <a:avLst/>
          </a:prstGeom>
        </p:spPr>
        <p:txBody>
          <a:bodyPr wrap="square">
            <a:spAutoFit/>
          </a:bodyPr>
          <a:lstStyle/>
          <a:p>
            <a:pPr algn="ctr"/>
            <a:r>
              <a:rPr lang="en-US" sz="2000" b="1" dirty="0">
                <a:latin typeface="Lexend Deca" panose="020B0604020202020204" charset="-78"/>
                <a:cs typeface="Lexend Deca" panose="020B0604020202020204" charset="-78"/>
              </a:rPr>
              <a:t>Supervisor</a:t>
            </a:r>
          </a:p>
          <a:p>
            <a:pPr algn="ctr"/>
            <a:endParaRPr lang="en-US" b="1" u="sng" dirty="0">
              <a:cs typeface="Times New Roman" panose="02020603050405020304" pitchFamily="18" charset="0"/>
            </a:endParaRPr>
          </a:p>
          <a:p>
            <a:pPr algn="ctr"/>
            <a:r>
              <a:rPr lang="en-US" sz="1800" dirty="0">
                <a:latin typeface="Lexend Deca" panose="020B0604020202020204" charset="-78"/>
                <a:cs typeface="Lexend Deca" panose="020B0604020202020204" charset="-78"/>
              </a:rPr>
              <a:t>Dr. Ahsan Habib</a:t>
            </a:r>
          </a:p>
          <a:p>
            <a:pPr algn="ctr"/>
            <a:r>
              <a:rPr lang="en-US" sz="1800" dirty="0">
                <a:latin typeface="Lexend Deca" panose="020B0604020202020204" charset="-78"/>
                <a:cs typeface="Lexend Deca" panose="020B0604020202020204" charset="-78"/>
              </a:rPr>
              <a:t>Associate Professor,</a:t>
            </a:r>
          </a:p>
          <a:p>
            <a:pPr algn="ctr"/>
            <a:r>
              <a:rPr lang="en-US" sz="1800" dirty="0">
                <a:latin typeface="Lexend Deca" panose="020B0604020202020204" charset="-78"/>
                <a:cs typeface="Lexend Deca" panose="020B0604020202020204" charset="-78"/>
              </a:rPr>
              <a:t>Institute of Information and Communication Technology</a:t>
            </a:r>
          </a:p>
          <a:p>
            <a:pPr algn="ctr"/>
            <a:r>
              <a:rPr lang="en-US" sz="1800" dirty="0">
                <a:latin typeface="Lexend Deca" panose="020B0604020202020204" charset="-78"/>
                <a:cs typeface="Lexend Deca" panose="020B0604020202020204" charset="-78"/>
              </a:rPr>
              <a:t>Shahjalal University of Science and Technology, Sylhet</a:t>
            </a:r>
          </a:p>
        </p:txBody>
      </p:sp>
      <p:sp>
        <p:nvSpPr>
          <p:cNvPr id="3" name="TextBox 2"/>
          <p:cNvSpPr txBox="1"/>
          <p:nvPr/>
        </p:nvSpPr>
        <p:spPr>
          <a:xfrm>
            <a:off x="1073726" y="2860963"/>
            <a:ext cx="6504709" cy="1631216"/>
          </a:xfrm>
          <a:prstGeom prst="rect">
            <a:avLst/>
          </a:prstGeom>
          <a:noFill/>
        </p:spPr>
        <p:txBody>
          <a:bodyPr wrap="square" rtlCol="0">
            <a:spAutoFit/>
          </a:bodyPr>
          <a:lstStyle/>
          <a:p>
            <a:pPr algn="ctr"/>
            <a:r>
              <a:rPr lang="en-US" sz="1800" b="1" dirty="0">
                <a:latin typeface="Lexend Deca" panose="020B0604020202020204" charset="-78"/>
                <a:cs typeface="Lexend Deca" panose="020B0604020202020204" charset="-78"/>
              </a:rPr>
              <a:t>Project Manager</a:t>
            </a:r>
          </a:p>
          <a:p>
            <a:pPr algn="ctr"/>
            <a:endParaRPr lang="en-US" sz="1800" b="1" dirty="0">
              <a:latin typeface="Lexend Deca" panose="020B0604020202020204" charset="-78"/>
              <a:cs typeface="Lexend Deca" panose="020B0604020202020204" charset="-78"/>
            </a:endParaRPr>
          </a:p>
          <a:p>
            <a:pPr algn="ctr"/>
            <a:r>
              <a:rPr lang="en-US" sz="1600" dirty="0">
                <a:latin typeface="Lexend Deca" panose="020B0604020202020204" charset="-78"/>
                <a:cs typeface="Lexend Deca" panose="020B0604020202020204" charset="-78"/>
              </a:rPr>
              <a:t>Khaled Salah Uddin,</a:t>
            </a:r>
            <a:br>
              <a:rPr lang="en-US" sz="1600" dirty="0">
                <a:latin typeface="Lexend Deca" panose="020B0604020202020204" charset="-78"/>
                <a:cs typeface="Lexend Deca" panose="020B0604020202020204" charset="-78"/>
              </a:rPr>
            </a:br>
            <a:r>
              <a:rPr lang="en-US" sz="1600" dirty="0">
                <a:latin typeface="Lexend Deca" panose="020B0604020202020204" charset="-78"/>
                <a:cs typeface="Lexend Deca" panose="020B0604020202020204" charset="-78"/>
              </a:rPr>
              <a:t>Project Manager,</a:t>
            </a:r>
            <a:br>
              <a:rPr lang="en-US" sz="1600" dirty="0">
                <a:latin typeface="Lexend Deca" panose="020B0604020202020204" charset="-78"/>
                <a:cs typeface="Lexend Deca" panose="020B0604020202020204" charset="-78"/>
              </a:rPr>
            </a:br>
            <a:r>
              <a:rPr lang="en-US" sz="1600" dirty="0" err="1"/>
              <a:t>DataSoft</a:t>
            </a:r>
            <a:r>
              <a:rPr lang="en-US" sz="1600" dirty="0"/>
              <a:t> System Bangladesh Ltd. </a:t>
            </a:r>
            <a:endParaRPr lang="en-US" sz="1600" dirty="0">
              <a:latin typeface="Lexend Deca" panose="020B0604020202020204" charset="-78"/>
              <a:cs typeface="Lexend Deca" panose="020B0604020202020204" charset="-78"/>
            </a:endParaRPr>
          </a:p>
          <a:p>
            <a:endParaRPr lang="en-US" sz="1600"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2348690828"/>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US" sz="1800" b="1" dirty="0">
                <a:latin typeface="Lexend Deca" panose="020B0604020202020204" charset="-78"/>
                <a:cs typeface="Lexend Deca" panose="020B0604020202020204" charset="-78"/>
              </a:rPr>
              <a:t>Evaluation Metrics</a:t>
            </a: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9" name="Picture 8" descr="C:\Users\Power\AppData\Local\Microsoft\Windows\INetCache\Content.Word\evaluation.jfif"/>
          <p:cNvPicPr/>
          <p:nvPr/>
        </p:nvPicPr>
        <p:blipFill>
          <a:blip r:embed="rId3"/>
          <a:stretch>
            <a:fillRect/>
          </a:stretch>
        </p:blipFill>
        <p:spPr bwMode="auto">
          <a:xfrm>
            <a:off x="2352261" y="1089092"/>
            <a:ext cx="6449174" cy="3049433"/>
          </a:xfrm>
          <a:prstGeom prst="rect">
            <a:avLst/>
          </a:prstGeom>
        </p:spPr>
      </p:pic>
      <p:sp>
        <p:nvSpPr>
          <p:cNvPr id="3" name="TextBox 2"/>
          <p:cNvSpPr txBox="1"/>
          <p:nvPr/>
        </p:nvSpPr>
        <p:spPr>
          <a:xfrm>
            <a:off x="496955" y="1525310"/>
            <a:ext cx="2239619" cy="1046440"/>
          </a:xfrm>
          <a:prstGeom prst="rect">
            <a:avLst/>
          </a:prstGeom>
          <a:noFill/>
        </p:spPr>
        <p:txBody>
          <a:bodyPr wrap="square" rtlCol="0">
            <a:spAutoFit/>
          </a:bodyPr>
          <a:lstStyle/>
          <a:p>
            <a:pPr lvl="0"/>
            <a:r>
              <a:rPr lang="en-US" sz="1200" b="1" dirty="0">
                <a:latin typeface="Lexend Deca" panose="020B0604020202020204" charset="-78"/>
                <a:cs typeface="Lexend Deca" panose="020B0604020202020204" charset="-78"/>
              </a:rPr>
              <a:t>True Negative (TN): </a:t>
            </a:r>
            <a:r>
              <a:rPr lang="en-US" sz="1200" dirty="0">
                <a:latin typeface="Lexend Deca" panose="020B0604020202020204" charset="-78"/>
                <a:cs typeface="Lexend Deca" panose="020B0604020202020204" charset="-78"/>
              </a:rPr>
              <a:t> 842</a:t>
            </a:r>
          </a:p>
          <a:p>
            <a:pPr lvl="0"/>
            <a:r>
              <a:rPr lang="en-US" sz="1200" b="1" dirty="0">
                <a:latin typeface="Lexend Deca" panose="020B0604020202020204" charset="-78"/>
                <a:cs typeface="Lexend Deca" panose="020B0604020202020204" charset="-78"/>
              </a:rPr>
              <a:t>False Positive (FP):   </a:t>
            </a:r>
            <a:r>
              <a:rPr lang="en-US" sz="1200" dirty="0">
                <a:latin typeface="Lexend Deca" panose="020B0604020202020204" charset="-78"/>
                <a:cs typeface="Lexend Deca" panose="020B0604020202020204" charset="-78"/>
              </a:rPr>
              <a:t>214</a:t>
            </a:r>
          </a:p>
          <a:p>
            <a:pPr lvl="0"/>
            <a:r>
              <a:rPr lang="en-US" sz="1200" b="1" dirty="0">
                <a:latin typeface="Lexend Deca" panose="020B0604020202020204" charset="-78"/>
                <a:cs typeface="Lexend Deca" panose="020B0604020202020204" charset="-78"/>
              </a:rPr>
              <a:t>False Negative (FN)</a:t>
            </a:r>
            <a:r>
              <a:rPr lang="en-US" sz="1200" dirty="0">
                <a:latin typeface="Lexend Deca" panose="020B0604020202020204" charset="-78"/>
                <a:cs typeface="Lexend Deca" panose="020B0604020202020204" charset="-78"/>
              </a:rPr>
              <a:t>: 273</a:t>
            </a:r>
          </a:p>
          <a:p>
            <a:pPr lvl="0"/>
            <a:r>
              <a:rPr lang="en-US" sz="1200" b="1" dirty="0">
                <a:latin typeface="Lexend Deca" panose="020B0604020202020204" charset="-78"/>
                <a:cs typeface="Lexend Deca" panose="020B0604020202020204" charset="-78"/>
              </a:rPr>
              <a:t>True Positive (TP):    </a:t>
            </a:r>
            <a:r>
              <a:rPr lang="en-US" sz="1200" dirty="0">
                <a:latin typeface="Lexend Deca" panose="020B0604020202020204" charset="-78"/>
                <a:cs typeface="Lexend Deca" panose="020B0604020202020204" charset="-78"/>
              </a:rPr>
              <a:t>650</a:t>
            </a:r>
          </a:p>
          <a:p>
            <a:endParaRPr lang="en-US" dirty="0"/>
          </a:p>
        </p:txBody>
      </p:sp>
    </p:spTree>
    <p:extLst>
      <p:ext uri="{BB962C8B-B14F-4D97-AF65-F5344CB8AC3E}">
        <p14:creationId xmlns:p14="http://schemas.microsoft.com/office/powerpoint/2010/main" val="394106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9964" y="536931"/>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 sz="1800" b="1" dirty="0">
                <a:latin typeface="Lexend Deca" panose="020B0604020202020204" charset="-78"/>
                <a:cs typeface="Lexend Deca" panose="020B0604020202020204" charset="-78"/>
              </a:rPr>
              <a:t>Decision Making</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pic>
        <p:nvPicPr>
          <p:cNvPr id="3" name="Picture 2"/>
          <p:cNvPicPr>
            <a:picLocks noChangeAspect="1"/>
          </p:cNvPicPr>
          <p:nvPr/>
        </p:nvPicPr>
        <p:blipFill>
          <a:blip r:embed="rId3"/>
          <a:stretch>
            <a:fillRect/>
          </a:stretch>
        </p:blipFill>
        <p:spPr>
          <a:xfrm>
            <a:off x="697653" y="1309667"/>
            <a:ext cx="5080000" cy="2051744"/>
          </a:xfrm>
          <a:prstGeom prst="rect">
            <a:avLst/>
          </a:prstGeom>
        </p:spPr>
      </p:pic>
    </p:spTree>
    <p:extLst>
      <p:ext uri="{BB962C8B-B14F-4D97-AF65-F5344CB8AC3E}">
        <p14:creationId xmlns:p14="http://schemas.microsoft.com/office/powerpoint/2010/main" val="485024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543338" y="420078"/>
            <a:ext cx="6679096" cy="523180"/>
          </a:xfrm>
          <a:prstGeom prst="rect">
            <a:avLst/>
          </a:prstGeom>
          <a:noFill/>
          <a:ln>
            <a:noFill/>
          </a:ln>
        </p:spPr>
        <p:txBody>
          <a:bodyPr spcFirstLastPara="1" wrap="square" lIns="91425" tIns="45700" rIns="91425" bIns="45700" anchor="t" anchorCtr="0">
            <a:spAutoFit/>
          </a:bodyPr>
          <a:lstStyle/>
          <a:p>
            <a:pPr lvl="0">
              <a:spcAft>
                <a:spcPts val="1200"/>
              </a:spcAft>
            </a:pPr>
            <a:r>
              <a:rPr lang="en" sz="1800" b="1" dirty="0"/>
              <a:t>Why Random Forest Classifier?</a:t>
            </a:r>
            <a:endParaRPr lang="en-US" sz="1800" b="1" dirty="0">
              <a:latin typeface="Lexend Deca" panose="020B0604020202020204" charset="-78"/>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4" name="TextBox 3"/>
          <p:cNvSpPr txBox="1"/>
          <p:nvPr/>
        </p:nvSpPr>
        <p:spPr>
          <a:xfrm>
            <a:off x="687493" y="1029333"/>
            <a:ext cx="7769013" cy="3816429"/>
          </a:xfrm>
          <a:prstGeom prst="rect">
            <a:avLst/>
          </a:prstGeom>
          <a:noFill/>
        </p:spPr>
        <p:txBody>
          <a:bodyPr wrap="square" rtlCol="0">
            <a:spAutoFit/>
          </a:bodyPr>
          <a:lstStyle/>
          <a:p>
            <a:pPr marL="457200" lvl="0" indent="-361950">
              <a:buSzPts val="2100"/>
              <a:buFont typeface="Wingdings" panose="05000000000000000000" pitchFamily="2" charset="2"/>
              <a:buChar char="v"/>
            </a:pPr>
            <a:r>
              <a:rPr lang="en-US" b="1" dirty="0"/>
              <a:t>High Accuracy:</a:t>
            </a:r>
            <a:r>
              <a:rPr lang="en-US" dirty="0"/>
              <a:t> Random Forest lessens the variation associated with individual trees, resulting in predictions that are more accurate</a:t>
            </a:r>
          </a:p>
          <a:p>
            <a:pPr marL="457200" lvl="0" indent="-361950">
              <a:buSzPts val="2100"/>
              <a:buFont typeface="Wingdings" panose="05000000000000000000" pitchFamily="2" charset="2"/>
              <a:buChar char="v"/>
            </a:pPr>
            <a:endParaRPr lang="en-US" sz="800" dirty="0"/>
          </a:p>
          <a:p>
            <a:pPr marL="457200" lvl="0" indent="-361950">
              <a:buSzPts val="2100"/>
              <a:buFont typeface="Wingdings" panose="05000000000000000000" pitchFamily="2" charset="2"/>
              <a:buChar char="v"/>
            </a:pPr>
            <a:r>
              <a:rPr lang="en-US" b="1" dirty="0"/>
              <a:t>Robustness to noise:</a:t>
            </a:r>
            <a:r>
              <a:rPr lang="en-US" dirty="0"/>
              <a:t> As Random Forest combines the forecasts of several decision trees, it is resilient to noisy data.</a:t>
            </a:r>
          </a:p>
          <a:p>
            <a:pPr marL="457200" lvl="0" indent="-361950">
              <a:buSzPts val="2100"/>
              <a:buFont typeface="Wingdings" panose="05000000000000000000" pitchFamily="2" charset="2"/>
              <a:buChar char="v"/>
            </a:pPr>
            <a:endParaRPr lang="en-US" sz="800" dirty="0"/>
          </a:p>
          <a:p>
            <a:pPr marL="457200" lvl="0" indent="-361950">
              <a:buSzPts val="2100"/>
              <a:buFont typeface="Wingdings" panose="05000000000000000000" pitchFamily="2" charset="2"/>
              <a:buChar char="v"/>
            </a:pPr>
            <a:r>
              <a:rPr lang="en-US" b="1" dirty="0"/>
              <a:t>Estimating Feature Importance:</a:t>
            </a:r>
            <a:r>
              <a:rPr lang="en-US" dirty="0"/>
              <a:t> Features are considered more significant when they regularly result in a larger reduction of impurities or variance. This data can direct feature selection or dimensionality reduction efforts and aid in determining which characteristics are most relevant for prediction.</a:t>
            </a:r>
          </a:p>
          <a:p>
            <a:pPr marL="457200" lvl="0" indent="-361950">
              <a:buSzPts val="2100"/>
              <a:buFont typeface="Wingdings" panose="05000000000000000000" pitchFamily="2" charset="2"/>
              <a:buChar char="v"/>
            </a:pPr>
            <a:endParaRPr lang="en-US" sz="800" dirty="0"/>
          </a:p>
          <a:p>
            <a:pPr marL="457200" indent="-361950">
              <a:buSzPts val="2100"/>
              <a:buFont typeface="Wingdings" panose="05000000000000000000" pitchFamily="2" charset="2"/>
              <a:buChar char="v"/>
            </a:pPr>
            <a:r>
              <a:rPr lang="en-US" b="1" dirty="0"/>
              <a:t>Missing Data and Outliers Handling: </a:t>
            </a:r>
            <a:r>
              <a:rPr lang="en-US" dirty="0"/>
              <a:t>Random Forest does not require the use of data preprocessing methods like imputation or outlier removal in order to handle missing data and outliers. Every decision tree is trained using a random subset of the input, and the technique naturally handles missing values.</a:t>
            </a:r>
          </a:p>
          <a:p>
            <a:pPr marL="457200" indent="-361950">
              <a:buSzPts val="2100"/>
              <a:buFont typeface="Wingdings" panose="05000000000000000000" pitchFamily="2" charset="2"/>
              <a:buChar char="v"/>
            </a:pPr>
            <a:endParaRPr lang="en-US" sz="800" dirty="0"/>
          </a:p>
          <a:p>
            <a:pPr marL="457200" indent="-361950">
              <a:buSzPts val="2100"/>
              <a:buFont typeface="Wingdings" panose="05000000000000000000" pitchFamily="2" charset="2"/>
              <a:buChar char="v"/>
            </a:pPr>
            <a:r>
              <a:rPr lang="en-US" b="1" dirty="0"/>
              <a:t>Handles Both Numerical and Categorical Data: </a:t>
            </a:r>
            <a:r>
              <a:rPr lang="en-US" dirty="0"/>
              <a:t>Random Forest is capable of handling both types of data without bias since it automatically chooses random subsets of features for each decision tree during training.</a:t>
            </a:r>
          </a:p>
        </p:txBody>
      </p:sp>
    </p:spTree>
    <p:extLst>
      <p:ext uri="{BB962C8B-B14F-4D97-AF65-F5344CB8AC3E}">
        <p14:creationId xmlns:p14="http://schemas.microsoft.com/office/powerpoint/2010/main" val="155337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r>
              <a:rPr lang="en-US" sz="1800" b="1" dirty="0">
                <a:solidFill>
                  <a:schemeClr val="tx2">
                    <a:lumMod val="10000"/>
                  </a:schemeClr>
                </a:solidFill>
                <a:latin typeface="Lexend Deca"/>
                <a:ea typeface="Lexend Deca"/>
                <a:cs typeface="Lexend Deca"/>
                <a:sym typeface="Lexend Deca"/>
              </a:rPr>
              <a:t>Model Implementation and UI Interaction</a:t>
            </a:r>
            <a:r>
              <a:rPr lang="en-US" sz="1800" dirty="0">
                <a:solidFill>
                  <a:schemeClr val="tx2">
                    <a:lumMod val="10000"/>
                  </a:schemeClr>
                </a:solidFill>
                <a:latin typeface="Lexend Deca"/>
                <a:ea typeface="Lexend Deca"/>
                <a:cs typeface="Lexend Deca"/>
                <a:sym typeface="Lexend Deca"/>
              </a:rPr>
              <a:t>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txBox="1"/>
          <p:nvPr/>
        </p:nvSpPr>
        <p:spPr>
          <a:xfrm>
            <a:off x="1146313" y="1132257"/>
            <a:ext cx="7682882" cy="2971542"/>
          </a:xfrm>
          <a:prstGeom prst="rect">
            <a:avLst/>
          </a:prstGeom>
          <a:noFill/>
          <a:ln>
            <a:noFill/>
          </a:ln>
        </p:spPr>
        <p:txBody>
          <a:bodyPr spcFirstLastPara="1" wrap="square" lIns="91425" tIns="45700" rIns="91425" bIns="45700" anchor="t" anchorCtr="0">
            <a:spAutoFit/>
          </a:bodyPr>
          <a:lstStyle/>
          <a:p>
            <a:pPr marL="457200" lvl="0" indent="-317500" algn="l" rtl="0">
              <a:lnSpc>
                <a:spcPct val="115000"/>
              </a:lnSpc>
              <a:spcBef>
                <a:spcPts val="1200"/>
              </a:spcBef>
              <a:spcAft>
                <a:spcPts val="0"/>
              </a:spcAft>
              <a:buSzPts val="1400"/>
              <a:buAutoNum type="arabicPeriod"/>
            </a:pPr>
            <a:r>
              <a:rPr lang="en-US" b="1" dirty="0">
                <a:latin typeface="Lexend Deca" panose="020B0604020202020204" charset="-78"/>
                <a:cs typeface="Lexend Deca" panose="020B0604020202020204" charset="-78"/>
              </a:rPr>
              <a:t>Import the dataset</a:t>
            </a:r>
            <a:endParaRPr b="1" dirty="0">
              <a:latin typeface="Lexend Deca" panose="020B0604020202020204" charset="-78"/>
              <a:cs typeface="Lexend Deca" panose="020B0604020202020204" charset="-78"/>
            </a:endParaRPr>
          </a:p>
          <a:p>
            <a:pPr marL="4572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Preprocess the dataset:</a:t>
            </a:r>
            <a:endParaRPr b="1"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Data cleaning</a:t>
            </a:r>
            <a:endParaRPr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Label encoding</a:t>
            </a:r>
            <a:endParaRPr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Feature selection</a:t>
            </a:r>
            <a:endParaRPr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Missing Value Handling</a:t>
            </a:r>
            <a:endParaRPr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Unnecessary value removing</a:t>
            </a:r>
            <a:endParaRPr dirty="0">
              <a:latin typeface="Lexend Deca" panose="020B0604020202020204" charset="-78"/>
              <a:cs typeface="Lexend Deca" panose="020B0604020202020204" charset="-78"/>
            </a:endParaRPr>
          </a:p>
          <a:p>
            <a:pPr marL="4572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Split dataset: 90% for training, 10% for testing</a:t>
            </a:r>
            <a:endParaRPr b="1" dirty="0">
              <a:latin typeface="Lexend Deca" panose="020B0604020202020204" charset="-78"/>
              <a:cs typeface="Lexend Deca" panose="020B0604020202020204" charset="-78"/>
            </a:endParaRPr>
          </a:p>
          <a:p>
            <a:pPr marL="4572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Fit the model to the Random Forest algorithm</a:t>
            </a:r>
            <a:endParaRPr b="1" dirty="0">
              <a:latin typeface="Lexend Deca" panose="020B0604020202020204" charset="-78"/>
              <a:cs typeface="Lexend Deca" panose="020B0604020202020204" charset="-78"/>
            </a:endParaRPr>
          </a:p>
          <a:p>
            <a:pPr marL="914400" lvl="1" indent="-317500" algn="l" rtl="0">
              <a:lnSpc>
                <a:spcPct val="115000"/>
              </a:lnSpc>
              <a:spcBef>
                <a:spcPts val="0"/>
              </a:spcBef>
              <a:spcAft>
                <a:spcPts val="0"/>
              </a:spcAft>
              <a:buSzPts val="1400"/>
              <a:buAutoNum type="alphaLcPeriod"/>
            </a:pPr>
            <a:r>
              <a:rPr lang="en-US" dirty="0">
                <a:latin typeface="Lexend Deca" panose="020B0604020202020204" charset="-78"/>
                <a:cs typeface="Lexend Deca" panose="020B0604020202020204" charset="-78"/>
              </a:rPr>
              <a:t>Train and check accuracy</a:t>
            </a:r>
            <a:endParaRPr dirty="0">
              <a:latin typeface="Lexend Deca" panose="020B0604020202020204" charset="-78"/>
              <a:cs typeface="Lexend Deca" panose="020B0604020202020204" charset="-78"/>
            </a:endParaRPr>
          </a:p>
          <a:p>
            <a:pPr marL="4572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Export the trained model and save as a</a:t>
            </a:r>
            <a:r>
              <a:rPr lang="en-US" b="1" i="1" dirty="0">
                <a:latin typeface="Lexend Deca" panose="020B0604020202020204" charset="-78"/>
                <a:cs typeface="Lexend Deca" panose="020B0604020202020204" charset="-78"/>
              </a:rPr>
              <a:t> .pickle</a:t>
            </a:r>
            <a:r>
              <a:rPr lang="en-US" b="1" dirty="0">
                <a:latin typeface="Lexend Deca" panose="020B0604020202020204" charset="-78"/>
                <a:cs typeface="Lexend Deca" panose="020B0604020202020204" charset="-78"/>
              </a:rPr>
              <a:t> file</a:t>
            </a:r>
            <a:endParaRPr sz="1600" dirty="0">
              <a:latin typeface="Lexend Deca" panose="020B0604020202020204" charset="-78"/>
              <a:cs typeface="Lexend Deca" panose="020B0604020202020204" charset="-78"/>
            </a:endParaRPr>
          </a:p>
        </p:txBody>
      </p:sp>
      <p:sp>
        <p:nvSpPr>
          <p:cNvPr id="37" name="Google Shape;37;p6"/>
          <p:cNvSpPr txBox="1"/>
          <p:nvPr/>
        </p:nvSpPr>
        <p:spPr>
          <a:xfrm>
            <a:off x="947400" y="817725"/>
            <a:ext cx="7053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solidFill>
                  <a:schemeClr val="bg2"/>
                </a:solidFill>
                <a:latin typeface="Lexend Deca"/>
                <a:ea typeface="Lexend Deca"/>
                <a:cs typeface="Lexend Deca"/>
                <a:sym typeface="Lexend Deca"/>
              </a:rPr>
              <a:t>Step 1: Model Training and Saving</a:t>
            </a:r>
            <a:endParaRPr b="0" i="0" u="none" strike="noStrike" cap="none" dirty="0">
              <a:solidFill>
                <a:schemeClr val="bg2"/>
              </a:solidFill>
              <a:latin typeface="Lexend Deca"/>
              <a:ea typeface="Lexend Deca"/>
              <a:cs typeface="Lexend Deca"/>
              <a:sym typeface="Lexend Deca"/>
            </a:endParaRPr>
          </a:p>
        </p:txBody>
      </p:sp>
    </p:spTree>
    <p:extLst>
      <p:ext uri="{BB962C8B-B14F-4D97-AF65-F5344CB8AC3E}">
        <p14:creationId xmlns:p14="http://schemas.microsoft.com/office/powerpoint/2010/main" val="133439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1"/>
        <p:cNvGrpSpPr/>
        <p:nvPr/>
      </p:nvGrpSpPr>
      <p:grpSpPr>
        <a:xfrm>
          <a:off x="0" y="0"/>
          <a:ext cx="0" cy="0"/>
          <a:chOff x="0" y="0"/>
          <a:chExt cx="0" cy="0"/>
        </a:xfrm>
      </p:grpSpPr>
      <p:sp>
        <p:nvSpPr>
          <p:cNvPr id="42" name="Google Shape;42;p7"/>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r>
              <a:rPr lang="en-US" sz="1800" b="1" dirty="0">
                <a:solidFill>
                  <a:schemeClr val="tx2">
                    <a:lumMod val="10000"/>
                  </a:schemeClr>
                </a:solidFill>
                <a:latin typeface="Lexend Deca"/>
                <a:ea typeface="Lexend Deca"/>
                <a:cs typeface="Lexend Deca"/>
                <a:sym typeface="Lexend Deca"/>
              </a:rPr>
              <a:t>Model Implementation and UI Interaction</a:t>
            </a:r>
            <a:r>
              <a:rPr lang="en-US" sz="1800" dirty="0">
                <a:solidFill>
                  <a:schemeClr val="tx2">
                    <a:lumMod val="10000"/>
                  </a:schemeClr>
                </a:solidFill>
                <a:latin typeface="Lexend Deca"/>
                <a:ea typeface="Lexend Deca"/>
                <a:cs typeface="Lexend Deca"/>
                <a:sym typeface="Lexend Deca"/>
              </a:rPr>
              <a:t>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43" name="Google Shape;43;p7"/>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
          <p:cNvSpPr txBox="1"/>
          <p:nvPr/>
        </p:nvSpPr>
        <p:spPr>
          <a:xfrm>
            <a:off x="990600" y="1257300"/>
            <a:ext cx="7560300" cy="2288278"/>
          </a:xfrm>
          <a:prstGeom prst="rect">
            <a:avLst/>
          </a:prstGeom>
          <a:noFill/>
          <a:ln>
            <a:noFill/>
          </a:ln>
        </p:spPr>
        <p:txBody>
          <a:bodyPr spcFirstLastPara="1" wrap="square" lIns="91425" tIns="45700" rIns="91425" bIns="45700" anchor="t" anchorCtr="0">
            <a:spAutoFit/>
          </a:bodyPr>
          <a:lstStyle/>
          <a:p>
            <a:pPr marL="914400" lvl="0" indent="-317500" algn="l" rtl="0">
              <a:lnSpc>
                <a:spcPct val="115000"/>
              </a:lnSpc>
              <a:spcBef>
                <a:spcPts val="1200"/>
              </a:spcBef>
              <a:spcAft>
                <a:spcPts val="0"/>
              </a:spcAft>
              <a:buSzPts val="1400"/>
              <a:buAutoNum type="arabicPeriod"/>
            </a:pPr>
            <a:r>
              <a:rPr lang="en-US" b="1" dirty="0">
                <a:latin typeface="Lexend Deca" panose="020B0604020202020204" charset="-78"/>
                <a:cs typeface="Lexend Deca" panose="020B0604020202020204" charset="-78"/>
              </a:rPr>
              <a:t>Import libraries: </a:t>
            </a:r>
            <a:r>
              <a:rPr lang="en-US" dirty="0" err="1">
                <a:latin typeface="Lexend Deca" panose="020B0604020202020204" charset="-78"/>
                <a:cs typeface="Lexend Deca" panose="020B0604020202020204" charset="-78"/>
              </a:rPr>
              <a:t>json</a:t>
            </a:r>
            <a:r>
              <a:rPr lang="en-US" dirty="0">
                <a:latin typeface="Lexend Deca" panose="020B0604020202020204" charset="-78"/>
                <a:cs typeface="Lexend Deca" panose="020B0604020202020204" charset="-78"/>
              </a:rPr>
              <a:t>, </a:t>
            </a:r>
            <a:r>
              <a:rPr lang="en-US" dirty="0" err="1">
                <a:latin typeface="Lexend Deca" panose="020B0604020202020204" charset="-78"/>
                <a:cs typeface="Lexend Deca" panose="020B0604020202020204" charset="-78"/>
              </a:rPr>
              <a:t>joblib</a:t>
            </a:r>
            <a:r>
              <a:rPr lang="en-US" dirty="0">
                <a:latin typeface="Lexend Deca" panose="020B0604020202020204" charset="-78"/>
                <a:cs typeface="Lexend Deca" panose="020B0604020202020204" charset="-78"/>
              </a:rPr>
              <a:t>, </a:t>
            </a:r>
            <a:r>
              <a:rPr lang="en-US" dirty="0" err="1">
                <a:latin typeface="Lexend Deca" panose="020B0604020202020204" charset="-78"/>
                <a:cs typeface="Lexend Deca" panose="020B0604020202020204" charset="-78"/>
              </a:rPr>
              <a:t>JsonResponse</a:t>
            </a:r>
            <a:r>
              <a:rPr lang="en-US" dirty="0">
                <a:latin typeface="Lexend Deca" panose="020B0604020202020204" charset="-78"/>
                <a:cs typeface="Lexend Deca" panose="020B0604020202020204" charset="-78"/>
              </a:rPr>
              <a:t>, pandas etc.</a:t>
            </a:r>
            <a:endParaRPr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Load pre-trained model</a:t>
            </a:r>
            <a:endParaRPr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Receive data </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Data convert to </a:t>
            </a:r>
            <a:r>
              <a:rPr lang="en-US" b="1" dirty="0" err="1">
                <a:latin typeface="Lexend Deca" panose="020B0604020202020204" charset="-78"/>
                <a:cs typeface="Lexend Deca" panose="020B0604020202020204" charset="-78"/>
              </a:rPr>
              <a:t>DataFrame</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Predict</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Return JSON response</a:t>
            </a:r>
            <a:endParaRPr b="1" dirty="0">
              <a:latin typeface="Lexend Deca" panose="020B0604020202020204" charset="-78"/>
              <a:cs typeface="Lexend Deca" panose="020B0604020202020204" charset="-78"/>
            </a:endParaRPr>
          </a:p>
          <a:p>
            <a:pPr marL="0" lvl="0" indent="0" algn="l" rtl="0">
              <a:lnSpc>
                <a:spcPct val="115000"/>
              </a:lnSpc>
              <a:spcBef>
                <a:spcPts val="1200"/>
              </a:spcBef>
              <a:spcAft>
                <a:spcPts val="1200"/>
              </a:spcAft>
              <a:buNone/>
            </a:pPr>
            <a:endParaRPr b="1" dirty="0">
              <a:latin typeface="Lexend Deca" panose="020B0604020202020204" charset="-78"/>
              <a:cs typeface="Lexend Deca" panose="020B0604020202020204" charset="-78"/>
            </a:endParaRPr>
          </a:p>
        </p:txBody>
      </p:sp>
      <p:sp>
        <p:nvSpPr>
          <p:cNvPr id="48" name="Google Shape;48;p7"/>
          <p:cNvSpPr txBox="1"/>
          <p:nvPr/>
        </p:nvSpPr>
        <p:spPr>
          <a:xfrm>
            <a:off x="947400" y="817725"/>
            <a:ext cx="7053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solidFill>
                  <a:schemeClr val="bg2"/>
                </a:solidFill>
                <a:latin typeface="Lexend Deca"/>
                <a:ea typeface="Lexend Deca"/>
                <a:cs typeface="Lexend Deca"/>
                <a:sym typeface="Lexend Deca"/>
              </a:rPr>
              <a:t>Step 2: API Backend Method Setup (Using Django)</a:t>
            </a:r>
            <a:endParaRPr b="0" i="0" u="none" strike="noStrike" cap="none" dirty="0">
              <a:solidFill>
                <a:schemeClr val="bg2"/>
              </a:solidFill>
              <a:latin typeface="Lexend Deca"/>
              <a:ea typeface="Lexend Deca"/>
              <a:cs typeface="Lexend Deca"/>
              <a:sym typeface="Lexend De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2"/>
        <p:cNvGrpSpPr/>
        <p:nvPr/>
      </p:nvGrpSpPr>
      <p:grpSpPr>
        <a:xfrm>
          <a:off x="0" y="0"/>
          <a:ext cx="0" cy="0"/>
          <a:chOff x="0" y="0"/>
          <a:chExt cx="0" cy="0"/>
        </a:xfrm>
      </p:grpSpPr>
      <p:sp>
        <p:nvSpPr>
          <p:cNvPr id="53" name="Google Shape;53;p8"/>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r>
              <a:rPr lang="en-US" sz="1800" b="1" dirty="0">
                <a:solidFill>
                  <a:schemeClr val="tx2">
                    <a:lumMod val="10000"/>
                  </a:schemeClr>
                </a:solidFill>
                <a:latin typeface="Lexend Deca"/>
                <a:ea typeface="Lexend Deca"/>
                <a:cs typeface="Lexend Deca"/>
                <a:sym typeface="Lexend Deca"/>
              </a:rPr>
              <a:t>Model Implementation and UI Interaction</a:t>
            </a:r>
            <a:r>
              <a:rPr lang="en-US" sz="1800" dirty="0">
                <a:solidFill>
                  <a:schemeClr val="tx2">
                    <a:lumMod val="10000"/>
                  </a:schemeClr>
                </a:solidFill>
                <a:latin typeface="Lexend Deca"/>
                <a:ea typeface="Lexend Deca"/>
                <a:cs typeface="Lexend Deca"/>
                <a:sym typeface="Lexend Deca"/>
              </a:rPr>
              <a:t>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54" name="Google Shape;54;p8"/>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txBox="1"/>
          <p:nvPr/>
        </p:nvSpPr>
        <p:spPr>
          <a:xfrm>
            <a:off x="990600" y="1257300"/>
            <a:ext cx="7560300" cy="1792758"/>
          </a:xfrm>
          <a:prstGeom prst="rect">
            <a:avLst/>
          </a:prstGeom>
          <a:noFill/>
          <a:ln>
            <a:noFill/>
          </a:ln>
        </p:spPr>
        <p:txBody>
          <a:bodyPr spcFirstLastPara="1" wrap="square" lIns="91425" tIns="45700" rIns="91425" bIns="45700" anchor="t" anchorCtr="0">
            <a:spAutoFit/>
          </a:bodyPr>
          <a:lstStyle/>
          <a:p>
            <a:pPr marL="914400" lvl="0" indent="-317500" algn="l" rtl="0">
              <a:lnSpc>
                <a:spcPct val="115000"/>
              </a:lnSpc>
              <a:spcBef>
                <a:spcPts val="1200"/>
              </a:spcBef>
              <a:spcAft>
                <a:spcPts val="0"/>
              </a:spcAft>
              <a:buSzPts val="1400"/>
              <a:buAutoNum type="arabicPeriod"/>
            </a:pPr>
            <a:r>
              <a:rPr lang="en-US" b="1" dirty="0">
                <a:latin typeface="Lexend Deca" panose="020B0604020202020204" charset="-78"/>
                <a:cs typeface="Lexend Deca" panose="020B0604020202020204" charset="-78"/>
              </a:rPr>
              <a:t>Provide environment to get user input</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Sends user input data</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Receive response</a:t>
            </a:r>
            <a:endParaRPr b="1" dirty="0">
              <a:latin typeface="Lexend Deca" panose="020B0604020202020204" charset="-78"/>
              <a:cs typeface="Lexend Deca" panose="020B0604020202020204" charset="-78"/>
            </a:endParaRPr>
          </a:p>
          <a:p>
            <a:pPr marL="914400" lvl="0" indent="-317500" algn="l" rtl="0">
              <a:lnSpc>
                <a:spcPct val="115000"/>
              </a:lnSpc>
              <a:spcBef>
                <a:spcPts val="0"/>
              </a:spcBef>
              <a:spcAft>
                <a:spcPts val="0"/>
              </a:spcAft>
              <a:buSzPts val="1400"/>
              <a:buAutoNum type="arabicPeriod"/>
            </a:pPr>
            <a:r>
              <a:rPr lang="en-US" b="1" dirty="0">
                <a:latin typeface="Lexend Deca" panose="020B0604020202020204" charset="-78"/>
                <a:cs typeface="Lexend Deca" panose="020B0604020202020204" charset="-78"/>
              </a:rPr>
              <a:t>Show Result</a:t>
            </a:r>
            <a:endParaRPr b="1" dirty="0">
              <a:latin typeface="Lexend Deca" panose="020B0604020202020204" charset="-78"/>
              <a:cs typeface="Lexend Deca" panose="020B0604020202020204" charset="-78"/>
            </a:endParaRPr>
          </a:p>
          <a:p>
            <a:pPr marL="0" lvl="0" indent="0" algn="l" rtl="0">
              <a:lnSpc>
                <a:spcPct val="115000"/>
              </a:lnSpc>
              <a:spcBef>
                <a:spcPts val="1200"/>
              </a:spcBef>
              <a:spcAft>
                <a:spcPts val="1200"/>
              </a:spcAft>
              <a:buNone/>
            </a:pPr>
            <a:endParaRPr b="1" dirty="0">
              <a:latin typeface="Lexend Deca" panose="020B0604020202020204" charset="-78"/>
              <a:cs typeface="Lexend Deca" panose="020B0604020202020204" charset="-78"/>
            </a:endParaRPr>
          </a:p>
        </p:txBody>
      </p:sp>
      <p:sp>
        <p:nvSpPr>
          <p:cNvPr id="59" name="Google Shape;59;p8"/>
          <p:cNvSpPr txBox="1"/>
          <p:nvPr/>
        </p:nvSpPr>
        <p:spPr>
          <a:xfrm>
            <a:off x="947400" y="817725"/>
            <a:ext cx="7053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solidFill>
                  <a:schemeClr val="bg2"/>
                </a:solidFill>
                <a:latin typeface="Lexend Deca"/>
                <a:ea typeface="Lexend Deca"/>
                <a:cs typeface="Lexend Deca"/>
                <a:sym typeface="Lexend Deca"/>
              </a:rPr>
              <a:t>Step 3: Frontend Prediction Interface Setup (Using </a:t>
            </a:r>
            <a:r>
              <a:rPr lang="en-US" b="1" dirty="0" err="1">
                <a:solidFill>
                  <a:schemeClr val="bg2"/>
                </a:solidFill>
                <a:latin typeface="Lexend Deca"/>
                <a:ea typeface="Lexend Deca"/>
                <a:cs typeface="Lexend Deca"/>
                <a:sym typeface="Lexend Deca"/>
              </a:rPr>
              <a:t>VueJS</a:t>
            </a:r>
            <a:r>
              <a:rPr lang="en-US" b="1" dirty="0">
                <a:solidFill>
                  <a:schemeClr val="bg2"/>
                </a:solidFill>
                <a:latin typeface="Lexend Deca"/>
                <a:ea typeface="Lexend Deca"/>
                <a:cs typeface="Lexend Deca"/>
                <a:sym typeface="Lexend Deca"/>
              </a:rPr>
              <a:t>)</a:t>
            </a:r>
            <a:endParaRPr b="0" i="0" u="none" strike="noStrike" cap="none" dirty="0">
              <a:solidFill>
                <a:schemeClr val="bg2"/>
              </a:solidFill>
              <a:latin typeface="Lexend Deca"/>
              <a:ea typeface="Lexend Deca"/>
              <a:cs typeface="Lexend Deca"/>
              <a:sym typeface="Lexend Dec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3"/>
        <p:cNvGrpSpPr/>
        <p:nvPr/>
      </p:nvGrpSpPr>
      <p:grpSpPr>
        <a:xfrm>
          <a:off x="0" y="0"/>
          <a:ext cx="0" cy="0"/>
          <a:chOff x="0" y="0"/>
          <a:chExt cx="0" cy="0"/>
        </a:xfrm>
      </p:grpSpPr>
      <p:sp>
        <p:nvSpPr>
          <p:cNvPr id="64" name="Google Shape;64;p9"/>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r>
              <a:rPr lang="en-US" sz="1800" b="1" dirty="0">
                <a:solidFill>
                  <a:schemeClr val="tx2">
                    <a:lumMod val="10000"/>
                  </a:schemeClr>
                </a:solidFill>
                <a:latin typeface="Lexend Deca"/>
                <a:ea typeface="Lexend Deca"/>
                <a:cs typeface="Lexend Deca"/>
                <a:sym typeface="Lexend Deca"/>
              </a:rPr>
              <a:t>Model Implementation and UI Interaction</a:t>
            </a:r>
            <a:r>
              <a:rPr lang="en-US" sz="1800" dirty="0">
                <a:solidFill>
                  <a:schemeClr val="tx2">
                    <a:lumMod val="10000"/>
                  </a:schemeClr>
                </a:solidFill>
                <a:latin typeface="Lexend Deca"/>
                <a:ea typeface="Lexend Deca"/>
                <a:cs typeface="Lexend Deca"/>
                <a:sym typeface="Lexend Deca"/>
              </a:rPr>
              <a:t>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65" name="Google Shape;65;p9"/>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txBox="1"/>
          <p:nvPr/>
        </p:nvSpPr>
        <p:spPr>
          <a:xfrm>
            <a:off x="947400" y="817725"/>
            <a:ext cx="7053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solidFill>
                  <a:schemeClr val="bg2"/>
                </a:solidFill>
                <a:latin typeface="Lexend Deca"/>
                <a:ea typeface="Lexend Deca"/>
                <a:cs typeface="Lexend Deca"/>
                <a:sym typeface="Lexend Deca"/>
              </a:rPr>
              <a:t>Interface Screenshots</a:t>
            </a:r>
            <a:endParaRPr b="0" i="0" u="none" strike="noStrike" cap="none" dirty="0">
              <a:solidFill>
                <a:schemeClr val="bg2"/>
              </a:solidFill>
              <a:latin typeface="Lexend Deca"/>
              <a:ea typeface="Lexend Deca"/>
              <a:cs typeface="Lexend Deca"/>
              <a:sym typeface="Lexend Deca"/>
            </a:endParaRPr>
          </a:p>
        </p:txBody>
      </p:sp>
      <p:sp>
        <p:nvSpPr>
          <p:cNvPr id="70" name="Google Shape;70;p9"/>
          <p:cNvSpPr txBox="1"/>
          <p:nvPr/>
        </p:nvSpPr>
        <p:spPr>
          <a:xfrm>
            <a:off x="320475" y="1375375"/>
            <a:ext cx="3219300" cy="3078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1155CC"/>
              </a:buClr>
              <a:buSzPts val="1400"/>
              <a:buFont typeface="Lexend Deca"/>
              <a:buAutoNum type="arabicPeriod"/>
            </a:pPr>
            <a:r>
              <a:rPr lang="en-US" b="1" dirty="0">
                <a:solidFill>
                  <a:srgbClr val="1155CC"/>
                </a:solidFill>
                <a:latin typeface="Lexend Deca"/>
                <a:ea typeface="Lexend Deca"/>
                <a:cs typeface="Lexend Deca"/>
                <a:sym typeface="Lexend Deca"/>
              </a:rPr>
              <a:t>Authentication</a:t>
            </a:r>
            <a:endParaRPr b="0" i="0" u="none" strike="noStrike" cap="none" dirty="0">
              <a:solidFill>
                <a:srgbClr val="1155CC"/>
              </a:solidFill>
              <a:latin typeface="Lexend Deca"/>
              <a:ea typeface="Lexend Deca"/>
              <a:cs typeface="Lexend Deca"/>
              <a:sym typeface="Lexend Deca"/>
            </a:endParaRPr>
          </a:p>
        </p:txBody>
      </p:sp>
      <p:pic>
        <p:nvPicPr>
          <p:cNvPr id="71" name="Google Shape;71;p9"/>
          <p:cNvPicPr preferRelativeResize="0"/>
          <p:nvPr/>
        </p:nvPicPr>
        <p:blipFill>
          <a:blip r:embed="rId3">
            <a:alphaModFix/>
          </a:blip>
          <a:stretch>
            <a:fillRect/>
          </a:stretch>
        </p:blipFill>
        <p:spPr>
          <a:xfrm>
            <a:off x="152400" y="1835575"/>
            <a:ext cx="4065499" cy="2631949"/>
          </a:xfrm>
          <a:prstGeom prst="rect">
            <a:avLst/>
          </a:prstGeom>
          <a:noFill/>
          <a:ln>
            <a:noFill/>
          </a:ln>
        </p:spPr>
      </p:pic>
      <p:pic>
        <p:nvPicPr>
          <p:cNvPr id="72" name="Google Shape;72;p9"/>
          <p:cNvPicPr preferRelativeResize="0"/>
          <p:nvPr/>
        </p:nvPicPr>
        <p:blipFill>
          <a:blip r:embed="rId4">
            <a:alphaModFix/>
          </a:blip>
          <a:stretch>
            <a:fillRect/>
          </a:stretch>
        </p:blipFill>
        <p:spPr>
          <a:xfrm>
            <a:off x="4724411" y="1339425"/>
            <a:ext cx="3924189" cy="3651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6"/>
        <p:cNvGrpSpPr/>
        <p:nvPr/>
      </p:nvGrpSpPr>
      <p:grpSpPr>
        <a:xfrm>
          <a:off x="0" y="0"/>
          <a:ext cx="0" cy="0"/>
          <a:chOff x="0" y="0"/>
          <a:chExt cx="0" cy="0"/>
        </a:xfrm>
      </p:grpSpPr>
      <p:sp>
        <p:nvSpPr>
          <p:cNvPr id="77" name="Google Shape;77;p10"/>
          <p:cNvSpPr txBox="1"/>
          <p:nvPr/>
        </p:nvSpPr>
        <p:spPr>
          <a:xfrm>
            <a:off x="457200" y="285750"/>
            <a:ext cx="84753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Model Implementation and UI Interaction</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78" name="Google Shape;78;p10"/>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txBox="1"/>
          <p:nvPr/>
        </p:nvSpPr>
        <p:spPr>
          <a:xfrm>
            <a:off x="947400" y="817725"/>
            <a:ext cx="7053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solidFill>
                  <a:schemeClr val="bg2"/>
                </a:solidFill>
                <a:latin typeface="Lexend Deca"/>
                <a:ea typeface="Lexend Deca"/>
                <a:cs typeface="Lexend Deca"/>
                <a:sym typeface="Lexend Deca"/>
              </a:rPr>
              <a:t>Interface Screenshots</a:t>
            </a:r>
            <a:endParaRPr b="0" i="0" u="none" strike="noStrike" cap="none" dirty="0">
              <a:solidFill>
                <a:schemeClr val="bg2"/>
              </a:solidFill>
              <a:latin typeface="Lexend Deca"/>
              <a:ea typeface="Lexend Deca"/>
              <a:cs typeface="Lexend Deca"/>
              <a:sym typeface="Lexend Deca"/>
            </a:endParaRPr>
          </a:p>
        </p:txBody>
      </p:sp>
      <p:sp>
        <p:nvSpPr>
          <p:cNvPr id="83" name="Google Shape;83;p10"/>
          <p:cNvSpPr txBox="1"/>
          <p:nvPr/>
        </p:nvSpPr>
        <p:spPr>
          <a:xfrm>
            <a:off x="320475" y="1375375"/>
            <a:ext cx="3219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a:solidFill>
                  <a:srgbClr val="1155CC"/>
                </a:solidFill>
                <a:latin typeface="Lexend Deca"/>
                <a:ea typeface="Lexend Deca"/>
                <a:cs typeface="Lexend Deca"/>
                <a:sym typeface="Lexend Deca"/>
              </a:rPr>
              <a:t>2.    Prediction</a:t>
            </a:r>
            <a:endParaRPr b="0" i="0" u="none" strike="noStrike" cap="none">
              <a:solidFill>
                <a:srgbClr val="1155CC"/>
              </a:solidFill>
              <a:latin typeface="Lexend Deca"/>
              <a:ea typeface="Lexend Deca"/>
              <a:cs typeface="Lexend Deca"/>
              <a:sym typeface="Lexend Deca"/>
            </a:endParaRPr>
          </a:p>
        </p:txBody>
      </p:sp>
      <p:pic>
        <p:nvPicPr>
          <p:cNvPr id="84" name="Google Shape;84;p10"/>
          <p:cNvPicPr preferRelativeResize="0"/>
          <p:nvPr/>
        </p:nvPicPr>
        <p:blipFill>
          <a:blip r:embed="rId3">
            <a:alphaModFix/>
          </a:blip>
          <a:stretch>
            <a:fillRect/>
          </a:stretch>
        </p:blipFill>
        <p:spPr>
          <a:xfrm>
            <a:off x="4724400" y="1187025"/>
            <a:ext cx="4267200" cy="1934817"/>
          </a:xfrm>
          <a:prstGeom prst="rect">
            <a:avLst/>
          </a:prstGeom>
          <a:noFill/>
          <a:ln>
            <a:noFill/>
          </a:ln>
        </p:spPr>
      </p:pic>
      <p:pic>
        <p:nvPicPr>
          <p:cNvPr id="85" name="Google Shape;85;p10"/>
          <p:cNvPicPr preferRelativeResize="0"/>
          <p:nvPr/>
        </p:nvPicPr>
        <p:blipFill>
          <a:blip r:embed="rId4">
            <a:alphaModFix/>
          </a:blip>
          <a:stretch>
            <a:fillRect/>
          </a:stretch>
        </p:blipFill>
        <p:spPr>
          <a:xfrm>
            <a:off x="4740076" y="3289850"/>
            <a:ext cx="4251525" cy="1716850"/>
          </a:xfrm>
          <a:prstGeom prst="rect">
            <a:avLst/>
          </a:prstGeom>
          <a:noFill/>
          <a:ln>
            <a:noFill/>
          </a:ln>
        </p:spPr>
      </p:pic>
      <p:pic>
        <p:nvPicPr>
          <p:cNvPr id="86" name="Google Shape;86;p10"/>
          <p:cNvPicPr preferRelativeResize="0"/>
          <p:nvPr/>
        </p:nvPicPr>
        <p:blipFill>
          <a:blip r:embed="rId5">
            <a:alphaModFix/>
          </a:blip>
          <a:stretch>
            <a:fillRect/>
          </a:stretch>
        </p:blipFill>
        <p:spPr>
          <a:xfrm>
            <a:off x="152400" y="1835575"/>
            <a:ext cx="4419600" cy="3171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6"/>
        <p:cNvGrpSpPr/>
        <p:nvPr/>
      </p:nvGrpSpPr>
      <p:grpSpPr>
        <a:xfrm>
          <a:off x="0" y="0"/>
          <a:ext cx="0" cy="0"/>
          <a:chOff x="0" y="0"/>
          <a:chExt cx="0" cy="0"/>
        </a:xfrm>
      </p:grpSpPr>
      <p:sp>
        <p:nvSpPr>
          <p:cNvPr id="77" name="Google Shape;77;p10"/>
          <p:cNvSpPr txBox="1"/>
          <p:nvPr/>
        </p:nvSpPr>
        <p:spPr>
          <a:xfrm>
            <a:off x="510208" y="424898"/>
            <a:ext cx="8475300" cy="36929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Limitations </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78" name="Google Shape;78;p10"/>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txBox="1"/>
          <p:nvPr/>
        </p:nvSpPr>
        <p:spPr>
          <a:xfrm>
            <a:off x="453456" y="1069326"/>
            <a:ext cx="8136834" cy="1600398"/>
          </a:xfrm>
          <a:prstGeom prst="rect">
            <a:avLst/>
          </a:prstGeom>
          <a:noFill/>
          <a:ln>
            <a:noFill/>
          </a:ln>
        </p:spPr>
        <p:txBody>
          <a:bodyPr spcFirstLastPara="1" wrap="square" lIns="91425" tIns="45700" rIns="91425" bIns="45700" anchor="t" anchorCtr="0">
            <a:spAutoFit/>
          </a:bodyPr>
          <a:lstStyle/>
          <a:p>
            <a:pPr marL="285750" lvl="0" indent="-285750">
              <a:buFont typeface="Wingdings" panose="05000000000000000000" pitchFamily="2" charset="2"/>
              <a:buChar char="v"/>
            </a:pPr>
            <a:r>
              <a:rPr lang="en-US" dirty="0">
                <a:latin typeface="Lexend Deca" panose="020B0604020202020204" charset="-78"/>
                <a:cs typeface="Lexend Deca" panose="020B0604020202020204" charset="-78"/>
              </a:rPr>
              <a:t>While the model performed well, we noticed some areas that need improvement. </a:t>
            </a:r>
          </a:p>
          <a:p>
            <a:pPr marL="285750" lvl="0" indent="-285750">
              <a:buFont typeface="Wingdings" panose="05000000000000000000" pitchFamily="2" charset="2"/>
              <a:buChar char="v"/>
            </a:pPr>
            <a:endParaRPr lang="en-US" dirty="0">
              <a:latin typeface="Lexend Deca" panose="020B0604020202020204" charset="-78"/>
              <a:cs typeface="Lexend Deca" panose="020B0604020202020204" charset="-78"/>
            </a:endParaRPr>
          </a:p>
          <a:p>
            <a:pPr marL="285750" lvl="0" indent="-285750">
              <a:buFont typeface="Wingdings" panose="05000000000000000000" pitchFamily="2" charset="2"/>
              <a:buChar char="v"/>
            </a:pPr>
            <a:r>
              <a:rPr lang="en-US" dirty="0">
                <a:latin typeface="Lexend Deca" panose="020B0604020202020204" charset="-78"/>
                <a:cs typeface="Lexend Deca" panose="020B0604020202020204" charset="-78"/>
              </a:rPr>
              <a:t>For example, it missed around 30% of actual cases (false negatives), which could be significant in a real-world health setting. </a:t>
            </a:r>
          </a:p>
          <a:p>
            <a:pPr marL="285750" lvl="0" indent="-285750">
              <a:buFont typeface="Wingdings" panose="05000000000000000000" pitchFamily="2" charset="2"/>
              <a:buChar char="v"/>
            </a:pPr>
            <a:endParaRPr lang="en-US" dirty="0">
              <a:latin typeface="Lexend Deca" panose="020B0604020202020204" charset="-78"/>
              <a:cs typeface="Lexend Deca" panose="020B0604020202020204" charset="-78"/>
            </a:endParaRPr>
          </a:p>
          <a:p>
            <a:pPr marL="285750" lvl="0" indent="-285750">
              <a:buFont typeface="Wingdings" panose="05000000000000000000" pitchFamily="2" charset="2"/>
              <a:buChar char="v"/>
            </a:pPr>
            <a:r>
              <a:rPr lang="en-US" dirty="0">
                <a:latin typeface="Lexend Deca" panose="020B0604020202020204" charset="-78"/>
                <a:cs typeface="Lexend Deca" panose="020B0604020202020204" charset="-78"/>
              </a:rPr>
              <a:t>Also, it would be helpful to include more patient data and environmental factors, as dengue prediction might improve with factors like seasonality or climate data.</a:t>
            </a:r>
          </a:p>
        </p:txBody>
      </p:sp>
    </p:spTree>
    <p:extLst>
      <p:ext uri="{BB962C8B-B14F-4D97-AF65-F5344CB8AC3E}">
        <p14:creationId xmlns:p14="http://schemas.microsoft.com/office/powerpoint/2010/main" val="284455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6"/>
        <p:cNvGrpSpPr/>
        <p:nvPr/>
      </p:nvGrpSpPr>
      <p:grpSpPr>
        <a:xfrm>
          <a:off x="0" y="0"/>
          <a:ext cx="0" cy="0"/>
          <a:chOff x="0" y="0"/>
          <a:chExt cx="0" cy="0"/>
        </a:xfrm>
      </p:grpSpPr>
      <p:sp>
        <p:nvSpPr>
          <p:cNvPr id="77" name="Google Shape;77;p10"/>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Conclusion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78" name="Google Shape;78;p10"/>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txBox="1"/>
          <p:nvPr/>
        </p:nvSpPr>
        <p:spPr>
          <a:xfrm>
            <a:off x="503594" y="870543"/>
            <a:ext cx="8136834" cy="954067"/>
          </a:xfrm>
          <a:prstGeom prst="rect">
            <a:avLst/>
          </a:prstGeom>
          <a:noFill/>
          <a:ln>
            <a:noFill/>
          </a:ln>
        </p:spPr>
        <p:txBody>
          <a:bodyPr spcFirstLastPara="1" wrap="square" lIns="91425" tIns="45700" rIns="91425" bIns="45700" anchor="t" anchorCtr="0">
            <a:spAutoFit/>
          </a:bodyPr>
          <a:lstStyle/>
          <a:p>
            <a:pPr lvl="0"/>
            <a:r>
              <a:rPr lang="en-US" b="1" dirty="0">
                <a:latin typeface="Lexend Deca" panose="020B0604020202020204" charset="-78"/>
                <a:cs typeface="Lexend Deca" panose="020B0604020202020204" charset="-78"/>
              </a:rPr>
              <a:t>Overview</a:t>
            </a:r>
            <a:r>
              <a:rPr lang="en-US" dirty="0">
                <a:latin typeface="Lexend Deca" panose="020B0604020202020204" charset="-78"/>
                <a:cs typeface="Lexend Deca" panose="020B0604020202020204" charset="-78"/>
              </a:rPr>
              <a:t>:</a:t>
            </a:r>
          </a:p>
          <a:p>
            <a:pPr lvl="0"/>
            <a:endParaRPr lang="en-US" dirty="0">
              <a:latin typeface="Lexend Deca" panose="020B0604020202020204" charset="-78"/>
              <a:cs typeface="Lexend Deca" panose="020B0604020202020204" charset="-78"/>
            </a:endParaRPr>
          </a:p>
          <a:p>
            <a:pPr lvl="0"/>
            <a:r>
              <a:rPr lang="en-US" dirty="0">
                <a:latin typeface="Lexend Deca" panose="020B0604020202020204" charset="-78"/>
                <a:cs typeface="Lexend Deca" panose="020B0604020202020204" charset="-78"/>
              </a:rPr>
              <a:t>The project utilized </a:t>
            </a:r>
            <a:r>
              <a:rPr lang="en-US" b="1" dirty="0">
                <a:latin typeface="Lexend Deca" panose="020B0604020202020204" charset="-78"/>
                <a:cs typeface="Lexend Deca" panose="020B0604020202020204" charset="-78"/>
              </a:rPr>
              <a:t>machine learning</a:t>
            </a:r>
            <a:r>
              <a:rPr lang="en-US" dirty="0">
                <a:latin typeface="Lexend Deca" panose="020B0604020202020204" charset="-78"/>
                <a:cs typeface="Lexend Deca" panose="020B0604020202020204" charset="-78"/>
              </a:rPr>
              <a:t> to address the challenge </a:t>
            </a:r>
          </a:p>
          <a:p>
            <a:pPr lvl="0"/>
            <a:r>
              <a:rPr lang="en-US" dirty="0">
                <a:latin typeface="Lexend Deca" panose="020B0604020202020204" charset="-78"/>
                <a:cs typeface="Lexend Deca" panose="020B0604020202020204" charset="-78"/>
              </a:rPr>
              <a:t>of </a:t>
            </a:r>
            <a:r>
              <a:rPr lang="en-US" b="1" dirty="0">
                <a:latin typeface="Lexend Deca" panose="020B0604020202020204" charset="-78"/>
                <a:cs typeface="Lexend Deca" panose="020B0604020202020204" charset="-78"/>
              </a:rPr>
              <a:t>early dengue fever diagnosis</a:t>
            </a:r>
            <a:r>
              <a:rPr lang="en-US" dirty="0">
                <a:latin typeface="Lexend Deca" panose="020B0604020202020204" charset="-78"/>
                <a:cs typeface="Lexend Deca" panose="020B0604020202020204" charset="-78"/>
              </a:rPr>
              <a:t>.</a:t>
            </a:r>
          </a:p>
        </p:txBody>
      </p:sp>
      <p:sp>
        <p:nvSpPr>
          <p:cNvPr id="83" name="Google Shape;83;p10"/>
          <p:cNvSpPr txBox="1"/>
          <p:nvPr/>
        </p:nvSpPr>
        <p:spPr>
          <a:xfrm>
            <a:off x="510209" y="2147209"/>
            <a:ext cx="5592418" cy="2092840"/>
          </a:xfrm>
          <a:prstGeom prst="rect">
            <a:avLst/>
          </a:prstGeom>
          <a:noFill/>
          <a:ln>
            <a:noFill/>
          </a:ln>
        </p:spPr>
        <p:txBody>
          <a:bodyPr spcFirstLastPara="1" wrap="square" lIns="91425" tIns="45700" rIns="91425" bIns="45700" anchor="t" anchorCtr="0">
            <a:spAutoFit/>
          </a:bodyPr>
          <a:lstStyle/>
          <a:p>
            <a:r>
              <a:rPr lang="en-US" sz="1600" b="1" dirty="0">
                <a:latin typeface="Lexend Deca" panose="020B0604020202020204" charset="-78"/>
                <a:cs typeface="Lexend Deca" panose="020B0604020202020204" charset="-78"/>
              </a:rPr>
              <a:t>Model Performance</a:t>
            </a:r>
            <a:r>
              <a:rPr lang="en-US" sz="1600" dirty="0">
                <a:latin typeface="Lexend Deca" panose="020B0604020202020204" charset="-78"/>
                <a:cs typeface="Lexend Deca" panose="020B0604020202020204" charset="-78"/>
              </a:rPr>
              <a:t>:</a:t>
            </a:r>
          </a:p>
          <a:p>
            <a:endParaRPr lang="en-US" sz="800" dirty="0">
              <a:latin typeface="Lexend Deca" panose="020B0604020202020204" charset="-78"/>
              <a:cs typeface="Lexend Deca" panose="020B0604020202020204" charset="-78"/>
            </a:endParaRPr>
          </a:p>
          <a:p>
            <a:r>
              <a:rPr lang="en-US" sz="1200" dirty="0">
                <a:latin typeface="Lexend Deca" panose="020B0604020202020204" charset="-78"/>
                <a:cs typeface="Lexend Deca" panose="020B0604020202020204" charset="-78"/>
              </a:rPr>
              <a:t>By implementing the </a:t>
            </a:r>
            <a:r>
              <a:rPr lang="en-US" sz="1200" b="1" dirty="0">
                <a:latin typeface="Lexend Deca" panose="020B0604020202020204" charset="-78"/>
                <a:cs typeface="Lexend Deca" panose="020B0604020202020204" charset="-78"/>
              </a:rPr>
              <a:t>Random Forest </a:t>
            </a:r>
          </a:p>
          <a:p>
            <a:r>
              <a:rPr lang="en-US" sz="1200" b="1" dirty="0">
                <a:latin typeface="Lexend Deca" panose="020B0604020202020204" charset="-78"/>
                <a:cs typeface="Lexend Deca" panose="020B0604020202020204" charset="-78"/>
              </a:rPr>
              <a:t>algorithm</a:t>
            </a:r>
            <a:r>
              <a:rPr lang="en-US" sz="1200" dirty="0">
                <a:latin typeface="Lexend Deca" panose="020B0604020202020204" charset="-78"/>
                <a:cs typeface="Lexend Deca" panose="020B0604020202020204" charset="-78"/>
              </a:rPr>
              <a:t>, we achieved:</a:t>
            </a:r>
          </a:p>
          <a:p>
            <a:endParaRPr lang="en-US" sz="1200" dirty="0">
              <a:latin typeface="Lexend Deca" panose="020B0604020202020204" charset="-78"/>
              <a:cs typeface="Lexend Deca" panose="020B0604020202020204" charset="-78"/>
            </a:endParaRPr>
          </a:p>
          <a:p>
            <a:r>
              <a:rPr lang="en-US" b="1" dirty="0">
                <a:latin typeface="Lexend Deca" panose="020B0604020202020204" charset="-78"/>
                <a:cs typeface="Lexend Deca" panose="020B0604020202020204" charset="-78"/>
              </a:rPr>
              <a:t>Accuracy</a:t>
            </a:r>
            <a:r>
              <a:rPr lang="en-US" dirty="0">
                <a:latin typeface="Lexend Deca" panose="020B0604020202020204" charset="-78"/>
                <a:cs typeface="Lexend Deca" panose="020B0604020202020204" charset="-78"/>
              </a:rPr>
              <a:t>: 76%</a:t>
            </a:r>
          </a:p>
          <a:p>
            <a:r>
              <a:rPr lang="en-US" b="1" dirty="0">
                <a:latin typeface="Lexend Deca" panose="020B0604020202020204" charset="-78"/>
                <a:cs typeface="Lexend Deca" panose="020B0604020202020204" charset="-78"/>
              </a:rPr>
              <a:t>Precision</a:t>
            </a:r>
            <a:r>
              <a:rPr lang="en-US" dirty="0">
                <a:latin typeface="Lexend Deca" panose="020B0604020202020204" charset="-78"/>
                <a:cs typeface="Lexend Deca" panose="020B0604020202020204" charset="-78"/>
              </a:rPr>
              <a:t>: 75%</a:t>
            </a:r>
          </a:p>
          <a:p>
            <a:r>
              <a:rPr lang="en-US" b="1" dirty="0">
                <a:latin typeface="Lexend Deca" panose="020B0604020202020204" charset="-78"/>
                <a:cs typeface="Lexend Deca" panose="020B0604020202020204" charset="-78"/>
              </a:rPr>
              <a:t>Recall</a:t>
            </a:r>
            <a:r>
              <a:rPr lang="en-US" dirty="0">
                <a:latin typeface="Lexend Deca" panose="020B0604020202020204" charset="-78"/>
                <a:cs typeface="Lexend Deca" panose="020B0604020202020204" charset="-78"/>
              </a:rPr>
              <a:t>: 70%</a:t>
            </a:r>
          </a:p>
          <a:p>
            <a:r>
              <a:rPr lang="en-US" b="1" dirty="0">
                <a:latin typeface="Lexend Deca" panose="020B0604020202020204" charset="-78"/>
                <a:cs typeface="Lexend Deca" panose="020B0604020202020204" charset="-78"/>
              </a:rPr>
              <a:t>F1 Score</a:t>
            </a:r>
            <a:r>
              <a:rPr lang="en-US" dirty="0">
                <a:latin typeface="Lexend Deca" panose="020B0604020202020204" charset="-78"/>
                <a:cs typeface="Lexend Deca" panose="020B0604020202020204" charset="-78"/>
              </a:rPr>
              <a:t>: 73%</a:t>
            </a:r>
          </a:p>
          <a:p>
            <a:r>
              <a:rPr lang="en-US" b="1" dirty="0">
                <a:latin typeface="Lexend Deca" panose="020B0604020202020204" charset="-78"/>
                <a:cs typeface="Lexend Deca" panose="020B0604020202020204" charset="-78"/>
              </a:rPr>
              <a:t>AUC Score</a:t>
            </a:r>
            <a:r>
              <a:rPr lang="en-US" dirty="0">
                <a:latin typeface="Lexend Deca" panose="020B0604020202020204" charset="-78"/>
                <a:cs typeface="Lexend Deca" panose="020B0604020202020204" charset="-78"/>
              </a:rPr>
              <a:t>: 82%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799" y="2143658"/>
            <a:ext cx="4835629" cy="2358887"/>
          </a:xfrm>
          <a:prstGeom prst="rect">
            <a:avLst/>
          </a:prstGeom>
        </p:spPr>
      </p:pic>
    </p:spTree>
    <p:extLst>
      <p:ext uri="{BB962C8B-B14F-4D97-AF65-F5344CB8AC3E}">
        <p14:creationId xmlns:p14="http://schemas.microsoft.com/office/powerpoint/2010/main" val="235693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9"/>
        <p:cNvGrpSpPr/>
        <p:nvPr/>
      </p:nvGrpSpPr>
      <p:grpSpPr>
        <a:xfrm>
          <a:off x="0" y="0"/>
          <a:ext cx="0" cy="0"/>
          <a:chOff x="0" y="0"/>
          <a:chExt cx="0" cy="0"/>
        </a:xfrm>
      </p:grpSpPr>
      <p:sp>
        <p:nvSpPr>
          <p:cNvPr id="2" name="Rectangle 1"/>
          <p:cNvSpPr/>
          <p:nvPr/>
        </p:nvSpPr>
        <p:spPr>
          <a:xfrm>
            <a:off x="1015584" y="710246"/>
            <a:ext cx="7786255" cy="3308598"/>
          </a:xfrm>
          <a:prstGeom prst="rect">
            <a:avLst/>
          </a:prstGeom>
        </p:spPr>
        <p:txBody>
          <a:bodyPr wrap="square">
            <a:spAutoFit/>
          </a:bodyPr>
          <a:lstStyle/>
          <a:p>
            <a:r>
              <a:rPr lang="en-US" sz="2000" b="1" dirty="0">
                <a:latin typeface="Lexend Deca" panose="020B0604020202020204" charset="-78"/>
                <a:cs typeface="Lexend Deca" panose="020B0604020202020204" charset="-78"/>
              </a:rPr>
              <a:t>                                    Submitted By</a:t>
            </a:r>
          </a:p>
          <a:p>
            <a:pPr>
              <a:lnSpc>
                <a:spcPct val="150000"/>
              </a:lnSpc>
            </a:pPr>
            <a:endParaRPr lang="en-US" sz="1800" b="1" dirty="0">
              <a:latin typeface="Lexend Deca" panose="020B0604020202020204" charset="-78"/>
              <a:cs typeface="Lexend Deca" panose="020B0604020202020204" charset="-78"/>
            </a:endParaRPr>
          </a:p>
          <a:p>
            <a:pPr>
              <a:lnSpc>
                <a:spcPct val="150000"/>
              </a:lnSpc>
            </a:pPr>
            <a:r>
              <a:rPr lang="en-US" sz="1800" dirty="0" err="1">
                <a:latin typeface="Lexend Deca" panose="020B0604020202020204" charset="-78"/>
                <a:cs typeface="Lexend Deca" panose="020B0604020202020204" charset="-78"/>
              </a:rPr>
              <a:t>Poritosh</a:t>
            </a:r>
            <a:r>
              <a:rPr lang="en-US" sz="1800" dirty="0">
                <a:latin typeface="Lexend Deca" panose="020B0604020202020204" charset="-78"/>
                <a:cs typeface="Lexend Deca" panose="020B0604020202020204" charset="-78"/>
              </a:rPr>
              <a:t> </a:t>
            </a:r>
            <a:r>
              <a:rPr lang="en-US" sz="1800" dirty="0" err="1">
                <a:latin typeface="Lexend Deca" panose="020B0604020202020204" charset="-78"/>
                <a:cs typeface="Lexend Deca" panose="020B0604020202020204" charset="-78"/>
              </a:rPr>
              <a:t>Modak</a:t>
            </a:r>
            <a:r>
              <a:rPr lang="en-US" sz="1800" dirty="0">
                <a:latin typeface="Lexend Deca" panose="020B0604020202020204" charset="-78"/>
                <a:cs typeface="Lexend Deca" panose="020B0604020202020204" charset="-78"/>
              </a:rPr>
              <a:t> (2022822023) -Team Leader</a:t>
            </a:r>
          </a:p>
          <a:p>
            <a:pPr>
              <a:lnSpc>
                <a:spcPct val="150000"/>
              </a:lnSpc>
            </a:pPr>
            <a:r>
              <a:rPr lang="en-US" sz="1800" dirty="0" err="1">
                <a:latin typeface="Lexend Deca" panose="020B0604020202020204" charset="-78"/>
                <a:cs typeface="Lexend Deca" panose="020B0604020202020204" charset="-78"/>
              </a:rPr>
              <a:t>Roushni</a:t>
            </a:r>
            <a:r>
              <a:rPr lang="en-US" sz="1800" dirty="0">
                <a:latin typeface="Lexend Deca" panose="020B0604020202020204" charset="-78"/>
                <a:cs typeface="Lexend Deca" panose="020B0604020202020204" charset="-78"/>
              </a:rPr>
              <a:t> </a:t>
            </a:r>
            <a:r>
              <a:rPr lang="en-US" sz="1800" dirty="0" err="1">
                <a:latin typeface="Lexend Deca" panose="020B0604020202020204" charset="-78"/>
                <a:cs typeface="Lexend Deca" panose="020B0604020202020204" charset="-78"/>
              </a:rPr>
              <a:t>Rafa</a:t>
            </a:r>
            <a:r>
              <a:rPr lang="en-US" sz="1800" dirty="0">
                <a:latin typeface="Lexend Deca" panose="020B0604020202020204" charset="-78"/>
                <a:cs typeface="Lexend Deca" panose="020B0604020202020204" charset="-78"/>
              </a:rPr>
              <a:t> </a:t>
            </a:r>
            <a:r>
              <a:rPr lang="en-US" sz="1800" dirty="0" err="1">
                <a:latin typeface="Lexend Deca" panose="020B0604020202020204" charset="-78"/>
                <a:cs typeface="Lexend Deca" panose="020B0604020202020204" charset="-78"/>
              </a:rPr>
              <a:t>Majumder</a:t>
            </a:r>
            <a:r>
              <a:rPr lang="en-US" sz="1800" dirty="0">
                <a:latin typeface="Lexend Deca" panose="020B0604020202020204" charset="-78"/>
                <a:cs typeface="Lexend Deca" panose="020B0604020202020204" charset="-78"/>
              </a:rPr>
              <a:t> (2022822033) - BA (Business Analyst)</a:t>
            </a:r>
          </a:p>
          <a:p>
            <a:pPr>
              <a:lnSpc>
                <a:spcPct val="150000"/>
              </a:lnSpc>
            </a:pPr>
            <a:r>
              <a:rPr lang="en-US" sz="1800" dirty="0" err="1">
                <a:latin typeface="Lexend Deca" panose="020B0604020202020204" charset="-78"/>
                <a:cs typeface="Lexend Deca" panose="020B0604020202020204" charset="-78"/>
              </a:rPr>
              <a:t>Bipro</a:t>
            </a:r>
            <a:r>
              <a:rPr lang="en-US" sz="1800" dirty="0">
                <a:latin typeface="Lexend Deca" panose="020B0604020202020204" charset="-78"/>
                <a:cs typeface="Lexend Deca" panose="020B0604020202020204" charset="-78"/>
              </a:rPr>
              <a:t> </a:t>
            </a:r>
            <a:r>
              <a:rPr lang="en-US" sz="1800" dirty="0" err="1">
                <a:latin typeface="Lexend Deca" panose="020B0604020202020204" charset="-78"/>
                <a:cs typeface="Lexend Deca" panose="020B0604020202020204" charset="-78"/>
              </a:rPr>
              <a:t>Bhowmik</a:t>
            </a:r>
            <a:r>
              <a:rPr lang="en-US" sz="1800" dirty="0">
                <a:latin typeface="Lexend Deca" panose="020B0604020202020204" charset="-78"/>
                <a:cs typeface="Lexend Deca" panose="020B0604020202020204" charset="-78"/>
              </a:rPr>
              <a:t> (2022822025) - Coder/Programmer</a:t>
            </a:r>
          </a:p>
          <a:p>
            <a:pPr>
              <a:lnSpc>
                <a:spcPct val="150000"/>
              </a:lnSpc>
            </a:pPr>
            <a:r>
              <a:rPr lang="en-US" sz="1800" dirty="0" err="1">
                <a:latin typeface="Lexend Deca" panose="020B0604020202020204" charset="-78"/>
                <a:cs typeface="Lexend Deca" panose="020B0604020202020204" charset="-78"/>
              </a:rPr>
              <a:t>Mahbub</a:t>
            </a:r>
            <a:r>
              <a:rPr lang="en-US" sz="1800" dirty="0">
                <a:latin typeface="Lexend Deca" panose="020B0604020202020204" charset="-78"/>
                <a:cs typeface="Lexend Deca" panose="020B0604020202020204" charset="-78"/>
              </a:rPr>
              <a:t> Hussain (2022822029) - Coder/Programmer</a:t>
            </a:r>
          </a:p>
          <a:p>
            <a:pPr>
              <a:lnSpc>
                <a:spcPct val="150000"/>
              </a:lnSpc>
            </a:pPr>
            <a:r>
              <a:rPr lang="en-US" sz="1800" dirty="0">
                <a:latin typeface="Lexend Deca" panose="020B0604020202020204" charset="-78"/>
                <a:cs typeface="Lexend Deca" panose="020B0604020202020204" charset="-78"/>
              </a:rPr>
              <a:t>Md. </a:t>
            </a:r>
            <a:r>
              <a:rPr lang="en-US" sz="1800" dirty="0" err="1">
                <a:latin typeface="Lexend Deca" panose="020B0604020202020204" charset="-78"/>
                <a:cs typeface="Lexend Deca" panose="020B0604020202020204" charset="-78"/>
              </a:rPr>
              <a:t>Nafiul</a:t>
            </a:r>
            <a:r>
              <a:rPr lang="en-US" sz="1800" dirty="0">
                <a:latin typeface="Lexend Deca" panose="020B0604020202020204" charset="-78"/>
                <a:cs typeface="Lexend Deca" panose="020B0604020202020204" charset="-78"/>
              </a:rPr>
              <a:t> Hasan Chowdhury (2022822007) - QA (Quality Assurance)</a:t>
            </a:r>
          </a:p>
          <a:p>
            <a:pPr>
              <a:lnSpc>
                <a:spcPct val="150000"/>
              </a:lnSpc>
            </a:pPr>
            <a:r>
              <a:rPr lang="sv-SE" sz="1800" dirty="0">
                <a:latin typeface="Lexend Deca" panose="020B0604020202020204" charset="-78"/>
                <a:cs typeface="Lexend Deca" panose="020B0604020202020204" charset="-78"/>
              </a:rPr>
              <a:t>Afruja Akter Rumpa (2022822012) - BA (Business Analyst)</a:t>
            </a:r>
          </a:p>
        </p:txBody>
      </p:sp>
    </p:spTree>
    <p:extLst>
      <p:ext uri="{BB962C8B-B14F-4D97-AF65-F5344CB8AC3E}">
        <p14:creationId xmlns:p14="http://schemas.microsoft.com/office/powerpoint/2010/main" val="709480565"/>
      </p:ext>
    </p:extLst>
  </p:cSld>
  <p:clrMapOvr>
    <a:overrideClrMapping bg1="lt1" tx1="dk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6"/>
        <p:cNvGrpSpPr/>
        <p:nvPr/>
      </p:nvGrpSpPr>
      <p:grpSpPr>
        <a:xfrm>
          <a:off x="0" y="0"/>
          <a:ext cx="0" cy="0"/>
          <a:chOff x="0" y="0"/>
          <a:chExt cx="0" cy="0"/>
        </a:xfrm>
      </p:grpSpPr>
      <p:sp>
        <p:nvSpPr>
          <p:cNvPr id="77" name="Google Shape;77;p10"/>
          <p:cNvSpPr txBox="1"/>
          <p:nvPr/>
        </p:nvSpPr>
        <p:spPr>
          <a:xfrm>
            <a:off x="457200" y="285750"/>
            <a:ext cx="8475300"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Conclusion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78" name="Google Shape;78;p10"/>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txBox="1"/>
          <p:nvPr/>
        </p:nvSpPr>
        <p:spPr>
          <a:xfrm>
            <a:off x="503594" y="870543"/>
            <a:ext cx="7739258" cy="954067"/>
          </a:xfrm>
          <a:prstGeom prst="rect">
            <a:avLst/>
          </a:prstGeom>
          <a:noFill/>
          <a:ln>
            <a:noFill/>
          </a:ln>
        </p:spPr>
        <p:txBody>
          <a:bodyPr spcFirstLastPara="1" wrap="square" lIns="91425" tIns="45700" rIns="91425" bIns="45700" anchor="t" anchorCtr="0">
            <a:spAutoFit/>
          </a:bodyPr>
          <a:lstStyle/>
          <a:p>
            <a:r>
              <a:rPr lang="en-US" b="1" dirty="0">
                <a:latin typeface="Lexend Deca" panose="020B0604020202020204" charset="-78"/>
                <a:cs typeface="Lexend Deca" panose="020B0604020202020204" charset="-78"/>
              </a:rPr>
              <a:t>Reliability: </a:t>
            </a:r>
          </a:p>
          <a:p>
            <a:endParaRPr lang="en-US" b="1" dirty="0">
              <a:latin typeface="Lexend Deca" panose="020B0604020202020204" charset="-78"/>
              <a:cs typeface="Lexend Deca" panose="020B0604020202020204" charset="-78"/>
            </a:endParaRPr>
          </a:p>
          <a:p>
            <a:r>
              <a:rPr lang="en-US" b="1" dirty="0">
                <a:latin typeface="Lexend Deca" panose="020B0604020202020204" charset="-78"/>
                <a:cs typeface="Lexend Deca" panose="020B0604020202020204" charset="-78"/>
              </a:rPr>
              <a:t>The model demonstrated strong reliability in distinguishing between dengue and non-dengue cases, even with complex datasets.</a:t>
            </a:r>
          </a:p>
        </p:txBody>
      </p:sp>
      <p:sp>
        <p:nvSpPr>
          <p:cNvPr id="83" name="Google Shape;83;p10"/>
          <p:cNvSpPr txBox="1"/>
          <p:nvPr/>
        </p:nvSpPr>
        <p:spPr>
          <a:xfrm>
            <a:off x="510209" y="2225405"/>
            <a:ext cx="7593496" cy="954067"/>
          </a:xfrm>
          <a:prstGeom prst="rect">
            <a:avLst/>
          </a:prstGeom>
          <a:noFill/>
          <a:ln>
            <a:noFill/>
          </a:ln>
        </p:spPr>
        <p:txBody>
          <a:bodyPr spcFirstLastPara="1" wrap="square" lIns="91425" tIns="45700" rIns="91425" bIns="45700" anchor="t" anchorCtr="0">
            <a:spAutoFit/>
          </a:bodyPr>
          <a:lstStyle/>
          <a:p>
            <a:r>
              <a:rPr lang="en-US" b="1" dirty="0">
                <a:latin typeface="Lexend Deca" panose="020B0604020202020204" charset="-78"/>
                <a:cs typeface="Lexend Deca" panose="020B0604020202020204" charset="-78"/>
              </a:rPr>
              <a:t>Data Processing</a:t>
            </a:r>
            <a:r>
              <a:rPr lang="en-US" dirty="0">
                <a:latin typeface="Lexend Deca" panose="020B0604020202020204" charset="-78"/>
                <a:cs typeface="Lexend Deca" panose="020B0604020202020204" charset="-78"/>
              </a:rPr>
              <a:t>:</a:t>
            </a:r>
          </a:p>
          <a:p>
            <a:br>
              <a:rPr lang="en-US" dirty="0">
                <a:latin typeface="Lexend Deca" panose="020B0604020202020204" charset="-78"/>
                <a:cs typeface="Lexend Deca" panose="020B0604020202020204" charset="-78"/>
              </a:rPr>
            </a:br>
            <a:r>
              <a:rPr lang="en-US" dirty="0">
                <a:latin typeface="Lexend Deca" panose="020B0604020202020204" charset="-78"/>
                <a:cs typeface="Lexend Deca" panose="020B0604020202020204" charset="-78"/>
              </a:rPr>
              <a:t>Extensive </a:t>
            </a:r>
            <a:r>
              <a:rPr lang="en-US" b="1" dirty="0">
                <a:latin typeface="Lexend Deca" panose="020B0604020202020204" charset="-78"/>
                <a:cs typeface="Lexend Deca" panose="020B0604020202020204" charset="-78"/>
              </a:rPr>
              <a:t>data preprocessing</a:t>
            </a:r>
            <a:r>
              <a:rPr lang="en-US" dirty="0">
                <a:latin typeface="Lexend Deca" panose="020B0604020202020204" charset="-78"/>
                <a:cs typeface="Lexend Deca" panose="020B0604020202020204" charset="-78"/>
              </a:rPr>
              <a:t> and </a:t>
            </a:r>
            <a:r>
              <a:rPr lang="en-US" b="1" dirty="0">
                <a:latin typeface="Lexend Deca" panose="020B0604020202020204" charset="-78"/>
                <a:cs typeface="Lexend Deca" panose="020B0604020202020204" charset="-78"/>
              </a:rPr>
              <a:t>feature selection</a:t>
            </a:r>
            <a:r>
              <a:rPr lang="en-US" dirty="0">
                <a:latin typeface="Lexend Deca" panose="020B0604020202020204" charset="-78"/>
                <a:cs typeface="Lexend Deca" panose="020B0604020202020204" charset="-78"/>
              </a:rPr>
              <a:t> ensured robust predictions, resulting in a user-friendly tool for early diagnosis. </a:t>
            </a:r>
          </a:p>
        </p:txBody>
      </p:sp>
      <p:sp>
        <p:nvSpPr>
          <p:cNvPr id="2" name="TextBox 1"/>
          <p:cNvSpPr txBox="1"/>
          <p:nvPr/>
        </p:nvSpPr>
        <p:spPr>
          <a:xfrm>
            <a:off x="510209" y="3457157"/>
            <a:ext cx="7593496" cy="954107"/>
          </a:xfrm>
          <a:prstGeom prst="rect">
            <a:avLst/>
          </a:prstGeom>
          <a:noFill/>
        </p:spPr>
        <p:txBody>
          <a:bodyPr wrap="square" rtlCol="0">
            <a:spAutoFit/>
          </a:bodyPr>
          <a:lstStyle/>
          <a:p>
            <a:r>
              <a:rPr lang="en-US" b="1" dirty="0">
                <a:latin typeface="Lexend Deca" panose="020B0604020202020204" charset="-78"/>
                <a:cs typeface="Lexend Deca" panose="020B0604020202020204" charset="-78"/>
              </a:rPr>
              <a:t>Practical Impact:</a:t>
            </a:r>
          </a:p>
          <a:p>
            <a:br>
              <a:rPr lang="en-US" dirty="0">
                <a:latin typeface="Lexend Deca" panose="020B0604020202020204" charset="-78"/>
                <a:cs typeface="Lexend Deca" panose="020B0604020202020204" charset="-78"/>
              </a:rPr>
            </a:br>
            <a:r>
              <a:rPr lang="en-US" dirty="0">
                <a:latin typeface="Lexend Deca" panose="020B0604020202020204" charset="-78"/>
                <a:cs typeface="Lexend Deca" panose="020B0604020202020204" charset="-78"/>
              </a:rPr>
              <a:t>The software provides healthcare providers with a rapid way to assess symptoms, potentially enabling timely interventions and saving lives in high-risk regions.</a:t>
            </a:r>
          </a:p>
        </p:txBody>
      </p:sp>
    </p:spTree>
    <p:extLst>
      <p:ext uri="{BB962C8B-B14F-4D97-AF65-F5344CB8AC3E}">
        <p14:creationId xmlns:p14="http://schemas.microsoft.com/office/powerpoint/2010/main" val="187088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6"/>
        <p:cNvGrpSpPr/>
        <p:nvPr/>
      </p:nvGrpSpPr>
      <p:grpSpPr>
        <a:xfrm>
          <a:off x="0" y="0"/>
          <a:ext cx="0" cy="0"/>
          <a:chOff x="0" y="0"/>
          <a:chExt cx="0" cy="0"/>
        </a:xfrm>
      </p:grpSpPr>
      <p:sp>
        <p:nvSpPr>
          <p:cNvPr id="77" name="Google Shape;77;p10"/>
          <p:cNvSpPr txBox="1"/>
          <p:nvPr/>
        </p:nvSpPr>
        <p:spPr>
          <a:xfrm>
            <a:off x="457200" y="285750"/>
            <a:ext cx="8475300" cy="36929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Conclusion</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78" name="Google Shape;78;p10"/>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txBox="1"/>
          <p:nvPr/>
        </p:nvSpPr>
        <p:spPr>
          <a:xfrm>
            <a:off x="495749" y="907284"/>
            <a:ext cx="7739258" cy="1200288"/>
          </a:xfrm>
          <a:prstGeom prst="rect">
            <a:avLst/>
          </a:prstGeom>
          <a:noFill/>
          <a:ln>
            <a:noFill/>
          </a:ln>
        </p:spPr>
        <p:txBody>
          <a:bodyPr spcFirstLastPara="1" wrap="square" lIns="91425" tIns="45700" rIns="91425" bIns="45700" anchor="t" anchorCtr="0">
            <a:spAutoFit/>
          </a:bodyPr>
          <a:lstStyle/>
          <a:p>
            <a:r>
              <a:rPr lang="en-US" b="1" dirty="0">
                <a:latin typeface="Lexend Deca" panose="020B0604020202020204" charset="-78"/>
                <a:cs typeface="Lexend Deca" panose="020B0604020202020204" charset="-78"/>
              </a:rPr>
              <a:t>Future Enhancements</a:t>
            </a:r>
            <a:r>
              <a:rPr lang="en-US" dirty="0">
                <a:latin typeface="Lexend Deca" panose="020B0604020202020204" charset="-78"/>
                <a:cs typeface="Lexend Deca" panose="020B0604020202020204" charset="-78"/>
              </a:rPr>
              <a:t>:</a:t>
            </a:r>
          </a:p>
          <a:p>
            <a:endParaRPr lang="en-US" dirty="0">
              <a:latin typeface="Lexend Deca" panose="020B0604020202020204" charset="-78"/>
              <a:cs typeface="Lexend Deca" panose="020B0604020202020204" charset="-78"/>
            </a:endParaRPr>
          </a:p>
          <a:p>
            <a:pPr marL="285750" indent="-285750">
              <a:buFont typeface="Wingdings" panose="05000000000000000000" pitchFamily="2" charset="2"/>
              <a:buChar char="v"/>
            </a:pPr>
            <a:r>
              <a:rPr lang="en-US" dirty="0">
                <a:latin typeface="Lexend Deca" panose="020B0604020202020204" charset="-78"/>
                <a:cs typeface="Lexend Deca" panose="020B0604020202020204" charset="-78"/>
              </a:rPr>
              <a:t>Incorporate additional laboratory data to boost accuracy.</a:t>
            </a:r>
          </a:p>
          <a:p>
            <a:pPr marL="285750" indent="-285750">
              <a:buFont typeface="Wingdings" panose="05000000000000000000" pitchFamily="2" charset="2"/>
              <a:buChar char="v"/>
            </a:pPr>
            <a:r>
              <a:rPr lang="en-US" dirty="0">
                <a:latin typeface="Lexend Deca" panose="020B0604020202020204" charset="-78"/>
                <a:cs typeface="Lexend Deca" panose="020B0604020202020204" charset="-78"/>
              </a:rPr>
              <a:t>Explore more advanced algorithms for better predictions.</a:t>
            </a:r>
          </a:p>
          <a:p>
            <a:pPr marL="285750" indent="-285750">
              <a:buFont typeface="Wingdings" panose="05000000000000000000" pitchFamily="2" charset="2"/>
              <a:buChar char="v"/>
            </a:pPr>
            <a:r>
              <a:rPr lang="en-US" dirty="0">
                <a:latin typeface="Lexend Deca" panose="020B0604020202020204" charset="-78"/>
                <a:cs typeface="Lexend Deca" panose="020B0604020202020204" charset="-78"/>
              </a:rPr>
              <a:t>Integrate </a:t>
            </a:r>
            <a:r>
              <a:rPr lang="en-US" b="1" dirty="0" err="1">
                <a:latin typeface="Lexend Deca" panose="020B0604020202020204" charset="-78"/>
                <a:cs typeface="Lexend Deca" panose="020B0604020202020204" charset="-78"/>
              </a:rPr>
              <a:t>IoT</a:t>
            </a:r>
            <a:r>
              <a:rPr lang="en-US" b="1" dirty="0">
                <a:latin typeface="Lexend Deca" panose="020B0604020202020204" charset="-78"/>
                <a:cs typeface="Lexend Deca" panose="020B0604020202020204" charset="-78"/>
              </a:rPr>
              <a:t> technology</a:t>
            </a:r>
            <a:r>
              <a:rPr lang="en-US" dirty="0">
                <a:latin typeface="Lexend Deca" panose="020B0604020202020204" charset="-78"/>
                <a:cs typeface="Lexend Deca" panose="020B0604020202020204" charset="-78"/>
              </a:rPr>
              <a:t> for real-time data collection and scalability.</a:t>
            </a:r>
          </a:p>
        </p:txBody>
      </p:sp>
      <p:sp>
        <p:nvSpPr>
          <p:cNvPr id="83" name="Google Shape;83;p10"/>
          <p:cNvSpPr txBox="1"/>
          <p:nvPr/>
        </p:nvSpPr>
        <p:spPr>
          <a:xfrm>
            <a:off x="510209" y="2567401"/>
            <a:ext cx="7202556" cy="523180"/>
          </a:xfrm>
          <a:prstGeom prst="rect">
            <a:avLst/>
          </a:prstGeom>
          <a:noFill/>
          <a:ln>
            <a:noFill/>
          </a:ln>
        </p:spPr>
        <p:txBody>
          <a:bodyPr spcFirstLastPara="1" wrap="square" lIns="91425" tIns="45700" rIns="91425" bIns="45700" anchor="t" anchorCtr="0">
            <a:spAutoFit/>
          </a:bodyPr>
          <a:lstStyle/>
          <a:p>
            <a:r>
              <a:rPr lang="en-US" dirty="0">
                <a:latin typeface="Lexend Deca" panose="020B0604020202020204" charset="-78"/>
                <a:cs typeface="Lexend Deca" panose="020B0604020202020204" charset="-78"/>
              </a:rPr>
              <a:t>Finally, This project underscores the </a:t>
            </a:r>
            <a:r>
              <a:rPr lang="en-US" b="1" dirty="0">
                <a:latin typeface="Lexend Deca" panose="020B0604020202020204" charset="-78"/>
                <a:cs typeface="Lexend Deca" panose="020B0604020202020204" charset="-78"/>
              </a:rPr>
              <a:t>impact of technology</a:t>
            </a:r>
            <a:r>
              <a:rPr lang="en-US" dirty="0">
                <a:latin typeface="Lexend Deca" panose="020B0604020202020204" charset="-78"/>
                <a:cs typeface="Lexend Deca" panose="020B0604020202020204" charset="-78"/>
              </a:rPr>
              <a:t> in healthcare by providing a scalable, efficient solution for proactive dengue management.</a:t>
            </a:r>
          </a:p>
        </p:txBody>
      </p:sp>
    </p:spTree>
    <p:extLst>
      <p:ext uri="{BB962C8B-B14F-4D97-AF65-F5344CB8AC3E}">
        <p14:creationId xmlns:p14="http://schemas.microsoft.com/office/powerpoint/2010/main" val="21895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9"/>
        <p:cNvGrpSpPr/>
        <p:nvPr/>
      </p:nvGrpSpPr>
      <p:grpSpPr>
        <a:xfrm>
          <a:off x="0" y="0"/>
          <a:ext cx="0" cy="0"/>
          <a:chOff x="0" y="0"/>
          <a:chExt cx="0" cy="0"/>
        </a:xfrm>
      </p:grpSpPr>
      <p:sp>
        <p:nvSpPr>
          <p:cNvPr id="2" name="Rectangle 1"/>
          <p:cNvSpPr/>
          <p:nvPr/>
        </p:nvSpPr>
        <p:spPr>
          <a:xfrm>
            <a:off x="768927" y="376034"/>
            <a:ext cx="7595584" cy="400110"/>
          </a:xfrm>
          <a:prstGeom prst="rect">
            <a:avLst/>
          </a:prstGeom>
        </p:spPr>
        <p:txBody>
          <a:bodyPr wrap="square">
            <a:spAutoFit/>
          </a:bodyPr>
          <a:lstStyle/>
          <a:p>
            <a:pPr algn="ctr"/>
            <a:r>
              <a:rPr lang="en-US" sz="2000" b="1" dirty="0">
                <a:latin typeface="Lexend Deca" panose="020B0604020202020204" charset="-78"/>
                <a:cs typeface="Lexend Deca" panose="020B0604020202020204" charset="-78"/>
              </a:rPr>
              <a:t>Table of Contents </a:t>
            </a:r>
          </a:p>
        </p:txBody>
      </p:sp>
      <p:sp>
        <p:nvSpPr>
          <p:cNvPr id="3" name="TextBox 2"/>
          <p:cNvSpPr txBox="1"/>
          <p:nvPr/>
        </p:nvSpPr>
        <p:spPr>
          <a:xfrm>
            <a:off x="595747" y="886693"/>
            <a:ext cx="7768764" cy="3785652"/>
          </a:xfrm>
          <a:prstGeom prst="rect">
            <a:avLst/>
          </a:prstGeom>
          <a:noFill/>
        </p:spPr>
        <p:txBody>
          <a:bodyPr wrap="square" rtlCol="0">
            <a:spAutoFit/>
          </a:bodyPr>
          <a:lstStyle/>
          <a:p>
            <a:pPr algn="just"/>
            <a:r>
              <a:rPr lang="en" sz="1600" dirty="0">
                <a:solidFill>
                  <a:schemeClr val="tx2">
                    <a:lumMod val="10000"/>
                  </a:schemeClr>
                </a:solidFill>
                <a:latin typeface="Fira Sans Extra Condensed"/>
                <a:ea typeface="Fira Sans Extra Condensed Medium"/>
                <a:cs typeface="Fira Sans Extra Condensed Medium"/>
                <a:sym typeface="Fira Sans Extra Condensed Medium"/>
              </a:rPr>
              <a:t>     </a:t>
            </a:r>
            <a:r>
              <a:rPr lang="en" b="1" dirty="0">
                <a:solidFill>
                  <a:schemeClr val="tx2">
                    <a:lumMod val="10000"/>
                  </a:schemeClr>
                </a:solidFill>
                <a:latin typeface="Fira Sans Extra Condensed"/>
                <a:ea typeface="Fira Sans Extra Condensed Medium"/>
                <a:cs typeface="Fira Sans Extra Condensed Medium"/>
                <a:sym typeface="Fira Sans Extra Condensed Medium"/>
              </a:rPr>
              <a:t>Title:</a:t>
            </a:r>
            <a:r>
              <a:rPr lang="en" dirty="0">
                <a:solidFill>
                  <a:schemeClr val="tx2">
                    <a:lumMod val="10000"/>
                  </a:schemeClr>
                </a:solidFill>
                <a:latin typeface="Fira Sans Extra Condensed"/>
                <a:ea typeface="Fira Sans Extra Condensed Medium"/>
                <a:cs typeface="Fira Sans Extra Condensed Medium"/>
                <a:sym typeface="Fira Sans Extra Condensed Medium"/>
              </a:rPr>
              <a:t>                                                                                              </a:t>
            </a:r>
            <a:r>
              <a:rPr lang="en" b="1" dirty="0">
                <a:solidFill>
                  <a:schemeClr val="tx2">
                    <a:lumMod val="10000"/>
                  </a:schemeClr>
                </a:solidFill>
                <a:latin typeface="Fira Sans Extra Condensed"/>
                <a:ea typeface="Fira Sans Extra Condensed Medium"/>
                <a:cs typeface="Fira Sans Extra Condensed Medium"/>
                <a:sym typeface="Fira Sans Extra Condensed Medium"/>
              </a:rPr>
              <a:t>Page No.</a:t>
            </a:r>
          </a:p>
          <a:p>
            <a:pPr algn="just"/>
            <a:endParaRPr lang="en" dirty="0">
              <a:solidFill>
                <a:schemeClr val="tx2">
                  <a:lumMod val="10000"/>
                </a:schemeClr>
              </a:solidFill>
              <a:latin typeface="Fira Sans Extra Condensed"/>
              <a:ea typeface="Fira Sans Extra Condensed Medium"/>
              <a:cs typeface="Fira Sans Extra Condensed Medium"/>
              <a:sym typeface="Fira Sans Extra Condensed Medium"/>
            </a:endParaRPr>
          </a:p>
          <a:p>
            <a:pPr marL="342900" indent="-342900" algn="just">
              <a:buFont typeface="Wingdings" panose="05000000000000000000" pitchFamily="2" charset="2"/>
              <a:buChar char="v"/>
            </a:pPr>
            <a:r>
              <a:rPr lang="en" dirty="0">
                <a:solidFill>
                  <a:schemeClr val="tx2">
                    <a:lumMod val="10000"/>
                  </a:schemeClr>
                </a:solidFill>
                <a:latin typeface="Fira Sans Extra Condensed"/>
                <a:ea typeface="Fira Sans Extra Condensed Medium"/>
                <a:cs typeface="Fira Sans Extra Condensed Medium"/>
                <a:sym typeface="Fira Sans Extra Condensed Medium"/>
              </a:rPr>
              <a:t>Introduction………………………………………………………………............5-7</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Industrial Attachment</a:t>
            </a:r>
            <a:r>
              <a:rPr lang="en" dirty="0">
                <a:solidFill>
                  <a:schemeClr val="tx2">
                    <a:lumMod val="10000"/>
                  </a:schemeClr>
                </a:solidFill>
                <a:latin typeface="Fira Sans Extra Condensed"/>
                <a:ea typeface="Fira Sans Extra Condensed Medium"/>
                <a:cs typeface="Fira Sans Extra Condensed Medium"/>
                <a:sym typeface="Fira Sans Extra Condensed Medium"/>
              </a:rPr>
              <a:t>…………………………………………………………..8</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Concept of ML using Random Forest……………………………………9</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Methodology &amp; Exploratory Data Analysis………………………….10-13</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Feature Selection………………………………………………………………..14</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Count of Dengue positive cases in the dataset…………………..15-16</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Age variation of Dengue cases…………………………………………….17</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Frequency of symptoms of Dengue patients……………………….18</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Occurrence of symptom frequency per day…………………………19</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Evaluation metrics………………………………………………………………..20</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Decision Making…………………………………………………………….........21</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Why Random Forest Classifier?....................................................22</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Model implementation and UI interaction………………………......23-27</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Limitations………………………………………………………………………..….28</a:t>
            </a:r>
          </a:p>
          <a:p>
            <a:pPr marL="342900" indent="-342900" algn="just">
              <a:buFont typeface="Wingdings" panose="05000000000000000000" pitchFamily="2" charset="2"/>
              <a:buChar char="v"/>
            </a:pPr>
            <a:r>
              <a:rPr lang="en-US" dirty="0">
                <a:solidFill>
                  <a:schemeClr val="tx2">
                    <a:lumMod val="10000"/>
                  </a:schemeClr>
                </a:solidFill>
                <a:latin typeface="Fira Sans Extra Condensed"/>
                <a:ea typeface="Fira Sans Extra Condensed Medium"/>
                <a:cs typeface="Fira Sans Extra Condensed Medium"/>
                <a:sym typeface="Fira Sans Extra Condensed Medium"/>
              </a:rPr>
              <a:t>Conclusion……………………………………………………………………………29-31</a:t>
            </a:r>
            <a:endParaRPr lang="en" dirty="0">
              <a:solidFill>
                <a:schemeClr val="tx2">
                  <a:lumMod val="10000"/>
                </a:schemeClr>
              </a:solidFill>
              <a:latin typeface="Fira Sans Extra Condensed"/>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919842580"/>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77078" y="376682"/>
            <a:ext cx="84753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Introduction</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74898" y="886405"/>
            <a:ext cx="3231535" cy="1815841"/>
          </a:xfrm>
          <a:prstGeom prst="rect">
            <a:avLst/>
          </a:prstGeom>
          <a:noFill/>
          <a:ln>
            <a:noFill/>
          </a:ln>
        </p:spPr>
        <p:txBody>
          <a:bodyPr spcFirstLastPara="1" wrap="square" lIns="91425" tIns="45700" rIns="91425" bIns="45700" anchor="t" anchorCtr="0">
            <a:spAutoFit/>
          </a:bodyPr>
          <a:lstStyle/>
          <a:p>
            <a:pPr lvl="0"/>
            <a:r>
              <a:rPr lang="en-US" b="1" dirty="0">
                <a:latin typeface="Lexend Deca" panose="020B0604020202020204" charset="-78"/>
                <a:cs typeface="Lexend Deca" panose="020B0604020202020204" charset="-78"/>
              </a:rPr>
              <a:t>Global and Local Impact</a:t>
            </a:r>
            <a:r>
              <a:rPr lang="en-US" dirty="0">
                <a:latin typeface="Lexend Deca" panose="020B0604020202020204" charset="-78"/>
                <a:cs typeface="Lexend Deca" panose="020B0604020202020204" charset="-78"/>
              </a:rPr>
              <a:t>:</a:t>
            </a:r>
          </a:p>
          <a:p>
            <a:pPr lvl="0"/>
            <a:r>
              <a:rPr lang="en-US" dirty="0">
                <a:latin typeface="Lexend Deca" panose="020B0604020202020204" charset="-78"/>
                <a:cs typeface="Lexend Deca" panose="020B0604020202020204" charset="-78"/>
              </a:rPr>
              <a:t>Dengue fever is a growing health concern, especially in tropical regions. Recent data from Brazil and Bangladesh show alarming increases in cases and fatalities, particularly during rainy seasons when mosquito populations surge.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909" y="675861"/>
            <a:ext cx="4488769" cy="214960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06" y="2825466"/>
            <a:ext cx="6695212" cy="2143371"/>
          </a:xfrm>
          <a:prstGeom prst="rect">
            <a:avLst/>
          </a:prstGeom>
        </p:spPr>
      </p:pic>
    </p:spTree>
    <p:extLst>
      <p:ext uri="{BB962C8B-B14F-4D97-AF65-F5344CB8AC3E}">
        <p14:creationId xmlns:p14="http://schemas.microsoft.com/office/powerpoint/2010/main" val="225696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77078" y="376682"/>
            <a:ext cx="84753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Introduction </a:t>
            </a:r>
            <a:r>
              <a:rPr lang="en-US" sz="2400" b="0" i="0" dirty="0">
                <a:solidFill>
                  <a:srgbClr val="474747"/>
                </a:solidFill>
                <a:effectLst/>
                <a:latin typeface="Google Sans"/>
              </a:rPr>
              <a:t>(</a:t>
            </a:r>
            <a:r>
              <a:rPr lang="en-US" sz="1800" b="1" dirty="0">
                <a:solidFill>
                  <a:schemeClr val="tx2">
                    <a:lumMod val="10000"/>
                  </a:schemeClr>
                </a:solidFill>
                <a:latin typeface="Lexend Deca"/>
                <a:ea typeface="Lexend Deca"/>
                <a:cs typeface="Lexend Deca"/>
                <a:sym typeface="Lexend Deca"/>
              </a:rPr>
              <a:t>Continue...</a:t>
            </a:r>
            <a:r>
              <a:rPr lang="en-US" sz="2400" b="0" i="0" dirty="0">
                <a:solidFill>
                  <a:srgbClr val="474747"/>
                </a:solidFill>
                <a:effectLst/>
                <a:latin typeface="Google Sans"/>
              </a:rPr>
              <a: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638100" y="1024266"/>
            <a:ext cx="7743900" cy="1292621"/>
          </a:xfrm>
          <a:prstGeom prst="rect">
            <a:avLst/>
          </a:prstGeom>
          <a:noFill/>
          <a:ln>
            <a:noFill/>
          </a:ln>
        </p:spPr>
        <p:txBody>
          <a:bodyPr spcFirstLastPara="1" wrap="square" lIns="91425" tIns="45700" rIns="91425" bIns="45700" anchor="t" anchorCtr="0">
            <a:spAutoFit/>
          </a:bodyPr>
          <a:lstStyle/>
          <a:p>
            <a:pPr lvl="0"/>
            <a:r>
              <a:rPr lang="en-US" b="1" dirty="0">
                <a:latin typeface="Lexend Deca" panose="020B0604020202020204" charset="-78"/>
                <a:cs typeface="Lexend Deca" panose="020B0604020202020204" charset="-78"/>
              </a:rPr>
              <a:t>Diagnostic Challenge</a:t>
            </a:r>
            <a:r>
              <a:rPr lang="en-US" dirty="0">
                <a:latin typeface="Lexend Deca" panose="020B0604020202020204" charset="-78"/>
                <a:cs typeface="Lexend Deca" panose="020B0604020202020204" charset="-78"/>
              </a:rPr>
              <a:t>: </a:t>
            </a:r>
          </a:p>
          <a:p>
            <a:pPr lvl="0"/>
            <a:endParaRPr lang="en-US" sz="800" dirty="0">
              <a:latin typeface="Lexend Deca" panose="020B0604020202020204" charset="-78"/>
              <a:cs typeface="Lexend Deca" panose="020B0604020202020204" charset="-78"/>
            </a:endParaRPr>
          </a:p>
          <a:p>
            <a:pPr lvl="0"/>
            <a:r>
              <a:rPr lang="en-US" dirty="0">
                <a:latin typeface="Lexend Deca" panose="020B0604020202020204" charset="-78"/>
                <a:cs typeface="Lexend Deca" panose="020B0604020202020204" charset="-78"/>
              </a:rPr>
              <a:t>Symptoms of dengue often overlap with other illnesses, leading to misdiagnoses. Standard lab tests like NS1 antigen can be inconclusive, especially in atypical cases. This delay in accurate diagnosis can worsen patient outcomes.</a:t>
            </a:r>
          </a:p>
          <a:p>
            <a:pPr lvl="0"/>
            <a:endParaRPr lang="en-US" dirty="0">
              <a:latin typeface="Lexend Deca" panose="020B0604020202020204" charset="-78"/>
              <a:cs typeface="Lexend Deca" panose="020B0604020202020204"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11" y="2362163"/>
            <a:ext cx="6892529" cy="2323892"/>
          </a:xfrm>
          <a:prstGeom prst="rect">
            <a:avLst/>
          </a:prstGeom>
        </p:spPr>
      </p:pic>
    </p:spTree>
    <p:extLst>
      <p:ext uri="{BB962C8B-B14F-4D97-AF65-F5344CB8AC3E}">
        <p14:creationId xmlns:p14="http://schemas.microsoft.com/office/powerpoint/2010/main" val="384347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90330" y="333630"/>
            <a:ext cx="84753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tx2">
                    <a:lumMod val="10000"/>
                  </a:schemeClr>
                </a:solidFill>
                <a:latin typeface="Lexend Deca"/>
                <a:ea typeface="Lexend Deca"/>
                <a:cs typeface="Lexend Deca"/>
                <a:sym typeface="Lexend Deca"/>
              </a:rPr>
              <a:t>Introduction</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57600" y="935308"/>
            <a:ext cx="8028821" cy="1200288"/>
          </a:xfrm>
          <a:prstGeom prst="rect">
            <a:avLst/>
          </a:prstGeom>
          <a:noFill/>
          <a:ln>
            <a:noFill/>
          </a:ln>
        </p:spPr>
        <p:txBody>
          <a:bodyPr spcFirstLastPara="1" wrap="square" lIns="91425" tIns="45700" rIns="91425" bIns="45700" anchor="t" anchorCtr="0">
            <a:spAutoFit/>
          </a:bodyPr>
          <a:lstStyle/>
          <a:p>
            <a:pPr lvl="0"/>
            <a:r>
              <a:rPr lang="en-US" b="1" dirty="0">
                <a:latin typeface="Lexend Deca" panose="020B0604020202020204" charset="-78"/>
                <a:cs typeface="Lexend Deca" panose="020B0604020202020204" charset="-78"/>
              </a:rPr>
              <a:t>Objective of Our Project</a:t>
            </a:r>
            <a:r>
              <a:rPr lang="en-US" dirty="0">
                <a:latin typeface="Lexend Deca" panose="020B0604020202020204" charset="-78"/>
                <a:cs typeface="Lexend Deca" panose="020B0604020202020204" charset="-78"/>
              </a:rPr>
              <a:t>: </a:t>
            </a:r>
          </a:p>
          <a:p>
            <a:pPr lvl="0"/>
            <a:endParaRPr lang="en-US" sz="800" dirty="0">
              <a:latin typeface="Lexend Deca" panose="020B0604020202020204" charset="-78"/>
              <a:cs typeface="Lexend Deca" panose="020B0604020202020204" charset="-78"/>
            </a:endParaRPr>
          </a:p>
          <a:p>
            <a:pPr lvl="0"/>
            <a:r>
              <a:rPr lang="en-US" dirty="0">
                <a:latin typeface="Lexend Deca" panose="020B0604020202020204" charset="-78"/>
                <a:cs typeface="Lexend Deca" panose="020B0604020202020204" charset="-78"/>
              </a:rPr>
              <a:t>We aim to address this diagnostic gap by developing a machine learning model that predicts dengue from symptoms, supporting early and accurate diagnosis even when lab results are unavailable.</a:t>
            </a:r>
          </a:p>
          <a:p>
            <a:pPr lvl="0"/>
            <a:endParaRPr lang="en-US" sz="800" dirty="0">
              <a:latin typeface="Lexend Deca" panose="020B0604020202020204" charset="-78"/>
              <a:cs typeface="Lexend Deca" panose="020B0604020202020204" charset="-78"/>
            </a:endParaRPr>
          </a:p>
        </p:txBody>
      </p:sp>
      <p:sp>
        <p:nvSpPr>
          <p:cNvPr id="3" name="TextBox 2"/>
          <p:cNvSpPr txBox="1"/>
          <p:nvPr/>
        </p:nvSpPr>
        <p:spPr>
          <a:xfrm>
            <a:off x="559121" y="2126823"/>
            <a:ext cx="8406509" cy="2708434"/>
          </a:xfrm>
          <a:prstGeom prst="rect">
            <a:avLst/>
          </a:prstGeom>
          <a:noFill/>
        </p:spPr>
        <p:txBody>
          <a:bodyPr wrap="square" rtlCol="0">
            <a:spAutoFit/>
          </a:bodyPr>
          <a:lstStyle/>
          <a:p>
            <a:r>
              <a:rPr lang="en-US" b="1" dirty="0">
                <a:latin typeface="Lexend Deca" panose="020B0604020202020204" charset="-78"/>
                <a:cs typeface="Lexend Deca" panose="020B0604020202020204" charset="-78"/>
              </a:rPr>
              <a:t>Project Motivation and Scope:</a:t>
            </a:r>
          </a:p>
          <a:p>
            <a:endParaRPr lang="en-US" altLang="en-US" sz="800" dirty="0">
              <a:latin typeface="Lexend Deca" panose="020B0604020202020204" charset="-78"/>
              <a:cs typeface="Lexend Deca" panose="020B0604020202020204" charset="-78"/>
            </a:endParaRPr>
          </a:p>
          <a:p>
            <a:pPr marL="285750" lvl="0" indent="-285750" eaLnBrk="0" fontAlgn="base" hangingPunct="0">
              <a:spcBef>
                <a:spcPct val="0"/>
              </a:spcBef>
              <a:spcAft>
                <a:spcPct val="0"/>
              </a:spcAft>
              <a:buClrTx/>
              <a:buFont typeface="Wingdings" panose="05000000000000000000" pitchFamily="2" charset="2"/>
              <a:buChar char="v"/>
            </a:pPr>
            <a:r>
              <a:rPr lang="en-US" altLang="en-US" dirty="0">
                <a:latin typeface="Lexend Deca" panose="020B0604020202020204" charset="-78"/>
                <a:cs typeface="Lexend Deca" panose="020B0604020202020204" charset="-78"/>
              </a:rPr>
              <a:t>Main Goal: To create an accessible, accurate dengue prediction model using the Random Forest algorithm. This tool is designed to be especially useful in low-resource areas where lab tests are limited.</a:t>
            </a:r>
          </a:p>
          <a:p>
            <a:pPr marL="285750" lvl="0" indent="-285750" eaLnBrk="0" fontAlgn="base" hangingPunct="0">
              <a:spcBef>
                <a:spcPct val="0"/>
              </a:spcBef>
              <a:spcAft>
                <a:spcPct val="0"/>
              </a:spcAft>
              <a:buClrTx/>
              <a:buFont typeface="Wingdings" panose="05000000000000000000" pitchFamily="2" charset="2"/>
              <a:buChar char="v"/>
            </a:pPr>
            <a:endParaRPr lang="en-US" altLang="en-US" sz="800" dirty="0">
              <a:latin typeface="Lexend Deca" panose="020B0604020202020204" charset="-78"/>
              <a:cs typeface="Lexend Deca" panose="020B0604020202020204" charset="-78"/>
            </a:endParaRPr>
          </a:p>
          <a:p>
            <a:pPr marL="285750" lvl="0" indent="-285750" eaLnBrk="0" fontAlgn="base" hangingPunct="0">
              <a:spcBef>
                <a:spcPct val="0"/>
              </a:spcBef>
              <a:spcAft>
                <a:spcPct val="0"/>
              </a:spcAft>
              <a:buClrTx/>
              <a:buFont typeface="Wingdings" panose="05000000000000000000" pitchFamily="2" charset="2"/>
              <a:buChar char="v"/>
            </a:pPr>
            <a:r>
              <a:rPr lang="en-US" altLang="en-US" dirty="0">
                <a:latin typeface="Lexend Deca" panose="020B0604020202020204" charset="-78"/>
                <a:cs typeface="Lexend Deca" panose="020B0604020202020204" charset="-78"/>
              </a:rPr>
              <a:t>Why This Matters: Early detection can improve patient care, reduce hospital burden, and help control outbreaks. An accurate model can help prioritize at-risk cases, allowing for proactive treatment.</a:t>
            </a:r>
          </a:p>
          <a:p>
            <a:pPr marL="285750" lvl="0" indent="-285750" eaLnBrk="0" fontAlgn="base" hangingPunct="0">
              <a:spcBef>
                <a:spcPct val="0"/>
              </a:spcBef>
              <a:spcAft>
                <a:spcPct val="0"/>
              </a:spcAft>
              <a:buClrTx/>
              <a:buFont typeface="Wingdings" panose="05000000000000000000" pitchFamily="2" charset="2"/>
              <a:buChar char="v"/>
            </a:pPr>
            <a:endParaRPr lang="en-US" altLang="en-US" sz="800" dirty="0">
              <a:latin typeface="Lexend Deca" panose="020B0604020202020204" charset="-78"/>
              <a:cs typeface="Lexend Deca" panose="020B0604020202020204" charset="-78"/>
            </a:endParaRPr>
          </a:p>
          <a:p>
            <a:pPr marL="285750" lvl="0" indent="-285750" eaLnBrk="0" fontAlgn="base" hangingPunct="0">
              <a:spcBef>
                <a:spcPct val="0"/>
              </a:spcBef>
              <a:spcAft>
                <a:spcPct val="0"/>
              </a:spcAft>
              <a:buClrTx/>
              <a:buFont typeface="Wingdings" panose="05000000000000000000" pitchFamily="2" charset="2"/>
              <a:buChar char="v"/>
            </a:pPr>
            <a:r>
              <a:rPr lang="en-US" altLang="en-US" dirty="0">
                <a:latin typeface="Lexend Deca" panose="020B0604020202020204" charset="-78"/>
                <a:cs typeface="Lexend Deca" panose="020B0604020202020204" charset="-78"/>
              </a:rPr>
              <a:t>Scope of Data: We used a dataset from Brazilian health reports, covering thousands of cases and various symptoms to build a robust model that can distinguish between dengue-positive and negative cases.</a:t>
            </a:r>
            <a:endParaRPr lang="en-US"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104978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90330" y="333630"/>
            <a:ext cx="8475300" cy="369291"/>
          </a:xfrm>
          <a:prstGeom prst="rect">
            <a:avLst/>
          </a:prstGeom>
          <a:noFill/>
          <a:ln>
            <a:noFill/>
          </a:ln>
        </p:spPr>
        <p:txBody>
          <a:bodyPr spcFirstLastPara="1" wrap="square" lIns="91425" tIns="45700" rIns="91425" bIns="45700" anchor="t" anchorCtr="0">
            <a:spAutoFit/>
          </a:bodyPr>
          <a:lstStyle/>
          <a:p>
            <a:pPr lvl="0"/>
            <a:r>
              <a:rPr lang="en-US" sz="1800" b="1" dirty="0">
                <a:solidFill>
                  <a:schemeClr val="tx2">
                    <a:lumMod val="10000"/>
                  </a:schemeClr>
                </a:solidFill>
                <a:latin typeface="Lexend Deca" panose="020B0604020202020204" charset="-78"/>
                <a:ea typeface="Fira Sans Extra Condensed SemiBold"/>
                <a:cs typeface="Lexend Deca" panose="020B0604020202020204" charset="-78"/>
              </a:rPr>
              <a:t>Industrial Attachment</a:t>
            </a:r>
            <a:endParaRPr sz="1800" b="0" i="0" u="none" strike="noStrike" cap="none" dirty="0">
              <a:solidFill>
                <a:schemeClr val="tx2">
                  <a:lumMod val="10000"/>
                </a:schemeClr>
              </a:solidFill>
              <a:latin typeface="Lexend Deca"/>
              <a:ea typeface="Lexend Deca"/>
              <a:cs typeface="Lexend Deca"/>
              <a:sym typeface="Lexend Deca"/>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p:nvPr/>
        </p:nvSpPr>
        <p:spPr>
          <a:xfrm>
            <a:off x="557600" y="935308"/>
            <a:ext cx="8408029" cy="1384954"/>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SUST &amp; Data Soft, work together as a joint venture to distribute the Project tasks. </a:t>
            </a:r>
          </a:p>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We, the Team P-6 were assigned to Health data based Machine Learning project work. </a:t>
            </a:r>
          </a:p>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Team P-6 step in and Decided to develop a generic machine learning tool for predicting diseases. </a:t>
            </a:r>
          </a:p>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With the collaboration of Data Soft, finally the application developed and then back to supervisor.</a:t>
            </a:r>
          </a:p>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There were Bi-weekly, Weekly Meeting with Data soft PM. </a:t>
            </a:r>
          </a:p>
          <a:p>
            <a:pPr marL="285750" indent="-285750">
              <a:buFont typeface="Wingdings" panose="05000000000000000000" pitchFamily="2" charset="2"/>
              <a:buChar char="v"/>
            </a:pPr>
            <a:r>
              <a:rPr lang="en-US" sz="1200" dirty="0">
                <a:latin typeface="Lexend Deca" panose="020B0604020202020204" charset="-78"/>
                <a:cs typeface="Lexend Deca" panose="020B0604020202020204" charset="-78"/>
              </a:rPr>
              <a:t>Conducting meeting, prepared meeting, distributed tasks among team members and so on. </a:t>
            </a:r>
          </a:p>
          <a:p>
            <a:pPr marL="171450" lvl="0" indent="-171450">
              <a:buFont typeface="Wingdings" panose="05000000000000000000" pitchFamily="2" charset="2"/>
              <a:buChar char="v"/>
            </a:pPr>
            <a:endParaRPr lang="en-US" sz="1200" dirty="0">
              <a:latin typeface="Lexend Deca" panose="020B0604020202020204" charset="-78"/>
              <a:cs typeface="Lexend Deca" panose="020B0604020202020204" charset="-78"/>
            </a:endParaRPr>
          </a:p>
        </p:txBody>
      </p:sp>
      <p:pic>
        <p:nvPicPr>
          <p:cNvPr id="10" name="Picture 9">
            <a:extLst>
              <a:ext uri="{FF2B5EF4-FFF2-40B4-BE49-F238E27FC236}">
                <a16:creationId xmlns:a16="http://schemas.microsoft.com/office/drawing/2014/main" id="{36FE545D-0BC9-8938-480D-A3CB47A089AA}"/>
              </a:ext>
            </a:extLst>
          </p:cNvPr>
          <p:cNvPicPr>
            <a:picLocks noChangeAspect="1"/>
          </p:cNvPicPr>
          <p:nvPr/>
        </p:nvPicPr>
        <p:blipFill>
          <a:blip r:embed="rId3"/>
          <a:stretch>
            <a:fillRect/>
          </a:stretch>
        </p:blipFill>
        <p:spPr>
          <a:xfrm>
            <a:off x="592603" y="2458828"/>
            <a:ext cx="7858540" cy="2164039"/>
          </a:xfrm>
          <a:prstGeom prst="rect">
            <a:avLst/>
          </a:prstGeom>
        </p:spPr>
      </p:pic>
    </p:spTree>
    <p:extLst>
      <p:ext uri="{BB962C8B-B14F-4D97-AF65-F5344CB8AC3E}">
        <p14:creationId xmlns:p14="http://schemas.microsoft.com/office/powerpoint/2010/main" val="129366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
        <p:cNvGrpSpPr/>
        <p:nvPr/>
      </p:nvGrpSpPr>
      <p:grpSpPr>
        <a:xfrm>
          <a:off x="0" y="0"/>
          <a:ext cx="0" cy="0"/>
          <a:chOff x="0" y="0"/>
          <a:chExt cx="0" cy="0"/>
        </a:xfrm>
      </p:grpSpPr>
      <p:sp>
        <p:nvSpPr>
          <p:cNvPr id="31" name="Google Shape;31;p6"/>
          <p:cNvSpPr txBox="1"/>
          <p:nvPr/>
        </p:nvSpPr>
        <p:spPr>
          <a:xfrm>
            <a:off x="490330" y="333630"/>
            <a:ext cx="8475300" cy="369291"/>
          </a:xfrm>
          <a:prstGeom prst="rect">
            <a:avLst/>
          </a:prstGeom>
          <a:noFill/>
          <a:ln>
            <a:noFill/>
          </a:ln>
        </p:spPr>
        <p:txBody>
          <a:bodyPr spcFirstLastPara="1" wrap="square" lIns="91425" tIns="45700" rIns="91425" bIns="45700" anchor="t" anchorCtr="0">
            <a:spAutoFit/>
          </a:bodyPr>
          <a:lstStyle/>
          <a:p>
            <a:r>
              <a:rPr lang="en-US" sz="1800" b="1" dirty="0">
                <a:solidFill>
                  <a:schemeClr val="tx2">
                    <a:lumMod val="10000"/>
                  </a:schemeClr>
                </a:solidFill>
                <a:latin typeface="Lexend Deca" panose="020B0604020202020204" charset="-78"/>
                <a:ea typeface="Fira Sans Extra Condensed SemiBold"/>
                <a:cs typeface="Lexend Deca" panose="020B0604020202020204" charset="-78"/>
              </a:rPr>
              <a:t>Concept of ML using Random Forest</a:t>
            </a:r>
            <a:endParaRPr lang="en-US" sz="1800" dirty="0">
              <a:solidFill>
                <a:schemeClr val="tx2">
                  <a:lumMod val="10000"/>
                </a:schemeClr>
              </a:solidFill>
              <a:latin typeface="Lexend Deca" panose="020B0604020202020204" charset="-78"/>
              <a:ea typeface="Fira Sans Extra Condensed Medium"/>
              <a:cs typeface="Lexend Deca" panose="020B0604020202020204" charset="-78"/>
            </a:endParaRPr>
          </a:p>
        </p:txBody>
      </p:sp>
      <p:sp>
        <p:nvSpPr>
          <p:cNvPr id="32" name="Google Shape;32;p6"/>
          <p:cNvSpPr/>
          <p:nvPr/>
        </p:nvSpPr>
        <p:spPr>
          <a:xfrm>
            <a:off x="4217909" y="4467514"/>
            <a:ext cx="195641" cy="310707"/>
          </a:xfrm>
          <a:custGeom>
            <a:avLst/>
            <a:gdLst/>
            <a:ahLst/>
            <a:cxnLst/>
            <a:rect l="l" t="t" r="r" b="b"/>
            <a:pathLst>
              <a:path w="6177" h="9810" extrusionOk="0">
                <a:moveTo>
                  <a:pt x="5782" y="1"/>
                </a:moveTo>
                <a:cubicBezTo>
                  <a:pt x="5727" y="1"/>
                  <a:pt x="5668" y="10"/>
                  <a:pt x="5606" y="28"/>
                </a:cubicBezTo>
                <a:lnTo>
                  <a:pt x="571" y="1548"/>
                </a:lnTo>
                <a:cubicBezTo>
                  <a:pt x="254" y="1643"/>
                  <a:pt x="1" y="1960"/>
                  <a:pt x="1" y="2277"/>
                </a:cubicBezTo>
                <a:lnTo>
                  <a:pt x="1" y="9402"/>
                </a:lnTo>
                <a:cubicBezTo>
                  <a:pt x="1" y="9657"/>
                  <a:pt x="165" y="9810"/>
                  <a:pt x="394" y="9810"/>
                </a:cubicBezTo>
                <a:cubicBezTo>
                  <a:pt x="450" y="9810"/>
                  <a:pt x="509" y="9801"/>
                  <a:pt x="571" y="9782"/>
                </a:cubicBezTo>
                <a:lnTo>
                  <a:pt x="602" y="9782"/>
                </a:lnTo>
                <a:lnTo>
                  <a:pt x="602" y="2815"/>
                </a:lnTo>
                <a:cubicBezTo>
                  <a:pt x="602" y="2498"/>
                  <a:pt x="856" y="2182"/>
                  <a:pt x="1172" y="2087"/>
                </a:cubicBezTo>
                <a:lnTo>
                  <a:pt x="6176" y="567"/>
                </a:lnTo>
                <a:lnTo>
                  <a:pt x="6176" y="408"/>
                </a:lnTo>
                <a:cubicBezTo>
                  <a:pt x="6176" y="153"/>
                  <a:pt x="6012" y="1"/>
                  <a:pt x="57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4268080" y="4501721"/>
            <a:ext cx="194596" cy="311531"/>
          </a:xfrm>
          <a:custGeom>
            <a:avLst/>
            <a:gdLst/>
            <a:ahLst/>
            <a:cxnLst/>
            <a:rect l="l" t="t" r="r" b="b"/>
            <a:pathLst>
              <a:path w="6144" h="9836" extrusionOk="0">
                <a:moveTo>
                  <a:pt x="5733" y="0"/>
                </a:moveTo>
                <a:cubicBezTo>
                  <a:pt x="5683" y="0"/>
                  <a:pt x="5629" y="8"/>
                  <a:pt x="5574" y="25"/>
                </a:cubicBezTo>
                <a:lnTo>
                  <a:pt x="570" y="1577"/>
                </a:lnTo>
                <a:cubicBezTo>
                  <a:pt x="253" y="1672"/>
                  <a:pt x="0" y="1988"/>
                  <a:pt x="0" y="2305"/>
                </a:cubicBezTo>
                <a:lnTo>
                  <a:pt x="0" y="9431"/>
                </a:lnTo>
                <a:cubicBezTo>
                  <a:pt x="0" y="9665"/>
                  <a:pt x="172" y="9835"/>
                  <a:pt x="409" y="9835"/>
                </a:cubicBezTo>
                <a:cubicBezTo>
                  <a:pt x="460" y="9835"/>
                  <a:pt x="514" y="9827"/>
                  <a:pt x="570" y="9811"/>
                </a:cubicBezTo>
                <a:lnTo>
                  <a:pt x="1552" y="9494"/>
                </a:lnTo>
                <a:lnTo>
                  <a:pt x="1552" y="2907"/>
                </a:lnTo>
                <a:cubicBezTo>
                  <a:pt x="1552" y="2590"/>
                  <a:pt x="1805" y="2273"/>
                  <a:pt x="2122" y="2178"/>
                </a:cubicBezTo>
                <a:lnTo>
                  <a:pt x="6144" y="943"/>
                </a:lnTo>
                <a:lnTo>
                  <a:pt x="6144" y="437"/>
                </a:lnTo>
                <a:cubicBezTo>
                  <a:pt x="6144" y="175"/>
                  <a:pt x="5972" y="0"/>
                  <a:pt x="5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4326232" y="4530702"/>
            <a:ext cx="195641" cy="310707"/>
          </a:xfrm>
          <a:custGeom>
            <a:avLst/>
            <a:gdLst/>
            <a:ahLst/>
            <a:cxnLst/>
            <a:rect l="l" t="t" r="r" b="b"/>
            <a:pathLst>
              <a:path w="6177" h="9810" extrusionOk="0">
                <a:moveTo>
                  <a:pt x="5783" y="1"/>
                </a:moveTo>
                <a:cubicBezTo>
                  <a:pt x="5727" y="1"/>
                  <a:pt x="5668" y="10"/>
                  <a:pt x="5606" y="28"/>
                </a:cubicBezTo>
                <a:lnTo>
                  <a:pt x="571" y="1548"/>
                </a:lnTo>
                <a:cubicBezTo>
                  <a:pt x="254" y="1643"/>
                  <a:pt x="1" y="1992"/>
                  <a:pt x="1" y="2309"/>
                </a:cubicBezTo>
                <a:lnTo>
                  <a:pt x="1" y="9402"/>
                </a:lnTo>
                <a:cubicBezTo>
                  <a:pt x="1" y="9657"/>
                  <a:pt x="165" y="9810"/>
                  <a:pt x="395" y="9810"/>
                </a:cubicBezTo>
                <a:cubicBezTo>
                  <a:pt x="450" y="9810"/>
                  <a:pt x="509" y="9801"/>
                  <a:pt x="571" y="9782"/>
                </a:cubicBezTo>
                <a:lnTo>
                  <a:pt x="603" y="9782"/>
                </a:lnTo>
                <a:lnTo>
                  <a:pt x="603" y="2815"/>
                </a:lnTo>
                <a:cubicBezTo>
                  <a:pt x="603" y="2499"/>
                  <a:pt x="856" y="2182"/>
                  <a:pt x="1173" y="2087"/>
                </a:cubicBezTo>
                <a:lnTo>
                  <a:pt x="6176" y="567"/>
                </a:lnTo>
                <a:lnTo>
                  <a:pt x="6176" y="408"/>
                </a:lnTo>
                <a:cubicBezTo>
                  <a:pt x="6176" y="153"/>
                  <a:pt x="6012" y="1"/>
                  <a:pt x="57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4376402" y="4564909"/>
            <a:ext cx="195609" cy="311626"/>
          </a:xfrm>
          <a:custGeom>
            <a:avLst/>
            <a:gdLst/>
            <a:ahLst/>
            <a:cxnLst/>
            <a:rect l="l" t="t" r="r" b="b"/>
            <a:pathLst>
              <a:path w="6176" h="9839" extrusionOk="0">
                <a:moveTo>
                  <a:pt x="4465" y="2412"/>
                </a:moveTo>
                <a:cubicBezTo>
                  <a:pt x="4566" y="2412"/>
                  <a:pt x="4624" y="2491"/>
                  <a:pt x="4624" y="2590"/>
                </a:cubicBezTo>
                <a:lnTo>
                  <a:pt x="4624" y="3794"/>
                </a:lnTo>
                <a:cubicBezTo>
                  <a:pt x="4624" y="3920"/>
                  <a:pt x="4529" y="4079"/>
                  <a:pt x="4371" y="4110"/>
                </a:cubicBezTo>
                <a:lnTo>
                  <a:pt x="2185" y="4775"/>
                </a:lnTo>
                <a:cubicBezTo>
                  <a:pt x="2151" y="4789"/>
                  <a:pt x="2119" y="4796"/>
                  <a:pt x="2091" y="4796"/>
                </a:cubicBezTo>
                <a:cubicBezTo>
                  <a:pt x="1990" y="4796"/>
                  <a:pt x="1932" y="4716"/>
                  <a:pt x="1932" y="4617"/>
                </a:cubicBezTo>
                <a:lnTo>
                  <a:pt x="1932" y="3414"/>
                </a:lnTo>
                <a:cubicBezTo>
                  <a:pt x="1932" y="3287"/>
                  <a:pt x="2027" y="3129"/>
                  <a:pt x="2185" y="3097"/>
                </a:cubicBezTo>
                <a:lnTo>
                  <a:pt x="4371" y="2432"/>
                </a:lnTo>
                <a:cubicBezTo>
                  <a:pt x="4405" y="2418"/>
                  <a:pt x="4437" y="2412"/>
                  <a:pt x="4465" y="2412"/>
                </a:cubicBezTo>
                <a:close/>
                <a:moveTo>
                  <a:pt x="4070" y="6129"/>
                </a:moveTo>
                <a:cubicBezTo>
                  <a:pt x="4138" y="6129"/>
                  <a:pt x="4181" y="6186"/>
                  <a:pt x="4181" y="6264"/>
                </a:cubicBezTo>
                <a:cubicBezTo>
                  <a:pt x="4181" y="6327"/>
                  <a:pt x="4117" y="6454"/>
                  <a:pt x="4022" y="6454"/>
                </a:cubicBezTo>
                <a:lnTo>
                  <a:pt x="2534" y="6929"/>
                </a:lnTo>
                <a:cubicBezTo>
                  <a:pt x="2439" y="6929"/>
                  <a:pt x="2376" y="6897"/>
                  <a:pt x="2376" y="6802"/>
                </a:cubicBezTo>
                <a:cubicBezTo>
                  <a:pt x="2376" y="6707"/>
                  <a:pt x="2439" y="6612"/>
                  <a:pt x="2534" y="6581"/>
                </a:cubicBezTo>
                <a:lnTo>
                  <a:pt x="4022" y="6137"/>
                </a:lnTo>
                <a:cubicBezTo>
                  <a:pt x="4039" y="6132"/>
                  <a:pt x="4055" y="6129"/>
                  <a:pt x="4070" y="6129"/>
                </a:cubicBezTo>
                <a:close/>
                <a:moveTo>
                  <a:pt x="4070" y="6699"/>
                </a:moveTo>
                <a:cubicBezTo>
                  <a:pt x="4138" y="6699"/>
                  <a:pt x="4181" y="6756"/>
                  <a:pt x="4181" y="6834"/>
                </a:cubicBezTo>
                <a:cubicBezTo>
                  <a:pt x="4181" y="6929"/>
                  <a:pt x="4117" y="7024"/>
                  <a:pt x="4022" y="7056"/>
                </a:cubicBezTo>
                <a:lnTo>
                  <a:pt x="2534" y="7499"/>
                </a:lnTo>
                <a:cubicBezTo>
                  <a:pt x="2517" y="7505"/>
                  <a:pt x="2501" y="7507"/>
                  <a:pt x="2487" y="7507"/>
                </a:cubicBezTo>
                <a:cubicBezTo>
                  <a:pt x="2418" y="7507"/>
                  <a:pt x="2376" y="7450"/>
                  <a:pt x="2376" y="7372"/>
                </a:cubicBezTo>
                <a:cubicBezTo>
                  <a:pt x="2376" y="7277"/>
                  <a:pt x="2439" y="7182"/>
                  <a:pt x="2534" y="7151"/>
                </a:cubicBezTo>
                <a:lnTo>
                  <a:pt x="4022" y="6707"/>
                </a:lnTo>
                <a:cubicBezTo>
                  <a:pt x="4039" y="6702"/>
                  <a:pt x="4055" y="6699"/>
                  <a:pt x="4070" y="6699"/>
                </a:cubicBezTo>
                <a:close/>
                <a:moveTo>
                  <a:pt x="5765" y="1"/>
                </a:moveTo>
                <a:cubicBezTo>
                  <a:pt x="5715" y="1"/>
                  <a:pt x="5661" y="8"/>
                  <a:pt x="5606" y="25"/>
                </a:cubicBezTo>
                <a:lnTo>
                  <a:pt x="570" y="1577"/>
                </a:lnTo>
                <a:cubicBezTo>
                  <a:pt x="254" y="1672"/>
                  <a:pt x="0" y="1989"/>
                  <a:pt x="0" y="2305"/>
                </a:cubicBezTo>
                <a:lnTo>
                  <a:pt x="0" y="9431"/>
                </a:lnTo>
                <a:cubicBezTo>
                  <a:pt x="0" y="9686"/>
                  <a:pt x="165" y="9838"/>
                  <a:pt x="394" y="9838"/>
                </a:cubicBezTo>
                <a:cubicBezTo>
                  <a:pt x="450" y="9838"/>
                  <a:pt x="509" y="9829"/>
                  <a:pt x="570" y="9811"/>
                </a:cubicBezTo>
                <a:lnTo>
                  <a:pt x="5606" y="8291"/>
                </a:lnTo>
                <a:cubicBezTo>
                  <a:pt x="5891" y="8196"/>
                  <a:pt x="6176" y="7847"/>
                  <a:pt x="6176" y="7531"/>
                </a:cubicBezTo>
                <a:lnTo>
                  <a:pt x="6176" y="437"/>
                </a:lnTo>
                <a:cubicBezTo>
                  <a:pt x="6176" y="176"/>
                  <a:pt x="6003" y="1"/>
                  <a:pt x="5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05" y="806007"/>
            <a:ext cx="4359965" cy="3851479"/>
          </a:xfrm>
          <a:prstGeom prst="rect">
            <a:avLst/>
          </a:prstGeom>
        </p:spPr>
      </p:pic>
    </p:spTree>
    <p:extLst>
      <p:ext uri="{BB962C8B-B14F-4D97-AF65-F5344CB8AC3E}">
        <p14:creationId xmlns:p14="http://schemas.microsoft.com/office/powerpoint/2010/main" val="400920285"/>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themeOverride>
</file>

<file path=ppt/theme/themeOverride2.xml><?xml version="1.0" encoding="utf-8"?>
<a:themeOverride xmlns:a="http://schemas.openxmlformats.org/drawingml/2006/main">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themeOverride>
</file>

<file path=ppt/theme/themeOverride3.xml><?xml version="1.0" encoding="utf-8"?>
<a:themeOverride xmlns:a="http://schemas.openxmlformats.org/drawingml/2006/main">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themeOverride>
</file>

<file path=ppt/theme/themeOverride4.xml><?xml version="1.0" encoding="utf-8"?>
<a:themeOverride xmlns:a="http://schemas.openxmlformats.org/drawingml/2006/main">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183</TotalTime>
  <Words>1422</Words>
  <Application>Microsoft Office PowerPoint</Application>
  <PresentationFormat>On-screen Show (16:9)</PresentationFormat>
  <Paragraphs>205</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Google Sans</vt:lpstr>
      <vt:lpstr>Wingdings</vt:lpstr>
      <vt:lpstr>Lexend Deca</vt:lpstr>
      <vt:lpstr>Times New Roman</vt:lpstr>
      <vt:lpstr>Fira Sans Extra Condensed</vt:lpstr>
      <vt:lpstr>Arial</vt:lpstr>
      <vt:lpstr>Aliena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NAFIUL HASAN CHOWDHURY</cp:lastModifiedBy>
  <cp:revision>37</cp:revision>
  <dcterms:modified xsi:type="dcterms:W3CDTF">2024-11-12T20:19:55Z</dcterms:modified>
</cp:coreProperties>
</file>