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3792" autoAdjust="0"/>
  </p:normalViewPr>
  <p:slideViewPr>
    <p:cSldViewPr>
      <p:cViewPr varScale="1">
        <p:scale>
          <a:sx n="66" d="100"/>
          <a:sy n="66" d="100"/>
        </p:scale>
        <p:origin x="5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nath, Bipsa" userId="adde38d5-4e1e-4a5d-8a2f-cc344d1f1f5d" providerId="ADAL" clId="{C20EDC96-21A9-4FC8-93D6-A244F834FEED}"/>
    <pc:docChg chg="custSel modSld">
      <pc:chgData name="Debnath, Bipsa" userId="adde38d5-4e1e-4a5d-8a2f-cc344d1f1f5d" providerId="ADAL" clId="{C20EDC96-21A9-4FC8-93D6-A244F834FEED}" dt="2023-01-09T07:14:20.702" v="177" actId="20577"/>
      <pc:docMkLst>
        <pc:docMk/>
      </pc:docMkLst>
      <pc:sldChg chg="modSp mod">
        <pc:chgData name="Debnath, Bipsa" userId="adde38d5-4e1e-4a5d-8a2f-cc344d1f1f5d" providerId="ADAL" clId="{C20EDC96-21A9-4FC8-93D6-A244F834FEED}" dt="2023-01-09T07:14:20.702" v="177" actId="20577"/>
        <pc:sldMkLst>
          <pc:docMk/>
          <pc:sldMk cId="203152348" sldId="1049"/>
        </pc:sldMkLst>
        <pc:spChg chg="mod">
          <ac:chgData name="Debnath, Bipsa" userId="adde38d5-4e1e-4a5d-8a2f-cc344d1f1f5d" providerId="ADAL" clId="{C20EDC96-21A9-4FC8-93D6-A244F834FEED}" dt="2023-01-09T07:14:20.702" v="177" actId="20577"/>
          <ac:spMkLst>
            <pc:docMk/>
            <pc:sldMk cId="203152348" sldId="1049"/>
            <ac:spMk id="7170" creationId="{4EF0A5D5-CB77-4BCF-86BB-EC8AFA4AA0E3}"/>
          </ac:spMkLst>
        </pc:spChg>
        <pc:spChg chg="mod">
          <ac:chgData name="Debnath, Bipsa" userId="adde38d5-4e1e-4a5d-8a2f-cc344d1f1f5d" providerId="ADAL" clId="{C20EDC96-21A9-4FC8-93D6-A244F834FEED}" dt="2023-01-09T07:10:12.795" v="42" actId="1076"/>
          <ac:spMkLst>
            <pc:docMk/>
            <pc:sldMk cId="203152348" sldId="1049"/>
            <ac:spMk id="7172" creationId="{994FC039-D8C9-4401-93CE-88467263C848}"/>
          </ac:spMkLst>
        </pc:spChg>
        <pc:spChg chg="mod">
          <ac:chgData name="Debnath, Bipsa" userId="adde38d5-4e1e-4a5d-8a2f-cc344d1f1f5d" providerId="ADAL" clId="{C20EDC96-21A9-4FC8-93D6-A244F834FEED}" dt="2023-01-09T07:13:38.238" v="175" actId="20577"/>
          <ac:spMkLst>
            <pc:docMk/>
            <pc:sldMk cId="203152348" sldId="1049"/>
            <ac:spMk id="7173" creationId="{0DF2099D-8FC2-44CE-AB60-E2C2257CB05D}"/>
          </ac:spMkLst>
        </pc:spChg>
        <pc:spChg chg="mod">
          <ac:chgData name="Debnath, Bipsa" userId="adde38d5-4e1e-4a5d-8a2f-cc344d1f1f5d" providerId="ADAL" clId="{C20EDC96-21A9-4FC8-93D6-A244F834FEED}" dt="2023-01-09T07:12:16.865" v="166" actId="14100"/>
          <ac:spMkLst>
            <pc:docMk/>
            <pc:sldMk cId="203152348" sldId="1049"/>
            <ac:spMk id="7175" creationId="{BADEA8C0-D1A3-4608-9E63-683339DCC9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1/9/2023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youtube.com/watch?v=bkP4PrlMDfk&amp;t=6s&amp;ab_channel=RaubinsRaj" TargetMode="External"/><Relationship Id="rId5" Type="http://schemas.openxmlformats.org/officeDocument/2006/relationships/image" Target="../media/image15.png"/><Relationship Id="rId4" Type="http://schemas.openxmlformats.org/officeDocument/2006/relationships/hyperlink" Target="https://github.com/RaubinsRaj" TargetMode="External"/><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64822" y="3008313"/>
            <a:ext cx="4154487" cy="3862387"/>
          </a:xfrm>
        </p:spPr>
        <p:txBody>
          <a:bodyPr/>
          <a:lstStyle/>
          <a:p>
            <a:pPr eaLnBrk="1" hangingPunct="1">
              <a:lnSpc>
                <a:spcPct val="114000"/>
              </a:lnSpc>
            </a:pPr>
            <a:r>
              <a:rPr lang="en-US" altLang="nl-NL" b="1" dirty="0"/>
              <a:t>Chemical Element Recognition By Hand Drawn Chemical image </a:t>
            </a:r>
          </a:p>
          <a:p>
            <a:pPr>
              <a:lnSpc>
                <a:spcPct val="114000"/>
              </a:lnSpc>
            </a:pPr>
            <a:r>
              <a:rPr lang="en-US" dirty="0"/>
              <a:t>model to recognize organic compound by checking hand drawn chemical reaction , SSD (Single Shot Multibox) with Mobilenet Model is used here , which is a Convolutional Neural Network which is trained to predict bounding box locations and classify </a:t>
            </a:r>
          </a:p>
          <a:p>
            <a:pPr>
              <a:lnSpc>
                <a:spcPct val="114000"/>
              </a:lnSpc>
            </a:pPr>
            <a:r>
              <a:rPr lang="en-US" altLang="en-US" b="1" dirty="0"/>
              <a:t>Online Shopping Cart System  </a:t>
            </a:r>
          </a:p>
          <a:p>
            <a:pPr>
              <a:lnSpc>
                <a:spcPct val="114000"/>
              </a:lnSpc>
            </a:pPr>
            <a:r>
              <a:rPr lang="en-IN" altLang="en-US" dirty="0"/>
              <a:t>Completed end to end case study of Online Shopping Cart  Application along with JWT authentication with payment process</a:t>
            </a:r>
          </a:p>
          <a:p>
            <a:pPr>
              <a:lnSpc>
                <a:spcPct val="114000"/>
              </a:lnSpc>
            </a:pPr>
            <a:r>
              <a:rPr lang="en-US" dirty="0"/>
              <a:t>.</a:t>
            </a:r>
            <a:br>
              <a:rPr lang="en-US" dirty="0"/>
            </a:br>
            <a:r>
              <a:rPr lang="en-IN" altLang="nl-NL" b="1" dirty="0"/>
              <a:t>Python for Data Science , AI &amp;  development at      </a:t>
            </a:r>
            <a:r>
              <a:rPr lang="en-IN" altLang="nl-NL" b="1" dirty="0" err="1"/>
              <a:t>coursera</a:t>
            </a:r>
            <a:r>
              <a:rPr lang="en-IN" altLang="nl-NL" b="1" dirty="0"/>
              <a:t> by IBM  (co</a:t>
            </a:r>
            <a:r>
              <a:rPr lang="en-IN" altLang="en-US" dirty="0"/>
              <a:t>mpleted this course with 98.6%) </a:t>
            </a:r>
          </a:p>
          <a:p>
            <a:pPr>
              <a:lnSpc>
                <a:spcPct val="114000"/>
              </a:lnSpc>
            </a:pPr>
            <a:r>
              <a:rPr lang="en-IN" b="1" dirty="0" err="1"/>
              <a:t>Linkedin</a:t>
            </a:r>
            <a:r>
              <a:rPr lang="en-IN" b="1" dirty="0"/>
              <a:t> </a:t>
            </a:r>
            <a:r>
              <a:rPr lang="en-IN" dirty="0"/>
              <a:t>www.linkedin.com/in/bipsa-d-1b9362170</a:t>
            </a:r>
            <a:endParaRPr lang="en-IN" altLang="nl-NL" b="1" dirty="0"/>
          </a:p>
          <a:p>
            <a:pPr eaLnBrk="1" hangingPunct="1">
              <a:lnSpc>
                <a:spcPct val="114000"/>
              </a:lnSpc>
            </a:pPr>
            <a:r>
              <a:rPr lang="en-US" altLang="nl-NL" b="1"/>
              <a:t>GitHub </a:t>
            </a:r>
            <a:r>
              <a:rPr lang="en-US" altLang="nl-NL" b="1" dirty="0"/>
              <a:t>https://github.com/Bipsa234/Online-Shopping-Cart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77372" y="1379538"/>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06579" y="1551806"/>
            <a:ext cx="2373313" cy="325438"/>
          </a:xfrm>
        </p:spPr>
        <p:txBody>
          <a:bodyPr/>
          <a:lstStyle/>
          <a:p>
            <a:pPr eaLnBrk="1" hangingPunct="1"/>
            <a:r>
              <a:rPr lang="nl-NL" altLang="nl-NL" dirty="0"/>
              <a:t>bipsa.debnath@capgemini.com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+91 8777329087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6519"/>
            <a:ext cx="4265612" cy="3570967"/>
          </a:xfrm>
        </p:spPr>
        <p:txBody>
          <a:bodyPr/>
          <a:lstStyle/>
          <a:p>
            <a:pPr marL="171450" indent="-171450">
              <a:buFont typeface="Arial" panose="020B0604020202020204" pitchFamily="34" charset="0"/>
              <a:buChar char="•"/>
            </a:pPr>
            <a:r>
              <a:rPr lang="en-US" altLang="en-US" sz="1050" b="1" dirty="0"/>
              <a:t>Currently working in a shadow project under </a:t>
            </a:r>
            <a:r>
              <a:rPr lang="en-US" altLang="en-US" sz="1050" b="1" dirty="0" err="1"/>
              <a:t>MarkComm</a:t>
            </a:r>
            <a:r>
              <a:rPr lang="en-US" altLang="en-US" sz="1050" b="1" dirty="0"/>
              <a:t> team ( Marketing &amp; Communication )interested in business challenges and communication</a:t>
            </a:r>
          </a:p>
          <a:p>
            <a:pPr marL="171450" indent="-171450">
              <a:buFont typeface="Arial" panose="020B0604020202020204" pitchFamily="34" charset="0"/>
              <a:buChar char="•"/>
            </a:pPr>
            <a:r>
              <a:rPr lang="en-US" altLang="en-US" sz="1050" b="1" dirty="0"/>
              <a:t> Amazon Web Services , Object oriented programing,   . Core java , Data Science    </a:t>
            </a:r>
            <a:endParaRPr lang="en-US" altLang="en-US" sz="1050" dirty="0"/>
          </a:p>
          <a:p>
            <a:pPr marL="171450" indent="-171450">
              <a:buFont typeface="Arial" panose="020B0604020202020204" pitchFamily="34" charset="0"/>
              <a:buChar char="•"/>
            </a:pPr>
            <a:r>
              <a:rPr lang="en-US" sz="1050" b="1" dirty="0"/>
              <a:t>AWS certified  cloud practitioner </a:t>
            </a:r>
            <a:r>
              <a:rPr lang="en-US" sz="1050" dirty="0"/>
              <a:t>,</a:t>
            </a:r>
            <a:r>
              <a:rPr lang="en-US" sz="1050" b="1" dirty="0"/>
              <a:t>CAF certified</a:t>
            </a:r>
            <a:r>
              <a:rPr lang="en-US" sz="1050" dirty="0"/>
              <a:t> have knowledge in cloud model , EC2 instances, storage services </a:t>
            </a:r>
          </a:p>
          <a:p>
            <a:pPr marL="171450" indent="-171450">
              <a:buFont typeface="Arial" panose="020B0604020202020204" pitchFamily="34" charset="0"/>
              <a:buChar char="•"/>
            </a:pPr>
            <a:r>
              <a:rPr lang="en-IN" sz="1050" dirty="0"/>
              <a:t>Practical understanding of </a:t>
            </a:r>
            <a:r>
              <a:rPr lang="en-IN" sz="1050" b="1" dirty="0"/>
              <a:t> oops concept ,java concept, some of data science part as in  Machine Learning</a:t>
            </a:r>
            <a:r>
              <a:rPr lang="en-IN" sz="1050" dirty="0"/>
              <a:t> concepts, such like Supervised , unsupervised learning algorithms.</a:t>
            </a:r>
            <a:endParaRPr lang="en-US" altLang="en-US" sz="1050" dirty="0"/>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beginner level.</a:t>
            </a:r>
          </a:p>
          <a:p>
            <a:pPr marL="171450" indent="-171450">
              <a:buFont typeface="Arial" panose="020B0604020202020204" pitchFamily="34" charset="0"/>
              <a:buChar char="•"/>
            </a:pPr>
            <a:r>
              <a:rPr lang="en-US" altLang="nl-NL" sz="1050" dirty="0"/>
              <a:t>Implemented </a:t>
            </a:r>
            <a:r>
              <a:rPr lang="en-US" altLang="nl-NL" sz="1050" b="1" dirty="0"/>
              <a:t>Nodejs, </a:t>
            </a:r>
            <a:r>
              <a:rPr lang="en-US" altLang="nl-NL" sz="1050" b="1" dirty="0" err="1"/>
              <a:t>postgresql</a:t>
            </a:r>
            <a:r>
              <a:rPr lang="en-US" altLang="nl-NL" sz="1050" b="1" dirty="0"/>
              <a:t> </a:t>
            </a:r>
            <a:r>
              <a:rPr lang="en-US" altLang="nl-NL" sz="1050" dirty="0"/>
              <a:t>  in case study and upskilling his knowledge continuously.</a:t>
            </a:r>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3" cstate="print"/>
          <a:stretch>
            <a:fillRect/>
          </a:stretch>
        </p:blipFill>
        <p:spPr>
          <a:xfrm>
            <a:off x="382588" y="142043"/>
            <a:ext cx="1604832" cy="1882700"/>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Bipsa Debnath</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72731583"/>
              </p:ext>
            </p:extLst>
          </p:nvPr>
        </p:nvGraphicFramePr>
        <p:xfrm>
          <a:off x="9070975" y="1185946"/>
          <a:ext cx="3121025" cy="4963817"/>
        </p:xfrm>
        <a:graphic>
          <a:graphicData uri="http://schemas.openxmlformats.org/drawingml/2006/table">
            <a:tbl>
              <a:tblPr firstRow="1" bandRow="1">
                <a:tableStyleId>{0E3FDE45-AF77-4B5C-9715-49D594BDF05E}</a:tableStyleId>
              </a:tblPr>
              <a:tblGrid>
                <a:gridCol w="682625">
                  <a:extLst>
                    <a:ext uri="{9D8B030D-6E8A-4147-A177-3AD203B41FA5}">
                      <a16:colId xmlns:a16="http://schemas.microsoft.com/office/drawing/2014/main" val="3331298770"/>
                    </a:ext>
                  </a:extLst>
                </a:gridCol>
                <a:gridCol w="2438400">
                  <a:extLst>
                    <a:ext uri="{9D8B030D-6E8A-4147-A177-3AD203B41FA5}">
                      <a16:colId xmlns:a16="http://schemas.microsoft.com/office/drawing/2014/main" val="879084521"/>
                    </a:ext>
                  </a:extLst>
                </a:gridCol>
              </a:tblGrid>
              <a:tr h="214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3727898659"/>
                  </a:ext>
                </a:extLst>
              </a:tr>
              <a:tr h="3376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83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895413">
                <a:tc>
                  <a:txBody>
                    <a:bodyPr/>
                    <a:lstStyle/>
                    <a:p>
                      <a:r>
                        <a:rPr kumimoji="0" lang="en-US" sz="800" u="none" strike="noStrike" kern="1200" cap="none" spc="0" normalizeH="0" baseline="0" dirty="0">
                          <a:ln>
                            <a:noFill/>
                          </a:ln>
                          <a:effectLst/>
                          <a:uLnTx/>
                          <a:uFillTx/>
                        </a:rPr>
                        <a:t>Spring Data JPA And Micro Service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effectLst/>
                          <a:uLnTx/>
                          <a:uFillTx/>
                        </a:rPr>
                        <a:t>Spring Boot Starters, annotations,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68073409"/>
                  </a:ext>
                </a:extLst>
              </a:tr>
              <a:tr h="457200">
                <a:tc>
                  <a:txBody>
                    <a:bodyPr/>
                    <a:lstStyle/>
                    <a:p>
                      <a:r>
                        <a:rPr kumimoji="0" lang="en-US" sz="800" b="0" i="0" u="none" strike="noStrike" kern="1200" cap="none" spc="0" normalizeH="0" baseline="0" dirty="0">
                          <a:ln>
                            <a:noFill/>
                          </a:ln>
                          <a:solidFill>
                            <a:schemeClr val="tx1"/>
                          </a:solidFill>
                          <a:effectLst/>
                          <a:uLnTx/>
                          <a:uFillTx/>
                          <a:latin typeface="+mn-lt"/>
                          <a:ea typeface="+mn-ea"/>
                          <a:cs typeface="+mn-cs"/>
                        </a:rPr>
                        <a:t>Machine Learning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Supervised, Unsupervised Learning , Kmeans, Decision tree, Knn, Random Forest</a:t>
                      </a:r>
                    </a:p>
                  </a:txBody>
                  <a:tcPr/>
                </a:tc>
                <a:extLst>
                  <a:ext uri="{0D108BD9-81ED-4DB2-BD59-A6C34878D82A}">
                    <a16:rowId xmlns:a16="http://schemas.microsoft.com/office/drawing/2014/main" val="2135133130"/>
                  </a:ext>
                </a:extLst>
              </a:tr>
              <a:tr h="33767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mongo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11952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6046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a:t>
                      </a:r>
                      <a:r>
                        <a:rPr kumimoji="0" lang="en-US" sz="800" u="none" strike="noStrike" kern="1200" cap="none" spc="0" normalizeH="0" baseline="0" dirty="0" err="1">
                          <a:ln>
                            <a:noFill/>
                          </a:ln>
                          <a:solidFill>
                            <a:schemeClr val="tx1"/>
                          </a:solidFill>
                          <a:effectLst/>
                          <a:uLnTx/>
                          <a:uFillTx/>
                          <a:latin typeface="+mn-lt"/>
                          <a:ea typeface="+mn-ea"/>
                          <a:cs typeface="+mn-cs"/>
                        </a:rPr>
                        <a:t>javascript</a:t>
                      </a:r>
                      <a:endParaRPr kumimoji="0" lang="en-US" sz="8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13150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376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14674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37671">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4" name="Picture 3"/>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315972" y="113372"/>
            <a:ext cx="1727069" cy="220120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c43bfbf7-b5f8-4451-8464-ef79a2e28ca1"/>
    <ds:schemaRef ds:uri="http://purl.org/dc/dcmitype/"/>
    <ds:schemaRef ds:uri="http://schemas.microsoft.com/office/2006/documentManagement/types"/>
    <ds:schemaRef ds:uri="http://purl.org/dc/elements/1.1/"/>
    <ds:schemaRef ds:uri="http://schemas.microsoft.com/office/2006/metadata/properties"/>
    <ds:schemaRef ds:uri="25289c4b-8fd1-4155-b56f-82d6fa13afd3"/>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2169</TotalTime>
  <Words>377</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Debnath, Bipsa</cp:lastModifiedBy>
  <cp:revision>113</cp:revision>
  <dcterms:created xsi:type="dcterms:W3CDTF">2020-09-22T06:24:34Z</dcterms:created>
  <dcterms:modified xsi:type="dcterms:W3CDTF">2023-01-09T07:14:28Z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