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7776B-A140-454F-AF08-8F3BA8F6C2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948D52-EE51-5342-B115-3419CD965D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FE2264-370B-4545-B13D-61A075406DF6}"/>
              </a:ext>
            </a:extLst>
          </p:cNvPr>
          <p:cNvSpPr>
            <a:spLocks noGrp="1"/>
          </p:cNvSpPr>
          <p:nvPr>
            <p:ph type="dt" sz="half" idx="10"/>
          </p:nvPr>
        </p:nvSpPr>
        <p:spPr/>
        <p:txBody>
          <a:bodyPr/>
          <a:lstStyle/>
          <a:p>
            <a:fld id="{76CD9A92-AF9B-F44A-8D9D-D98C413F7B5B}" type="datetimeFigureOut">
              <a:rPr lang="en-US" smtClean="0"/>
              <a:t>9/2/23</a:t>
            </a:fld>
            <a:endParaRPr lang="en-US"/>
          </a:p>
        </p:txBody>
      </p:sp>
      <p:sp>
        <p:nvSpPr>
          <p:cNvPr id="5" name="Footer Placeholder 4">
            <a:extLst>
              <a:ext uri="{FF2B5EF4-FFF2-40B4-BE49-F238E27FC236}">
                <a16:creationId xmlns:a16="http://schemas.microsoft.com/office/drawing/2014/main" id="{70582296-F16D-2344-BAA8-154EC2055D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0E1D3-032F-4B44-B105-27D445DDDDEC}"/>
              </a:ext>
            </a:extLst>
          </p:cNvPr>
          <p:cNvSpPr>
            <a:spLocks noGrp="1"/>
          </p:cNvSpPr>
          <p:nvPr>
            <p:ph type="sldNum" sz="quarter" idx="12"/>
          </p:nvPr>
        </p:nvSpPr>
        <p:spPr/>
        <p:txBody>
          <a:bodyPr/>
          <a:lstStyle/>
          <a:p>
            <a:fld id="{1D4572DA-9EA4-8449-966B-9C65F84D66A6}" type="slidenum">
              <a:rPr lang="en-US" smtClean="0"/>
              <a:t>‹#›</a:t>
            </a:fld>
            <a:endParaRPr lang="en-US"/>
          </a:p>
        </p:txBody>
      </p:sp>
    </p:spTree>
    <p:extLst>
      <p:ext uri="{BB962C8B-B14F-4D97-AF65-F5344CB8AC3E}">
        <p14:creationId xmlns:p14="http://schemas.microsoft.com/office/powerpoint/2010/main" val="2348353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47013-87E9-A643-813A-F908188CE3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296942-26B3-2442-8784-70B9E8A2EB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FF2409-E7FD-D14C-8D7F-5E457AD8F2A4}"/>
              </a:ext>
            </a:extLst>
          </p:cNvPr>
          <p:cNvSpPr>
            <a:spLocks noGrp="1"/>
          </p:cNvSpPr>
          <p:nvPr>
            <p:ph type="dt" sz="half" idx="10"/>
          </p:nvPr>
        </p:nvSpPr>
        <p:spPr/>
        <p:txBody>
          <a:bodyPr/>
          <a:lstStyle/>
          <a:p>
            <a:fld id="{76CD9A92-AF9B-F44A-8D9D-D98C413F7B5B}" type="datetimeFigureOut">
              <a:rPr lang="en-US" smtClean="0"/>
              <a:t>9/2/23</a:t>
            </a:fld>
            <a:endParaRPr lang="en-US"/>
          </a:p>
        </p:txBody>
      </p:sp>
      <p:sp>
        <p:nvSpPr>
          <p:cNvPr id="5" name="Footer Placeholder 4">
            <a:extLst>
              <a:ext uri="{FF2B5EF4-FFF2-40B4-BE49-F238E27FC236}">
                <a16:creationId xmlns:a16="http://schemas.microsoft.com/office/drawing/2014/main" id="{6005EFF1-279A-994E-B729-0362F6256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D3E057-E75D-E044-B703-A78132AC667C}"/>
              </a:ext>
            </a:extLst>
          </p:cNvPr>
          <p:cNvSpPr>
            <a:spLocks noGrp="1"/>
          </p:cNvSpPr>
          <p:nvPr>
            <p:ph type="sldNum" sz="quarter" idx="12"/>
          </p:nvPr>
        </p:nvSpPr>
        <p:spPr/>
        <p:txBody>
          <a:bodyPr/>
          <a:lstStyle/>
          <a:p>
            <a:fld id="{1D4572DA-9EA4-8449-966B-9C65F84D66A6}" type="slidenum">
              <a:rPr lang="en-US" smtClean="0"/>
              <a:t>‹#›</a:t>
            </a:fld>
            <a:endParaRPr lang="en-US"/>
          </a:p>
        </p:txBody>
      </p:sp>
    </p:spTree>
    <p:extLst>
      <p:ext uri="{BB962C8B-B14F-4D97-AF65-F5344CB8AC3E}">
        <p14:creationId xmlns:p14="http://schemas.microsoft.com/office/powerpoint/2010/main" val="3253699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8AC728-9E01-1A42-A716-0D67A6E379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CE2E571-D3DF-474C-8081-7EF4AF853B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899222-C668-234A-B828-F4DFBEF758A9}"/>
              </a:ext>
            </a:extLst>
          </p:cNvPr>
          <p:cNvSpPr>
            <a:spLocks noGrp="1"/>
          </p:cNvSpPr>
          <p:nvPr>
            <p:ph type="dt" sz="half" idx="10"/>
          </p:nvPr>
        </p:nvSpPr>
        <p:spPr/>
        <p:txBody>
          <a:bodyPr/>
          <a:lstStyle/>
          <a:p>
            <a:fld id="{76CD9A92-AF9B-F44A-8D9D-D98C413F7B5B}" type="datetimeFigureOut">
              <a:rPr lang="en-US" smtClean="0"/>
              <a:t>9/2/23</a:t>
            </a:fld>
            <a:endParaRPr lang="en-US"/>
          </a:p>
        </p:txBody>
      </p:sp>
      <p:sp>
        <p:nvSpPr>
          <p:cNvPr id="5" name="Footer Placeholder 4">
            <a:extLst>
              <a:ext uri="{FF2B5EF4-FFF2-40B4-BE49-F238E27FC236}">
                <a16:creationId xmlns:a16="http://schemas.microsoft.com/office/drawing/2014/main" id="{5551B3C7-2BBE-6D46-BE17-C4C2FCCF05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58F85-2D33-CB40-8AC3-5DB0C60770AB}"/>
              </a:ext>
            </a:extLst>
          </p:cNvPr>
          <p:cNvSpPr>
            <a:spLocks noGrp="1"/>
          </p:cNvSpPr>
          <p:nvPr>
            <p:ph type="sldNum" sz="quarter" idx="12"/>
          </p:nvPr>
        </p:nvSpPr>
        <p:spPr/>
        <p:txBody>
          <a:bodyPr/>
          <a:lstStyle/>
          <a:p>
            <a:fld id="{1D4572DA-9EA4-8449-966B-9C65F84D66A6}" type="slidenum">
              <a:rPr lang="en-US" smtClean="0"/>
              <a:t>‹#›</a:t>
            </a:fld>
            <a:endParaRPr lang="en-US"/>
          </a:p>
        </p:txBody>
      </p:sp>
    </p:spTree>
    <p:extLst>
      <p:ext uri="{BB962C8B-B14F-4D97-AF65-F5344CB8AC3E}">
        <p14:creationId xmlns:p14="http://schemas.microsoft.com/office/powerpoint/2010/main" val="62885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4A042-5F16-0544-9572-BA0FDC46BF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9B5907-E870-9E40-91A9-4D43A97E52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6966-F63D-D946-BB38-421A7C20DBB0}"/>
              </a:ext>
            </a:extLst>
          </p:cNvPr>
          <p:cNvSpPr>
            <a:spLocks noGrp="1"/>
          </p:cNvSpPr>
          <p:nvPr>
            <p:ph type="dt" sz="half" idx="10"/>
          </p:nvPr>
        </p:nvSpPr>
        <p:spPr/>
        <p:txBody>
          <a:bodyPr/>
          <a:lstStyle/>
          <a:p>
            <a:fld id="{76CD9A92-AF9B-F44A-8D9D-D98C413F7B5B}" type="datetimeFigureOut">
              <a:rPr lang="en-US" smtClean="0"/>
              <a:t>9/2/23</a:t>
            </a:fld>
            <a:endParaRPr lang="en-US"/>
          </a:p>
        </p:txBody>
      </p:sp>
      <p:sp>
        <p:nvSpPr>
          <p:cNvPr id="5" name="Footer Placeholder 4">
            <a:extLst>
              <a:ext uri="{FF2B5EF4-FFF2-40B4-BE49-F238E27FC236}">
                <a16:creationId xmlns:a16="http://schemas.microsoft.com/office/drawing/2014/main" id="{3723B3D9-0F16-B64F-A683-1E047BA18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2E60F-6372-D344-8A64-D703ABBD47C9}"/>
              </a:ext>
            </a:extLst>
          </p:cNvPr>
          <p:cNvSpPr>
            <a:spLocks noGrp="1"/>
          </p:cNvSpPr>
          <p:nvPr>
            <p:ph type="sldNum" sz="quarter" idx="12"/>
          </p:nvPr>
        </p:nvSpPr>
        <p:spPr/>
        <p:txBody>
          <a:bodyPr/>
          <a:lstStyle/>
          <a:p>
            <a:fld id="{1D4572DA-9EA4-8449-966B-9C65F84D66A6}" type="slidenum">
              <a:rPr lang="en-US" smtClean="0"/>
              <a:t>‹#›</a:t>
            </a:fld>
            <a:endParaRPr lang="en-US"/>
          </a:p>
        </p:txBody>
      </p:sp>
    </p:spTree>
    <p:extLst>
      <p:ext uri="{BB962C8B-B14F-4D97-AF65-F5344CB8AC3E}">
        <p14:creationId xmlns:p14="http://schemas.microsoft.com/office/powerpoint/2010/main" val="274426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46FB-F344-7D4E-BAD7-6A5D73383B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1CCF25-4DDD-D744-A934-E2B215FECE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CACEF3-FF20-D94C-A903-8A69B9BD9029}"/>
              </a:ext>
            </a:extLst>
          </p:cNvPr>
          <p:cNvSpPr>
            <a:spLocks noGrp="1"/>
          </p:cNvSpPr>
          <p:nvPr>
            <p:ph type="dt" sz="half" idx="10"/>
          </p:nvPr>
        </p:nvSpPr>
        <p:spPr/>
        <p:txBody>
          <a:bodyPr/>
          <a:lstStyle/>
          <a:p>
            <a:fld id="{76CD9A92-AF9B-F44A-8D9D-D98C413F7B5B}" type="datetimeFigureOut">
              <a:rPr lang="en-US" smtClean="0"/>
              <a:t>9/2/23</a:t>
            </a:fld>
            <a:endParaRPr lang="en-US"/>
          </a:p>
        </p:txBody>
      </p:sp>
      <p:sp>
        <p:nvSpPr>
          <p:cNvPr id="5" name="Footer Placeholder 4">
            <a:extLst>
              <a:ext uri="{FF2B5EF4-FFF2-40B4-BE49-F238E27FC236}">
                <a16:creationId xmlns:a16="http://schemas.microsoft.com/office/drawing/2014/main" id="{14759C42-AC50-B84D-ADF3-C6D098D7B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4DEE6-9A36-C443-93F4-CE8805A78BD3}"/>
              </a:ext>
            </a:extLst>
          </p:cNvPr>
          <p:cNvSpPr>
            <a:spLocks noGrp="1"/>
          </p:cNvSpPr>
          <p:nvPr>
            <p:ph type="sldNum" sz="quarter" idx="12"/>
          </p:nvPr>
        </p:nvSpPr>
        <p:spPr/>
        <p:txBody>
          <a:bodyPr/>
          <a:lstStyle/>
          <a:p>
            <a:fld id="{1D4572DA-9EA4-8449-966B-9C65F84D66A6}" type="slidenum">
              <a:rPr lang="en-US" smtClean="0"/>
              <a:t>‹#›</a:t>
            </a:fld>
            <a:endParaRPr lang="en-US"/>
          </a:p>
        </p:txBody>
      </p:sp>
    </p:spTree>
    <p:extLst>
      <p:ext uri="{BB962C8B-B14F-4D97-AF65-F5344CB8AC3E}">
        <p14:creationId xmlns:p14="http://schemas.microsoft.com/office/powerpoint/2010/main" val="1982449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CE7C7-87A9-6E44-9E31-92737AC426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CEB4EE-B5D0-C046-BA65-5E3D4812ECB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6162E4-1953-5344-A07F-97CC4F5A45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8FA8CE-4D25-EE43-BE30-ECEF1A1209D5}"/>
              </a:ext>
            </a:extLst>
          </p:cNvPr>
          <p:cNvSpPr>
            <a:spLocks noGrp="1"/>
          </p:cNvSpPr>
          <p:nvPr>
            <p:ph type="dt" sz="half" idx="10"/>
          </p:nvPr>
        </p:nvSpPr>
        <p:spPr/>
        <p:txBody>
          <a:bodyPr/>
          <a:lstStyle/>
          <a:p>
            <a:fld id="{76CD9A92-AF9B-F44A-8D9D-D98C413F7B5B}" type="datetimeFigureOut">
              <a:rPr lang="en-US" smtClean="0"/>
              <a:t>9/2/23</a:t>
            </a:fld>
            <a:endParaRPr lang="en-US"/>
          </a:p>
        </p:txBody>
      </p:sp>
      <p:sp>
        <p:nvSpPr>
          <p:cNvPr id="6" name="Footer Placeholder 5">
            <a:extLst>
              <a:ext uri="{FF2B5EF4-FFF2-40B4-BE49-F238E27FC236}">
                <a16:creationId xmlns:a16="http://schemas.microsoft.com/office/drawing/2014/main" id="{F1DE1B92-2C0C-754B-9A80-DD146469DC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BAD093-DD0C-654C-B35A-B5C2C8F14552}"/>
              </a:ext>
            </a:extLst>
          </p:cNvPr>
          <p:cNvSpPr>
            <a:spLocks noGrp="1"/>
          </p:cNvSpPr>
          <p:nvPr>
            <p:ph type="sldNum" sz="quarter" idx="12"/>
          </p:nvPr>
        </p:nvSpPr>
        <p:spPr/>
        <p:txBody>
          <a:bodyPr/>
          <a:lstStyle/>
          <a:p>
            <a:fld id="{1D4572DA-9EA4-8449-966B-9C65F84D66A6}" type="slidenum">
              <a:rPr lang="en-US" smtClean="0"/>
              <a:t>‹#›</a:t>
            </a:fld>
            <a:endParaRPr lang="en-US"/>
          </a:p>
        </p:txBody>
      </p:sp>
    </p:spTree>
    <p:extLst>
      <p:ext uri="{BB962C8B-B14F-4D97-AF65-F5344CB8AC3E}">
        <p14:creationId xmlns:p14="http://schemas.microsoft.com/office/powerpoint/2010/main" val="2654109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C5BD1-C768-AF41-BAE6-CE6B888D7F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FFD8DD-E858-6641-B384-A7693E2B28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D905D3-94E9-5A42-A5CA-6709099BC5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6B2D75-601A-3B4A-AC78-073750E2D4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385D2D-E323-5F49-862E-E53B85C9B9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57553C-9208-3A4D-AE77-61644BCC0987}"/>
              </a:ext>
            </a:extLst>
          </p:cNvPr>
          <p:cNvSpPr>
            <a:spLocks noGrp="1"/>
          </p:cNvSpPr>
          <p:nvPr>
            <p:ph type="dt" sz="half" idx="10"/>
          </p:nvPr>
        </p:nvSpPr>
        <p:spPr/>
        <p:txBody>
          <a:bodyPr/>
          <a:lstStyle/>
          <a:p>
            <a:fld id="{76CD9A92-AF9B-F44A-8D9D-D98C413F7B5B}" type="datetimeFigureOut">
              <a:rPr lang="en-US" smtClean="0"/>
              <a:t>9/2/23</a:t>
            </a:fld>
            <a:endParaRPr lang="en-US"/>
          </a:p>
        </p:txBody>
      </p:sp>
      <p:sp>
        <p:nvSpPr>
          <p:cNvPr id="8" name="Footer Placeholder 7">
            <a:extLst>
              <a:ext uri="{FF2B5EF4-FFF2-40B4-BE49-F238E27FC236}">
                <a16:creationId xmlns:a16="http://schemas.microsoft.com/office/drawing/2014/main" id="{030DC3A0-24C2-6447-BED5-DE746E676B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02C2F8-AA55-BA4B-839A-C0D198F8A574}"/>
              </a:ext>
            </a:extLst>
          </p:cNvPr>
          <p:cNvSpPr>
            <a:spLocks noGrp="1"/>
          </p:cNvSpPr>
          <p:nvPr>
            <p:ph type="sldNum" sz="quarter" idx="12"/>
          </p:nvPr>
        </p:nvSpPr>
        <p:spPr/>
        <p:txBody>
          <a:bodyPr/>
          <a:lstStyle/>
          <a:p>
            <a:fld id="{1D4572DA-9EA4-8449-966B-9C65F84D66A6}" type="slidenum">
              <a:rPr lang="en-US" smtClean="0"/>
              <a:t>‹#›</a:t>
            </a:fld>
            <a:endParaRPr lang="en-US"/>
          </a:p>
        </p:txBody>
      </p:sp>
    </p:spTree>
    <p:extLst>
      <p:ext uri="{BB962C8B-B14F-4D97-AF65-F5344CB8AC3E}">
        <p14:creationId xmlns:p14="http://schemas.microsoft.com/office/powerpoint/2010/main" val="35332177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3DA46-A0B1-814E-AF4D-397FA612E59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6E7A3C-328D-204B-8A4E-A9DCCD86042D}"/>
              </a:ext>
            </a:extLst>
          </p:cNvPr>
          <p:cNvSpPr>
            <a:spLocks noGrp="1"/>
          </p:cNvSpPr>
          <p:nvPr>
            <p:ph type="dt" sz="half" idx="10"/>
          </p:nvPr>
        </p:nvSpPr>
        <p:spPr/>
        <p:txBody>
          <a:bodyPr/>
          <a:lstStyle/>
          <a:p>
            <a:fld id="{76CD9A92-AF9B-F44A-8D9D-D98C413F7B5B}" type="datetimeFigureOut">
              <a:rPr lang="en-US" smtClean="0"/>
              <a:t>9/2/23</a:t>
            </a:fld>
            <a:endParaRPr lang="en-US"/>
          </a:p>
        </p:txBody>
      </p:sp>
      <p:sp>
        <p:nvSpPr>
          <p:cNvPr id="4" name="Footer Placeholder 3">
            <a:extLst>
              <a:ext uri="{FF2B5EF4-FFF2-40B4-BE49-F238E27FC236}">
                <a16:creationId xmlns:a16="http://schemas.microsoft.com/office/drawing/2014/main" id="{4B75E87C-23C7-3D4E-BCCB-902AB5A927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31D1E9C-FC99-A44B-85C9-EA6A36B3B02F}"/>
              </a:ext>
            </a:extLst>
          </p:cNvPr>
          <p:cNvSpPr>
            <a:spLocks noGrp="1"/>
          </p:cNvSpPr>
          <p:nvPr>
            <p:ph type="sldNum" sz="quarter" idx="12"/>
          </p:nvPr>
        </p:nvSpPr>
        <p:spPr/>
        <p:txBody>
          <a:bodyPr/>
          <a:lstStyle/>
          <a:p>
            <a:fld id="{1D4572DA-9EA4-8449-966B-9C65F84D66A6}" type="slidenum">
              <a:rPr lang="en-US" smtClean="0"/>
              <a:t>‹#›</a:t>
            </a:fld>
            <a:endParaRPr lang="en-US"/>
          </a:p>
        </p:txBody>
      </p:sp>
    </p:spTree>
    <p:extLst>
      <p:ext uri="{BB962C8B-B14F-4D97-AF65-F5344CB8AC3E}">
        <p14:creationId xmlns:p14="http://schemas.microsoft.com/office/powerpoint/2010/main" val="4196980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E3B4D9-747D-0745-82AC-EF5D0145A715}"/>
              </a:ext>
            </a:extLst>
          </p:cNvPr>
          <p:cNvSpPr>
            <a:spLocks noGrp="1"/>
          </p:cNvSpPr>
          <p:nvPr>
            <p:ph type="dt" sz="half" idx="10"/>
          </p:nvPr>
        </p:nvSpPr>
        <p:spPr/>
        <p:txBody>
          <a:bodyPr/>
          <a:lstStyle/>
          <a:p>
            <a:fld id="{76CD9A92-AF9B-F44A-8D9D-D98C413F7B5B}" type="datetimeFigureOut">
              <a:rPr lang="en-US" smtClean="0"/>
              <a:t>9/2/23</a:t>
            </a:fld>
            <a:endParaRPr lang="en-US"/>
          </a:p>
        </p:txBody>
      </p:sp>
      <p:sp>
        <p:nvSpPr>
          <p:cNvPr id="3" name="Footer Placeholder 2">
            <a:extLst>
              <a:ext uri="{FF2B5EF4-FFF2-40B4-BE49-F238E27FC236}">
                <a16:creationId xmlns:a16="http://schemas.microsoft.com/office/drawing/2014/main" id="{10237E49-EE95-AC46-9345-AC815CF64C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9A43D8-99C7-3A4C-B7A1-1BA30627C88E}"/>
              </a:ext>
            </a:extLst>
          </p:cNvPr>
          <p:cNvSpPr>
            <a:spLocks noGrp="1"/>
          </p:cNvSpPr>
          <p:nvPr>
            <p:ph type="sldNum" sz="quarter" idx="12"/>
          </p:nvPr>
        </p:nvSpPr>
        <p:spPr/>
        <p:txBody>
          <a:bodyPr/>
          <a:lstStyle/>
          <a:p>
            <a:fld id="{1D4572DA-9EA4-8449-966B-9C65F84D66A6}" type="slidenum">
              <a:rPr lang="en-US" smtClean="0"/>
              <a:t>‹#›</a:t>
            </a:fld>
            <a:endParaRPr lang="en-US"/>
          </a:p>
        </p:txBody>
      </p:sp>
    </p:spTree>
    <p:extLst>
      <p:ext uri="{BB962C8B-B14F-4D97-AF65-F5344CB8AC3E}">
        <p14:creationId xmlns:p14="http://schemas.microsoft.com/office/powerpoint/2010/main" val="1275699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5FA05-C8C0-E040-AA33-3ED4FF8E8B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88D55E-B17F-2A40-AA50-A74EB7D9C1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E52EF0-6E54-494A-BC25-B8F6529A9F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07608-458B-2742-BEB7-E041FB3145F4}"/>
              </a:ext>
            </a:extLst>
          </p:cNvPr>
          <p:cNvSpPr>
            <a:spLocks noGrp="1"/>
          </p:cNvSpPr>
          <p:nvPr>
            <p:ph type="dt" sz="half" idx="10"/>
          </p:nvPr>
        </p:nvSpPr>
        <p:spPr/>
        <p:txBody>
          <a:bodyPr/>
          <a:lstStyle/>
          <a:p>
            <a:fld id="{76CD9A92-AF9B-F44A-8D9D-D98C413F7B5B}" type="datetimeFigureOut">
              <a:rPr lang="en-US" smtClean="0"/>
              <a:t>9/2/23</a:t>
            </a:fld>
            <a:endParaRPr lang="en-US"/>
          </a:p>
        </p:txBody>
      </p:sp>
      <p:sp>
        <p:nvSpPr>
          <p:cNvPr id="6" name="Footer Placeholder 5">
            <a:extLst>
              <a:ext uri="{FF2B5EF4-FFF2-40B4-BE49-F238E27FC236}">
                <a16:creationId xmlns:a16="http://schemas.microsoft.com/office/drawing/2014/main" id="{0CDA0231-3C1E-934F-8FC2-8F58A8CDE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79F6BD-FEE7-3542-8A56-56EEB33D139A}"/>
              </a:ext>
            </a:extLst>
          </p:cNvPr>
          <p:cNvSpPr>
            <a:spLocks noGrp="1"/>
          </p:cNvSpPr>
          <p:nvPr>
            <p:ph type="sldNum" sz="quarter" idx="12"/>
          </p:nvPr>
        </p:nvSpPr>
        <p:spPr/>
        <p:txBody>
          <a:bodyPr/>
          <a:lstStyle/>
          <a:p>
            <a:fld id="{1D4572DA-9EA4-8449-966B-9C65F84D66A6}" type="slidenum">
              <a:rPr lang="en-US" smtClean="0"/>
              <a:t>‹#›</a:t>
            </a:fld>
            <a:endParaRPr lang="en-US"/>
          </a:p>
        </p:txBody>
      </p:sp>
    </p:spTree>
    <p:extLst>
      <p:ext uri="{BB962C8B-B14F-4D97-AF65-F5344CB8AC3E}">
        <p14:creationId xmlns:p14="http://schemas.microsoft.com/office/powerpoint/2010/main" val="223108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1CDB-82F1-6F46-AA1D-27F78CC75F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572AFC-643B-8F44-8F04-846E1F2138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D43131-1B95-E74D-A9F4-15AB7727DA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CB44D-71A9-154D-AAAE-83BC0DD58B1A}"/>
              </a:ext>
            </a:extLst>
          </p:cNvPr>
          <p:cNvSpPr>
            <a:spLocks noGrp="1"/>
          </p:cNvSpPr>
          <p:nvPr>
            <p:ph type="dt" sz="half" idx="10"/>
          </p:nvPr>
        </p:nvSpPr>
        <p:spPr/>
        <p:txBody>
          <a:bodyPr/>
          <a:lstStyle/>
          <a:p>
            <a:fld id="{76CD9A92-AF9B-F44A-8D9D-D98C413F7B5B}" type="datetimeFigureOut">
              <a:rPr lang="en-US" smtClean="0"/>
              <a:t>9/2/23</a:t>
            </a:fld>
            <a:endParaRPr lang="en-US"/>
          </a:p>
        </p:txBody>
      </p:sp>
      <p:sp>
        <p:nvSpPr>
          <p:cNvPr id="6" name="Footer Placeholder 5">
            <a:extLst>
              <a:ext uri="{FF2B5EF4-FFF2-40B4-BE49-F238E27FC236}">
                <a16:creationId xmlns:a16="http://schemas.microsoft.com/office/drawing/2014/main" id="{C74D4E17-50F3-EF4B-8D86-3A9090064A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ED092F-0832-3E4F-A754-7C795B470EDC}"/>
              </a:ext>
            </a:extLst>
          </p:cNvPr>
          <p:cNvSpPr>
            <a:spLocks noGrp="1"/>
          </p:cNvSpPr>
          <p:nvPr>
            <p:ph type="sldNum" sz="quarter" idx="12"/>
          </p:nvPr>
        </p:nvSpPr>
        <p:spPr/>
        <p:txBody>
          <a:bodyPr/>
          <a:lstStyle/>
          <a:p>
            <a:fld id="{1D4572DA-9EA4-8449-966B-9C65F84D66A6}" type="slidenum">
              <a:rPr lang="en-US" smtClean="0"/>
              <a:t>‹#›</a:t>
            </a:fld>
            <a:endParaRPr lang="en-US"/>
          </a:p>
        </p:txBody>
      </p:sp>
    </p:spTree>
    <p:extLst>
      <p:ext uri="{BB962C8B-B14F-4D97-AF65-F5344CB8AC3E}">
        <p14:creationId xmlns:p14="http://schemas.microsoft.com/office/powerpoint/2010/main" val="288434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96BCE2-FF81-F542-98FA-EEA5739939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665827-A610-DA47-90C7-7166F234C1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EBB08-E13A-5648-AA4D-ADC48F39D0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CD9A92-AF9B-F44A-8D9D-D98C413F7B5B}" type="datetimeFigureOut">
              <a:rPr lang="en-US" smtClean="0"/>
              <a:t>9/2/23</a:t>
            </a:fld>
            <a:endParaRPr lang="en-US"/>
          </a:p>
        </p:txBody>
      </p:sp>
      <p:sp>
        <p:nvSpPr>
          <p:cNvPr id="5" name="Footer Placeholder 4">
            <a:extLst>
              <a:ext uri="{FF2B5EF4-FFF2-40B4-BE49-F238E27FC236}">
                <a16:creationId xmlns:a16="http://schemas.microsoft.com/office/drawing/2014/main" id="{AD60EFF8-A765-984D-8C19-F4653643E5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E65B5A-C11A-4B40-9F3D-41900E3192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4572DA-9EA4-8449-966B-9C65F84D66A6}" type="slidenum">
              <a:rPr lang="en-US" smtClean="0"/>
              <a:t>‹#›</a:t>
            </a:fld>
            <a:endParaRPr lang="en-US"/>
          </a:p>
        </p:txBody>
      </p:sp>
    </p:spTree>
    <p:extLst>
      <p:ext uri="{BB962C8B-B14F-4D97-AF65-F5344CB8AC3E}">
        <p14:creationId xmlns:p14="http://schemas.microsoft.com/office/powerpoint/2010/main" val="2081920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indeed.com/q-technical-writers-jobs.html?from=careerguide-autohyperlink-en-US"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6D7BA4-317A-7C4D-8005-2F7C55477AFC}"/>
              </a:ext>
            </a:extLst>
          </p:cNvPr>
          <p:cNvSpPr txBox="1"/>
          <p:nvPr/>
        </p:nvSpPr>
        <p:spPr>
          <a:xfrm>
            <a:off x="729205" y="324091"/>
            <a:ext cx="764248" cy="369332"/>
          </a:xfrm>
          <a:prstGeom prst="rect">
            <a:avLst/>
          </a:prstGeom>
          <a:noFill/>
        </p:spPr>
        <p:txBody>
          <a:bodyPr wrap="none" rtlCol="0">
            <a:spAutoFit/>
          </a:bodyPr>
          <a:lstStyle/>
          <a:p>
            <a:r>
              <a:rPr lang="en-US" dirty="0"/>
              <a:t>Unit-4</a:t>
            </a:r>
          </a:p>
        </p:txBody>
      </p:sp>
      <p:sp>
        <p:nvSpPr>
          <p:cNvPr id="2" name="TextBox 1">
            <a:extLst>
              <a:ext uri="{FF2B5EF4-FFF2-40B4-BE49-F238E27FC236}">
                <a16:creationId xmlns:a16="http://schemas.microsoft.com/office/drawing/2014/main" id="{3182D0E6-23BB-F140-B293-0FD35DC4C371}"/>
              </a:ext>
            </a:extLst>
          </p:cNvPr>
          <p:cNvSpPr txBox="1"/>
          <p:nvPr/>
        </p:nvSpPr>
        <p:spPr>
          <a:xfrm>
            <a:off x="810228" y="902825"/>
            <a:ext cx="7176304" cy="461665"/>
          </a:xfrm>
          <a:prstGeom prst="rect">
            <a:avLst/>
          </a:prstGeom>
          <a:noFill/>
        </p:spPr>
        <p:txBody>
          <a:bodyPr wrap="square" rtlCol="0">
            <a:spAutoFit/>
          </a:bodyPr>
          <a:lstStyle/>
          <a:p>
            <a:r>
              <a:rPr lang="en-US" sz="2400" b="1" dirty="0"/>
              <a:t>Technical Documentation</a:t>
            </a:r>
          </a:p>
        </p:txBody>
      </p:sp>
      <p:sp>
        <p:nvSpPr>
          <p:cNvPr id="3" name="TextBox 2">
            <a:extLst>
              <a:ext uri="{FF2B5EF4-FFF2-40B4-BE49-F238E27FC236}">
                <a16:creationId xmlns:a16="http://schemas.microsoft.com/office/drawing/2014/main" id="{79E8C5DA-5843-E544-92E0-25FC53398AD9}"/>
              </a:ext>
            </a:extLst>
          </p:cNvPr>
          <p:cNvSpPr txBox="1"/>
          <p:nvPr/>
        </p:nvSpPr>
        <p:spPr>
          <a:xfrm>
            <a:off x="844950" y="1585732"/>
            <a:ext cx="10532962" cy="1323439"/>
          </a:xfrm>
          <a:prstGeom prst="rect">
            <a:avLst/>
          </a:prstGeom>
          <a:noFill/>
        </p:spPr>
        <p:txBody>
          <a:bodyPr wrap="square" rtlCol="0">
            <a:spAutoFit/>
          </a:bodyPr>
          <a:lstStyle/>
          <a:p>
            <a:pPr marL="342900" indent="-342900">
              <a:buFont typeface="Wingdings" pitchFamily="2" charset="2"/>
              <a:buChar char="Ø"/>
            </a:pPr>
            <a:r>
              <a:rPr lang="en-US" sz="2000" dirty="0"/>
              <a:t>Technical documentation is any piece of writing that describes the application, purpose, creation or architecture of a product or service. Its goal is to explain something an organization offers. There are several types of technical documents, each intended for a certain audience</a:t>
            </a:r>
          </a:p>
          <a:p>
            <a:endParaRPr lang="en-US" sz="2000" dirty="0"/>
          </a:p>
        </p:txBody>
      </p:sp>
      <p:sp>
        <p:nvSpPr>
          <p:cNvPr id="5" name="TextBox 4">
            <a:extLst>
              <a:ext uri="{FF2B5EF4-FFF2-40B4-BE49-F238E27FC236}">
                <a16:creationId xmlns:a16="http://schemas.microsoft.com/office/drawing/2014/main" id="{64A629B1-CB28-7C4C-A66D-225508442E06}"/>
              </a:ext>
            </a:extLst>
          </p:cNvPr>
          <p:cNvSpPr txBox="1"/>
          <p:nvPr/>
        </p:nvSpPr>
        <p:spPr>
          <a:xfrm>
            <a:off x="810228" y="2795826"/>
            <a:ext cx="10799180" cy="1631216"/>
          </a:xfrm>
          <a:prstGeom prst="rect">
            <a:avLst/>
          </a:prstGeom>
          <a:noFill/>
        </p:spPr>
        <p:txBody>
          <a:bodyPr wrap="square" rtlCol="0">
            <a:spAutoFit/>
          </a:bodyPr>
          <a:lstStyle/>
          <a:p>
            <a:pPr marL="342900" indent="-342900">
              <a:buFont typeface="Wingdings" pitchFamily="2" charset="2"/>
              <a:buChar char="Ø"/>
            </a:pPr>
            <a:r>
              <a:rPr lang="en-US" sz="2000" dirty="0"/>
              <a:t>Writing technical documents is usually the responsibility of technical</a:t>
            </a:r>
            <a:r>
              <a:rPr lang="en-US" sz="2000" u="sng" dirty="0">
                <a:hlinkClick r:id="rId2"/>
              </a:rPr>
              <a:t> </a:t>
            </a:r>
            <a:r>
              <a:rPr lang="en-US" sz="2000" dirty="0"/>
              <a:t>writers, project managers, members of a development team or experts on the product or service</a:t>
            </a:r>
          </a:p>
          <a:p>
            <a:endParaRPr lang="en-US" sz="2000" dirty="0"/>
          </a:p>
          <a:p>
            <a:pPr marL="342900" indent="-342900">
              <a:buFont typeface="Wingdings" pitchFamily="2" charset="2"/>
              <a:buChar char="Ø"/>
            </a:pPr>
            <a:r>
              <a:rPr lang="en-US" sz="2000" dirty="0"/>
              <a:t>Effectively written documents can help the intended audience by educating them on necessary details, such as the operation of a product.</a:t>
            </a:r>
          </a:p>
        </p:txBody>
      </p:sp>
    </p:spTree>
    <p:extLst>
      <p:ext uri="{BB962C8B-B14F-4D97-AF65-F5344CB8AC3E}">
        <p14:creationId xmlns:p14="http://schemas.microsoft.com/office/powerpoint/2010/main" val="3979840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520415-10A1-5B4E-A555-C3ACC438F405}"/>
              </a:ext>
            </a:extLst>
          </p:cNvPr>
          <p:cNvSpPr txBox="1"/>
          <p:nvPr/>
        </p:nvSpPr>
        <p:spPr>
          <a:xfrm>
            <a:off x="960699" y="406965"/>
            <a:ext cx="5995686" cy="707886"/>
          </a:xfrm>
          <a:prstGeom prst="rect">
            <a:avLst/>
          </a:prstGeom>
          <a:noFill/>
        </p:spPr>
        <p:txBody>
          <a:bodyPr wrap="square" rtlCol="0">
            <a:spAutoFit/>
          </a:bodyPr>
          <a:lstStyle/>
          <a:p>
            <a:r>
              <a:rPr lang="en-US" sz="2000" b="1" dirty="0"/>
              <a:t>Points for writing technical documentation</a:t>
            </a:r>
          </a:p>
          <a:p>
            <a:endParaRPr lang="en-US" sz="2000" dirty="0"/>
          </a:p>
        </p:txBody>
      </p:sp>
      <p:sp>
        <p:nvSpPr>
          <p:cNvPr id="5" name="TextBox 4">
            <a:extLst>
              <a:ext uri="{FF2B5EF4-FFF2-40B4-BE49-F238E27FC236}">
                <a16:creationId xmlns:a16="http://schemas.microsoft.com/office/drawing/2014/main" id="{2F0629A2-E275-8248-AD35-CA80E2B2FF39}"/>
              </a:ext>
            </a:extLst>
          </p:cNvPr>
          <p:cNvSpPr txBox="1"/>
          <p:nvPr/>
        </p:nvSpPr>
        <p:spPr>
          <a:xfrm>
            <a:off x="960699" y="760908"/>
            <a:ext cx="10544536" cy="707886"/>
          </a:xfrm>
          <a:prstGeom prst="rect">
            <a:avLst/>
          </a:prstGeom>
          <a:noFill/>
        </p:spPr>
        <p:txBody>
          <a:bodyPr wrap="square" rtlCol="0">
            <a:spAutoFit/>
          </a:bodyPr>
          <a:lstStyle/>
          <a:p>
            <a:r>
              <a:rPr lang="en-US" sz="2000" dirty="0"/>
              <a:t>Effective technical documentation provides you with essential information and is easy to understand and follow. To create technical documentation that's helpful for your audience,</a:t>
            </a:r>
          </a:p>
        </p:txBody>
      </p:sp>
      <p:sp>
        <p:nvSpPr>
          <p:cNvPr id="6" name="TextBox 5">
            <a:extLst>
              <a:ext uri="{FF2B5EF4-FFF2-40B4-BE49-F238E27FC236}">
                <a16:creationId xmlns:a16="http://schemas.microsoft.com/office/drawing/2014/main" id="{A5B4286D-9857-AF44-8131-7961D816C08D}"/>
              </a:ext>
            </a:extLst>
          </p:cNvPr>
          <p:cNvSpPr txBox="1"/>
          <p:nvPr/>
        </p:nvSpPr>
        <p:spPr>
          <a:xfrm>
            <a:off x="960698" y="1468795"/>
            <a:ext cx="10787605" cy="5632311"/>
          </a:xfrm>
          <a:prstGeom prst="rect">
            <a:avLst/>
          </a:prstGeom>
          <a:noFill/>
        </p:spPr>
        <p:txBody>
          <a:bodyPr wrap="square" rtlCol="0">
            <a:spAutoFit/>
          </a:bodyPr>
          <a:lstStyle/>
          <a:p>
            <a:r>
              <a:rPr lang="en-US" sz="2000" b="1" dirty="0"/>
              <a:t>Be consistent</a:t>
            </a:r>
          </a:p>
          <a:p>
            <a:r>
              <a:rPr lang="en-US" sz="2000" dirty="0"/>
              <a:t>Consistency refers to maintaining a unified appearance, style and tone, which helps readers focus on the content. Aim to use the same or similar layouts and formats throughout a document or across multiple documents. This shows that your documentation is an extension of the organization's brand. Consider working with your marketing team to determine whether parts of their brand style guide apply to your documentation writing.</a:t>
            </a:r>
          </a:p>
          <a:p>
            <a:endParaRPr lang="en-US" sz="2000" b="1" dirty="0"/>
          </a:p>
          <a:p>
            <a:r>
              <a:rPr lang="en-US" sz="2000" b="1" dirty="0"/>
              <a:t>Be concise</a:t>
            </a:r>
          </a:p>
          <a:p>
            <a:r>
              <a:rPr lang="en-US" sz="2000" dirty="0"/>
              <a:t>You can create concise documents through careful proofreading and editing. Read through your draft to determine which words or phrases may affect clarity, and remove or rephrase excess or ambiguous passages. Being concise helps with the audience's understanding by narrowing in on the main points.</a:t>
            </a:r>
          </a:p>
          <a:p>
            <a:endParaRPr lang="en-US" sz="2000" dirty="0"/>
          </a:p>
          <a:p>
            <a:r>
              <a:rPr lang="en-US" sz="2000" b="1" dirty="0"/>
              <a:t>Optimize for multiple platforms</a:t>
            </a:r>
          </a:p>
          <a:p>
            <a:r>
              <a:rPr lang="en-US" sz="2000" dirty="0"/>
              <a:t>To maximize accessibility to users, make sure to optimize your documentation for various platforms. Test accessibility on different web browsers, computers and mobile devices to ensure the document appears as it should and it's easy to view.</a:t>
            </a:r>
          </a:p>
          <a:p>
            <a:endParaRPr lang="en-US" sz="2000" dirty="0"/>
          </a:p>
          <a:p>
            <a:endParaRPr lang="en-US" sz="2000" dirty="0"/>
          </a:p>
        </p:txBody>
      </p:sp>
    </p:spTree>
    <p:extLst>
      <p:ext uri="{BB962C8B-B14F-4D97-AF65-F5344CB8AC3E}">
        <p14:creationId xmlns:p14="http://schemas.microsoft.com/office/powerpoint/2010/main" val="184952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175366E-0925-0E45-9624-82A75F93425A}"/>
              </a:ext>
            </a:extLst>
          </p:cNvPr>
          <p:cNvSpPr txBox="1"/>
          <p:nvPr/>
        </p:nvSpPr>
        <p:spPr>
          <a:xfrm>
            <a:off x="1041722" y="324091"/>
            <a:ext cx="5856790" cy="400110"/>
          </a:xfrm>
          <a:prstGeom prst="rect">
            <a:avLst/>
          </a:prstGeom>
          <a:noFill/>
        </p:spPr>
        <p:txBody>
          <a:bodyPr wrap="square" rtlCol="0">
            <a:spAutoFit/>
          </a:bodyPr>
          <a:lstStyle/>
          <a:p>
            <a:r>
              <a:rPr lang="en-US" sz="2000" b="1" dirty="0"/>
              <a:t> Types of Technical Documents</a:t>
            </a:r>
            <a:endParaRPr lang="en-US" sz="2000" dirty="0"/>
          </a:p>
        </p:txBody>
      </p:sp>
      <p:sp>
        <p:nvSpPr>
          <p:cNvPr id="5" name="TextBox 4">
            <a:extLst>
              <a:ext uri="{FF2B5EF4-FFF2-40B4-BE49-F238E27FC236}">
                <a16:creationId xmlns:a16="http://schemas.microsoft.com/office/drawing/2014/main" id="{74F21A10-62B2-6A45-B3D1-873BFFB40E84}"/>
              </a:ext>
            </a:extLst>
          </p:cNvPr>
          <p:cNvSpPr txBox="1"/>
          <p:nvPr/>
        </p:nvSpPr>
        <p:spPr>
          <a:xfrm>
            <a:off x="1111171" y="724201"/>
            <a:ext cx="6609144" cy="6046271"/>
          </a:xfrm>
          <a:prstGeom prst="rect">
            <a:avLst/>
          </a:prstGeom>
          <a:noFill/>
        </p:spPr>
        <p:txBody>
          <a:bodyPr wrap="square" rtlCol="0">
            <a:spAutoFit/>
          </a:bodyPr>
          <a:lstStyle/>
          <a:p>
            <a:pPr marL="457200" lvl="0" indent="-457200">
              <a:lnSpc>
                <a:spcPct val="150000"/>
              </a:lnSpc>
              <a:buFont typeface="+mj-lt"/>
              <a:buAutoNum type="arabicPeriod"/>
            </a:pPr>
            <a:r>
              <a:rPr lang="en-US" sz="2000" dirty="0"/>
              <a:t>Product manuals</a:t>
            </a:r>
          </a:p>
          <a:p>
            <a:pPr marL="457200" lvl="0" indent="-457200">
              <a:lnSpc>
                <a:spcPct val="150000"/>
              </a:lnSpc>
              <a:buFont typeface="+mj-lt"/>
              <a:buAutoNum type="arabicPeriod"/>
            </a:pPr>
            <a:r>
              <a:rPr lang="en-US" sz="2000" dirty="0"/>
              <a:t>Repair manuals</a:t>
            </a:r>
          </a:p>
          <a:p>
            <a:pPr marL="457200" lvl="0" indent="-457200">
              <a:lnSpc>
                <a:spcPct val="150000"/>
              </a:lnSpc>
              <a:buFont typeface="+mj-lt"/>
              <a:buAutoNum type="arabicPeriod"/>
            </a:pPr>
            <a:r>
              <a:rPr lang="en-US" sz="2000" dirty="0"/>
              <a:t>User guides</a:t>
            </a:r>
          </a:p>
          <a:p>
            <a:pPr marL="457200" lvl="0" indent="-457200">
              <a:lnSpc>
                <a:spcPct val="150000"/>
              </a:lnSpc>
              <a:buFont typeface="+mj-lt"/>
              <a:buAutoNum type="arabicPeriod"/>
            </a:pPr>
            <a:r>
              <a:rPr lang="en-US" sz="2000" dirty="0"/>
              <a:t>API documentation</a:t>
            </a:r>
          </a:p>
          <a:p>
            <a:pPr marL="457200" lvl="0" indent="-457200">
              <a:lnSpc>
                <a:spcPct val="150000"/>
              </a:lnSpc>
              <a:buFont typeface="+mj-lt"/>
              <a:buAutoNum type="arabicPeriod"/>
            </a:pPr>
            <a:r>
              <a:rPr lang="en-US" sz="2000" dirty="0"/>
              <a:t>SDK documentation</a:t>
            </a:r>
          </a:p>
          <a:p>
            <a:pPr marL="457200" lvl="0" indent="-457200">
              <a:lnSpc>
                <a:spcPct val="150000"/>
              </a:lnSpc>
              <a:buFont typeface="+mj-lt"/>
              <a:buAutoNum type="arabicPeriod"/>
            </a:pPr>
            <a:r>
              <a:rPr lang="en-US" sz="2000" dirty="0"/>
              <a:t>Project plans</a:t>
            </a:r>
          </a:p>
          <a:p>
            <a:pPr marL="457200" lvl="0" indent="-457200">
              <a:lnSpc>
                <a:spcPct val="150000"/>
              </a:lnSpc>
              <a:buFont typeface="+mj-lt"/>
              <a:buAutoNum type="arabicPeriod"/>
            </a:pPr>
            <a:r>
              <a:rPr lang="en-US" sz="2000" dirty="0"/>
              <a:t>Business standards</a:t>
            </a:r>
          </a:p>
          <a:p>
            <a:pPr marL="457200" lvl="0" indent="-457200">
              <a:lnSpc>
                <a:spcPct val="150000"/>
              </a:lnSpc>
              <a:buFont typeface="+mj-lt"/>
              <a:buAutoNum type="arabicPeriod"/>
            </a:pPr>
            <a:r>
              <a:rPr lang="en-US" sz="2000" dirty="0"/>
              <a:t>Test schedules</a:t>
            </a:r>
          </a:p>
          <a:p>
            <a:pPr marL="457200" lvl="0" indent="-457200">
              <a:lnSpc>
                <a:spcPct val="150000"/>
              </a:lnSpc>
              <a:buFont typeface="+mj-lt"/>
              <a:buAutoNum type="arabicPeriod"/>
            </a:pPr>
            <a:r>
              <a:rPr lang="en-US" sz="2000" dirty="0"/>
              <a:t>Market requirements documentation</a:t>
            </a:r>
          </a:p>
          <a:p>
            <a:pPr marL="457200" lvl="0" indent="-457200">
              <a:lnSpc>
                <a:spcPct val="150000"/>
              </a:lnSpc>
              <a:buFont typeface="+mj-lt"/>
              <a:buAutoNum type="arabicPeriod"/>
            </a:pPr>
            <a:r>
              <a:rPr lang="en-US" sz="2000" dirty="0"/>
              <a:t>White papers</a:t>
            </a:r>
          </a:p>
          <a:p>
            <a:pPr marL="457200" lvl="0" indent="-457200">
              <a:lnSpc>
                <a:spcPct val="150000"/>
              </a:lnSpc>
              <a:buFont typeface="+mj-lt"/>
              <a:buAutoNum type="arabicPeriod"/>
            </a:pPr>
            <a:r>
              <a:rPr lang="en-US" sz="2000" dirty="0"/>
              <a:t>Case studies</a:t>
            </a:r>
          </a:p>
          <a:p>
            <a:pPr marL="457200" lvl="0" indent="-457200">
              <a:lnSpc>
                <a:spcPct val="150000"/>
              </a:lnSpc>
              <a:buFont typeface="+mj-lt"/>
              <a:buAutoNum type="arabicPeriod"/>
            </a:pPr>
            <a:r>
              <a:rPr lang="en-US" sz="2000" dirty="0"/>
              <a:t>RFPs &amp; proposals</a:t>
            </a:r>
          </a:p>
          <a:p>
            <a:pPr>
              <a:lnSpc>
                <a:spcPct val="150000"/>
              </a:lnSpc>
            </a:pPr>
            <a:endParaRPr lang="en-US" sz="2000" dirty="0"/>
          </a:p>
        </p:txBody>
      </p:sp>
    </p:spTree>
    <p:extLst>
      <p:ext uri="{BB962C8B-B14F-4D97-AF65-F5344CB8AC3E}">
        <p14:creationId xmlns:p14="http://schemas.microsoft.com/office/powerpoint/2010/main" val="2687595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D6FCB4-81AF-F74F-BB2A-6B22655479D8}"/>
              </a:ext>
            </a:extLst>
          </p:cNvPr>
          <p:cNvSpPr txBox="1"/>
          <p:nvPr/>
        </p:nvSpPr>
        <p:spPr>
          <a:xfrm>
            <a:off x="1180617" y="1354236"/>
            <a:ext cx="10336193" cy="3699474"/>
          </a:xfrm>
          <a:prstGeom prst="rect">
            <a:avLst/>
          </a:prstGeom>
          <a:noFill/>
        </p:spPr>
        <p:txBody>
          <a:bodyPr wrap="square" rtlCol="0">
            <a:spAutoFit/>
          </a:bodyPr>
          <a:lstStyle/>
          <a:p>
            <a:pPr>
              <a:lnSpc>
                <a:spcPct val="200000"/>
              </a:lnSpc>
            </a:pPr>
            <a:r>
              <a:rPr lang="en-US" sz="2000" dirty="0"/>
              <a:t>What is technical documentation? Give some examples of technical documents. 	         (10)</a:t>
            </a:r>
          </a:p>
          <a:p>
            <a:pPr>
              <a:lnSpc>
                <a:spcPct val="200000"/>
              </a:lnSpc>
            </a:pPr>
            <a:r>
              <a:rPr lang="en-US" sz="2000" dirty="0"/>
              <a:t>Who creates technical documents? Who are the audience for technical documents?	         (10)</a:t>
            </a:r>
          </a:p>
          <a:p>
            <a:pPr>
              <a:lnSpc>
                <a:spcPct val="200000"/>
              </a:lnSpc>
            </a:pPr>
            <a:r>
              <a:rPr lang="en-US" sz="2000" dirty="0"/>
              <a:t>Write a product manuals of any mobile phones. 					          (5)</a:t>
            </a:r>
          </a:p>
          <a:p>
            <a:pPr>
              <a:lnSpc>
                <a:spcPct val="200000"/>
              </a:lnSpc>
            </a:pPr>
            <a:r>
              <a:rPr lang="en-US" sz="2000" dirty="0"/>
              <a:t>Write some types of technical documentation. 					          (5)</a:t>
            </a:r>
          </a:p>
          <a:p>
            <a:pPr>
              <a:lnSpc>
                <a:spcPct val="200000"/>
              </a:lnSpc>
            </a:pPr>
            <a:r>
              <a:rPr lang="en-US" sz="2000" dirty="0"/>
              <a:t>Make a draft of a case study of 5G Internet. 						          (5)					         </a:t>
            </a:r>
          </a:p>
        </p:txBody>
      </p:sp>
    </p:spTree>
    <p:extLst>
      <p:ext uri="{BB962C8B-B14F-4D97-AF65-F5344CB8AC3E}">
        <p14:creationId xmlns:p14="http://schemas.microsoft.com/office/powerpoint/2010/main" val="1121567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4C0D34-4E08-B94F-9F39-B82AA2F4F212}"/>
              </a:ext>
            </a:extLst>
          </p:cNvPr>
          <p:cNvSpPr txBox="1"/>
          <p:nvPr/>
        </p:nvSpPr>
        <p:spPr>
          <a:xfrm>
            <a:off x="1192192" y="335666"/>
            <a:ext cx="5127585" cy="707886"/>
          </a:xfrm>
          <a:prstGeom prst="rect">
            <a:avLst/>
          </a:prstGeom>
          <a:noFill/>
        </p:spPr>
        <p:txBody>
          <a:bodyPr wrap="square" rtlCol="0">
            <a:spAutoFit/>
          </a:bodyPr>
          <a:lstStyle/>
          <a:p>
            <a:r>
              <a:rPr lang="en-US" sz="2000" dirty="0"/>
              <a:t>Examples of technical documents include:</a:t>
            </a:r>
          </a:p>
          <a:p>
            <a:endParaRPr lang="en-US" sz="2000" dirty="0"/>
          </a:p>
        </p:txBody>
      </p:sp>
      <p:sp>
        <p:nvSpPr>
          <p:cNvPr id="5" name="TextBox 4">
            <a:extLst>
              <a:ext uri="{FF2B5EF4-FFF2-40B4-BE49-F238E27FC236}">
                <a16:creationId xmlns:a16="http://schemas.microsoft.com/office/drawing/2014/main" id="{437C01E9-A9AA-8840-AE6B-3E01BD30C705}"/>
              </a:ext>
            </a:extLst>
          </p:cNvPr>
          <p:cNvSpPr txBox="1"/>
          <p:nvPr/>
        </p:nvSpPr>
        <p:spPr>
          <a:xfrm>
            <a:off x="1192192" y="975930"/>
            <a:ext cx="8299049" cy="5584606"/>
          </a:xfrm>
          <a:prstGeom prst="rect">
            <a:avLst/>
          </a:prstGeom>
          <a:noFill/>
        </p:spPr>
        <p:txBody>
          <a:bodyPr wrap="square" rtlCol="0">
            <a:spAutoFit/>
          </a:bodyPr>
          <a:lstStyle/>
          <a:p>
            <a:pPr marL="342900" lvl="0" indent="-342900">
              <a:lnSpc>
                <a:spcPct val="150000"/>
              </a:lnSpc>
              <a:buFont typeface="Courier New" panose="02070309020205020404" pitchFamily="49" charset="0"/>
              <a:buChar char="o"/>
            </a:pPr>
            <a:r>
              <a:rPr lang="en-US" sz="2000" dirty="0"/>
              <a:t>How-to guides</a:t>
            </a:r>
          </a:p>
          <a:p>
            <a:pPr marL="342900" lvl="0" indent="-342900">
              <a:lnSpc>
                <a:spcPct val="150000"/>
              </a:lnSpc>
              <a:buFont typeface="Courier New" panose="02070309020205020404" pitchFamily="49" charset="0"/>
              <a:buChar char="o"/>
            </a:pPr>
            <a:r>
              <a:rPr lang="en-US" sz="2000" dirty="0"/>
              <a:t>User guides</a:t>
            </a:r>
          </a:p>
          <a:p>
            <a:pPr marL="342900" lvl="0" indent="-342900">
              <a:lnSpc>
                <a:spcPct val="150000"/>
              </a:lnSpc>
              <a:buFont typeface="Courier New" panose="02070309020205020404" pitchFamily="49" charset="0"/>
              <a:buChar char="o"/>
            </a:pPr>
            <a:r>
              <a:rPr lang="en-US" sz="2000" dirty="0"/>
              <a:t>Presentations</a:t>
            </a:r>
          </a:p>
          <a:p>
            <a:pPr marL="342900" lvl="0" indent="-342900">
              <a:lnSpc>
                <a:spcPct val="150000"/>
              </a:lnSpc>
              <a:buFont typeface="Courier New" panose="02070309020205020404" pitchFamily="49" charset="0"/>
              <a:buChar char="o"/>
            </a:pPr>
            <a:r>
              <a:rPr lang="en-US" sz="2000" dirty="0"/>
              <a:t>Brochures</a:t>
            </a:r>
          </a:p>
          <a:p>
            <a:pPr marL="342900" lvl="0" indent="-342900">
              <a:lnSpc>
                <a:spcPct val="150000"/>
              </a:lnSpc>
              <a:buFont typeface="Courier New" panose="02070309020205020404" pitchFamily="49" charset="0"/>
              <a:buChar char="o"/>
            </a:pPr>
            <a:r>
              <a:rPr lang="en-US" sz="2000" dirty="0"/>
              <a:t>Memos</a:t>
            </a:r>
          </a:p>
          <a:p>
            <a:pPr marL="342900" lvl="0" indent="-342900">
              <a:lnSpc>
                <a:spcPct val="150000"/>
              </a:lnSpc>
              <a:buFont typeface="Courier New" panose="02070309020205020404" pitchFamily="49" charset="0"/>
              <a:buChar char="o"/>
            </a:pPr>
            <a:r>
              <a:rPr lang="en-US" sz="2000" dirty="0"/>
              <a:t>Press releases</a:t>
            </a:r>
          </a:p>
          <a:p>
            <a:pPr marL="342900" lvl="0" indent="-342900">
              <a:lnSpc>
                <a:spcPct val="150000"/>
              </a:lnSpc>
              <a:buFont typeface="Courier New" panose="02070309020205020404" pitchFamily="49" charset="0"/>
              <a:buChar char="o"/>
            </a:pPr>
            <a:r>
              <a:rPr lang="en-US" sz="2000" dirty="0"/>
              <a:t>Reports</a:t>
            </a:r>
          </a:p>
          <a:p>
            <a:pPr marL="342900" lvl="0" indent="-342900">
              <a:lnSpc>
                <a:spcPct val="150000"/>
              </a:lnSpc>
              <a:buFont typeface="Courier New" panose="02070309020205020404" pitchFamily="49" charset="0"/>
              <a:buChar char="o"/>
            </a:pPr>
            <a:r>
              <a:rPr lang="en-US" sz="2000" dirty="0"/>
              <a:t>Newsletters</a:t>
            </a:r>
          </a:p>
          <a:p>
            <a:pPr marL="342900" lvl="0" indent="-342900">
              <a:lnSpc>
                <a:spcPct val="150000"/>
              </a:lnSpc>
              <a:buFont typeface="Courier New" panose="02070309020205020404" pitchFamily="49" charset="0"/>
              <a:buChar char="o"/>
            </a:pPr>
            <a:r>
              <a:rPr lang="en-US" sz="2000" dirty="0"/>
              <a:t>Business plans or proposals</a:t>
            </a:r>
          </a:p>
          <a:p>
            <a:pPr marL="342900" lvl="0" indent="-342900">
              <a:lnSpc>
                <a:spcPct val="150000"/>
              </a:lnSpc>
              <a:buFont typeface="Courier New" panose="02070309020205020404" pitchFamily="49" charset="0"/>
              <a:buChar char="o"/>
            </a:pPr>
            <a:r>
              <a:rPr lang="en-US" sz="2000" dirty="0"/>
              <a:t>Reviews</a:t>
            </a:r>
          </a:p>
          <a:p>
            <a:pPr marL="342900" lvl="0" indent="-342900">
              <a:lnSpc>
                <a:spcPct val="150000"/>
              </a:lnSpc>
              <a:buFont typeface="Courier New" panose="02070309020205020404" pitchFamily="49" charset="0"/>
              <a:buChar char="o"/>
            </a:pPr>
            <a:r>
              <a:rPr lang="en-US" sz="2000" dirty="0"/>
              <a:t>Advertisements</a:t>
            </a:r>
          </a:p>
          <a:p>
            <a:pPr marL="342900" indent="-342900">
              <a:lnSpc>
                <a:spcPct val="150000"/>
              </a:lnSpc>
              <a:buFont typeface="Courier New" panose="02070309020205020404" pitchFamily="49" charset="0"/>
              <a:buChar char="o"/>
            </a:pPr>
            <a:r>
              <a:rPr lang="en-US" sz="2000" dirty="0"/>
              <a:t>Stylebooks or handbooks</a:t>
            </a:r>
          </a:p>
        </p:txBody>
      </p:sp>
    </p:spTree>
    <p:extLst>
      <p:ext uri="{BB962C8B-B14F-4D97-AF65-F5344CB8AC3E}">
        <p14:creationId xmlns:p14="http://schemas.microsoft.com/office/powerpoint/2010/main" val="404587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50DA2E-D55A-D646-966B-9826C9437907}"/>
              </a:ext>
            </a:extLst>
          </p:cNvPr>
          <p:cNvSpPr txBox="1"/>
          <p:nvPr/>
        </p:nvSpPr>
        <p:spPr>
          <a:xfrm>
            <a:off x="532435" y="544011"/>
            <a:ext cx="11053823" cy="6247864"/>
          </a:xfrm>
          <a:prstGeom prst="rect">
            <a:avLst/>
          </a:prstGeom>
          <a:noFill/>
        </p:spPr>
        <p:txBody>
          <a:bodyPr wrap="square" rtlCol="0">
            <a:spAutoFit/>
          </a:bodyPr>
          <a:lstStyle/>
          <a:p>
            <a:r>
              <a:rPr lang="en-US" sz="2000" b="1" dirty="0"/>
              <a:t>Who creates technical documentation?</a:t>
            </a:r>
          </a:p>
          <a:p>
            <a:endParaRPr lang="en-US" sz="2000" dirty="0"/>
          </a:p>
          <a:p>
            <a:r>
              <a:rPr lang="en-US" sz="2000" dirty="0"/>
              <a:t>A wide variety of industries create technical documentation as a common practice, including:</a:t>
            </a:r>
          </a:p>
          <a:p>
            <a:endParaRPr lang="en-US" sz="2000" b="1" dirty="0"/>
          </a:p>
          <a:p>
            <a:pPr marL="342900" indent="-342900">
              <a:buFont typeface="Arial" panose="020B0604020202020204" pitchFamily="34" charset="0"/>
              <a:buChar char="•"/>
            </a:pPr>
            <a:r>
              <a:rPr lang="en-US" sz="2000" b="1" dirty="0"/>
              <a:t>Software: </a:t>
            </a:r>
            <a:r>
              <a:rPr lang="en-US" sz="2000" dirty="0"/>
              <a:t>Technical documentation in the software industry usually targets consumers or other Software developers. Developer-directed documentation typically requires knowledge of coding and software development.</a:t>
            </a:r>
          </a:p>
          <a:p>
            <a:pPr lvl="0"/>
            <a:endParaRPr lang="en-US" sz="2000" b="1" dirty="0"/>
          </a:p>
          <a:p>
            <a:pPr marL="342900" lvl="0" indent="-342900">
              <a:buFont typeface="Arial" panose="020B0604020202020204" pitchFamily="34" charset="0"/>
              <a:buChar char="•"/>
            </a:pPr>
            <a:r>
              <a:rPr lang="en-US" sz="2000" b="1" dirty="0"/>
              <a:t>Automobile and heavy machinery: </a:t>
            </a:r>
            <a:r>
              <a:rPr lang="en-US" sz="2000" dirty="0"/>
              <a:t>Operating manuals and documents concerning operating procedures and parts often accompany automobiles and heavy machinery.</a:t>
            </a:r>
          </a:p>
          <a:p>
            <a:pPr lvl="0"/>
            <a:endParaRPr lang="en-US" sz="2000" b="1" dirty="0"/>
          </a:p>
          <a:p>
            <a:pPr marL="342900" lvl="0" indent="-342900">
              <a:buFont typeface="Arial" panose="020B0604020202020204" pitchFamily="34" charset="0"/>
              <a:buChar char="•"/>
            </a:pPr>
            <a:r>
              <a:rPr lang="en-US" sz="2000" b="1" dirty="0"/>
              <a:t>Medicine and health care: </a:t>
            </a:r>
            <a:r>
              <a:rPr lang="en-US" sz="2000" dirty="0"/>
              <a:t>In medicine and health care, it's common to see technical documents that detail equipment use or compliance with regulations. There are also various brochures and pamphlets describing diseases, medicines or operations. </a:t>
            </a:r>
          </a:p>
          <a:p>
            <a:pPr lvl="0"/>
            <a:endParaRPr lang="en-US" sz="2000" b="1" dirty="0"/>
          </a:p>
          <a:p>
            <a:pPr marL="342900" lvl="0" indent="-342900">
              <a:buFont typeface="Arial" panose="020B0604020202020204" pitchFamily="34" charset="0"/>
              <a:buChar char="•"/>
            </a:pPr>
            <a:r>
              <a:rPr lang="en-US" sz="2000" b="1" dirty="0"/>
              <a:t>Consumer products: </a:t>
            </a:r>
            <a:r>
              <a:rPr lang="en-US" sz="2000" dirty="0"/>
              <a:t>Installation or assembly manuals are common for products such as software, furniture and recreational items. Other common document types are user guides, tutorials and walk-throughs </a:t>
            </a:r>
          </a:p>
          <a:p>
            <a:endParaRPr lang="en-US" sz="2000" dirty="0"/>
          </a:p>
          <a:p>
            <a:endParaRPr lang="en-US" sz="2000" dirty="0"/>
          </a:p>
        </p:txBody>
      </p:sp>
    </p:spTree>
    <p:extLst>
      <p:ext uri="{BB962C8B-B14F-4D97-AF65-F5344CB8AC3E}">
        <p14:creationId xmlns:p14="http://schemas.microsoft.com/office/powerpoint/2010/main" val="1808119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D5B456-69C5-DF4E-B61C-AC811B08A841}"/>
              </a:ext>
            </a:extLst>
          </p:cNvPr>
          <p:cNvSpPr txBox="1"/>
          <p:nvPr/>
        </p:nvSpPr>
        <p:spPr>
          <a:xfrm>
            <a:off x="787079" y="874455"/>
            <a:ext cx="10776030" cy="2554545"/>
          </a:xfrm>
          <a:prstGeom prst="rect">
            <a:avLst/>
          </a:prstGeom>
          <a:noFill/>
        </p:spPr>
        <p:txBody>
          <a:bodyPr wrap="square" rtlCol="0">
            <a:spAutoFit/>
          </a:bodyPr>
          <a:lstStyle/>
          <a:p>
            <a:r>
              <a:rPr lang="en-US" sz="2000" b="1" dirty="0"/>
              <a:t>Who's the audience for technical documents?</a:t>
            </a:r>
          </a:p>
          <a:p>
            <a:endParaRPr lang="en-US" sz="2000" b="1" dirty="0"/>
          </a:p>
          <a:p>
            <a:r>
              <a:rPr lang="en-US" sz="2000" dirty="0"/>
              <a:t>	The specific audience of technical documentation depends on the type of document. Many technical documents accompany products and are for end users. A computer, for instance, may come with a small booklet written in multiple languages to provide directions for first use, suggestions for maintenance and warnings against activities that could damage the product.</a:t>
            </a:r>
          </a:p>
          <a:p>
            <a:endParaRPr lang="en-US" sz="2000" dirty="0"/>
          </a:p>
          <a:p>
            <a:endParaRPr lang="en-US" sz="2000" dirty="0"/>
          </a:p>
        </p:txBody>
      </p:sp>
      <p:sp>
        <p:nvSpPr>
          <p:cNvPr id="5" name="TextBox 4">
            <a:extLst>
              <a:ext uri="{FF2B5EF4-FFF2-40B4-BE49-F238E27FC236}">
                <a16:creationId xmlns:a16="http://schemas.microsoft.com/office/drawing/2014/main" id="{9DB0AF30-33AD-3D4D-A71E-0429AF0A8627}"/>
              </a:ext>
            </a:extLst>
          </p:cNvPr>
          <p:cNvSpPr txBox="1"/>
          <p:nvPr/>
        </p:nvSpPr>
        <p:spPr>
          <a:xfrm>
            <a:off x="787079" y="3209081"/>
            <a:ext cx="10776029" cy="1938992"/>
          </a:xfrm>
          <a:prstGeom prst="rect">
            <a:avLst/>
          </a:prstGeom>
          <a:noFill/>
        </p:spPr>
        <p:txBody>
          <a:bodyPr wrap="square" rtlCol="0">
            <a:spAutoFit/>
          </a:bodyPr>
          <a:lstStyle/>
          <a:p>
            <a:r>
              <a:rPr lang="en-US" sz="2000" dirty="0"/>
              <a:t>	Other types of documents are for internal audiences, such as senior collaborators and development teams, or for clients. The purpose of internal or client documentation is to inform others of the technical aspects of a product or its development process. These documents are useful for keeping members updated on details that are necessary for decision making or other professional tasks.</a:t>
            </a:r>
          </a:p>
          <a:p>
            <a:endParaRPr lang="en-US" sz="2000" dirty="0"/>
          </a:p>
        </p:txBody>
      </p:sp>
    </p:spTree>
    <p:extLst>
      <p:ext uri="{BB962C8B-B14F-4D97-AF65-F5344CB8AC3E}">
        <p14:creationId xmlns:p14="http://schemas.microsoft.com/office/powerpoint/2010/main" val="396114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1AD4B1E-DF10-E346-BC01-1707829277E0}"/>
              </a:ext>
            </a:extLst>
          </p:cNvPr>
          <p:cNvSpPr txBox="1"/>
          <p:nvPr/>
        </p:nvSpPr>
        <p:spPr>
          <a:xfrm>
            <a:off x="763929" y="501822"/>
            <a:ext cx="5706319" cy="707886"/>
          </a:xfrm>
          <a:prstGeom prst="rect">
            <a:avLst/>
          </a:prstGeom>
          <a:noFill/>
        </p:spPr>
        <p:txBody>
          <a:bodyPr wrap="square" rtlCol="0">
            <a:spAutoFit/>
          </a:bodyPr>
          <a:lstStyle/>
          <a:p>
            <a:r>
              <a:rPr lang="en-US" sz="2000" b="1" dirty="0"/>
              <a:t>Importance of technical documentation</a:t>
            </a:r>
          </a:p>
          <a:p>
            <a:endParaRPr lang="en-US" sz="2000" dirty="0"/>
          </a:p>
        </p:txBody>
      </p:sp>
      <p:sp>
        <p:nvSpPr>
          <p:cNvPr id="5" name="TextBox 4">
            <a:extLst>
              <a:ext uri="{FF2B5EF4-FFF2-40B4-BE49-F238E27FC236}">
                <a16:creationId xmlns:a16="http://schemas.microsoft.com/office/drawing/2014/main" id="{FD1DB206-AE96-5C4C-8CE1-C78C82D82402}"/>
              </a:ext>
            </a:extLst>
          </p:cNvPr>
          <p:cNvSpPr txBox="1"/>
          <p:nvPr/>
        </p:nvSpPr>
        <p:spPr>
          <a:xfrm>
            <a:off x="763929" y="1137980"/>
            <a:ext cx="10660284" cy="2246769"/>
          </a:xfrm>
          <a:prstGeom prst="rect">
            <a:avLst/>
          </a:prstGeom>
          <a:noFill/>
        </p:spPr>
        <p:txBody>
          <a:bodyPr wrap="square" rtlCol="0">
            <a:spAutoFit/>
          </a:bodyPr>
          <a:lstStyle/>
          <a:p>
            <a:r>
              <a:rPr lang="en-US" sz="2000" dirty="0"/>
              <a:t>	Technical documentation provides essential information about a product or service to a person or organization in need of it. This information allows all parties to achieve their goals. For end users, the goal might be to enjoy a product while optimizing its functionality and maximizing its life span, which well-written technical documentation allows them to do. The company may also save money on customer service and replacements if end users follow the documentation, use the products correctly and refer to the user guide to troubleshoot their problems.</a:t>
            </a:r>
          </a:p>
          <a:p>
            <a:endParaRPr lang="en-US" sz="2000" dirty="0"/>
          </a:p>
        </p:txBody>
      </p:sp>
      <p:sp>
        <p:nvSpPr>
          <p:cNvPr id="6" name="TextBox 5">
            <a:extLst>
              <a:ext uri="{FF2B5EF4-FFF2-40B4-BE49-F238E27FC236}">
                <a16:creationId xmlns:a16="http://schemas.microsoft.com/office/drawing/2014/main" id="{C581FC5B-BF97-2146-9296-52FF836BC1CD}"/>
              </a:ext>
            </a:extLst>
          </p:cNvPr>
          <p:cNvSpPr txBox="1"/>
          <p:nvPr/>
        </p:nvSpPr>
        <p:spPr>
          <a:xfrm>
            <a:off x="763929" y="3473252"/>
            <a:ext cx="10660284" cy="1631216"/>
          </a:xfrm>
          <a:prstGeom prst="rect">
            <a:avLst/>
          </a:prstGeom>
          <a:noFill/>
        </p:spPr>
        <p:txBody>
          <a:bodyPr wrap="square" rtlCol="0">
            <a:spAutoFit/>
          </a:bodyPr>
          <a:lstStyle/>
          <a:p>
            <a:r>
              <a:rPr lang="en-US" sz="2000" dirty="0"/>
              <a:t>	Internally, technical documentation can help increase productivity and efficiency. For example, in product development, a technical document might explain how to perform a procedure. If the document is clear and easy to follow, it helps ensure accurate adherence to the steps. As development progresses, the documentation can align the goals and understanding of the various teams involved.</a:t>
            </a:r>
          </a:p>
        </p:txBody>
      </p:sp>
    </p:spTree>
    <p:extLst>
      <p:ext uri="{BB962C8B-B14F-4D97-AF65-F5344CB8AC3E}">
        <p14:creationId xmlns:p14="http://schemas.microsoft.com/office/powerpoint/2010/main" val="12850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06A08F-FA46-D949-89CB-7D473BDF118C}"/>
              </a:ext>
            </a:extLst>
          </p:cNvPr>
          <p:cNvSpPr txBox="1"/>
          <p:nvPr/>
        </p:nvSpPr>
        <p:spPr>
          <a:xfrm>
            <a:off x="1064871" y="405374"/>
            <a:ext cx="7558268" cy="1429622"/>
          </a:xfrm>
          <a:prstGeom prst="rect">
            <a:avLst/>
          </a:prstGeom>
          <a:noFill/>
        </p:spPr>
        <p:txBody>
          <a:bodyPr wrap="square" rtlCol="0">
            <a:spAutoFit/>
          </a:bodyPr>
          <a:lstStyle/>
          <a:p>
            <a:pPr>
              <a:lnSpc>
                <a:spcPct val="150000"/>
              </a:lnSpc>
            </a:pPr>
            <a:r>
              <a:rPr lang="en-US" sz="2000" b="1" dirty="0"/>
              <a:t>Types of technical documentation</a:t>
            </a:r>
            <a:endParaRPr lang="en-US" sz="2000" dirty="0"/>
          </a:p>
          <a:p>
            <a:pPr>
              <a:lnSpc>
                <a:spcPct val="150000"/>
              </a:lnSpc>
            </a:pPr>
            <a:r>
              <a:rPr lang="en-US" sz="2000" dirty="0"/>
              <a:t>	These are the main categories of technical documentation:</a:t>
            </a:r>
          </a:p>
          <a:p>
            <a:pPr>
              <a:lnSpc>
                <a:spcPct val="150000"/>
              </a:lnSpc>
            </a:pPr>
            <a:endParaRPr lang="en-US" sz="2000" dirty="0"/>
          </a:p>
        </p:txBody>
      </p:sp>
      <p:sp>
        <p:nvSpPr>
          <p:cNvPr id="5" name="TextBox 4">
            <a:extLst>
              <a:ext uri="{FF2B5EF4-FFF2-40B4-BE49-F238E27FC236}">
                <a16:creationId xmlns:a16="http://schemas.microsoft.com/office/drawing/2014/main" id="{1CC87DDB-5A9D-9E48-B3C4-CA65AC52B9C0}"/>
              </a:ext>
            </a:extLst>
          </p:cNvPr>
          <p:cNvSpPr txBox="1"/>
          <p:nvPr/>
        </p:nvSpPr>
        <p:spPr>
          <a:xfrm>
            <a:off x="1064871" y="1433481"/>
            <a:ext cx="10440364" cy="2862322"/>
          </a:xfrm>
          <a:prstGeom prst="rect">
            <a:avLst/>
          </a:prstGeom>
          <a:noFill/>
        </p:spPr>
        <p:txBody>
          <a:bodyPr wrap="square" rtlCol="0">
            <a:spAutoFit/>
          </a:bodyPr>
          <a:lstStyle/>
          <a:p>
            <a:pPr marL="342900" indent="-342900">
              <a:buFont typeface="Wingdings" pitchFamily="2" charset="2"/>
              <a:buChar char="v"/>
            </a:pPr>
            <a:r>
              <a:rPr lang="en-US" sz="2000" b="1" dirty="0"/>
              <a:t>Process</a:t>
            </a:r>
          </a:p>
          <a:p>
            <a:r>
              <a:rPr lang="en-US" sz="2000" dirty="0"/>
              <a:t>Process documentation describes the development of a product. The audience for this type of documentation comprises internal members and clients. There's usually some documentation describing every stage of the development life cycle.</a:t>
            </a:r>
          </a:p>
          <a:p>
            <a:endParaRPr lang="en-US" sz="2000" dirty="0"/>
          </a:p>
          <a:p>
            <a:r>
              <a:rPr lang="en-US" sz="2000" dirty="0"/>
              <a:t>For example, at the beginning of a project, there are project proposals and plans that include timelines, milestones and data about the budget. Later, the project manager might submit progress reports or documents detailing procedures and steps.</a:t>
            </a:r>
          </a:p>
          <a:p>
            <a:endParaRPr lang="en-US" sz="2000" dirty="0"/>
          </a:p>
        </p:txBody>
      </p:sp>
      <p:sp>
        <p:nvSpPr>
          <p:cNvPr id="6" name="TextBox 5">
            <a:extLst>
              <a:ext uri="{FF2B5EF4-FFF2-40B4-BE49-F238E27FC236}">
                <a16:creationId xmlns:a16="http://schemas.microsoft.com/office/drawing/2014/main" id="{1274BEB3-7388-B146-90B1-A53E45B6AC53}"/>
              </a:ext>
            </a:extLst>
          </p:cNvPr>
          <p:cNvSpPr txBox="1"/>
          <p:nvPr/>
        </p:nvSpPr>
        <p:spPr>
          <a:xfrm>
            <a:off x="1064871" y="4046637"/>
            <a:ext cx="10440364" cy="2554545"/>
          </a:xfrm>
          <a:prstGeom prst="rect">
            <a:avLst/>
          </a:prstGeom>
          <a:noFill/>
        </p:spPr>
        <p:txBody>
          <a:bodyPr wrap="square" rtlCol="0">
            <a:spAutoFit/>
          </a:bodyPr>
          <a:lstStyle/>
          <a:p>
            <a:pPr marL="342900" indent="-342900">
              <a:buFont typeface="Wingdings" pitchFamily="2" charset="2"/>
              <a:buChar char="v"/>
            </a:pPr>
            <a:r>
              <a:rPr lang="en-US" sz="2000" b="1" dirty="0"/>
              <a:t>User</a:t>
            </a:r>
          </a:p>
          <a:p>
            <a:r>
              <a:rPr lang="en-US" sz="2000" dirty="0"/>
              <a:t>User documents, also called product-based documents, relate to products in their finished state. The audience for user documents is usually the end user. The documents may explain how to install, troubleshoot or repair a product. Alternatively, they may describe the various features and how to use them or answer frequently asked questions. Companies often package these documents with the product and provide them online so that they're accessible through the customer support page.</a:t>
            </a:r>
          </a:p>
          <a:p>
            <a:endParaRPr lang="en-US" sz="2000" dirty="0"/>
          </a:p>
        </p:txBody>
      </p:sp>
    </p:spTree>
    <p:extLst>
      <p:ext uri="{BB962C8B-B14F-4D97-AF65-F5344CB8AC3E}">
        <p14:creationId xmlns:p14="http://schemas.microsoft.com/office/powerpoint/2010/main" val="130485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1B2D1B-6AC0-2240-8A55-7FBAECC25D02}"/>
              </a:ext>
            </a:extLst>
          </p:cNvPr>
          <p:cNvSpPr txBox="1"/>
          <p:nvPr/>
        </p:nvSpPr>
        <p:spPr>
          <a:xfrm>
            <a:off x="1043650" y="1805651"/>
            <a:ext cx="10104699" cy="1938992"/>
          </a:xfrm>
          <a:prstGeom prst="rect">
            <a:avLst/>
          </a:prstGeom>
          <a:noFill/>
        </p:spPr>
        <p:txBody>
          <a:bodyPr wrap="square" rtlCol="0">
            <a:spAutoFit/>
          </a:bodyPr>
          <a:lstStyle/>
          <a:p>
            <a:pPr marL="342900" indent="-342900">
              <a:buFont typeface="Wingdings" pitchFamily="2" charset="2"/>
              <a:buChar char="v"/>
            </a:pPr>
            <a:r>
              <a:rPr lang="en-US" sz="2000" dirty="0"/>
              <a:t>Other user documents are for different types of users, particularly for people in the same field as those who developed the product. For example, software developers may release technical documentation about the source code of an application. These documents are useful for transferring knowledge to others, who can then work on improving or modifying the product.</a:t>
            </a:r>
          </a:p>
          <a:p>
            <a:endParaRPr lang="en-US" sz="2000" dirty="0"/>
          </a:p>
        </p:txBody>
      </p:sp>
    </p:spTree>
    <p:extLst>
      <p:ext uri="{BB962C8B-B14F-4D97-AF65-F5344CB8AC3E}">
        <p14:creationId xmlns:p14="http://schemas.microsoft.com/office/powerpoint/2010/main" val="3033703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83C8D67-5F73-144D-8F58-74A8341D93B6}"/>
              </a:ext>
            </a:extLst>
          </p:cNvPr>
          <p:cNvSpPr txBox="1"/>
          <p:nvPr/>
        </p:nvSpPr>
        <p:spPr>
          <a:xfrm>
            <a:off x="925975" y="405114"/>
            <a:ext cx="5578997" cy="707886"/>
          </a:xfrm>
          <a:prstGeom prst="rect">
            <a:avLst/>
          </a:prstGeom>
          <a:noFill/>
        </p:spPr>
        <p:txBody>
          <a:bodyPr wrap="square" rtlCol="0">
            <a:spAutoFit/>
          </a:bodyPr>
          <a:lstStyle/>
          <a:p>
            <a:r>
              <a:rPr lang="en-US" sz="2000" b="1" dirty="0"/>
              <a:t>How to create technical documentation</a:t>
            </a:r>
          </a:p>
          <a:p>
            <a:endParaRPr lang="en-US" sz="2000" dirty="0"/>
          </a:p>
        </p:txBody>
      </p:sp>
      <p:sp>
        <p:nvSpPr>
          <p:cNvPr id="5" name="TextBox 4">
            <a:extLst>
              <a:ext uri="{FF2B5EF4-FFF2-40B4-BE49-F238E27FC236}">
                <a16:creationId xmlns:a16="http://schemas.microsoft.com/office/drawing/2014/main" id="{7B311A1C-1466-F74A-95A8-06CB8CF3C163}"/>
              </a:ext>
            </a:extLst>
          </p:cNvPr>
          <p:cNvSpPr txBox="1"/>
          <p:nvPr/>
        </p:nvSpPr>
        <p:spPr>
          <a:xfrm>
            <a:off x="925975" y="1051445"/>
            <a:ext cx="10428790" cy="5324535"/>
          </a:xfrm>
          <a:prstGeom prst="rect">
            <a:avLst/>
          </a:prstGeom>
          <a:noFill/>
        </p:spPr>
        <p:txBody>
          <a:bodyPr wrap="square" rtlCol="0">
            <a:spAutoFit/>
          </a:bodyPr>
          <a:lstStyle/>
          <a:p>
            <a:r>
              <a:rPr lang="en-US" sz="2000" dirty="0"/>
              <a:t>Here are the steps you can take to create technical documentation:</a:t>
            </a:r>
          </a:p>
          <a:p>
            <a:r>
              <a:rPr lang="en-US" sz="2000" b="1" dirty="0"/>
              <a:t>1. Have a plan</a:t>
            </a:r>
          </a:p>
          <a:p>
            <a:r>
              <a:rPr lang="en-US" sz="2000" dirty="0"/>
              <a:t>In technical documentation, a plan is an outline that addresses the task, helping to ensure you include all key details. Before you begin writing, it's important to understand and record all components you want to include in the documentation.</a:t>
            </a:r>
          </a:p>
          <a:p>
            <a:r>
              <a:rPr lang="en-US" sz="2000" dirty="0"/>
              <a:t>The task may require that you write multiple types of documentation, so determine which types may be necessary. For each, note what topics you should cover and the descriptive elements you feel the document should include.</a:t>
            </a:r>
          </a:p>
          <a:p>
            <a:endParaRPr lang="en-US" sz="2000" b="1" dirty="0"/>
          </a:p>
          <a:p>
            <a:r>
              <a:rPr lang="en-US" sz="2000" b="1" dirty="0"/>
              <a:t>2. Understand your audience</a:t>
            </a:r>
          </a:p>
          <a:p>
            <a:r>
              <a:rPr lang="en-US" sz="2000" dirty="0"/>
              <a:t>Understanding your audience can help you determine what kind of technical documentation to write and how to write it. For example, if you're writing software documentation for end users who are computer programmers you may expect to write a user guide that includes advanced industry terminology. If your audience comprises supporters of a project who may not be familiar with the concepts of the work, you might write proposals, outlines or progress reports that feature general and easy-to-understand terminology.</a:t>
            </a:r>
          </a:p>
          <a:p>
            <a:endParaRPr lang="en-US" sz="2000" dirty="0"/>
          </a:p>
        </p:txBody>
      </p:sp>
    </p:spTree>
    <p:extLst>
      <p:ext uri="{BB962C8B-B14F-4D97-AF65-F5344CB8AC3E}">
        <p14:creationId xmlns:p14="http://schemas.microsoft.com/office/powerpoint/2010/main" val="264139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C3798D-7A33-C54B-A8CD-ED81041AC3FD}"/>
              </a:ext>
            </a:extLst>
          </p:cNvPr>
          <p:cNvSpPr txBox="1"/>
          <p:nvPr/>
        </p:nvSpPr>
        <p:spPr>
          <a:xfrm>
            <a:off x="914400" y="658996"/>
            <a:ext cx="10370916" cy="1631216"/>
          </a:xfrm>
          <a:prstGeom prst="rect">
            <a:avLst/>
          </a:prstGeom>
          <a:noFill/>
        </p:spPr>
        <p:txBody>
          <a:bodyPr wrap="square" rtlCol="0">
            <a:spAutoFit/>
          </a:bodyPr>
          <a:lstStyle/>
          <a:p>
            <a:r>
              <a:rPr lang="en-US" sz="2000" b="1" dirty="0"/>
              <a:t>3. Create a first draft</a:t>
            </a:r>
          </a:p>
          <a:p>
            <a:r>
              <a:rPr lang="en-US" sz="2000" dirty="0"/>
              <a:t>	Once you know the document's purpose and audience, you can begin creating your first draft. Consider using a template or outline to guide your writing and help you format the document. List key details or steps for the product or service described in your plan, including all necessary information your collaborators want to feature. </a:t>
            </a:r>
          </a:p>
        </p:txBody>
      </p:sp>
      <p:sp>
        <p:nvSpPr>
          <p:cNvPr id="5" name="TextBox 4">
            <a:extLst>
              <a:ext uri="{FF2B5EF4-FFF2-40B4-BE49-F238E27FC236}">
                <a16:creationId xmlns:a16="http://schemas.microsoft.com/office/drawing/2014/main" id="{52F5A906-D4DA-5443-9F1F-7FD09B756FB0}"/>
              </a:ext>
            </a:extLst>
          </p:cNvPr>
          <p:cNvSpPr txBox="1"/>
          <p:nvPr/>
        </p:nvSpPr>
        <p:spPr>
          <a:xfrm>
            <a:off x="914400" y="2534856"/>
            <a:ext cx="10370916" cy="1938992"/>
          </a:xfrm>
          <a:prstGeom prst="rect">
            <a:avLst/>
          </a:prstGeom>
          <a:noFill/>
        </p:spPr>
        <p:txBody>
          <a:bodyPr wrap="square" rtlCol="0">
            <a:spAutoFit/>
          </a:bodyPr>
          <a:lstStyle/>
          <a:p>
            <a:r>
              <a:rPr lang="en-US" sz="2000" b="1" dirty="0"/>
              <a:t>Consider adding images</a:t>
            </a:r>
          </a:p>
          <a:p>
            <a:r>
              <a:rPr lang="en-US" sz="2000" dirty="0"/>
              <a:t>	Images such as diagrams, charts, tables and graphs may help bring a technical document to life and aid in user understanding. For example, a how-to guide might include images of each stage in a specific process along with required tools. For intricate products or complex topics, users may find it helpful to review images to help them learn how to use the product or steps.</a:t>
            </a:r>
          </a:p>
          <a:p>
            <a:endParaRPr lang="en-US" sz="2000" dirty="0"/>
          </a:p>
        </p:txBody>
      </p:sp>
      <p:sp>
        <p:nvSpPr>
          <p:cNvPr id="7" name="TextBox 6">
            <a:extLst>
              <a:ext uri="{FF2B5EF4-FFF2-40B4-BE49-F238E27FC236}">
                <a16:creationId xmlns:a16="http://schemas.microsoft.com/office/drawing/2014/main" id="{AE5374A8-AE27-2E4E-9522-77853E0530D0}"/>
              </a:ext>
            </a:extLst>
          </p:cNvPr>
          <p:cNvSpPr txBox="1"/>
          <p:nvPr/>
        </p:nvSpPr>
        <p:spPr>
          <a:xfrm>
            <a:off x="914400" y="4473848"/>
            <a:ext cx="10363200" cy="1938992"/>
          </a:xfrm>
          <a:prstGeom prst="rect">
            <a:avLst/>
          </a:prstGeom>
          <a:noFill/>
        </p:spPr>
        <p:txBody>
          <a:bodyPr wrap="square" rtlCol="0">
            <a:spAutoFit/>
          </a:bodyPr>
          <a:lstStyle/>
          <a:p>
            <a:r>
              <a:rPr lang="en-US" sz="2000" b="1" dirty="0"/>
              <a:t>Review the document</a:t>
            </a:r>
          </a:p>
          <a:p>
            <a:r>
              <a:rPr lang="en-US" sz="2000" dirty="0"/>
              <a:t>	Share your draft with your team members to receive their input and suggestions for improvement. You may also consult experts on the topic or product to ensure the information is factual and comprehensive. You can use this same review process after finalizing and publishing the document to update it regularly with new information, visuals or content.</a:t>
            </a:r>
          </a:p>
          <a:p>
            <a:endParaRPr lang="en-US" sz="2000" dirty="0"/>
          </a:p>
        </p:txBody>
      </p:sp>
    </p:spTree>
    <p:extLst>
      <p:ext uri="{BB962C8B-B14F-4D97-AF65-F5344CB8AC3E}">
        <p14:creationId xmlns:p14="http://schemas.microsoft.com/office/powerpoint/2010/main" val="2313257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688</Words>
  <Application>Microsoft Macintosh PowerPoint</Application>
  <PresentationFormat>Widescreen</PresentationFormat>
  <Paragraphs>88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16</cp:revision>
  <dcterms:created xsi:type="dcterms:W3CDTF">2023-09-02T04:28:39Z</dcterms:created>
  <dcterms:modified xsi:type="dcterms:W3CDTF">2023-09-02T05:40:23Z</dcterms:modified>
</cp:coreProperties>
</file>